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A0E9C5B-16BE-4B18-AD94-16256C53F4E4}"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12506537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E9C5B-16BE-4B18-AD94-16256C53F4E4}"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34161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E9C5B-16BE-4B18-AD94-16256C53F4E4}"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393851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0E9C5B-16BE-4B18-AD94-16256C53F4E4}"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359948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A0E9C5B-16BE-4B18-AD94-16256C53F4E4}"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1842358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A0E9C5B-16BE-4B18-AD94-16256C53F4E4}" type="datetimeFigureOut">
              <a:rPr lang="en-IN" smtClean="0"/>
              <a:t>07-03-2025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389545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A0E9C5B-16BE-4B18-AD94-16256C53F4E4}"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FA5A8-7BDE-4D04-BACC-1487CDD2CAB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0429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0E9C5B-16BE-4B18-AD94-16256C53F4E4}"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381190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E9C5B-16BE-4B18-AD94-16256C53F4E4}" type="datetimeFigureOut">
              <a:rPr lang="en-IN" smtClean="0"/>
              <a:t>07-03-2025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248689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A0E9C5B-16BE-4B18-AD94-16256C53F4E4}" type="datetimeFigureOut">
              <a:rPr lang="en-IN" smtClean="0"/>
              <a:t>07-03-2025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143448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A0E9C5B-16BE-4B18-AD94-16256C53F4E4}" type="datetimeFigureOut">
              <a:rPr lang="en-IN" smtClean="0"/>
              <a:t>07-03-2025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1AFA5A8-7BDE-4D04-BACC-1487CDD2CAB6}" type="slidenum">
              <a:rPr lang="en-IN" smtClean="0"/>
              <a:t>‹#›</a:t>
            </a:fld>
            <a:endParaRPr lang="en-IN"/>
          </a:p>
        </p:txBody>
      </p:sp>
    </p:spTree>
    <p:extLst>
      <p:ext uri="{BB962C8B-B14F-4D97-AF65-F5344CB8AC3E}">
        <p14:creationId xmlns:p14="http://schemas.microsoft.com/office/powerpoint/2010/main" val="377659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A0E9C5B-16BE-4B18-AD94-16256C53F4E4}" type="datetimeFigureOut">
              <a:rPr lang="en-IN" smtClean="0"/>
              <a:t>07-03-2025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1AFA5A8-7BDE-4D04-BACC-1487CDD2CAB6}" type="slidenum">
              <a:rPr lang="en-IN" smtClean="0"/>
              <a:t>‹#›</a:t>
            </a:fld>
            <a:endParaRPr lang="en-IN"/>
          </a:p>
        </p:txBody>
      </p:sp>
    </p:spTree>
    <p:extLst>
      <p:ext uri="{BB962C8B-B14F-4D97-AF65-F5344CB8AC3E}">
        <p14:creationId xmlns:p14="http://schemas.microsoft.com/office/powerpoint/2010/main" val="1285395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6700A7-DE35-4D8F-821E-D5BF78D607ED}"/>
              </a:ext>
            </a:extLst>
          </p:cNvPr>
          <p:cNvSpPr txBox="1"/>
          <p:nvPr/>
        </p:nvSpPr>
        <p:spPr>
          <a:xfrm>
            <a:off x="499729" y="2505164"/>
            <a:ext cx="11568223" cy="3416320"/>
          </a:xfrm>
          <a:prstGeom prst="rect">
            <a:avLst/>
          </a:prstGeom>
          <a:noFill/>
        </p:spPr>
        <p:txBody>
          <a:bodyPr wrap="square">
            <a:spAutoFit/>
          </a:bodyPr>
          <a:lstStyle/>
          <a:p>
            <a:r>
              <a:rPr lang="en-GB" b="0" i="0" dirty="0" err="1">
                <a:solidFill>
                  <a:srgbClr val="131022"/>
                </a:solidFill>
                <a:effectLst/>
                <a:latin typeface="Manrope"/>
              </a:rPr>
              <a:t>AtliQ</a:t>
            </a:r>
            <a:r>
              <a:rPr lang="en-GB" b="0" i="0" dirty="0">
                <a:solidFill>
                  <a:srgbClr val="131022"/>
                </a:solidFill>
                <a:effectLst/>
                <a:latin typeface="Manrope"/>
              </a:rPr>
              <a:t> Mart is a growing FMCG manufacturer headquartered in Gujarat, India. It is currently operational in three cities Surat, Ahmedabad and Vadodara. They want to expand to other metros/Tier 1 cities in the next 2 years.</a:t>
            </a:r>
          </a:p>
          <a:p>
            <a:endParaRPr lang="en-GB" dirty="0">
              <a:solidFill>
                <a:srgbClr val="131022"/>
              </a:solidFill>
              <a:latin typeface="Manrope"/>
            </a:endParaRPr>
          </a:p>
          <a:p>
            <a:r>
              <a:rPr lang="en-GB" b="0" i="0" dirty="0" err="1">
                <a:solidFill>
                  <a:srgbClr val="131022"/>
                </a:solidFill>
                <a:effectLst/>
                <a:latin typeface="Manrope"/>
              </a:rPr>
              <a:t>AtliQ</a:t>
            </a:r>
            <a:r>
              <a:rPr lang="en-GB" b="0" i="0" dirty="0">
                <a:solidFill>
                  <a:srgbClr val="131022"/>
                </a:solidFill>
                <a:effectLst/>
                <a:latin typeface="Manrope"/>
              </a:rPr>
              <a:t> Mart is currently facing a problem where a few key customers did not extend their annual contracts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daily basis so that they can respond swiftly to these issues.</a:t>
            </a:r>
            <a:br>
              <a:rPr lang="en-GB" dirty="0"/>
            </a:br>
            <a:br>
              <a:rPr lang="en-GB" dirty="0"/>
            </a:br>
            <a:r>
              <a:rPr lang="en-GB" b="0" i="0" dirty="0">
                <a:solidFill>
                  <a:srgbClr val="131022"/>
                </a:solidFill>
                <a:effectLst/>
                <a:latin typeface="Manrope"/>
              </a:rPr>
              <a:t>The Supply Chain team decided to use a standard approach to measure the service level in which they will measure ‘On-time delivery (OT) %’, ‘In-full delivery (IF) %’, and On-Time in full (OTIF) %’ of the customer orders daily basis against the target service level set for each customer.</a:t>
            </a:r>
            <a:endParaRPr lang="en-IN" dirty="0"/>
          </a:p>
        </p:txBody>
      </p:sp>
      <p:sp>
        <p:nvSpPr>
          <p:cNvPr id="3" name="Title 1">
            <a:extLst>
              <a:ext uri="{FF2B5EF4-FFF2-40B4-BE49-F238E27FC236}">
                <a16:creationId xmlns:a16="http://schemas.microsoft.com/office/drawing/2014/main" id="{A62D56AF-5C40-4D5B-BC22-D27F7B8BAB0A}"/>
              </a:ext>
            </a:extLst>
          </p:cNvPr>
          <p:cNvSpPr txBox="1">
            <a:spLocks/>
          </p:cNvSpPr>
          <p:nvPr/>
        </p:nvSpPr>
        <p:spPr bwMode="blackWhite">
          <a:xfrm>
            <a:off x="2401257" y="281422"/>
            <a:ext cx="7729728" cy="11887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IN" dirty="0"/>
              <a:t>Problem Statement</a:t>
            </a:r>
          </a:p>
        </p:txBody>
      </p:sp>
    </p:spTree>
    <p:extLst>
      <p:ext uri="{BB962C8B-B14F-4D97-AF65-F5344CB8AC3E}">
        <p14:creationId xmlns:p14="http://schemas.microsoft.com/office/powerpoint/2010/main" val="1230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5A52BB-6822-45A9-9365-B77275AAF816}"/>
              </a:ext>
            </a:extLst>
          </p:cNvPr>
          <p:cNvSpPr txBox="1"/>
          <p:nvPr/>
        </p:nvSpPr>
        <p:spPr>
          <a:xfrm>
            <a:off x="85061" y="2060806"/>
            <a:ext cx="12192000" cy="1477328"/>
          </a:xfrm>
          <a:prstGeom prst="rect">
            <a:avLst/>
          </a:prstGeom>
          <a:noFill/>
        </p:spPr>
        <p:txBody>
          <a:bodyPr wrap="square">
            <a:spAutoFit/>
          </a:bodyPr>
          <a:lstStyle/>
          <a:p>
            <a:pPr marL="285750" indent="-285750">
              <a:buFont typeface="Arial" panose="020B0604020202020204" pitchFamily="34" charset="0"/>
              <a:buChar char="•"/>
            </a:pPr>
            <a:r>
              <a:rPr lang="en-GB" b="0" i="0" dirty="0">
                <a:solidFill>
                  <a:srgbClr val="131022"/>
                </a:solidFill>
                <a:effectLst/>
                <a:latin typeface="Manrope"/>
              </a:rPr>
              <a:t>On-Time-Delivery (OT%) = (Total Orders delivered on time)/(Total number of orders)</a:t>
            </a:r>
          </a:p>
          <a:p>
            <a:pPr marL="285750" indent="-285750">
              <a:buFont typeface="Arial" panose="020B0604020202020204" pitchFamily="34" charset="0"/>
              <a:buChar char="•"/>
            </a:pPr>
            <a:r>
              <a:rPr lang="en-GB" b="0" i="0" dirty="0">
                <a:solidFill>
                  <a:srgbClr val="131022"/>
                </a:solidFill>
                <a:effectLst/>
                <a:latin typeface="Manrope"/>
              </a:rPr>
              <a:t> In-Full-Delivery (IF%) = (Total Orders delivered in full quantity)/ (Total number of orders) </a:t>
            </a:r>
          </a:p>
          <a:p>
            <a:pPr marL="285750" indent="-285750">
              <a:buFont typeface="Arial" panose="020B0604020202020204" pitchFamily="34" charset="0"/>
              <a:buChar char="•"/>
            </a:pPr>
            <a:r>
              <a:rPr lang="en-GB" b="0" i="0" dirty="0">
                <a:solidFill>
                  <a:srgbClr val="131022"/>
                </a:solidFill>
                <a:effectLst/>
                <a:latin typeface="Manrope"/>
              </a:rPr>
              <a:t>On-Time-In-Full Delivery (OTIF%) = (Total number of orders delivered completely on time)/(Total number of orders)</a:t>
            </a:r>
          </a:p>
          <a:p>
            <a:pPr marL="285750" indent="-285750">
              <a:buFont typeface="Arial" panose="020B0604020202020204" pitchFamily="34" charset="0"/>
              <a:buChar char="•"/>
            </a:pPr>
            <a:r>
              <a:rPr lang="en-GB" b="0" i="0" dirty="0">
                <a:solidFill>
                  <a:srgbClr val="131022"/>
                </a:solidFill>
                <a:effectLst/>
                <a:latin typeface="Manrope"/>
              </a:rPr>
              <a:t> Line Fill Rate (LIFR%) = (Total number of lines delivered in full quantity) /( Total lines) </a:t>
            </a:r>
          </a:p>
          <a:p>
            <a:pPr marL="285750" indent="-285750">
              <a:buFont typeface="Arial" panose="020B0604020202020204" pitchFamily="34" charset="0"/>
              <a:buChar char="•"/>
            </a:pPr>
            <a:r>
              <a:rPr lang="en-GB" b="0" i="0" dirty="0">
                <a:solidFill>
                  <a:srgbClr val="131022"/>
                </a:solidFill>
                <a:effectLst/>
                <a:latin typeface="Manrope"/>
              </a:rPr>
              <a:t>Volume fill Rate (VOFR%) = (Total lines delivered)/ (Total lines ordered)</a:t>
            </a:r>
          </a:p>
        </p:txBody>
      </p:sp>
      <p:sp>
        <p:nvSpPr>
          <p:cNvPr id="4" name="Title 1">
            <a:extLst>
              <a:ext uri="{FF2B5EF4-FFF2-40B4-BE49-F238E27FC236}">
                <a16:creationId xmlns:a16="http://schemas.microsoft.com/office/drawing/2014/main" id="{21A95E30-2715-47C5-A10A-655F3A474084}"/>
              </a:ext>
            </a:extLst>
          </p:cNvPr>
          <p:cNvSpPr>
            <a:spLocks noGrp="1"/>
          </p:cNvSpPr>
          <p:nvPr>
            <p:ph type="title"/>
          </p:nvPr>
        </p:nvSpPr>
        <p:spPr>
          <a:xfrm>
            <a:off x="2401257" y="281422"/>
            <a:ext cx="7729728" cy="1188720"/>
          </a:xfrm>
        </p:spPr>
        <p:txBody>
          <a:bodyPr/>
          <a:lstStyle/>
          <a:p>
            <a:r>
              <a:rPr lang="en-GB" dirty="0"/>
              <a:t>Key metrics to track for</a:t>
            </a:r>
            <a:endParaRPr lang="en-IN" dirty="0"/>
          </a:p>
        </p:txBody>
      </p:sp>
    </p:spTree>
    <p:extLst>
      <p:ext uri="{BB962C8B-B14F-4D97-AF65-F5344CB8AC3E}">
        <p14:creationId xmlns:p14="http://schemas.microsoft.com/office/powerpoint/2010/main" val="37779843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E6C81-D8E0-484D-BBAD-A252F7540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1209"/>
            <a:ext cx="12192000" cy="4596496"/>
          </a:xfrm>
          <a:prstGeom prst="rect">
            <a:avLst/>
          </a:prstGeom>
        </p:spPr>
      </p:pic>
      <p:sp>
        <p:nvSpPr>
          <p:cNvPr id="5" name="Title 1">
            <a:extLst>
              <a:ext uri="{FF2B5EF4-FFF2-40B4-BE49-F238E27FC236}">
                <a16:creationId xmlns:a16="http://schemas.microsoft.com/office/drawing/2014/main" id="{87E80407-3761-43C5-8444-FD60A70CEFA1}"/>
              </a:ext>
            </a:extLst>
          </p:cNvPr>
          <p:cNvSpPr>
            <a:spLocks noGrp="1"/>
          </p:cNvSpPr>
          <p:nvPr>
            <p:ph type="title"/>
          </p:nvPr>
        </p:nvSpPr>
        <p:spPr>
          <a:xfrm>
            <a:off x="2401257" y="281422"/>
            <a:ext cx="7729728" cy="1188720"/>
          </a:xfrm>
        </p:spPr>
        <p:txBody>
          <a:bodyPr/>
          <a:lstStyle/>
          <a:p>
            <a:r>
              <a:rPr lang="en-IN" dirty="0"/>
              <a:t>Data Mode</a:t>
            </a:r>
            <a:br>
              <a:rPr lang="en-IN" dirty="0"/>
            </a:br>
            <a:endParaRPr lang="en-IN" dirty="0"/>
          </a:p>
        </p:txBody>
      </p:sp>
    </p:spTree>
    <p:extLst>
      <p:ext uri="{BB962C8B-B14F-4D97-AF65-F5344CB8AC3E}">
        <p14:creationId xmlns:p14="http://schemas.microsoft.com/office/powerpoint/2010/main" val="22354700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E757-B4E3-4120-8F30-D01A039EF511}"/>
              </a:ext>
            </a:extLst>
          </p:cNvPr>
          <p:cNvSpPr>
            <a:spLocks noGrp="1"/>
          </p:cNvSpPr>
          <p:nvPr>
            <p:ph type="title"/>
          </p:nvPr>
        </p:nvSpPr>
        <p:spPr>
          <a:xfrm>
            <a:off x="2231136" y="177883"/>
            <a:ext cx="7729728" cy="1188720"/>
          </a:xfrm>
        </p:spPr>
        <p:txBody>
          <a:bodyPr/>
          <a:lstStyle/>
          <a:p>
            <a:r>
              <a:rPr lang="en-IN" dirty="0"/>
              <a:t>Dashboard </a:t>
            </a:r>
          </a:p>
        </p:txBody>
      </p:sp>
      <p:pic>
        <p:nvPicPr>
          <p:cNvPr id="5" name="Picture 4">
            <a:extLst>
              <a:ext uri="{FF2B5EF4-FFF2-40B4-BE49-F238E27FC236}">
                <a16:creationId xmlns:a16="http://schemas.microsoft.com/office/drawing/2014/main" id="{E8949137-F2CD-438A-8EF5-01BA298CD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369" y="1690578"/>
            <a:ext cx="8543261" cy="4727366"/>
          </a:xfrm>
          <a:prstGeom prst="rect">
            <a:avLst/>
          </a:prstGeom>
        </p:spPr>
      </p:pic>
    </p:spTree>
    <p:extLst>
      <p:ext uri="{BB962C8B-B14F-4D97-AF65-F5344CB8AC3E}">
        <p14:creationId xmlns:p14="http://schemas.microsoft.com/office/powerpoint/2010/main" val="201439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E38F76-7E7C-423F-B4BD-1EAC87BCF6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3619" y="1724082"/>
            <a:ext cx="8825023" cy="4708614"/>
          </a:xfrm>
        </p:spPr>
      </p:pic>
      <p:sp>
        <p:nvSpPr>
          <p:cNvPr id="3" name="Title 1">
            <a:extLst>
              <a:ext uri="{FF2B5EF4-FFF2-40B4-BE49-F238E27FC236}">
                <a16:creationId xmlns:a16="http://schemas.microsoft.com/office/drawing/2014/main" id="{59C3A917-1C74-4313-9733-9750BAD7FF48}"/>
              </a:ext>
            </a:extLst>
          </p:cNvPr>
          <p:cNvSpPr>
            <a:spLocks noGrp="1"/>
          </p:cNvSpPr>
          <p:nvPr>
            <p:ph type="title"/>
          </p:nvPr>
        </p:nvSpPr>
        <p:spPr>
          <a:xfrm>
            <a:off x="2231136" y="177883"/>
            <a:ext cx="7729728" cy="1188720"/>
          </a:xfrm>
        </p:spPr>
        <p:txBody>
          <a:bodyPr/>
          <a:lstStyle/>
          <a:p>
            <a:r>
              <a:rPr lang="en-IN" dirty="0"/>
              <a:t>Dashboard </a:t>
            </a:r>
          </a:p>
        </p:txBody>
      </p:sp>
    </p:spTree>
    <p:extLst>
      <p:ext uri="{BB962C8B-B14F-4D97-AF65-F5344CB8AC3E}">
        <p14:creationId xmlns:p14="http://schemas.microsoft.com/office/powerpoint/2010/main" val="10712677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6D78-1A2D-46CD-BAA8-69321C075F43}"/>
              </a:ext>
            </a:extLst>
          </p:cNvPr>
          <p:cNvSpPr>
            <a:spLocks noGrp="1"/>
          </p:cNvSpPr>
          <p:nvPr>
            <p:ph type="title"/>
          </p:nvPr>
        </p:nvSpPr>
        <p:spPr>
          <a:xfrm>
            <a:off x="2440687" y="730776"/>
            <a:ext cx="7729728" cy="1188720"/>
          </a:xfrm>
        </p:spPr>
        <p:txBody>
          <a:bodyPr/>
          <a:lstStyle/>
          <a:p>
            <a:r>
              <a:rPr lang="en-GB" dirty="0"/>
              <a:t>OT, IF, OTIF with respect to the targets </a:t>
            </a:r>
          </a:p>
        </p:txBody>
      </p:sp>
      <p:sp>
        <p:nvSpPr>
          <p:cNvPr id="3" name="Content Placeholder 2">
            <a:extLst>
              <a:ext uri="{FF2B5EF4-FFF2-40B4-BE49-F238E27FC236}">
                <a16:creationId xmlns:a16="http://schemas.microsoft.com/office/drawing/2014/main" id="{4EAF3448-7940-4218-82C5-DB68D0AC17BA}"/>
              </a:ext>
            </a:extLst>
          </p:cNvPr>
          <p:cNvSpPr>
            <a:spLocks noGrp="1"/>
          </p:cNvSpPr>
          <p:nvPr>
            <p:ph idx="1"/>
          </p:nvPr>
        </p:nvSpPr>
        <p:spPr>
          <a:xfrm>
            <a:off x="0" y="2328333"/>
            <a:ext cx="12192000" cy="4529667"/>
          </a:xfrm>
        </p:spPr>
        <p:txBody>
          <a:bodyPr/>
          <a:lstStyle/>
          <a:p>
            <a:pPr algn="l"/>
            <a:endParaRPr lang="en-IN" sz="1800" b="0" i="0" u="none" strike="noStrike" baseline="0" dirty="0">
              <a:solidFill>
                <a:srgbClr val="000000"/>
              </a:solidFill>
              <a:latin typeface="Arial" panose="020B0604020202020204" pitchFamily="34" charset="0"/>
            </a:endParaRPr>
          </a:p>
          <a:p>
            <a:r>
              <a:rPr lang="en-GB" dirty="0"/>
              <a:t>We can see that the metrics like OT, IF, OTIF are below the target values There is also some drop in Day-on-Day, Week-on-week, Month-on-month change for some metrics</a:t>
            </a:r>
          </a:p>
          <a:p>
            <a:pPr marL="0" indent="0">
              <a:buNone/>
            </a:pPr>
            <a:endParaRPr lang="en-IN" dirty="0"/>
          </a:p>
        </p:txBody>
      </p:sp>
      <p:pic>
        <p:nvPicPr>
          <p:cNvPr id="5" name="Picture 4">
            <a:extLst>
              <a:ext uri="{FF2B5EF4-FFF2-40B4-BE49-F238E27FC236}">
                <a16:creationId xmlns:a16="http://schemas.microsoft.com/office/drawing/2014/main" id="{0F60BC1A-1DE2-43C2-966D-DB3E5D2E3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66" y="3501579"/>
            <a:ext cx="5549904" cy="1459887"/>
          </a:xfrm>
          <a:prstGeom prst="rect">
            <a:avLst/>
          </a:prstGeom>
        </p:spPr>
      </p:pic>
      <p:pic>
        <p:nvPicPr>
          <p:cNvPr id="7" name="Picture 6">
            <a:extLst>
              <a:ext uri="{FF2B5EF4-FFF2-40B4-BE49-F238E27FC236}">
                <a16:creationId xmlns:a16="http://schemas.microsoft.com/office/drawing/2014/main" id="{D6657755-502E-4625-8692-D6702A331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112" y="3491692"/>
            <a:ext cx="5549904" cy="1469774"/>
          </a:xfrm>
          <a:prstGeom prst="rect">
            <a:avLst/>
          </a:prstGeom>
        </p:spPr>
      </p:pic>
      <p:pic>
        <p:nvPicPr>
          <p:cNvPr id="9" name="Picture 8">
            <a:extLst>
              <a:ext uri="{FF2B5EF4-FFF2-40B4-BE49-F238E27FC236}">
                <a16:creationId xmlns:a16="http://schemas.microsoft.com/office/drawing/2014/main" id="{A0EC29F1-41D2-4C67-9B90-0DBA2C81B0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0599" y="5136387"/>
            <a:ext cx="5549904" cy="1399791"/>
          </a:xfrm>
          <a:prstGeom prst="rect">
            <a:avLst/>
          </a:prstGeom>
        </p:spPr>
      </p:pic>
    </p:spTree>
    <p:extLst>
      <p:ext uri="{BB962C8B-B14F-4D97-AF65-F5344CB8AC3E}">
        <p14:creationId xmlns:p14="http://schemas.microsoft.com/office/powerpoint/2010/main" val="102687340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953C-E226-43FB-B1D2-76591848CDC7}"/>
              </a:ext>
            </a:extLst>
          </p:cNvPr>
          <p:cNvSpPr>
            <a:spLocks noGrp="1"/>
          </p:cNvSpPr>
          <p:nvPr>
            <p:ph type="title"/>
          </p:nvPr>
        </p:nvSpPr>
        <p:spPr>
          <a:xfrm>
            <a:off x="2375067" y="666981"/>
            <a:ext cx="7729728" cy="1188720"/>
          </a:xfrm>
        </p:spPr>
        <p:txBody>
          <a:bodyPr/>
          <a:lstStyle/>
          <a:p>
            <a:r>
              <a:rPr lang="en-GB" dirty="0" err="1"/>
              <a:t>LineFIll</a:t>
            </a:r>
            <a:r>
              <a:rPr lang="en-GB" dirty="0"/>
              <a:t> Rate and Volume Fill Rate:</a:t>
            </a:r>
            <a:endParaRPr lang="en-IN" dirty="0"/>
          </a:p>
        </p:txBody>
      </p:sp>
      <p:sp>
        <p:nvSpPr>
          <p:cNvPr id="3" name="Content Placeholder 2">
            <a:extLst>
              <a:ext uri="{FF2B5EF4-FFF2-40B4-BE49-F238E27FC236}">
                <a16:creationId xmlns:a16="http://schemas.microsoft.com/office/drawing/2014/main" id="{7D1492C6-2AF8-4B67-90A0-B509C0A9B32E}"/>
              </a:ext>
            </a:extLst>
          </p:cNvPr>
          <p:cNvSpPr>
            <a:spLocks noGrp="1"/>
          </p:cNvSpPr>
          <p:nvPr>
            <p:ph idx="1"/>
          </p:nvPr>
        </p:nvSpPr>
        <p:spPr>
          <a:xfrm>
            <a:off x="-1" y="2638044"/>
            <a:ext cx="12132733" cy="3101983"/>
          </a:xfrm>
        </p:spPr>
        <p:txBody>
          <a:bodyPr/>
          <a:lstStyle/>
          <a:p>
            <a:r>
              <a:rPr lang="en-GB" dirty="0"/>
              <a:t>Line Fill Rate is 65.96% and Volume Fill rate is 96.59%. While there is an increase in day-on-day and month-on-month change, there is a decline in week-on-week change.</a:t>
            </a:r>
            <a:endParaRPr lang="en-IN" dirty="0"/>
          </a:p>
        </p:txBody>
      </p:sp>
      <p:pic>
        <p:nvPicPr>
          <p:cNvPr id="5" name="Picture 4">
            <a:extLst>
              <a:ext uri="{FF2B5EF4-FFF2-40B4-BE49-F238E27FC236}">
                <a16:creationId xmlns:a16="http://schemas.microsoft.com/office/drawing/2014/main" id="{EA0F0257-124A-412B-885B-6DF20808A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32" y="3500972"/>
            <a:ext cx="5452536" cy="1553627"/>
          </a:xfrm>
          <a:prstGeom prst="rect">
            <a:avLst/>
          </a:prstGeom>
        </p:spPr>
      </p:pic>
      <p:pic>
        <p:nvPicPr>
          <p:cNvPr id="7" name="Picture 6">
            <a:extLst>
              <a:ext uri="{FF2B5EF4-FFF2-40B4-BE49-F238E27FC236}">
                <a16:creationId xmlns:a16="http://schemas.microsoft.com/office/drawing/2014/main" id="{0002BD08-FDA6-493B-B129-EDB962594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931" y="3500972"/>
            <a:ext cx="5452537" cy="1550855"/>
          </a:xfrm>
          <a:prstGeom prst="rect">
            <a:avLst/>
          </a:prstGeom>
        </p:spPr>
      </p:pic>
    </p:spTree>
    <p:extLst>
      <p:ext uri="{BB962C8B-B14F-4D97-AF65-F5344CB8AC3E}">
        <p14:creationId xmlns:p14="http://schemas.microsoft.com/office/powerpoint/2010/main" val="24853715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1CEB-4776-3FE3-AE69-024AC098DAD2}"/>
              </a:ext>
            </a:extLst>
          </p:cNvPr>
          <p:cNvSpPr>
            <a:spLocks noGrp="1"/>
          </p:cNvSpPr>
          <p:nvPr>
            <p:ph type="title"/>
          </p:nvPr>
        </p:nvSpPr>
        <p:spPr>
          <a:xfrm>
            <a:off x="2486318" y="709510"/>
            <a:ext cx="7729728" cy="1188720"/>
          </a:xfrm>
        </p:spPr>
        <p:txBody>
          <a:bodyPr/>
          <a:lstStyle/>
          <a:p>
            <a:r>
              <a:rPr lang="en-IN" dirty="0"/>
              <a:t>Recommendations</a:t>
            </a:r>
          </a:p>
        </p:txBody>
      </p:sp>
      <p:sp>
        <p:nvSpPr>
          <p:cNvPr id="3" name="Content Placeholder 2">
            <a:extLst>
              <a:ext uri="{FF2B5EF4-FFF2-40B4-BE49-F238E27FC236}">
                <a16:creationId xmlns:a16="http://schemas.microsoft.com/office/drawing/2014/main" id="{08A8157E-8B70-3794-BA01-C327D1DC2BBD}"/>
              </a:ext>
            </a:extLst>
          </p:cNvPr>
          <p:cNvSpPr>
            <a:spLocks noGrp="1"/>
          </p:cNvSpPr>
          <p:nvPr>
            <p:ph idx="1"/>
          </p:nvPr>
        </p:nvSpPr>
        <p:spPr>
          <a:xfrm>
            <a:off x="296333" y="2638044"/>
            <a:ext cx="11506200" cy="3101983"/>
          </a:xfrm>
        </p:spPr>
        <p:txBody>
          <a:bodyPr>
            <a:normAutofit/>
          </a:bodyPr>
          <a:lstStyle/>
          <a:p>
            <a:r>
              <a:rPr lang="en-GB" dirty="0"/>
              <a:t>Acclaimed Stores, Cool blue ,  Elite Mart, Info Stores, Lotus Mart,  </a:t>
            </a:r>
            <a:r>
              <a:rPr lang="en-GB" dirty="0" err="1"/>
              <a:t>Sarfaroz</a:t>
            </a:r>
            <a:r>
              <a:rPr lang="en-GB" dirty="0"/>
              <a:t> Mart, Vijay Stores needs to be focused as they have comparably least values of OT%, IF%, OTIF%. </a:t>
            </a:r>
          </a:p>
          <a:p>
            <a:r>
              <a:rPr lang="en-GB" dirty="0"/>
              <a:t>Among the customers having OT% far less than target, most of the orders are delayed by 1 or 2 days. </a:t>
            </a:r>
          </a:p>
          <a:p>
            <a:r>
              <a:rPr lang="en-GB" dirty="0"/>
              <a:t>As the VOFR% is above 90 % for all the cities and most of the customers, the quantity unable to be delivered is less than order quantity.</a:t>
            </a:r>
          </a:p>
          <a:p>
            <a:r>
              <a:rPr lang="en-GB" dirty="0"/>
              <a:t> Among the customers having least LIFR, diary products have comparatively least value, so the inventory needs to be optimized according to the demand of diary products. </a:t>
            </a:r>
          </a:p>
          <a:p>
            <a:r>
              <a:rPr lang="en-GB" dirty="0"/>
              <a:t>Irrespective of the number of orders in any month, the average number of lines per each order is around two.  </a:t>
            </a:r>
            <a:r>
              <a:rPr lang="en-GB" dirty="0" err="1"/>
              <a:t>i.e</a:t>
            </a:r>
            <a:r>
              <a:rPr lang="en-GB" dirty="0"/>
              <a:t> customers order 2 categories of product’s on average.</a:t>
            </a:r>
            <a:endParaRPr lang="en-IN" dirty="0"/>
          </a:p>
        </p:txBody>
      </p:sp>
    </p:spTree>
    <p:extLst>
      <p:ext uri="{BB962C8B-B14F-4D97-AF65-F5344CB8AC3E}">
        <p14:creationId xmlns:p14="http://schemas.microsoft.com/office/powerpoint/2010/main" val="341223322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05B9-85FC-C8CE-CBE7-3B0CE73803A7}"/>
              </a:ext>
            </a:extLst>
          </p:cNvPr>
          <p:cNvSpPr>
            <a:spLocks noGrp="1"/>
          </p:cNvSpPr>
          <p:nvPr>
            <p:ph type="title"/>
          </p:nvPr>
        </p:nvSpPr>
        <p:spPr>
          <a:xfrm>
            <a:off x="2231136" y="560655"/>
            <a:ext cx="7729728" cy="1188720"/>
          </a:xfrm>
        </p:spPr>
        <p:txBody>
          <a:bodyPr/>
          <a:lstStyle/>
          <a:p>
            <a:r>
              <a:rPr lang="en-IN" dirty="0"/>
              <a:t>conclusion</a:t>
            </a:r>
          </a:p>
        </p:txBody>
      </p:sp>
      <p:sp>
        <p:nvSpPr>
          <p:cNvPr id="3" name="Content Placeholder 2">
            <a:extLst>
              <a:ext uri="{FF2B5EF4-FFF2-40B4-BE49-F238E27FC236}">
                <a16:creationId xmlns:a16="http://schemas.microsoft.com/office/drawing/2014/main" id="{D307382A-8064-00EF-BF55-16CEC1869D12}"/>
              </a:ext>
            </a:extLst>
          </p:cNvPr>
          <p:cNvSpPr>
            <a:spLocks noGrp="1"/>
          </p:cNvSpPr>
          <p:nvPr>
            <p:ph idx="1"/>
          </p:nvPr>
        </p:nvSpPr>
        <p:spPr>
          <a:xfrm>
            <a:off x="184731" y="2638043"/>
            <a:ext cx="11740569" cy="390563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Focus on customers with the lowest OT%, IF%, and OTIF% to improve order fulfillment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Address order delays, as most occur within 1-2 days for customers with low OT%.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Maintain high VOFR% (above 90%) while minimizing undelivered quantities.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Optimize inventory for diary products, as they have the lowest LIFR values among customers.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Consider that customers, on average, order two categories of products per order, aiding demand forecasting.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 these insights to enhance supply chain performance, improve service levels, and optimize inventory      management. </a:t>
            </a:r>
          </a:p>
          <a:p>
            <a:pPr algn="l"/>
            <a:endParaRPr lang="en-IN" sz="1800" b="0" i="0" u="none" strike="noStrike" baseline="0"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247767632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391</TotalTime>
  <Words>661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Manrope</vt:lpstr>
      <vt:lpstr>Parcel</vt:lpstr>
      <vt:lpstr>PowerPoint Presentation</vt:lpstr>
      <vt:lpstr>Key metrics to track for</vt:lpstr>
      <vt:lpstr>Data Mode </vt:lpstr>
      <vt:lpstr>Dashboard </vt:lpstr>
      <vt:lpstr>Dashboard </vt:lpstr>
      <vt:lpstr>OT, IF, OTIF with respect to the targets </vt:lpstr>
      <vt:lpstr>LineFIll Rate and Volume Fill Rate:</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Hrushikesh Bhad</dc:creator>
  <cp:lastModifiedBy>Hrushikesh Bhad</cp:lastModifiedBy>
  <cp:revision>7</cp:revision>
  <dcterms:created xsi:type="dcterms:W3CDTF">2025-02-19T11:40:35Z</dcterms:created>
  <dcterms:modified xsi:type="dcterms:W3CDTF">2025-03-07T05:03:02Z</dcterms:modified>
</cp:coreProperties>
</file>