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61" r:id="rId4"/>
    <p:sldId id="262" r:id="rId5"/>
    <p:sldId id="263" r:id="rId6"/>
    <p:sldId id="26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7222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4642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483651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865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741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7288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7487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433104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1867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5551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78052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11229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5AF39-6AAC-4570-9FC2-FE2DD3B37367}" type="datetimeFigureOut">
              <a:rPr lang="en-IN" smtClean="0"/>
              <a:t>26-02-2025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9089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5600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5AF39-6AAC-4570-9FC2-FE2DD3B37367}" type="datetimeFigureOut">
              <a:rPr lang="en-IN" smtClean="0"/>
              <a:t>26-02-2025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28486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8578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62067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35AF39-6AAC-4570-9FC2-FE2DD3B37367}" type="datetimeFigureOut">
              <a:rPr lang="en-IN" smtClean="0"/>
              <a:t>26-02-2025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2795D9-B530-4E9B-BF34-ABA915F53641}" type="slidenum">
              <a:rPr lang="en-IN" smtClean="0"/>
              <a:t>‹#›</a:t>
            </a:fld>
            <a:endParaRPr lang="en-IN"/>
          </a:p>
        </p:txBody>
      </p:sp>
    </p:spTree>
    <p:extLst>
      <p:ext uri="{BB962C8B-B14F-4D97-AF65-F5344CB8AC3E}">
        <p14:creationId xmlns:p14="http://schemas.microsoft.com/office/powerpoint/2010/main" val="2876746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1A59-13AA-4A30-94F7-753C67DE3360}"/>
              </a:ext>
            </a:extLst>
          </p:cNvPr>
          <p:cNvSpPr>
            <a:spLocks noGrp="1"/>
          </p:cNvSpPr>
          <p:nvPr>
            <p:ph type="title"/>
          </p:nvPr>
        </p:nvSpPr>
        <p:spPr/>
        <p:txBody>
          <a:bodyPr/>
          <a:lstStyle/>
          <a:p>
            <a:r>
              <a:rPr lang="en-GB" dirty="0">
                <a:solidFill>
                  <a:schemeClr val="accent1"/>
                </a:solidFill>
                <a:effectLst/>
                <a:latin typeface="Manrope"/>
              </a:rPr>
              <a:t>OBJECTIVE</a:t>
            </a:r>
            <a:endParaRPr lang="en-IN" dirty="0">
              <a:solidFill>
                <a:schemeClr val="accent1"/>
              </a:solidFill>
            </a:endParaRPr>
          </a:p>
        </p:txBody>
      </p:sp>
      <p:sp>
        <p:nvSpPr>
          <p:cNvPr id="3" name="Content Placeholder 2">
            <a:extLst>
              <a:ext uri="{FF2B5EF4-FFF2-40B4-BE49-F238E27FC236}">
                <a16:creationId xmlns:a16="http://schemas.microsoft.com/office/drawing/2014/main" id="{58B1C1B4-251B-4F19-AE96-17C5192F3219}"/>
              </a:ext>
            </a:extLst>
          </p:cNvPr>
          <p:cNvSpPr>
            <a:spLocks noGrp="1"/>
          </p:cNvSpPr>
          <p:nvPr>
            <p:ph idx="1"/>
          </p:nvPr>
        </p:nvSpPr>
        <p:spPr/>
        <p:txBody>
          <a:bodyPr/>
          <a:lstStyle/>
          <a:p>
            <a:r>
              <a:rPr lang="en-GB" b="0" i="0" dirty="0">
                <a:solidFill>
                  <a:schemeClr val="tx1"/>
                </a:solidFill>
                <a:effectLst/>
                <a:latin typeface="Manrope"/>
              </a:rPr>
              <a:t>The goal of this Tableau project is to </a:t>
            </a:r>
            <a:r>
              <a:rPr lang="en-GB" b="0" i="0" dirty="0" err="1">
                <a:solidFill>
                  <a:schemeClr val="tx1"/>
                </a:solidFill>
                <a:effectLst/>
                <a:latin typeface="Manrope"/>
              </a:rPr>
              <a:t>analyze</a:t>
            </a:r>
            <a:r>
              <a:rPr lang="en-GB" b="0" i="0" dirty="0">
                <a:solidFill>
                  <a:schemeClr val="tx1"/>
                </a:solidFill>
                <a:effectLst/>
                <a:latin typeface="Manrope"/>
              </a:rPr>
              <a:t> financial performance across different countries, products, and time periods, using key financial metrics such as sales, profit, cost of goods sold (COGS), and discounts.</a:t>
            </a:r>
          </a:p>
          <a:p>
            <a:r>
              <a:rPr lang="en-IN" dirty="0">
                <a:solidFill>
                  <a:schemeClr val="tx1"/>
                </a:solidFill>
              </a:rPr>
              <a:t>Columns Provided:</a:t>
            </a:r>
            <a:endParaRPr lang="en-GB" dirty="0">
              <a:solidFill>
                <a:schemeClr val="tx1"/>
              </a:solidFill>
              <a:effectLst/>
              <a:latin typeface="Manrope"/>
            </a:endParaRPr>
          </a:p>
          <a:p>
            <a:pPr marL="36900" indent="0">
              <a:buNone/>
            </a:pPr>
            <a:r>
              <a:rPr lang="en-IN" dirty="0">
                <a:solidFill>
                  <a:schemeClr val="tx1"/>
                </a:solidFill>
              </a:rPr>
              <a:t>● Segment, Country, Product, Discount Band, Units Sold, Manufacturing Price, Sale Price, Gross Sales, Discounts,  Sales , COGS(Cost of Goods Sold), Profit, Date, Month Number, Month Name, Year.</a:t>
            </a:r>
          </a:p>
        </p:txBody>
      </p:sp>
    </p:spTree>
    <p:extLst>
      <p:ext uri="{BB962C8B-B14F-4D97-AF65-F5344CB8AC3E}">
        <p14:creationId xmlns:p14="http://schemas.microsoft.com/office/powerpoint/2010/main" val="196650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923-08F6-4284-9641-FCDB9A25A301}"/>
              </a:ext>
            </a:extLst>
          </p:cNvPr>
          <p:cNvSpPr>
            <a:spLocks noGrp="1"/>
          </p:cNvSpPr>
          <p:nvPr>
            <p:ph type="title"/>
          </p:nvPr>
        </p:nvSpPr>
        <p:spPr>
          <a:xfrm>
            <a:off x="919119" y="296877"/>
            <a:ext cx="10353762" cy="970450"/>
          </a:xfrm>
        </p:spPr>
        <p:txBody>
          <a:bodyPr>
            <a:normAutofit fontScale="90000"/>
          </a:bodyPr>
          <a:lstStyle/>
          <a:p>
            <a:r>
              <a:rPr lang="en-GB" b="0" i="0" dirty="0">
                <a:solidFill>
                  <a:schemeClr val="accent1"/>
                </a:solidFill>
                <a:effectLst/>
                <a:latin typeface="Manrope"/>
              </a:rPr>
              <a:t>DATA DESCRIPTION</a:t>
            </a:r>
            <a:br>
              <a:rPr lang="en-GB" b="0" i="0" dirty="0">
                <a:solidFill>
                  <a:srgbClr val="131022"/>
                </a:solidFill>
                <a:effectLst/>
                <a:latin typeface="Manrope"/>
              </a:rPr>
            </a:br>
            <a:endParaRPr lang="en-IN" dirty="0"/>
          </a:p>
        </p:txBody>
      </p:sp>
      <p:sp>
        <p:nvSpPr>
          <p:cNvPr id="3" name="Content Placeholder 2">
            <a:extLst>
              <a:ext uri="{FF2B5EF4-FFF2-40B4-BE49-F238E27FC236}">
                <a16:creationId xmlns:a16="http://schemas.microsoft.com/office/drawing/2014/main" id="{72ACF5A5-DF7F-427E-8DA7-8F4D1E1A1C91}"/>
              </a:ext>
            </a:extLst>
          </p:cNvPr>
          <p:cNvSpPr>
            <a:spLocks noGrp="1"/>
          </p:cNvSpPr>
          <p:nvPr>
            <p:ph idx="1"/>
          </p:nvPr>
        </p:nvSpPr>
        <p:spPr>
          <a:xfrm>
            <a:off x="256674" y="1267327"/>
            <a:ext cx="11758863" cy="5422232"/>
          </a:xfrm>
        </p:spPr>
        <p:txBody>
          <a:bodyPr>
            <a:normAutofit lnSpcReduction="10000"/>
          </a:bodyPr>
          <a:lstStyle/>
          <a:p>
            <a:pPr algn="l">
              <a:buFont typeface="+mj-lt"/>
              <a:buAutoNum type="arabicPeriod"/>
            </a:pPr>
            <a:r>
              <a:rPr lang="en-GB" b="0" i="0" dirty="0">
                <a:solidFill>
                  <a:srgbClr val="F0F6FC"/>
                </a:solidFill>
                <a:effectLst/>
                <a:latin typeface="-apple-system"/>
              </a:rPr>
              <a:t>Segment: Categorizes the customers into different groups (e.g., Government, Enterprise, Small Business). </a:t>
            </a:r>
          </a:p>
          <a:p>
            <a:pPr algn="l">
              <a:buFont typeface="+mj-lt"/>
              <a:buAutoNum type="arabicPeriod"/>
            </a:pPr>
            <a:r>
              <a:rPr lang="en-GB" b="0" i="0" dirty="0">
                <a:solidFill>
                  <a:srgbClr val="F0F6FC"/>
                </a:solidFill>
                <a:effectLst/>
                <a:latin typeface="-apple-system"/>
              </a:rPr>
              <a:t>Country: Specifies the country where the sales occurred. </a:t>
            </a:r>
          </a:p>
          <a:p>
            <a:pPr algn="l">
              <a:buFont typeface="+mj-lt"/>
              <a:buAutoNum type="arabicPeriod"/>
            </a:pPr>
            <a:r>
              <a:rPr lang="en-GB" b="0" i="0" dirty="0">
                <a:solidFill>
                  <a:srgbClr val="F0F6FC"/>
                </a:solidFill>
                <a:effectLst/>
                <a:latin typeface="-apple-system"/>
              </a:rPr>
              <a:t>Product: Identifies the specific product sold. </a:t>
            </a:r>
          </a:p>
          <a:p>
            <a:pPr algn="l">
              <a:buFont typeface="+mj-lt"/>
              <a:buAutoNum type="arabicPeriod"/>
            </a:pPr>
            <a:r>
              <a:rPr lang="en-GB" b="0" i="0" dirty="0">
                <a:solidFill>
                  <a:srgbClr val="F0F6FC"/>
                </a:solidFill>
                <a:effectLst/>
                <a:latin typeface="-apple-system"/>
              </a:rPr>
              <a:t>Discount Band: Indicates the level of discount applied to the product (e.g., </a:t>
            </a:r>
            <a:r>
              <a:rPr lang="en-GB" b="0" i="0" dirty="0" err="1">
                <a:solidFill>
                  <a:srgbClr val="F0F6FC"/>
                </a:solidFill>
                <a:effectLst/>
                <a:latin typeface="-apple-system"/>
              </a:rPr>
              <a:t>High,Low,Medium</a:t>
            </a:r>
            <a:r>
              <a:rPr lang="en-GB" b="0" i="0" dirty="0">
                <a:solidFill>
                  <a:srgbClr val="F0F6FC"/>
                </a:solidFill>
                <a:effectLst/>
                <a:latin typeface="-apple-system"/>
              </a:rPr>
              <a:t>, None).</a:t>
            </a:r>
          </a:p>
          <a:p>
            <a:pPr algn="l">
              <a:buFont typeface="+mj-lt"/>
              <a:buAutoNum type="arabicPeriod"/>
            </a:pPr>
            <a:r>
              <a:rPr lang="en-GB" b="0" i="0" dirty="0">
                <a:solidFill>
                  <a:srgbClr val="F0F6FC"/>
                </a:solidFill>
                <a:effectLst/>
                <a:latin typeface="-apple-system"/>
              </a:rPr>
              <a:t>Units Sold: Represents the number of units of the product sold. </a:t>
            </a:r>
          </a:p>
          <a:p>
            <a:pPr algn="l">
              <a:buFont typeface="+mj-lt"/>
              <a:buAutoNum type="arabicPeriod"/>
            </a:pPr>
            <a:r>
              <a:rPr lang="en-GB" b="0" i="0" dirty="0">
                <a:solidFill>
                  <a:srgbClr val="F0F6FC"/>
                </a:solidFill>
                <a:effectLst/>
                <a:latin typeface="-apple-system"/>
              </a:rPr>
              <a:t>Manufacturing Price: The cost of producing a single unit of the product. </a:t>
            </a:r>
          </a:p>
          <a:p>
            <a:pPr algn="l">
              <a:buFont typeface="+mj-lt"/>
              <a:buAutoNum type="arabicPeriod"/>
            </a:pPr>
            <a:r>
              <a:rPr lang="en-GB" b="0" i="0" dirty="0">
                <a:solidFill>
                  <a:srgbClr val="F0F6FC"/>
                </a:solidFill>
                <a:effectLst/>
                <a:latin typeface="-apple-system"/>
              </a:rPr>
              <a:t>Sale Price: The price at which the product is sold to the customer. </a:t>
            </a:r>
          </a:p>
          <a:p>
            <a:pPr algn="l">
              <a:buFont typeface="+mj-lt"/>
              <a:buAutoNum type="arabicPeriod"/>
            </a:pPr>
            <a:r>
              <a:rPr lang="en-GB" b="0" i="0" dirty="0">
                <a:solidFill>
                  <a:srgbClr val="F0F6FC"/>
                </a:solidFill>
                <a:effectLst/>
                <a:latin typeface="-apple-system"/>
              </a:rPr>
              <a:t>Gross Sales: The total revenue generated from sales before any discounts are applied (Units Sold * Sale Price). </a:t>
            </a:r>
          </a:p>
          <a:p>
            <a:pPr algn="l">
              <a:buFont typeface="+mj-lt"/>
              <a:buAutoNum type="arabicPeriod"/>
            </a:pPr>
            <a:r>
              <a:rPr lang="en-GB" b="0" i="0" dirty="0">
                <a:solidFill>
                  <a:srgbClr val="F0F6FC"/>
                </a:solidFill>
                <a:effectLst/>
                <a:latin typeface="-apple-system"/>
              </a:rPr>
              <a:t>Discounts: The total amount of discounts given on the product sales. </a:t>
            </a:r>
          </a:p>
          <a:p>
            <a:pPr algn="l">
              <a:buFont typeface="+mj-lt"/>
              <a:buAutoNum type="arabicPeriod"/>
            </a:pPr>
            <a:r>
              <a:rPr lang="en-GB" b="0" i="0" dirty="0">
                <a:solidFill>
                  <a:srgbClr val="F0F6FC"/>
                </a:solidFill>
                <a:effectLst/>
                <a:latin typeface="-apple-system"/>
              </a:rPr>
              <a:t>Sales: The net revenue after applying discounts (Gross Sales - Discounts). </a:t>
            </a:r>
          </a:p>
          <a:p>
            <a:pPr algn="l">
              <a:buFont typeface="+mj-lt"/>
              <a:buAutoNum type="arabicPeriod"/>
            </a:pPr>
            <a:r>
              <a:rPr lang="en-GB" b="0" i="0" dirty="0">
                <a:solidFill>
                  <a:srgbClr val="F0F6FC"/>
                </a:solidFill>
                <a:effectLst/>
                <a:latin typeface="-apple-system"/>
              </a:rPr>
              <a:t>COGS: The total cost of goods sold for the products (Units Sold * Manufacturing Price). Profit: The net profit from the sales. Date: The date of the sale transaction.</a:t>
            </a:r>
            <a:endParaRPr lang="en-IN" dirty="0"/>
          </a:p>
        </p:txBody>
      </p:sp>
    </p:spTree>
    <p:extLst>
      <p:ext uri="{BB962C8B-B14F-4D97-AF65-F5344CB8AC3E}">
        <p14:creationId xmlns:p14="http://schemas.microsoft.com/office/powerpoint/2010/main" val="8675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FD02-B1B0-4842-81DC-5FC32806F5AA}"/>
              </a:ext>
            </a:extLst>
          </p:cNvPr>
          <p:cNvSpPr>
            <a:spLocks noGrp="1"/>
          </p:cNvSpPr>
          <p:nvPr>
            <p:ph type="title"/>
          </p:nvPr>
        </p:nvSpPr>
        <p:spPr/>
        <p:txBody>
          <a:bodyPr/>
          <a:lstStyle/>
          <a:p>
            <a:r>
              <a:rPr lang="en-IN" dirty="0">
                <a:solidFill>
                  <a:schemeClr val="accent1"/>
                </a:solidFill>
              </a:rPr>
              <a:t>DATA MODEL</a:t>
            </a:r>
          </a:p>
        </p:txBody>
      </p:sp>
      <p:pic>
        <p:nvPicPr>
          <p:cNvPr id="7" name="Content Placeholder 6">
            <a:extLst>
              <a:ext uri="{FF2B5EF4-FFF2-40B4-BE49-F238E27FC236}">
                <a16:creationId xmlns:a16="http://schemas.microsoft.com/office/drawing/2014/main" id="{AC84F91C-3C96-436E-A83E-4EE905BA1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55" y="1731963"/>
            <a:ext cx="6763765" cy="4059237"/>
          </a:xfrm>
        </p:spPr>
      </p:pic>
    </p:spTree>
    <p:extLst>
      <p:ext uri="{BB962C8B-B14F-4D97-AF65-F5344CB8AC3E}">
        <p14:creationId xmlns:p14="http://schemas.microsoft.com/office/powerpoint/2010/main" val="418087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13A3-C2BA-4E04-ABE4-701BF80AF696}"/>
              </a:ext>
            </a:extLst>
          </p:cNvPr>
          <p:cNvSpPr>
            <a:spLocks noGrp="1"/>
          </p:cNvSpPr>
          <p:nvPr>
            <p:ph type="title"/>
          </p:nvPr>
        </p:nvSpPr>
        <p:spPr/>
        <p:txBody>
          <a:bodyPr/>
          <a:lstStyle/>
          <a:p>
            <a:r>
              <a:rPr lang="en-IN" dirty="0">
                <a:solidFill>
                  <a:schemeClr val="accent1"/>
                </a:solidFill>
              </a:rPr>
              <a:t>Dashboard</a:t>
            </a:r>
          </a:p>
        </p:txBody>
      </p:sp>
      <p:pic>
        <p:nvPicPr>
          <p:cNvPr id="7" name="Content Placeholder 6">
            <a:extLst>
              <a:ext uri="{FF2B5EF4-FFF2-40B4-BE49-F238E27FC236}">
                <a16:creationId xmlns:a16="http://schemas.microsoft.com/office/drawing/2014/main" id="{763CB04E-2E4B-472D-AF88-553229267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651" y="1731963"/>
            <a:ext cx="7173172" cy="4059237"/>
          </a:xfrm>
        </p:spPr>
      </p:pic>
    </p:spTree>
    <p:extLst>
      <p:ext uri="{BB962C8B-B14F-4D97-AF65-F5344CB8AC3E}">
        <p14:creationId xmlns:p14="http://schemas.microsoft.com/office/powerpoint/2010/main" val="188902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5561-8376-4E20-BAA6-9C6223799708}"/>
              </a:ext>
            </a:extLst>
          </p:cNvPr>
          <p:cNvSpPr>
            <a:spLocks noGrp="1"/>
          </p:cNvSpPr>
          <p:nvPr>
            <p:ph type="title"/>
          </p:nvPr>
        </p:nvSpPr>
        <p:spPr/>
        <p:txBody>
          <a:bodyPr/>
          <a:lstStyle/>
          <a:p>
            <a:r>
              <a:rPr lang="en-IN" dirty="0">
                <a:solidFill>
                  <a:schemeClr val="accent1"/>
                </a:solidFill>
              </a:rPr>
              <a:t>Dashboard</a:t>
            </a:r>
          </a:p>
        </p:txBody>
      </p:sp>
      <p:pic>
        <p:nvPicPr>
          <p:cNvPr id="7" name="Content Placeholder 6">
            <a:extLst>
              <a:ext uri="{FF2B5EF4-FFF2-40B4-BE49-F238E27FC236}">
                <a16:creationId xmlns:a16="http://schemas.microsoft.com/office/drawing/2014/main" id="{6E5DAD46-6CFA-428D-A602-8A6934E81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199" y="1731963"/>
            <a:ext cx="7206076" cy="4059237"/>
          </a:xfrm>
        </p:spPr>
      </p:pic>
    </p:spTree>
    <p:extLst>
      <p:ext uri="{BB962C8B-B14F-4D97-AF65-F5344CB8AC3E}">
        <p14:creationId xmlns:p14="http://schemas.microsoft.com/office/powerpoint/2010/main" val="226808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5E39-09FF-4ED6-9AD0-64C8E8A781B2}"/>
              </a:ext>
            </a:extLst>
          </p:cNvPr>
          <p:cNvSpPr>
            <a:spLocks noGrp="1"/>
          </p:cNvSpPr>
          <p:nvPr>
            <p:ph type="title"/>
          </p:nvPr>
        </p:nvSpPr>
        <p:spPr/>
        <p:txBody>
          <a:bodyPr/>
          <a:lstStyle/>
          <a:p>
            <a:r>
              <a:rPr lang="en-IN" dirty="0">
                <a:solidFill>
                  <a:schemeClr val="accent1"/>
                </a:solidFill>
              </a:rPr>
              <a:t>Dashboard</a:t>
            </a:r>
            <a:endParaRPr lang="en-IN" dirty="0"/>
          </a:p>
        </p:txBody>
      </p:sp>
      <p:pic>
        <p:nvPicPr>
          <p:cNvPr id="9" name="Content Placeholder 8">
            <a:extLst>
              <a:ext uri="{FF2B5EF4-FFF2-40B4-BE49-F238E27FC236}">
                <a16:creationId xmlns:a16="http://schemas.microsoft.com/office/drawing/2014/main" id="{0AD25724-DBA3-4D2F-A952-7C4C66C6F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05" y="1731963"/>
            <a:ext cx="7276464" cy="4059237"/>
          </a:xfrm>
        </p:spPr>
      </p:pic>
    </p:spTree>
    <p:extLst>
      <p:ext uri="{BB962C8B-B14F-4D97-AF65-F5344CB8AC3E}">
        <p14:creationId xmlns:p14="http://schemas.microsoft.com/office/powerpoint/2010/main" val="184799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C150-E0DB-41DC-B79D-1545F49B18CE}"/>
              </a:ext>
            </a:extLst>
          </p:cNvPr>
          <p:cNvSpPr>
            <a:spLocks noGrp="1"/>
          </p:cNvSpPr>
          <p:nvPr>
            <p:ph type="title"/>
          </p:nvPr>
        </p:nvSpPr>
        <p:spPr/>
        <p:txBody>
          <a:bodyPr/>
          <a:lstStyle/>
          <a:p>
            <a:r>
              <a:rPr lang="en-IN" dirty="0">
                <a:solidFill>
                  <a:schemeClr val="accent1"/>
                </a:solidFill>
              </a:rPr>
              <a:t>Key Insights</a:t>
            </a:r>
            <a:endParaRPr lang="en-IN" dirty="0"/>
          </a:p>
        </p:txBody>
      </p:sp>
      <p:sp>
        <p:nvSpPr>
          <p:cNvPr id="3" name="Content Placeholder 2">
            <a:extLst>
              <a:ext uri="{FF2B5EF4-FFF2-40B4-BE49-F238E27FC236}">
                <a16:creationId xmlns:a16="http://schemas.microsoft.com/office/drawing/2014/main" id="{CF6490D0-CF53-45DB-AF83-9ABEBAE6CFA9}"/>
              </a:ext>
            </a:extLst>
          </p:cNvPr>
          <p:cNvSpPr>
            <a:spLocks noGrp="1"/>
          </p:cNvSpPr>
          <p:nvPr>
            <p:ph idx="1"/>
          </p:nvPr>
        </p:nvSpPr>
        <p:spPr>
          <a:xfrm>
            <a:off x="913795" y="1732449"/>
            <a:ext cx="10353762" cy="4700435"/>
          </a:xfrm>
        </p:spPr>
        <p:txBody>
          <a:bodyPr>
            <a:normAutofit/>
          </a:bodyPr>
          <a:lstStyle/>
          <a:p>
            <a:r>
              <a:rPr lang="en-GB" b="0" i="0" dirty="0">
                <a:solidFill>
                  <a:srgbClr val="F0F6FC"/>
                </a:solidFill>
                <a:effectLst/>
                <a:latin typeface="-apple-system"/>
              </a:rPr>
              <a:t>There are months with significantly higher sales and profit compared to others. This suggests that the business is likely impacted by seasonal factors such as weather, holidays, or consumer. </a:t>
            </a:r>
            <a:endParaRPr lang="en-GB" dirty="0">
              <a:solidFill>
                <a:srgbClr val="F0F6FC"/>
              </a:solidFill>
              <a:effectLst/>
              <a:latin typeface="-apple-system"/>
            </a:endParaRPr>
          </a:p>
          <a:p>
            <a:r>
              <a:rPr lang="en-GB" b="0" i="0" dirty="0">
                <a:solidFill>
                  <a:srgbClr val="F0F6FC"/>
                </a:solidFill>
                <a:effectLst/>
                <a:latin typeface="-apple-system"/>
              </a:rPr>
              <a:t>Generally, a positive correlation exists between sales and profit. As sales increase, profit tends to increase as well. However, there are exceptions where high sales do not translate into proportionally high profits, indicating potential cost pressures or pricing challenges. </a:t>
            </a:r>
            <a:endParaRPr lang="en-GB" dirty="0">
              <a:solidFill>
                <a:srgbClr val="F0F6FC"/>
              </a:solidFill>
              <a:effectLst/>
              <a:latin typeface="-apple-system"/>
            </a:endParaRPr>
          </a:p>
          <a:p>
            <a:r>
              <a:rPr lang="en-GB" b="0" i="0" dirty="0">
                <a:solidFill>
                  <a:srgbClr val="F0F6FC"/>
                </a:solidFill>
                <a:effectLst/>
                <a:latin typeface="-apple-system"/>
              </a:rPr>
              <a:t>COGS generally increase with sales, which is expected as higher sales volumes typically require higher production or procurement costs. However, the relationship between sales and COGS is not always linear, suggesting variations in production efficiency or input costs across different months. </a:t>
            </a:r>
            <a:endParaRPr lang="en-GB" dirty="0">
              <a:solidFill>
                <a:srgbClr val="F0F6FC"/>
              </a:solidFill>
              <a:effectLst/>
              <a:latin typeface="-apple-system"/>
            </a:endParaRPr>
          </a:p>
          <a:p>
            <a:r>
              <a:rPr lang="en-GB" b="0" i="0" dirty="0">
                <a:solidFill>
                  <a:srgbClr val="F0F6FC"/>
                </a:solidFill>
                <a:effectLst/>
                <a:latin typeface="-apple-system"/>
              </a:rPr>
              <a:t>Profit margins fluctuate throughout the year. Some months demonstrate higher profit margins compared to others, indicating variations in pricing strategies, cost control measures, or market conditions.</a:t>
            </a:r>
            <a:endParaRPr lang="en-IN" dirty="0"/>
          </a:p>
        </p:txBody>
      </p:sp>
    </p:spTree>
    <p:extLst>
      <p:ext uri="{BB962C8B-B14F-4D97-AF65-F5344CB8AC3E}">
        <p14:creationId xmlns:p14="http://schemas.microsoft.com/office/powerpoint/2010/main" val="403353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C455-2508-4E53-966E-50866738AD2B}"/>
              </a:ext>
            </a:extLst>
          </p:cNvPr>
          <p:cNvSpPr>
            <a:spLocks noGrp="1"/>
          </p:cNvSpPr>
          <p:nvPr>
            <p:ph type="title"/>
          </p:nvPr>
        </p:nvSpPr>
        <p:spPr/>
        <p:txBody>
          <a:bodyPr/>
          <a:lstStyle/>
          <a:p>
            <a:r>
              <a:rPr lang="en-IN" dirty="0">
                <a:solidFill>
                  <a:schemeClr val="accent1"/>
                </a:solidFill>
              </a:rPr>
              <a:t>Recommendations</a:t>
            </a:r>
          </a:p>
        </p:txBody>
      </p:sp>
      <p:sp>
        <p:nvSpPr>
          <p:cNvPr id="3" name="Content Placeholder 2">
            <a:extLst>
              <a:ext uri="{FF2B5EF4-FFF2-40B4-BE49-F238E27FC236}">
                <a16:creationId xmlns:a16="http://schemas.microsoft.com/office/drawing/2014/main" id="{30004801-6A85-4888-8A1F-15C3A68BB6E2}"/>
              </a:ext>
            </a:extLst>
          </p:cNvPr>
          <p:cNvSpPr>
            <a:spLocks noGrp="1"/>
          </p:cNvSpPr>
          <p:nvPr>
            <p:ph idx="1"/>
          </p:nvPr>
        </p:nvSpPr>
        <p:spPr/>
        <p:txBody>
          <a:bodyPr>
            <a:normAutofit/>
          </a:bodyPr>
          <a:lstStyle/>
          <a:p>
            <a:r>
              <a:rPr lang="en-GB" b="0" i="0" dirty="0">
                <a:solidFill>
                  <a:srgbClr val="F0F6FC"/>
                </a:solidFill>
                <a:effectLst/>
                <a:latin typeface="-apple-system"/>
              </a:rPr>
              <a:t>The company should analyse months with higher sales (December, November and October) to understand the underlying factors driving these peaks (e.g., seasonal demand, marketing campaigns, promotions). This knowledge can be used to strategically plan inventory, staffing, and marketing efforts in future peak months. </a:t>
            </a:r>
            <a:endParaRPr lang="en-GB" dirty="0">
              <a:solidFill>
                <a:srgbClr val="F0F6FC"/>
              </a:solidFill>
              <a:effectLst/>
              <a:latin typeface="-apple-system"/>
            </a:endParaRPr>
          </a:p>
          <a:p>
            <a:r>
              <a:rPr lang="en-GB" b="0" i="0" dirty="0">
                <a:solidFill>
                  <a:srgbClr val="F0F6FC"/>
                </a:solidFill>
                <a:effectLst/>
                <a:latin typeface="-apple-system"/>
              </a:rPr>
              <a:t> While higher sales are desirable, it's crucial to manage costs effectively during peak periods. The company should explore ways to optimize COGS, such as negotiating better deals with suppliers, streamlining production processes, or minimizing waste. </a:t>
            </a:r>
            <a:endParaRPr lang="en-GB" dirty="0">
              <a:solidFill>
                <a:srgbClr val="F0F6FC"/>
              </a:solidFill>
              <a:effectLst/>
              <a:latin typeface="-apple-system"/>
            </a:endParaRPr>
          </a:p>
          <a:p>
            <a:r>
              <a:rPr lang="en-GB" b="0" i="0" dirty="0">
                <a:solidFill>
                  <a:srgbClr val="F0F6FC"/>
                </a:solidFill>
                <a:effectLst/>
                <a:latin typeface="-apple-system"/>
              </a:rPr>
              <a:t> To maintain a consistent revenue stream, the company should consider implementing targeted marketing campaigns during months with lower sales to stimulate demand.</a:t>
            </a:r>
            <a:endParaRPr lang="en-IN" dirty="0"/>
          </a:p>
        </p:txBody>
      </p:sp>
    </p:spTree>
    <p:extLst>
      <p:ext uri="{BB962C8B-B14F-4D97-AF65-F5344CB8AC3E}">
        <p14:creationId xmlns:p14="http://schemas.microsoft.com/office/powerpoint/2010/main" val="403865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456</TotalTime>
  <Words>569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Calisto MT</vt:lpstr>
      <vt:lpstr>Manrope</vt:lpstr>
      <vt:lpstr>Wingdings 2</vt:lpstr>
      <vt:lpstr>Slate</vt:lpstr>
      <vt:lpstr>OBJECTIVE</vt:lpstr>
      <vt:lpstr>DATA DESCRIPTION </vt:lpstr>
      <vt:lpstr>DATA MODEL</vt:lpstr>
      <vt:lpstr>Dashboard</vt:lpstr>
      <vt:lpstr>Dashboard</vt:lpstr>
      <vt:lpstr>Dashboard</vt:lpstr>
      <vt:lpstr>Key Insights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Bhad</dc:creator>
  <cp:lastModifiedBy>Hrushikesh Bhad</cp:lastModifiedBy>
  <cp:revision>6</cp:revision>
  <dcterms:created xsi:type="dcterms:W3CDTF">2025-02-19T11:41:15Z</dcterms:created>
  <dcterms:modified xsi:type="dcterms:W3CDTF">2025-02-26T17:07:53Z</dcterms:modified>
</cp:coreProperties>
</file>