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84" r:id="rId6"/>
    <p:sldId id="294" r:id="rId7"/>
    <p:sldId id="295" r:id="rId8"/>
    <p:sldId id="296"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3ABE5-DD1E-4520-A6E8-2E8BF569BD87}" v="1054" dt="2023-01-22T18:09:45.531"/>
    <p1510:client id="{8D181B18-219D-44A4-AC96-64527559BCA6}" v="453" dt="2023-01-22T17:25:52.49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ea typeface="+mj-lt"/>
                <a:cs typeface="+mj-lt"/>
              </a:rPr>
              <a:t>Predict CLTV of a customer</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dirty="0"/>
              <a:t>Hrushikesh H D</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590662" y="4267832"/>
            <a:ext cx="4805996" cy="1297115"/>
          </a:xfrm>
        </p:spPr>
        <p:txBody>
          <a:bodyPr anchor="t">
            <a:normAutofit/>
          </a:bodyPr>
          <a:lstStyle/>
          <a:p>
            <a:r>
              <a:rPr lang="en-US" sz="4000"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6590966" y="4441370"/>
            <a:ext cx="4805691" cy="838831"/>
          </a:xfrm>
        </p:spPr>
        <p:txBody>
          <a:bodyPr vert="horz" lIns="91440" tIns="0" rIns="91440" bIns="0" rtlCol="0" anchor="b">
            <a:normAutofit/>
          </a:bodyPr>
          <a:lstStyle/>
          <a:p>
            <a:r>
              <a:rPr lang="en-US" sz="2000" dirty="0"/>
              <a:t>Hrushikesh H D</a:t>
            </a:r>
            <a:endParaRPr lang="en-US" sz="2000" dirty="0">
              <a:cs typeface="Sabon Next LT"/>
            </a:endParaRPr>
          </a:p>
        </p:txBody>
      </p:sp>
      <p:pic>
        <p:nvPicPr>
          <p:cNvPr id="7" name="Graphic 6" descr="Smiling Face with No Fill">
            <a:extLst>
              <a:ext uri="{FF2B5EF4-FFF2-40B4-BE49-F238E27FC236}">
                <a16:creationId xmlns:a16="http://schemas.microsoft.com/office/drawing/2014/main" id="{74E71A66-254F-3878-3A5D-0B128871A8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70220" y="73738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70220" y="1606066"/>
            <a:ext cx="6216178" cy="4520468"/>
          </a:xfrm>
        </p:spPr>
        <p:txBody>
          <a:bodyPr vert="horz" lIns="91440" tIns="45720" rIns="91440" bIns="45720" rtlCol="0" anchor="t">
            <a:noAutofit/>
          </a:bodyPr>
          <a:lstStyle/>
          <a:p>
            <a:pPr marL="342900" indent="-342900">
              <a:buChar char="•"/>
            </a:pPr>
            <a:r>
              <a:rPr lang="en-US" dirty="0"/>
              <a:t>Problem Statement</a:t>
            </a:r>
            <a:endParaRPr lang="en-US"/>
          </a:p>
          <a:p>
            <a:pPr marL="342900" indent="-342900">
              <a:buChar char="•"/>
            </a:pPr>
            <a:r>
              <a:rPr lang="en-US" dirty="0"/>
              <a:t>Objective</a:t>
            </a:r>
            <a:endParaRPr lang="en-US" dirty="0">
              <a:cs typeface="Sabon Next LT"/>
            </a:endParaRPr>
          </a:p>
          <a:p>
            <a:pPr marL="342900" indent="-342900">
              <a:buChar char="•"/>
            </a:pPr>
            <a:r>
              <a:rPr lang="en-US" dirty="0">
                <a:cs typeface="Sabon Next LT"/>
              </a:rPr>
              <a:t>Approach</a:t>
            </a:r>
          </a:p>
          <a:p>
            <a:pPr marL="342900" indent="-342900">
              <a:buChar char="•"/>
            </a:pPr>
            <a:r>
              <a:rPr lang="en-US" dirty="0"/>
              <a:t>Feature Engineering</a:t>
            </a:r>
            <a:endParaRPr lang="en-US" dirty="0">
              <a:cs typeface="Sabon Next LT"/>
            </a:endParaRPr>
          </a:p>
          <a:p>
            <a:pPr marL="342900" indent="-342900">
              <a:buChar char="•"/>
            </a:pPr>
            <a:r>
              <a:rPr lang="en-US" dirty="0">
                <a:cs typeface="Sabon Next LT"/>
              </a:rPr>
              <a:t>Model Selection using Hyperparameter Tuning and Cross Validation</a:t>
            </a:r>
          </a:p>
          <a:p>
            <a:pPr marL="342900" indent="-342900">
              <a:buChar char="•"/>
            </a:pPr>
            <a:r>
              <a:rPr lang="en-US" dirty="0"/>
              <a:t>Predictions and Evaluation</a:t>
            </a:r>
            <a:endParaRPr lang="en-US" dirty="0">
              <a:cs typeface="Sabon Next LT"/>
            </a:endParaRPr>
          </a:p>
          <a:p>
            <a:pPr marL="342900" indent="-342900">
              <a:buChar char="•"/>
            </a:pPr>
            <a:r>
              <a:rPr lang="en-US" dirty="0"/>
              <a:t>​Summary</a:t>
            </a:r>
            <a:endParaRPr lang="en-US" dirty="0">
              <a:cs typeface="Sabon Next LT"/>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49435" y="1270441"/>
            <a:ext cx="7557314" cy="724965"/>
          </a:xfrm>
        </p:spPr>
        <p:txBody>
          <a:bodyPr/>
          <a:lstStyle/>
          <a:p>
            <a:r>
              <a:rPr lang="en-US" dirty="0"/>
              <a:t>Problem Statement</a:t>
            </a:r>
            <a:endParaRPr lang="en-US" dirty="0" err="1"/>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3171" y="2532640"/>
            <a:ext cx="8506219" cy="2297962"/>
          </a:xfrm>
        </p:spPr>
        <p:txBody>
          <a:bodyPr vert="horz" lIns="91440" tIns="45720" rIns="91440" bIns="45720" rtlCol="0" anchor="t">
            <a:noAutofit/>
          </a:bodyPr>
          <a:lstStyle/>
          <a:p>
            <a:r>
              <a:rPr lang="en-US" sz="2000" dirty="0">
                <a:ea typeface="+mn-lt"/>
                <a:cs typeface="+mn-lt"/>
              </a:rPr>
              <a:t>The </a:t>
            </a:r>
            <a:r>
              <a:rPr lang="en-US" sz="2000" dirty="0" err="1">
                <a:ea typeface="+mn-lt"/>
                <a:cs typeface="+mn-lt"/>
              </a:rPr>
              <a:t>VahanBima</a:t>
            </a:r>
            <a:r>
              <a:rPr lang="en-US" sz="2000" dirty="0">
                <a:ea typeface="+mn-lt"/>
                <a:cs typeface="+mn-lt"/>
              </a:rPr>
              <a:t> insurance company wants to launch personalized programs for its customers. To do this, they want to predict the CLTV of customers based on their activity and interaction with the platform. The task is to build a high-performance and interpretable machine learning model. The model will be used to segment customers into different tiers. The interpretability will help to understand the reasoning behind the model's predictions.</a:t>
            </a:r>
            <a:endParaRPr lang="en-US" sz="2000">
              <a:cs typeface="Sabon Next LT"/>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236137" y="2542484"/>
            <a:ext cx="6400800" cy="768096"/>
          </a:xfrm>
        </p:spPr>
        <p:txBody>
          <a:bodyPr/>
          <a:lstStyle/>
          <a:p>
            <a:r>
              <a:rPr lang="en-US" dirty="0">
                <a:latin typeface="Arial Black"/>
              </a:rPr>
              <a:t>objective</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8361" y="3528886"/>
            <a:ext cx="8327365" cy="1992931"/>
          </a:xfrm>
        </p:spPr>
        <p:txBody>
          <a:bodyPr vert="horz" lIns="0" tIns="0" rIns="0" bIns="0" rtlCol="0" anchor="t">
            <a:noAutofit/>
          </a:bodyPr>
          <a:lstStyle/>
          <a:p>
            <a:r>
              <a:rPr lang="en-US" dirty="0">
                <a:ea typeface="+mn-lt"/>
                <a:cs typeface="+mn-lt"/>
              </a:rPr>
              <a:t>To build a high performance and interpretable machine learning model to predict the CLTV based on the user and policy data.</a:t>
            </a:r>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7" name="Freeform: Shape 16">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9" name="Freeform: Shape 18">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nSpc>
                <a:spcPct val="90000"/>
              </a:lnSpc>
            </a:pPr>
            <a:r>
              <a:rPr lang="en-US" altLang="zh-CN" sz="3500" kern="1200" dirty="0">
                <a:latin typeface="+mj-lt"/>
                <a:ea typeface="+mj-ea"/>
                <a:cs typeface="+mj-cs"/>
              </a:rPr>
              <a:t>Approach</a:t>
            </a:r>
            <a:endParaRPr lang="en-US" sz="3500" kern="1200" dirty="0">
              <a:latin typeface="+mj-lt"/>
              <a:ea typeface="+mj-ea"/>
              <a:cs typeface="+mj-cs"/>
            </a:endParaRPr>
          </a:p>
        </p:txBody>
      </p:sp>
      <p:pic>
        <p:nvPicPr>
          <p:cNvPr id="3" name="Picture 4" descr="Diagram&#10;&#10;Description automatically generated">
            <a:extLst>
              <a:ext uri="{FF2B5EF4-FFF2-40B4-BE49-F238E27FC236}">
                <a16:creationId xmlns:a16="http://schemas.microsoft.com/office/drawing/2014/main" id="{8EC82AE0-E50A-4454-88E6-B891FB376FF3}"/>
              </a:ext>
            </a:extLst>
          </p:cNvPr>
          <p:cNvPicPr>
            <a:picLocks noGrp="1" noChangeAspect="1"/>
          </p:cNvPicPr>
          <p:nvPr>
            <p:ph sz="half" idx="1"/>
          </p:nvPr>
        </p:nvPicPr>
        <p:blipFill rotWithShape="1">
          <a:blip r:embed="rId2"/>
          <a:srcRect l="15342" r="16451" b="244"/>
          <a:stretch/>
        </p:blipFill>
        <p:spPr>
          <a:xfrm>
            <a:off x="4571196" y="326081"/>
            <a:ext cx="7439974" cy="6378380"/>
          </a:xfrm>
          <a:prstGeom prst="rect">
            <a:avLst/>
          </a:prstGeom>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pPr>
            <a:fld id="{48F63A3B-78C7-47BE-AE5E-E10140E04643}" type="slidenum">
              <a:rPr lang="en-US">
                <a:solidFill>
                  <a:srgbClr val="000000">
                    <a:alpha val="60000"/>
                  </a:srgbClr>
                </a:solidFill>
                <a:latin typeface="+mn-lt"/>
                <a:cs typeface="+mn-cs"/>
              </a:rPr>
              <a:pPr algn="r" defTabSz="914400">
                <a:spcAft>
                  <a:spcPts val="600"/>
                </a:spcAft>
              </a:pPr>
              <a:t>5</a:t>
            </a:fld>
            <a:endParaRPr lang="en-US">
              <a:solidFill>
                <a:srgbClr val="000000">
                  <a:alpha val="60000"/>
                </a:srgbClr>
              </a:solidFill>
              <a:latin typeface="+mn-lt"/>
              <a:cs typeface="+mn-cs"/>
            </a:endParaRP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C2F73C-0C19-D4A8-9AA9-F6E9CCFFDDC8}"/>
              </a:ext>
            </a:extLst>
          </p:cNvPr>
          <p:cNvSpPr>
            <a:spLocks noGrp="1"/>
          </p:cNvSpPr>
          <p:nvPr>
            <p:ph type="title"/>
          </p:nvPr>
        </p:nvSpPr>
        <p:spPr>
          <a:xfrm>
            <a:off x="336580" y="126521"/>
            <a:ext cx="4756676" cy="938842"/>
          </a:xfrm>
        </p:spPr>
        <p:txBody>
          <a:bodyPr vert="horz" lIns="91440" tIns="45720" rIns="91440" bIns="45720" rtlCol="0" anchor="ctr">
            <a:normAutofit fontScale="90000"/>
          </a:bodyPr>
          <a:lstStyle/>
          <a:p>
            <a:pPr algn="l">
              <a:lnSpc>
                <a:spcPct val="90000"/>
              </a:lnSpc>
            </a:pPr>
            <a:r>
              <a:rPr lang="en-US" dirty="0"/>
              <a:t>Feature engineering</a:t>
            </a:r>
            <a:endParaRPr lang="en-US" kern="1200" dirty="0">
              <a:latin typeface="+mj-lt"/>
            </a:endParaRPr>
          </a:p>
        </p:txBody>
      </p:sp>
      <p:pic>
        <p:nvPicPr>
          <p:cNvPr id="2" name="Picture 4" descr="Text&#10;&#10;Description automatically generated">
            <a:extLst>
              <a:ext uri="{FF2B5EF4-FFF2-40B4-BE49-F238E27FC236}">
                <a16:creationId xmlns:a16="http://schemas.microsoft.com/office/drawing/2014/main" id="{5076BF84-3D11-BB3B-1BD0-8BF0E693C2C2}"/>
              </a:ext>
            </a:extLst>
          </p:cNvPr>
          <p:cNvPicPr>
            <a:picLocks noGrp="1" noChangeAspect="1"/>
          </p:cNvPicPr>
          <p:nvPr>
            <p:ph type="pic" idx="1"/>
          </p:nvPr>
        </p:nvPicPr>
        <p:blipFill rotWithShape="1">
          <a:blip r:embed="rId2"/>
          <a:srcRect t="11480" b="11480"/>
          <a:stretch/>
        </p:blipFill>
        <p:spPr>
          <a:xfrm>
            <a:off x="5403170" y="3559628"/>
            <a:ext cx="6638925" cy="3045959"/>
          </a:xfrm>
        </p:spPr>
      </p:pic>
      <p:sp>
        <p:nvSpPr>
          <p:cNvPr id="6" name="Content Placeholder 5">
            <a:extLst>
              <a:ext uri="{FF2B5EF4-FFF2-40B4-BE49-F238E27FC236}">
                <a16:creationId xmlns:a16="http://schemas.microsoft.com/office/drawing/2014/main" id="{C412A79D-86CA-F41E-C1AA-A9B85E86F493}"/>
              </a:ext>
            </a:extLst>
          </p:cNvPr>
          <p:cNvSpPr>
            <a:spLocks noGrp="1"/>
          </p:cNvSpPr>
          <p:nvPr>
            <p:ph type="body" sz="half" idx="2"/>
          </p:nvPr>
        </p:nvSpPr>
        <p:spPr>
          <a:xfrm>
            <a:off x="336581" y="1237891"/>
            <a:ext cx="4762016" cy="5186678"/>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600" dirty="0">
                <a:cs typeface="Sabon Next LT"/>
              </a:rPr>
              <a:t>In Feature Engineering</a:t>
            </a:r>
            <a:r>
              <a:rPr lang="en-US" sz="2600" dirty="0">
                <a:solidFill>
                  <a:schemeClr val="tx1"/>
                </a:solidFill>
                <a:cs typeface="Sabon Next LT"/>
              </a:rPr>
              <a:t>,</a:t>
            </a:r>
          </a:p>
          <a:p>
            <a:pPr indent="-228600">
              <a:lnSpc>
                <a:spcPct val="90000"/>
              </a:lnSpc>
              <a:buFont typeface="Arial" panose="020B0604020202020204" pitchFamily="34" charset="0"/>
              <a:buChar char="•"/>
            </a:pPr>
            <a:endParaRPr lang="en-US" sz="2600" dirty="0">
              <a:solidFill>
                <a:schemeClr val="tx1"/>
              </a:solidFill>
              <a:cs typeface="Sabon Next LT"/>
            </a:endParaRPr>
          </a:p>
          <a:p>
            <a:pPr lvl="1" indent="-228600">
              <a:lnSpc>
                <a:spcPct val="90000"/>
              </a:lnSpc>
              <a:buFont typeface="Arial" panose="020B0604020202020204" pitchFamily="34" charset="0"/>
              <a:buChar char="•"/>
            </a:pPr>
            <a:r>
              <a:rPr lang="en-US" sz="2400" dirty="0">
                <a:cs typeface="Sabon Next LT"/>
              </a:rPr>
              <a:t>In Income and number of policy column,</a:t>
            </a:r>
            <a:endParaRPr lang="en-US" sz="2400" dirty="0">
              <a:solidFill>
                <a:srgbClr val="000000"/>
              </a:solidFill>
              <a:cs typeface="Sabon Next LT"/>
            </a:endParaRPr>
          </a:p>
          <a:p>
            <a:pPr lvl="2" indent="-228600">
              <a:lnSpc>
                <a:spcPct val="90000"/>
              </a:lnSpc>
              <a:buFont typeface="Arial" panose="020B0604020202020204" pitchFamily="34" charset="0"/>
              <a:buChar char="•"/>
            </a:pPr>
            <a:r>
              <a:rPr lang="en-US" sz="2200" dirty="0">
                <a:cs typeface="Sabon Next LT"/>
              </a:rPr>
              <a:t>Renaming of values has been done to map values easily to which category they belong to.</a:t>
            </a:r>
            <a:endParaRPr lang="en-US" sz="2200" dirty="0">
              <a:solidFill>
                <a:srgbClr val="000000"/>
              </a:solidFill>
              <a:cs typeface="Sabon Next LT"/>
            </a:endParaRPr>
          </a:p>
          <a:p>
            <a:pPr lvl="2" indent="-228600">
              <a:lnSpc>
                <a:spcPct val="90000"/>
              </a:lnSpc>
              <a:buFont typeface="Arial" panose="020B0604020202020204" pitchFamily="34" charset="0"/>
              <a:buChar char="•"/>
            </a:pPr>
            <a:endParaRPr lang="en-US" sz="2200" dirty="0">
              <a:cs typeface="Sabon Next LT"/>
            </a:endParaRPr>
          </a:p>
          <a:p>
            <a:pPr lvl="1" indent="-228600">
              <a:lnSpc>
                <a:spcPct val="90000"/>
              </a:lnSpc>
              <a:buFont typeface="Arial" panose="020B0604020202020204" pitchFamily="34" charset="0"/>
              <a:buChar char="•"/>
            </a:pPr>
            <a:r>
              <a:rPr lang="en-US" sz="2400" dirty="0">
                <a:cs typeface="Sabon Next LT"/>
              </a:rPr>
              <a:t>Encoding is done for categorical variables using </a:t>
            </a:r>
            <a:r>
              <a:rPr lang="en-US" sz="2400" dirty="0" err="1">
                <a:cs typeface="Sabon Next LT"/>
              </a:rPr>
              <a:t>LabelEncoder</a:t>
            </a:r>
            <a:r>
              <a:rPr lang="en-US" sz="2400" dirty="0">
                <a:cs typeface="Sabon Next LT"/>
              </a:rPr>
              <a:t> and </a:t>
            </a:r>
            <a:r>
              <a:rPr lang="en-US" sz="2400" dirty="0" err="1">
                <a:cs typeface="Sabon Next LT"/>
              </a:rPr>
              <a:t>OneHotEncoder</a:t>
            </a:r>
            <a:r>
              <a:rPr lang="en-US" sz="2400" dirty="0">
                <a:cs typeface="Sabon Next LT"/>
              </a:rPr>
              <a:t>.</a:t>
            </a:r>
            <a:br>
              <a:rPr lang="en-US" sz="2400" dirty="0">
                <a:cs typeface="Sabon Next LT"/>
              </a:rPr>
            </a:br>
            <a:endParaRPr lang="en-US" sz="2400">
              <a:solidFill>
                <a:schemeClr val="tx1"/>
              </a:solidFill>
              <a:cs typeface="Sabon Next LT"/>
            </a:endParaRPr>
          </a:p>
        </p:txBody>
      </p:sp>
      <p:sp>
        <p:nvSpPr>
          <p:cNvPr id="3" name="Slide Number Placeholder 2">
            <a:extLst>
              <a:ext uri="{FF2B5EF4-FFF2-40B4-BE49-F238E27FC236}">
                <a16:creationId xmlns:a16="http://schemas.microsoft.com/office/drawing/2014/main" id="{4CE10C64-C39C-6512-FEF7-0E5B65A08654}"/>
              </a:ext>
            </a:extLst>
          </p:cNvPr>
          <p:cNvSpPr>
            <a:spLocks noGrp="1"/>
          </p:cNvSpPr>
          <p:nvPr>
            <p:ph type="sldNum" sz="quarter" idx="12"/>
          </p:nvPr>
        </p:nvSpPr>
        <p:spPr/>
        <p:txBody>
          <a:bodyPr vert="horz" lIns="91440" tIns="45720" rIns="91440" bIns="45720" rtlCol="0" anchor="ctr">
            <a:normAutofit/>
          </a:bodyPr>
          <a:lstStyle/>
          <a:p>
            <a:pPr algn="r" defTabSz="914400">
              <a:spcAft>
                <a:spcPts val="600"/>
              </a:spcAft>
            </a:pPr>
            <a:fld id="{48F63A3B-78C7-47BE-AE5E-E10140E04643}" type="slidenum">
              <a:rPr lang="en-US" dirty="0">
                <a:solidFill>
                  <a:schemeClr val="tx1">
                    <a:tint val="75000"/>
                  </a:schemeClr>
                </a:solidFill>
                <a:latin typeface="+mn-lt"/>
                <a:cs typeface="+mn-cs"/>
              </a:rPr>
              <a:pPr algn="r" defTabSz="914400">
                <a:spcAft>
                  <a:spcPts val="600"/>
                </a:spcAft>
              </a:pPr>
              <a:t>6</a:t>
            </a:fld>
            <a:endParaRPr lang="en-US" dirty="0">
              <a:solidFill>
                <a:schemeClr val="tx1">
                  <a:tint val="75000"/>
                </a:schemeClr>
              </a:solidFill>
              <a:latin typeface="+mn-lt"/>
              <a:cs typeface="+mn-cs"/>
            </a:endParaRPr>
          </a:p>
        </p:txBody>
      </p:sp>
      <p:pic>
        <p:nvPicPr>
          <p:cNvPr id="5" name="Picture 7" descr="Graphical user interface, application&#10;&#10;Description automatically generated">
            <a:extLst>
              <a:ext uri="{FF2B5EF4-FFF2-40B4-BE49-F238E27FC236}">
                <a16:creationId xmlns:a16="http://schemas.microsoft.com/office/drawing/2014/main" id="{4FBC94DD-03B2-C0C9-47C7-E0B3D1BD8FAE}"/>
              </a:ext>
            </a:extLst>
          </p:cNvPr>
          <p:cNvPicPr>
            <a:picLocks noChangeAspect="1"/>
          </p:cNvPicPr>
          <p:nvPr/>
        </p:nvPicPr>
        <p:blipFill>
          <a:blip r:embed="rId3"/>
          <a:stretch>
            <a:fillRect/>
          </a:stretch>
        </p:blipFill>
        <p:spPr>
          <a:xfrm>
            <a:off x="5399314" y="200973"/>
            <a:ext cx="6596742" cy="3027055"/>
          </a:xfrm>
          <a:prstGeom prst="rect">
            <a:avLst/>
          </a:prstGeom>
        </p:spPr>
      </p:pic>
    </p:spTree>
    <p:extLst>
      <p:ext uri="{BB962C8B-B14F-4D97-AF65-F5344CB8AC3E}">
        <p14:creationId xmlns:p14="http://schemas.microsoft.com/office/powerpoint/2010/main" val="93609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3E0EF-EECE-E5FC-6C9A-5D9873B000F6}"/>
              </a:ext>
            </a:extLst>
          </p:cNvPr>
          <p:cNvSpPr>
            <a:spLocks noGrp="1"/>
          </p:cNvSpPr>
          <p:nvPr>
            <p:ph type="title"/>
          </p:nvPr>
        </p:nvSpPr>
        <p:spPr>
          <a:xfrm>
            <a:off x="5946269" y="338366"/>
            <a:ext cx="6145676" cy="1999283"/>
          </a:xfrm>
        </p:spPr>
        <p:txBody>
          <a:bodyPr vert="horz" lIns="91440" tIns="45720" rIns="91440" bIns="45720" rtlCol="0" anchor="b">
            <a:noAutofit/>
          </a:bodyPr>
          <a:lstStyle/>
          <a:p>
            <a:pPr algn="l">
              <a:lnSpc>
                <a:spcPct val="90000"/>
              </a:lnSpc>
            </a:pPr>
            <a:r>
              <a:rPr lang="en-US" sz="3200" b="0" dirty="0">
                <a:ea typeface="+mj-lt"/>
                <a:cs typeface="+mj-lt"/>
              </a:rPr>
              <a:t>Model Selection using </a:t>
            </a:r>
            <a:r>
              <a:rPr lang="en-US" sz="3200" b="0" dirty="0" err="1">
                <a:ea typeface="+mj-lt"/>
                <a:cs typeface="+mj-lt"/>
              </a:rPr>
              <a:t>HyperparameterTuning</a:t>
            </a:r>
            <a:r>
              <a:rPr lang="en-US" sz="3200" b="0" dirty="0">
                <a:ea typeface="+mj-lt"/>
                <a:cs typeface="+mj-lt"/>
              </a:rPr>
              <a:t> and Cross Validation</a:t>
            </a:r>
            <a:endParaRPr lang="en-US" sz="3200"/>
          </a:p>
        </p:txBody>
      </p:sp>
      <p:sp>
        <p:nvSpPr>
          <p:cNvPr id="18"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E7C83066-52A8-1AA4-06CE-41FE79E01BC1}"/>
              </a:ext>
            </a:extLst>
          </p:cNvPr>
          <p:cNvPicPr>
            <a:picLocks noGrp="1" noChangeAspect="1"/>
          </p:cNvPicPr>
          <p:nvPr>
            <p:ph sz="half" idx="1"/>
          </p:nvPr>
        </p:nvPicPr>
        <p:blipFill rotWithShape="1">
          <a:blip r:embed="rId2"/>
          <a:srcRect r="7043" b="-3"/>
          <a:stretch/>
        </p:blipFill>
        <p:spPr>
          <a:xfrm>
            <a:off x="99849" y="86598"/>
            <a:ext cx="5557801" cy="6651188"/>
          </a:xfrm>
          <a:prstGeom prst="rect">
            <a:avLst/>
          </a:prstGeom>
        </p:spPr>
      </p:pic>
      <p:sp>
        <p:nvSpPr>
          <p:cNvPr id="4" name="TextBox 3">
            <a:extLst>
              <a:ext uri="{FF2B5EF4-FFF2-40B4-BE49-F238E27FC236}">
                <a16:creationId xmlns:a16="http://schemas.microsoft.com/office/drawing/2014/main" id="{C75B0B24-ACEA-4524-E879-A4A9EF6D82B4}"/>
              </a:ext>
            </a:extLst>
          </p:cNvPr>
          <p:cNvSpPr txBox="1"/>
          <p:nvPr/>
        </p:nvSpPr>
        <p:spPr>
          <a:xfrm>
            <a:off x="6229299" y="2558837"/>
            <a:ext cx="4957234" cy="37975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000" dirty="0">
                <a:solidFill>
                  <a:schemeClr val="accent6"/>
                </a:solidFill>
              </a:rPr>
              <a:t>After going through five-six types of model, I have finalized three models, from which I will be choosing one.</a:t>
            </a:r>
            <a:endParaRPr lang="en-US" sz="2000">
              <a:solidFill>
                <a:schemeClr val="accent6"/>
              </a:solidFill>
              <a:cs typeface="Sabon Next LT"/>
            </a:endParaRPr>
          </a:p>
          <a:p>
            <a:pPr marL="285750" indent="-228600" defTabSz="914400">
              <a:lnSpc>
                <a:spcPct val="90000"/>
              </a:lnSpc>
              <a:spcAft>
                <a:spcPts val="600"/>
              </a:spcAft>
              <a:buFont typeface="Arial" panose="020B0604020202020204" pitchFamily="34" charset="0"/>
              <a:buChar char="•"/>
            </a:pPr>
            <a:r>
              <a:rPr lang="en-US" sz="2000" dirty="0" err="1">
                <a:solidFill>
                  <a:schemeClr val="accent6"/>
                </a:solidFill>
              </a:rPr>
              <a:t>LinearRegression</a:t>
            </a:r>
            <a:endParaRPr lang="en-US" sz="2000">
              <a:solidFill>
                <a:schemeClr val="accent6"/>
              </a:solidFill>
              <a:cs typeface="Sabon Next LT"/>
            </a:endParaRPr>
          </a:p>
          <a:p>
            <a:pPr marL="285750" indent="-228600" defTabSz="914400">
              <a:lnSpc>
                <a:spcPct val="90000"/>
              </a:lnSpc>
              <a:spcAft>
                <a:spcPts val="600"/>
              </a:spcAft>
              <a:buFont typeface="Arial" panose="020B0604020202020204" pitchFamily="34" charset="0"/>
              <a:buChar char="•"/>
            </a:pPr>
            <a:r>
              <a:rPr lang="en-US" sz="2000" dirty="0" err="1">
                <a:solidFill>
                  <a:schemeClr val="accent6"/>
                </a:solidFill>
              </a:rPr>
              <a:t>XGBoostRegressor</a:t>
            </a:r>
            <a:endParaRPr lang="en-US" sz="2000">
              <a:solidFill>
                <a:schemeClr val="accent6"/>
              </a:solidFill>
              <a:cs typeface="Sabon Next LT"/>
            </a:endParaRPr>
          </a:p>
          <a:p>
            <a:pPr marL="285750" indent="-228600" defTabSz="914400">
              <a:lnSpc>
                <a:spcPct val="90000"/>
              </a:lnSpc>
              <a:spcAft>
                <a:spcPts val="600"/>
              </a:spcAft>
              <a:buFont typeface="Arial" panose="020B0604020202020204" pitchFamily="34" charset="0"/>
              <a:buChar char="•"/>
            </a:pPr>
            <a:r>
              <a:rPr lang="en-US" sz="2000" dirty="0" err="1">
                <a:solidFill>
                  <a:schemeClr val="accent6"/>
                </a:solidFill>
              </a:rPr>
              <a:t>CatBoostRegressor</a:t>
            </a:r>
            <a:endParaRPr lang="en-US" sz="2000" dirty="0">
              <a:solidFill>
                <a:schemeClr val="accent6"/>
              </a:solidFill>
              <a:cs typeface="Sabon Next LT"/>
            </a:endParaRPr>
          </a:p>
          <a:p>
            <a:pPr indent="-228600" defTabSz="914400">
              <a:lnSpc>
                <a:spcPct val="90000"/>
              </a:lnSpc>
              <a:spcAft>
                <a:spcPts val="600"/>
              </a:spcAft>
              <a:buFont typeface="Arial" panose="020B0604020202020204" pitchFamily="34" charset="0"/>
              <a:buChar char="•"/>
            </a:pPr>
            <a:r>
              <a:rPr lang="en-US" sz="2000" dirty="0">
                <a:solidFill>
                  <a:schemeClr val="accent6"/>
                </a:solidFill>
              </a:rPr>
              <a:t>For which I'll check the r2 score then hyperparameter tuning all three models and then cross validation to get the mean r2 score for all three models.</a:t>
            </a:r>
            <a:endParaRPr lang="en-US" sz="2000">
              <a:solidFill>
                <a:schemeClr val="accent6"/>
              </a:solidFill>
              <a:cs typeface="Sabon Next LT"/>
            </a:endParaRPr>
          </a:p>
          <a:p>
            <a:pPr indent="-228600" defTabSz="914400">
              <a:lnSpc>
                <a:spcPct val="90000"/>
              </a:lnSpc>
              <a:spcAft>
                <a:spcPts val="600"/>
              </a:spcAft>
              <a:buFont typeface="Arial" panose="020B0604020202020204" pitchFamily="34" charset="0"/>
              <a:buChar char="•"/>
            </a:pPr>
            <a:r>
              <a:rPr lang="en-US" sz="2000" dirty="0">
                <a:solidFill>
                  <a:schemeClr val="accent6"/>
                </a:solidFill>
              </a:rPr>
              <a:t>Here I have shown an image example for </a:t>
            </a:r>
            <a:r>
              <a:rPr lang="en-US" sz="2000" dirty="0" err="1">
                <a:solidFill>
                  <a:schemeClr val="accent6"/>
                </a:solidFill>
              </a:rPr>
              <a:t>XGBoostRegressor</a:t>
            </a:r>
            <a:endParaRPr lang="en-US" sz="2000" dirty="0">
              <a:solidFill>
                <a:schemeClr val="accent6"/>
              </a:solidFill>
              <a:cs typeface="Sabon Next LT"/>
            </a:endParaRPr>
          </a:p>
        </p:txBody>
      </p:sp>
      <p:sp>
        <p:nvSpPr>
          <p:cNvPr id="5" name="Slide Number Placeholder 4">
            <a:extLst>
              <a:ext uri="{FF2B5EF4-FFF2-40B4-BE49-F238E27FC236}">
                <a16:creationId xmlns:a16="http://schemas.microsoft.com/office/drawing/2014/main" id="{C8F7C7F1-D394-EE29-7E09-DBCB3415B53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defRPr/>
            </a:pPr>
            <a:fld id="{48F63A3B-78C7-47BE-AE5E-E10140E04643}" type="slidenum">
              <a:rPr lang="en-US">
                <a:solidFill>
                  <a:schemeClr val="tx1">
                    <a:alpha val="60000"/>
                  </a:schemeClr>
                </a:solidFill>
                <a:latin typeface="Calibri" panose="020F0502020204030204"/>
                <a:cs typeface="+mn-cs"/>
              </a:rPr>
              <a:pPr algn="r" defTabSz="914400">
                <a:spcAft>
                  <a:spcPts val="600"/>
                </a:spcAft>
                <a:defRPr/>
              </a:pPr>
              <a:t>7</a:t>
            </a:fld>
            <a:endParaRPr lang="en-US">
              <a:solidFill>
                <a:schemeClr val="tx1">
                  <a:alpha val="60000"/>
                </a:schemeClr>
              </a:solidFill>
              <a:latin typeface="Calibri" panose="020F0502020204030204"/>
              <a:cs typeface="+mn-cs"/>
            </a:endParaRPr>
          </a:p>
        </p:txBody>
      </p:sp>
      <p:cxnSp>
        <p:nvCxnSpPr>
          <p:cNvPr id="19"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96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0436F-23E5-2391-AF11-F83ECE335406}"/>
              </a:ext>
            </a:extLst>
          </p:cNvPr>
          <p:cNvSpPr>
            <a:spLocks noGrp="1"/>
          </p:cNvSpPr>
          <p:nvPr>
            <p:ph type="title"/>
          </p:nvPr>
        </p:nvSpPr>
        <p:spPr>
          <a:xfrm>
            <a:off x="1166648" y="655591"/>
            <a:ext cx="4929352" cy="2315616"/>
          </a:xfrm>
        </p:spPr>
        <p:txBody>
          <a:bodyPr>
            <a:normAutofit/>
          </a:bodyPr>
          <a:lstStyle/>
          <a:p>
            <a:r>
              <a:rPr lang="en-US"/>
              <a:t>Prediction &amp; Evaluation</a:t>
            </a:r>
          </a:p>
        </p:txBody>
      </p:sp>
      <p:sp>
        <p:nvSpPr>
          <p:cNvPr id="36" name="Rectangle 3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9"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8" descr="Text&#10;&#10;Description automatically generated">
            <a:extLst>
              <a:ext uri="{FF2B5EF4-FFF2-40B4-BE49-F238E27FC236}">
                <a16:creationId xmlns:a16="http://schemas.microsoft.com/office/drawing/2014/main" id="{A5096C3F-193D-2880-599D-13F10E3B67A3}"/>
              </a:ext>
            </a:extLst>
          </p:cNvPr>
          <p:cNvPicPr>
            <a:picLocks noChangeAspect="1"/>
          </p:cNvPicPr>
          <p:nvPr/>
        </p:nvPicPr>
        <p:blipFill>
          <a:blip r:embed="rId2"/>
          <a:stretch>
            <a:fillRect/>
          </a:stretch>
        </p:blipFill>
        <p:spPr>
          <a:xfrm>
            <a:off x="6849772" y="186417"/>
            <a:ext cx="4890276" cy="3054819"/>
          </a:xfrm>
          <a:prstGeom prst="rect">
            <a:avLst/>
          </a:prstGeom>
        </p:spPr>
      </p:pic>
      <p:sp>
        <p:nvSpPr>
          <p:cNvPr id="60" name="Rectangle 5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5798F70-B969-D71F-A2A6-DB9A029E07E5}"/>
              </a:ext>
            </a:extLst>
          </p:cNvPr>
          <p:cNvSpPr>
            <a:spLocks noGrp="1"/>
          </p:cNvSpPr>
          <p:nvPr>
            <p:ph type="sldNum" sz="quarter" idx="12"/>
          </p:nvPr>
        </p:nvSpPr>
        <p:spPr>
          <a:xfrm>
            <a:off x="73152" y="3379980"/>
            <a:ext cx="457200" cy="365125"/>
          </a:xfrm>
        </p:spPr>
        <p:txBody>
          <a:bodyPr>
            <a:normAutofit/>
          </a:bodyPr>
          <a:lstStyle/>
          <a:p>
            <a:pPr>
              <a:spcAft>
                <a:spcPts val="600"/>
              </a:spcAft>
            </a:pPr>
            <a:fld id="{48F63A3B-78C7-47BE-AE5E-E10140E04643}" type="slidenum">
              <a:rPr lang="en-US">
                <a:solidFill>
                  <a:srgbClr val="FFFFFF"/>
                </a:solidFill>
              </a:rPr>
              <a:pPr>
                <a:spcAft>
                  <a:spcPts val="600"/>
                </a:spcAft>
              </a:pPr>
              <a:t>8</a:t>
            </a:fld>
            <a:endParaRPr lang="en-US">
              <a:solidFill>
                <a:srgbClr val="FFFFFF"/>
              </a:solidFill>
            </a:endParaRPr>
          </a:p>
        </p:txBody>
      </p:sp>
      <p:sp>
        <p:nvSpPr>
          <p:cNvPr id="3" name="Content Placeholder 2">
            <a:extLst>
              <a:ext uri="{FF2B5EF4-FFF2-40B4-BE49-F238E27FC236}">
                <a16:creationId xmlns:a16="http://schemas.microsoft.com/office/drawing/2014/main" id="{CB4749DD-ADD9-28A4-D388-30C9AC7C06E0}"/>
              </a:ext>
            </a:extLst>
          </p:cNvPr>
          <p:cNvSpPr>
            <a:spLocks noGrp="1"/>
          </p:cNvSpPr>
          <p:nvPr>
            <p:ph idx="1"/>
          </p:nvPr>
        </p:nvSpPr>
        <p:spPr>
          <a:xfrm>
            <a:off x="1166648" y="3502955"/>
            <a:ext cx="5164703" cy="3027651"/>
          </a:xfrm>
        </p:spPr>
        <p:txBody>
          <a:bodyPr vert="horz" lIns="91440" tIns="45720" rIns="91440" bIns="45720" rtlCol="0" anchor="ctr">
            <a:normAutofit/>
          </a:bodyPr>
          <a:lstStyle/>
          <a:p>
            <a:pPr>
              <a:spcBef>
                <a:spcPts val="0"/>
              </a:spcBef>
            </a:pPr>
            <a:r>
              <a:rPr lang="en-US" sz="2000" dirty="0">
                <a:ea typeface="+mn-lt"/>
                <a:cs typeface="+mn-lt"/>
              </a:rPr>
              <a:t>After going through the results of r2 scores for models,</a:t>
            </a:r>
          </a:p>
          <a:p>
            <a:pPr>
              <a:spcBef>
                <a:spcPts val="0"/>
              </a:spcBef>
            </a:pPr>
            <a:r>
              <a:rPr lang="en-US" sz="2000" dirty="0">
                <a:ea typeface="+mn-lt"/>
                <a:cs typeface="+mn-lt"/>
              </a:rPr>
              <a:t>I have finalized the </a:t>
            </a:r>
            <a:r>
              <a:rPr lang="en-US" sz="2000" dirty="0" err="1">
                <a:ea typeface="+mn-lt"/>
                <a:cs typeface="+mn-lt"/>
              </a:rPr>
              <a:t>CatBoostRegressor</a:t>
            </a:r>
            <a:r>
              <a:rPr lang="en-US" sz="2000" dirty="0">
                <a:ea typeface="+mn-lt"/>
                <a:cs typeface="+mn-lt"/>
              </a:rPr>
              <a:t> model with 75 estimators.</a:t>
            </a:r>
          </a:p>
          <a:p>
            <a:pPr>
              <a:spcBef>
                <a:spcPts val="0"/>
              </a:spcBef>
            </a:pPr>
            <a:r>
              <a:rPr lang="en-US" sz="2000" dirty="0">
                <a:ea typeface="+mn-lt"/>
                <a:cs typeface="+mn-lt"/>
              </a:rPr>
              <a:t>Below </a:t>
            </a:r>
          </a:p>
          <a:p>
            <a:endParaRPr lang="en-US" sz="2000" dirty="0">
              <a:cs typeface="Sabon Next LT"/>
            </a:endParaRPr>
          </a:p>
        </p:txBody>
      </p:sp>
      <p:pic>
        <p:nvPicPr>
          <p:cNvPr id="9" name="Picture 9" descr="Text, table&#10;&#10;Description automatically generated">
            <a:extLst>
              <a:ext uri="{FF2B5EF4-FFF2-40B4-BE49-F238E27FC236}">
                <a16:creationId xmlns:a16="http://schemas.microsoft.com/office/drawing/2014/main" id="{78AA3003-E9DC-472F-1EA8-DF1C45AC0297}"/>
              </a:ext>
            </a:extLst>
          </p:cNvPr>
          <p:cNvPicPr>
            <a:picLocks noChangeAspect="1"/>
          </p:cNvPicPr>
          <p:nvPr/>
        </p:nvPicPr>
        <p:blipFill>
          <a:blip r:embed="rId3"/>
          <a:stretch>
            <a:fillRect/>
          </a:stretch>
        </p:blipFill>
        <p:spPr>
          <a:xfrm>
            <a:off x="8060894" y="3562537"/>
            <a:ext cx="2781795" cy="2953512"/>
          </a:xfrm>
          <a:prstGeom prst="rect">
            <a:avLst/>
          </a:prstGeom>
        </p:spPr>
      </p:pic>
      <p:sp>
        <p:nvSpPr>
          <p:cNvPr id="7" name="TextBox 6">
            <a:extLst>
              <a:ext uri="{FF2B5EF4-FFF2-40B4-BE49-F238E27FC236}">
                <a16:creationId xmlns:a16="http://schemas.microsoft.com/office/drawing/2014/main" id="{6CDBA452-097A-E136-5E76-E8FFECD7CA20}"/>
              </a:ext>
            </a:extLst>
          </p:cNvPr>
          <p:cNvSpPr txBox="1"/>
          <p:nvPr/>
        </p:nvSpPr>
        <p:spPr>
          <a:xfrm>
            <a:off x="1670476" y="726621"/>
            <a:ext cx="9470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accent6"/>
              </a:solidFill>
              <a:cs typeface="Sabon Next LT"/>
            </a:endParaRPr>
          </a:p>
        </p:txBody>
      </p:sp>
    </p:spTree>
    <p:extLst>
      <p:ext uri="{BB962C8B-B14F-4D97-AF65-F5344CB8AC3E}">
        <p14:creationId xmlns:p14="http://schemas.microsoft.com/office/powerpoint/2010/main" val="18348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759247"/>
            <a:ext cx="7381180" cy="2700528"/>
          </a:xfrm>
        </p:spPr>
        <p:txBody>
          <a:bodyPr vert="horz" lIns="91440" tIns="45720" rIns="91440" bIns="45720" rtlCol="0" anchor="t">
            <a:noAutofit/>
          </a:bodyPr>
          <a:lstStyle/>
          <a:p>
            <a:r>
              <a:rPr lang="en-US" sz="2000" dirty="0"/>
              <a:t>After analyzing , cleaning and feature extraction of the given data.</a:t>
            </a:r>
            <a:endParaRPr lang="en-US" sz="2000" dirty="0">
              <a:cs typeface="Sabon Next LT"/>
            </a:endParaRPr>
          </a:p>
          <a:p>
            <a:r>
              <a:rPr lang="en-US" sz="2000" dirty="0">
                <a:cs typeface="Sabon Next LT"/>
              </a:rPr>
              <a:t>A model was selected from chosen set of three models by using hyperparameter tuning and cross validation based on the r2 score.</a:t>
            </a:r>
          </a:p>
          <a:p>
            <a:r>
              <a:rPr lang="en-US" sz="2000" dirty="0" err="1">
                <a:cs typeface="Sabon Next LT"/>
              </a:rPr>
              <a:t>CatBoostRegressor</a:t>
            </a:r>
            <a:r>
              <a:rPr lang="en-US" sz="2000" dirty="0">
                <a:cs typeface="Sabon Next LT"/>
              </a:rPr>
              <a:t> with 75 estimators which gave a mean r2 score of </a:t>
            </a:r>
            <a:r>
              <a:rPr lang="en-US" sz="2000" dirty="0">
                <a:latin typeface="Sabon Next LT"/>
                <a:cs typeface="Sabon Next LT"/>
              </a:rPr>
              <a:t>0.174834769486781 after 5-folds cross validation was selected and used to </a:t>
            </a:r>
            <a:r>
              <a:rPr lang="en-US" sz="2000" dirty="0">
                <a:ea typeface="+mn-lt"/>
                <a:cs typeface="+mn-lt"/>
              </a:rPr>
              <a:t>build a high performance and interpretable machine learning model to predict the CLTV based on the user and policy data.</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Predict CLTV of a customer</vt:lpstr>
      <vt:lpstr>AGENDA</vt:lpstr>
      <vt:lpstr>Problem Statement</vt:lpstr>
      <vt:lpstr>objective</vt:lpstr>
      <vt:lpstr>Approach</vt:lpstr>
      <vt:lpstr>Feature engineering</vt:lpstr>
      <vt:lpstr>Model Selection using HyperparameterTuning and Cross Validation</vt:lpstr>
      <vt:lpstr>Prediction &amp; Evaluation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349</cp:revision>
  <dcterms:created xsi:type="dcterms:W3CDTF">2023-01-22T14:22:01Z</dcterms:created>
  <dcterms:modified xsi:type="dcterms:W3CDTF">2023-01-22T18:09:55Z</dcterms:modified>
</cp:coreProperties>
</file>