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1858" y="885189"/>
            <a:ext cx="2199132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1898650"/>
            <a:ext cx="5760084" cy="369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ist_of_New_York_City_Subway_stations_in_Manhattan" TargetMode="External"/><Relationship Id="rId3" Type="http://schemas.openxmlformats.org/officeDocument/2006/relationships/hyperlink" Target="https://www.google.com/maps/search/manhattan%2Bsubway%2Bmetro%2Bstations/%4040.7837297%2C-74.1033043%2C11z/data%3D!3m1!4b1" TargetMode="External"/><Relationship Id="rId4" Type="http://schemas.openxmlformats.org/officeDocument/2006/relationships/hyperlink" Target="http://www.rentmanhattan.com/index.cfm?page=search&amp;state=results" TargetMode="External"/><Relationship Id="rId5" Type="http://schemas.openxmlformats.org/officeDocument/2006/relationships/hyperlink" Target="https://www.nestpick.com/search?city=new-york&amp;page=1&amp;order=relevance&amp;district=manhattan&amp;gclid=CjwKCAiAjNjgBRAgEiwAGLlf2hkP3A-cPxjZYkURqQEswQK2jKQEpv_MvKcrIhRWRzNkc_r-fGi0lxoCA7cQAvD_BwE&amp;type=apartment&amp;display=list" TargetMode="External"/><Relationship Id="rId6" Type="http://schemas.openxmlformats.org/officeDocument/2006/relationships/hyperlink" Target="https://www.realtor.com/apartments/Manhattan_NY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3214243"/>
            <a:ext cx="484187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35">
                <a:solidFill>
                  <a:srgbClr val="FF0000"/>
                </a:solidFill>
                <a:latin typeface="Arial"/>
                <a:cs typeface="Arial"/>
              </a:rPr>
              <a:t>COURSERA </a:t>
            </a:r>
            <a:r>
              <a:rPr dirty="0" spc="-215">
                <a:solidFill>
                  <a:srgbClr val="FF0000"/>
                </a:solidFill>
                <a:latin typeface="Arial"/>
                <a:cs typeface="Arial"/>
              </a:rPr>
              <a:t>CAPSTONE</a:t>
            </a:r>
            <a:r>
              <a:rPr dirty="0" spc="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220">
                <a:solidFill>
                  <a:srgbClr val="FF0000"/>
                </a:solidFill>
                <a:latin typeface="Arial"/>
                <a:cs typeface="Arial"/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4940" y="4177410"/>
            <a:ext cx="5511800" cy="20885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200" spc="114">
                <a:solidFill>
                  <a:srgbClr val="00AF50"/>
                </a:solidFill>
                <a:latin typeface="Arial"/>
                <a:cs typeface="Arial"/>
              </a:rPr>
              <a:t>Coursera</a:t>
            </a:r>
            <a:r>
              <a:rPr dirty="0" sz="2200" spc="-75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200" spc="60">
                <a:solidFill>
                  <a:srgbClr val="00AF50"/>
                </a:solidFill>
                <a:latin typeface="Arial"/>
                <a:cs typeface="Arial"/>
              </a:rPr>
              <a:t>IBM</a:t>
            </a:r>
            <a:r>
              <a:rPr dirty="0" sz="2200" spc="-7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200" spc="90">
                <a:solidFill>
                  <a:srgbClr val="00AF50"/>
                </a:solidFill>
                <a:latin typeface="Arial"/>
                <a:cs typeface="Arial"/>
              </a:rPr>
              <a:t>Data</a:t>
            </a:r>
            <a:r>
              <a:rPr dirty="0" sz="2200" spc="-65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200" spc="110">
                <a:solidFill>
                  <a:srgbClr val="00AF50"/>
                </a:solidFill>
                <a:latin typeface="Arial"/>
                <a:cs typeface="Arial"/>
              </a:rPr>
              <a:t>Science</a:t>
            </a:r>
            <a:r>
              <a:rPr dirty="0" sz="2200" spc="-65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200" spc="114">
                <a:solidFill>
                  <a:srgbClr val="00AF50"/>
                </a:solidFill>
                <a:latin typeface="Arial"/>
                <a:cs typeface="Arial"/>
              </a:rPr>
              <a:t>Certiﬁcation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2000" spc="-20">
                <a:solidFill>
                  <a:srgbClr val="006FC0"/>
                </a:solidFill>
                <a:latin typeface="Arial"/>
                <a:cs typeface="Arial"/>
              </a:rPr>
              <a:t>Bh.Hrushikesh</a:t>
            </a:r>
            <a:r>
              <a:rPr dirty="0" sz="2000" spc="-5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Arial"/>
                <a:cs typeface="Arial"/>
              </a:rPr>
              <a:t>Reddy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dirty="0" sz="2000">
                <a:solidFill>
                  <a:srgbClr val="6F2F9F"/>
                </a:solidFill>
                <a:latin typeface="Calibri"/>
                <a:cs typeface="Calibri"/>
              </a:rPr>
              <a:t>Apr –</a:t>
            </a:r>
            <a:r>
              <a:rPr dirty="0" sz="2000" spc="-2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6F2F9F"/>
                </a:solidFill>
                <a:latin typeface="Calibri"/>
                <a:cs typeface="Calibri"/>
              </a:rPr>
              <a:t>17</a:t>
            </a:r>
            <a:r>
              <a:rPr dirty="0" baseline="27777" sz="1950" spc="-7">
                <a:solidFill>
                  <a:srgbClr val="6F2F9F"/>
                </a:solidFill>
                <a:latin typeface="Calibri"/>
                <a:cs typeface="Calibri"/>
              </a:rPr>
              <a:t>th</a:t>
            </a:r>
            <a:r>
              <a:rPr dirty="0" sz="2000" spc="-5">
                <a:solidFill>
                  <a:srgbClr val="6F2F9F"/>
                </a:solidFill>
                <a:latin typeface="Calibri"/>
                <a:cs typeface="Calibri"/>
              </a:rPr>
              <a:t>,2020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891285"/>
            <a:ext cx="3327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Apartments for </a:t>
            </a:r>
            <a:r>
              <a:rPr dirty="0" sz="1800" spc="-5" b="1">
                <a:latin typeface="Calibri"/>
                <a:cs typeface="Calibri"/>
              </a:rPr>
              <a:t>Rent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Manhattan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41746"/>
            <a:ext cx="29267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Manhattan apt </a:t>
            </a:r>
            <a:r>
              <a:rPr dirty="0" sz="1500" spc="-10" b="1">
                <a:latin typeface="Arial"/>
                <a:cs typeface="Arial"/>
              </a:rPr>
              <a:t>for</a:t>
            </a:r>
            <a:r>
              <a:rPr dirty="0" sz="1500" spc="2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Rent-Clusters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55" y="1514855"/>
            <a:ext cx="5731002" cy="33152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108318"/>
            <a:ext cx="5730875" cy="34220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5"/>
            <a:ext cx="339280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Manhattan Subway Stations</a:t>
            </a:r>
            <a:r>
              <a:rPr dirty="0" sz="1500" spc="1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GeoData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006464"/>
            <a:ext cx="11906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APT for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Rent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57349"/>
            <a:ext cx="5730747" cy="38442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400799"/>
            <a:ext cx="5730748" cy="32746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5"/>
            <a:ext cx="18141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Selected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Apartment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562982"/>
            <a:ext cx="50577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The one </a:t>
            </a:r>
            <a:r>
              <a:rPr dirty="0" sz="1400" spc="-5">
                <a:latin typeface="Arial"/>
                <a:cs typeface="Arial"/>
              </a:rPr>
              <a:t>which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>
                <a:latin typeface="Arial"/>
                <a:cs typeface="Arial"/>
              </a:rPr>
              <a:t>shown in the </a:t>
            </a:r>
            <a:r>
              <a:rPr dirty="0" sz="1400" spc="-5">
                <a:latin typeface="Arial"/>
                <a:cs typeface="Arial"/>
              </a:rPr>
              <a:t>Graph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>
                <a:latin typeface="Arial"/>
                <a:cs typeface="Arial"/>
              </a:rPr>
              <a:t>the selected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Apartment.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3495" y="5428868"/>
            <a:ext cx="2434590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5" b="1">
                <a:latin typeface="Arial"/>
                <a:cs typeface="Arial"/>
              </a:rPr>
              <a:t>Apartment</a:t>
            </a:r>
            <a:r>
              <a:rPr dirty="0" sz="1950" spc="-25" b="1">
                <a:latin typeface="Arial"/>
                <a:cs typeface="Arial"/>
              </a:rPr>
              <a:t> </a:t>
            </a:r>
            <a:r>
              <a:rPr dirty="0" sz="1950" spc="-5" b="1">
                <a:latin typeface="Arial"/>
                <a:cs typeface="Arial"/>
              </a:rPr>
              <a:t>Selection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027800"/>
            <a:ext cx="5728335" cy="268351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40335" marR="34290" indent="-128270">
              <a:lnSpc>
                <a:spcPts val="1380"/>
              </a:lnSpc>
              <a:spcBef>
                <a:spcPts val="195"/>
              </a:spcBef>
            </a:pPr>
            <a:r>
              <a:rPr dirty="0" sz="1200" spc="110">
                <a:latin typeface="Wingdings"/>
                <a:cs typeface="Wingdings"/>
              </a:rPr>
              <a:t>→</a:t>
            </a:r>
            <a:r>
              <a:rPr dirty="0" sz="1200" spc="110">
                <a:latin typeface="Arial"/>
                <a:cs typeface="Arial"/>
              </a:rPr>
              <a:t>Apartment </a:t>
            </a:r>
            <a:r>
              <a:rPr dirty="0" sz="1200" spc="-5">
                <a:latin typeface="Arial"/>
                <a:cs typeface="Arial"/>
              </a:rPr>
              <a:t>1 </a:t>
            </a:r>
            <a:r>
              <a:rPr dirty="0" sz="1200">
                <a:latin typeface="Arial"/>
                <a:cs typeface="Arial"/>
              </a:rPr>
              <a:t>rent </a:t>
            </a:r>
            <a:r>
              <a:rPr dirty="0" sz="1200" spc="-10">
                <a:latin typeface="Arial"/>
                <a:cs typeface="Arial"/>
              </a:rPr>
              <a:t>cost </a:t>
            </a:r>
            <a:r>
              <a:rPr dirty="0" sz="1200" spc="-5">
                <a:latin typeface="Arial"/>
                <a:cs typeface="Arial"/>
              </a:rPr>
              <a:t>is US7500 slightly above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US7000 budget. Apt 1 is  located 400 </a:t>
            </a:r>
            <a:r>
              <a:rPr dirty="0" sz="1200">
                <a:latin typeface="Arial"/>
                <a:cs typeface="Arial"/>
              </a:rPr>
              <a:t>meters from </a:t>
            </a:r>
            <a:r>
              <a:rPr dirty="0" sz="1200" spc="-5">
                <a:latin typeface="Arial"/>
                <a:cs typeface="Arial"/>
              </a:rPr>
              <a:t>subway station at 59th Street and work place </a:t>
            </a:r>
            <a:r>
              <a:rPr dirty="0" sz="1200">
                <a:latin typeface="Arial"/>
                <a:cs typeface="Arial"/>
              </a:rPr>
              <a:t>( </a:t>
            </a:r>
            <a:r>
              <a:rPr dirty="0" sz="1200" spc="-5">
                <a:latin typeface="Arial"/>
                <a:cs typeface="Arial"/>
              </a:rPr>
              <a:t>Park </a:t>
            </a:r>
            <a:r>
              <a:rPr dirty="0" sz="1200">
                <a:latin typeface="Arial"/>
                <a:cs typeface="Arial"/>
              </a:rPr>
              <a:t>Ave  </a:t>
            </a:r>
            <a:r>
              <a:rPr dirty="0" sz="1200" spc="-5">
                <a:latin typeface="Arial"/>
                <a:cs typeface="Arial"/>
              </a:rPr>
              <a:t>and 53rd) is another 600 </a:t>
            </a:r>
            <a:r>
              <a:rPr dirty="0" sz="1200">
                <a:latin typeface="Arial"/>
                <a:cs typeface="Arial"/>
              </a:rPr>
              <a:t>meters </a:t>
            </a:r>
            <a:r>
              <a:rPr dirty="0" sz="1200" spc="-5">
                <a:latin typeface="Arial"/>
                <a:cs typeface="Arial"/>
              </a:rPr>
              <a:t>way.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can walk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work place and </a:t>
            </a:r>
            <a:r>
              <a:rPr dirty="0" sz="1200">
                <a:latin typeface="Arial"/>
                <a:cs typeface="Arial"/>
              </a:rPr>
              <a:t>use </a:t>
            </a:r>
            <a:r>
              <a:rPr dirty="0" sz="1200" spc="-5">
                <a:latin typeface="Arial"/>
                <a:cs typeface="Arial"/>
              </a:rPr>
              <a:t>subway </a:t>
            </a:r>
            <a:r>
              <a:rPr dirty="0" sz="1200">
                <a:latin typeface="Arial"/>
                <a:cs typeface="Arial"/>
              </a:rPr>
              <a:t>for  </a:t>
            </a:r>
            <a:r>
              <a:rPr dirty="0" sz="1200" spc="-5">
                <a:latin typeface="Arial"/>
                <a:cs typeface="Arial"/>
              </a:rPr>
              <a:t>other places aroung. Venues for this apt are </a:t>
            </a:r>
            <a:r>
              <a:rPr dirty="0" sz="1200">
                <a:latin typeface="Arial"/>
                <a:cs typeface="Arial"/>
              </a:rPr>
              <a:t>as of </a:t>
            </a:r>
            <a:r>
              <a:rPr dirty="0" sz="1200" spc="-5">
                <a:latin typeface="Arial"/>
                <a:cs typeface="Arial"/>
              </a:rPr>
              <a:t>Cluster 2 and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10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located in a  fine </a:t>
            </a:r>
            <a:r>
              <a:rPr dirty="0" sz="1200">
                <a:latin typeface="Arial"/>
                <a:cs typeface="Arial"/>
              </a:rPr>
              <a:t>district </a:t>
            </a:r>
            <a:r>
              <a:rPr dirty="0" sz="1200" spc="-5">
                <a:latin typeface="Arial"/>
                <a:cs typeface="Arial"/>
              </a:rPr>
              <a:t>in the East side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Manhattan.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algn="just" marL="140335" marR="121920" indent="-128270">
              <a:lnSpc>
                <a:spcPts val="1380"/>
              </a:lnSpc>
            </a:pPr>
            <a:r>
              <a:rPr dirty="0" sz="1200" spc="110">
                <a:latin typeface="Wingdings"/>
                <a:cs typeface="Wingdings"/>
              </a:rPr>
              <a:t>→</a:t>
            </a:r>
            <a:r>
              <a:rPr dirty="0" sz="1200" spc="110">
                <a:latin typeface="Arial"/>
                <a:cs typeface="Arial"/>
              </a:rPr>
              <a:t>Apartment </a:t>
            </a:r>
            <a:r>
              <a:rPr dirty="0" sz="1200" spc="-5">
                <a:latin typeface="Arial"/>
                <a:cs typeface="Arial"/>
              </a:rPr>
              <a:t>2 </a:t>
            </a:r>
            <a:r>
              <a:rPr dirty="0" sz="1200">
                <a:latin typeface="Arial"/>
                <a:cs typeface="Arial"/>
              </a:rPr>
              <a:t>rent </a:t>
            </a:r>
            <a:r>
              <a:rPr dirty="0" sz="1200" spc="-10">
                <a:latin typeface="Arial"/>
                <a:cs typeface="Arial"/>
              </a:rPr>
              <a:t>cost </a:t>
            </a:r>
            <a:r>
              <a:rPr dirty="0" sz="1200" spc="-5">
                <a:latin typeface="Arial"/>
                <a:cs typeface="Arial"/>
              </a:rPr>
              <a:t>is US6935, just under the US7000 budget. </a:t>
            </a:r>
            <a:r>
              <a:rPr dirty="0" sz="1200">
                <a:latin typeface="Arial"/>
                <a:cs typeface="Arial"/>
              </a:rPr>
              <a:t>Apt </a:t>
            </a:r>
            <a:r>
              <a:rPr dirty="0" sz="1200" spc="-5">
                <a:latin typeface="Arial"/>
                <a:cs typeface="Arial"/>
              </a:rPr>
              <a:t>2 is </a:t>
            </a:r>
            <a:r>
              <a:rPr dirty="0" sz="1200" spc="-160">
                <a:latin typeface="Arial"/>
                <a:cs typeface="Arial"/>
              </a:rPr>
              <a:t>located  </a:t>
            </a:r>
            <a:r>
              <a:rPr dirty="0" sz="1200" spc="-5">
                <a:latin typeface="Arial"/>
                <a:cs typeface="Arial"/>
              </a:rPr>
              <a:t>60 </a:t>
            </a:r>
            <a:r>
              <a:rPr dirty="0" sz="1200">
                <a:latin typeface="Arial"/>
                <a:cs typeface="Arial"/>
              </a:rPr>
              <a:t>meters </a:t>
            </a:r>
            <a:r>
              <a:rPr dirty="0" sz="1200" spc="-5">
                <a:latin typeface="Arial"/>
                <a:cs typeface="Arial"/>
              </a:rPr>
              <a:t>from subway station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Fulton </a:t>
            </a:r>
            <a:r>
              <a:rPr dirty="0" sz="1200">
                <a:latin typeface="Arial"/>
                <a:cs typeface="Arial"/>
              </a:rPr>
              <a:t>Street, </a:t>
            </a:r>
            <a:r>
              <a:rPr dirty="0" sz="1200" spc="-5">
                <a:latin typeface="Arial"/>
                <a:cs typeface="Arial"/>
              </a:rPr>
              <a:t>but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will have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ride the subway  daily to work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-5">
                <a:latin typeface="Arial"/>
                <a:cs typeface="Arial"/>
              </a:rPr>
              <a:t>possibly </a:t>
            </a:r>
            <a:r>
              <a:rPr dirty="0" sz="1200">
                <a:latin typeface="Arial"/>
                <a:cs typeface="Arial"/>
              </a:rPr>
              <a:t>40-60 min </a:t>
            </a:r>
            <a:r>
              <a:rPr dirty="0" sz="1200" spc="-5">
                <a:latin typeface="Arial"/>
                <a:cs typeface="Arial"/>
              </a:rPr>
              <a:t>ride. Venues for this apt are </a:t>
            </a:r>
            <a:r>
              <a:rPr dirty="0" sz="1200">
                <a:latin typeface="Arial"/>
                <a:cs typeface="Arial"/>
              </a:rPr>
              <a:t>as of </a:t>
            </a:r>
            <a:r>
              <a:rPr dirty="0" sz="1200" spc="-5">
                <a:latin typeface="Arial"/>
                <a:cs typeface="Arial"/>
              </a:rPr>
              <a:t>Cluster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Arial"/>
              <a:cs typeface="Arial"/>
            </a:endParaRPr>
          </a:p>
          <a:p>
            <a:pPr marL="140335" marR="5080" indent="-128270">
              <a:lnSpc>
                <a:spcPct val="95400"/>
              </a:lnSpc>
            </a:pPr>
            <a:r>
              <a:rPr dirty="0" sz="1200" spc="190">
                <a:latin typeface="Wingdings"/>
                <a:cs typeface="Wingdings"/>
              </a:rPr>
              <a:t>→</a:t>
            </a:r>
            <a:r>
              <a:rPr dirty="0" sz="1200" spc="190">
                <a:latin typeface="Arial"/>
                <a:cs typeface="Arial"/>
              </a:rPr>
              <a:t>Based </a:t>
            </a:r>
            <a:r>
              <a:rPr dirty="0" sz="1200" spc="-5">
                <a:latin typeface="Arial"/>
                <a:cs typeface="Arial"/>
              </a:rPr>
              <a:t>on current Singapore venues,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feel </a:t>
            </a:r>
            <a:r>
              <a:rPr dirty="0" sz="1200">
                <a:latin typeface="Arial"/>
                <a:cs typeface="Arial"/>
              </a:rPr>
              <a:t>that </a:t>
            </a:r>
            <a:r>
              <a:rPr dirty="0" sz="1200" spc="-5">
                <a:latin typeface="Arial"/>
                <a:cs typeface="Arial"/>
              </a:rPr>
              <a:t>Cluster 2 </a:t>
            </a:r>
            <a:r>
              <a:rPr dirty="0" sz="1200">
                <a:latin typeface="Arial"/>
                <a:cs typeface="Arial"/>
              </a:rPr>
              <a:t>type of </a:t>
            </a:r>
            <a:r>
              <a:rPr dirty="0" sz="1200" spc="-5">
                <a:latin typeface="Arial"/>
                <a:cs typeface="Arial"/>
              </a:rPr>
              <a:t>venues is a</a:t>
            </a:r>
            <a:r>
              <a:rPr dirty="0" sz="1200" spc="-140">
                <a:latin typeface="Arial"/>
                <a:cs typeface="Arial"/>
              </a:rPr>
              <a:t> </a:t>
            </a:r>
            <a:r>
              <a:rPr dirty="0" sz="1200" spc="-185">
                <a:latin typeface="Arial"/>
                <a:cs typeface="Arial"/>
              </a:rPr>
              <a:t>closer  </a:t>
            </a:r>
            <a:r>
              <a:rPr dirty="0" sz="1200" spc="-5">
                <a:latin typeface="Arial"/>
                <a:cs typeface="Arial"/>
              </a:rPr>
              <a:t>resemblance </a:t>
            </a:r>
            <a:r>
              <a:rPr dirty="0" sz="1200">
                <a:latin typeface="Arial"/>
                <a:cs typeface="Arial"/>
              </a:rPr>
              <a:t>to my </a:t>
            </a:r>
            <a:r>
              <a:rPr dirty="0" sz="1200" spc="-5">
                <a:latin typeface="Arial"/>
                <a:cs typeface="Arial"/>
              </a:rPr>
              <a:t>current place. That means that APARTMENT 1 is a better  choice since the extra monthly </a:t>
            </a:r>
            <a:r>
              <a:rPr dirty="0" sz="1200">
                <a:latin typeface="Arial"/>
                <a:cs typeface="Arial"/>
              </a:rPr>
              <a:t>rent </a:t>
            </a:r>
            <a:r>
              <a:rPr dirty="0" sz="1200" spc="-5">
                <a:latin typeface="Arial"/>
                <a:cs typeface="Arial"/>
              </a:rPr>
              <a:t>is worth the conveniences </a:t>
            </a:r>
            <a:r>
              <a:rPr dirty="0" sz="1200">
                <a:latin typeface="Arial"/>
                <a:cs typeface="Arial"/>
              </a:rPr>
              <a:t>it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provides</a:t>
            </a:r>
            <a:r>
              <a:rPr dirty="0" sz="1350" b="1"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85874"/>
            <a:ext cx="5730748" cy="31489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574665" cy="79552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84785">
              <a:lnSpc>
                <a:spcPct val="100000"/>
              </a:lnSpc>
              <a:spcBef>
                <a:spcPts val="105"/>
              </a:spcBef>
            </a:pPr>
            <a:r>
              <a:rPr dirty="0" sz="1950" spc="-5" b="1">
                <a:latin typeface="Cambria"/>
                <a:cs typeface="Cambria"/>
              </a:rPr>
              <a:t>DISCUSSION</a:t>
            </a:r>
            <a:endParaRPr sz="1950">
              <a:latin typeface="Cambria"/>
              <a:cs typeface="Cambria"/>
            </a:endParaRPr>
          </a:p>
          <a:p>
            <a:pPr marL="163195" marR="353060" indent="-151130">
              <a:lnSpc>
                <a:spcPts val="1580"/>
              </a:lnSpc>
              <a:spcBef>
                <a:spcPts val="1815"/>
              </a:spcBef>
            </a:pPr>
            <a:r>
              <a:rPr dirty="0" sz="1350" spc="320">
                <a:latin typeface="Wingdings"/>
                <a:cs typeface="Wingdings"/>
              </a:rPr>
              <a:t>→</a:t>
            </a:r>
            <a:r>
              <a:rPr dirty="0" sz="1350" spc="320" b="1">
                <a:latin typeface="Cambria"/>
                <a:cs typeface="Cambria"/>
              </a:rPr>
              <a:t>I'm</a:t>
            </a:r>
            <a:r>
              <a:rPr dirty="0" sz="1350" spc="80" b="1">
                <a:latin typeface="Cambria"/>
                <a:cs typeface="Cambria"/>
              </a:rPr>
              <a:t> </a:t>
            </a:r>
            <a:r>
              <a:rPr dirty="0" sz="1350" spc="-5" b="1">
                <a:latin typeface="Cambria"/>
                <a:cs typeface="Cambria"/>
              </a:rPr>
              <a:t>impressed with the overall content </a:t>
            </a:r>
            <a:r>
              <a:rPr dirty="0" sz="1350" b="1">
                <a:latin typeface="Cambria"/>
                <a:cs typeface="Cambria"/>
              </a:rPr>
              <a:t>and </a:t>
            </a:r>
            <a:r>
              <a:rPr dirty="0" sz="1350" spc="-5" b="1">
                <a:latin typeface="Cambria"/>
                <a:cs typeface="Cambria"/>
              </a:rPr>
              <a:t>lab works </a:t>
            </a:r>
            <a:r>
              <a:rPr dirty="0" sz="1350" spc="-145" b="1">
                <a:latin typeface="Cambria"/>
                <a:cs typeface="Cambria"/>
              </a:rPr>
              <a:t>presented  </a:t>
            </a:r>
            <a:r>
              <a:rPr dirty="0" sz="1350" spc="-5" b="1">
                <a:latin typeface="Cambria"/>
                <a:cs typeface="Cambria"/>
              </a:rPr>
              <a:t>during the Coursera IBM Certification </a:t>
            </a:r>
            <a:r>
              <a:rPr dirty="0" sz="1350" b="1">
                <a:latin typeface="Cambria"/>
                <a:cs typeface="Cambria"/>
              </a:rPr>
              <a:t>Course.</a:t>
            </a:r>
            <a:endParaRPr sz="13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ambria"/>
              <a:cs typeface="Cambria"/>
            </a:endParaRPr>
          </a:p>
          <a:p>
            <a:pPr marL="163195" marR="5080" indent="-151130">
              <a:lnSpc>
                <a:spcPts val="1580"/>
              </a:lnSpc>
              <a:spcBef>
                <a:spcPts val="5"/>
              </a:spcBef>
            </a:pPr>
            <a:r>
              <a:rPr dirty="0" sz="1350" spc="650">
                <a:latin typeface="Wingdings"/>
                <a:cs typeface="Wingdings"/>
              </a:rPr>
              <a:t>→</a:t>
            </a:r>
            <a:r>
              <a:rPr dirty="0" sz="1350" spc="650" b="1">
                <a:latin typeface="Cambria"/>
                <a:cs typeface="Cambria"/>
              </a:rPr>
              <a:t>I </a:t>
            </a:r>
            <a:r>
              <a:rPr dirty="0" sz="1350" spc="-5" b="1">
                <a:latin typeface="Cambria"/>
                <a:cs typeface="Cambria"/>
              </a:rPr>
              <a:t>feel this Capstone project presented </a:t>
            </a:r>
            <a:r>
              <a:rPr dirty="0" sz="1350" b="1">
                <a:latin typeface="Cambria"/>
                <a:cs typeface="Cambria"/>
              </a:rPr>
              <a:t>me a great </a:t>
            </a:r>
            <a:r>
              <a:rPr dirty="0" sz="1350" spc="-5" b="1">
                <a:latin typeface="Cambria"/>
                <a:cs typeface="Cambria"/>
              </a:rPr>
              <a:t>opportunity </a:t>
            </a:r>
            <a:r>
              <a:rPr dirty="0" sz="1350" b="1">
                <a:latin typeface="Cambria"/>
                <a:cs typeface="Cambria"/>
              </a:rPr>
              <a:t>to  practice and </a:t>
            </a:r>
            <a:r>
              <a:rPr dirty="0" sz="1350" spc="-5" b="1">
                <a:latin typeface="Cambria"/>
                <a:cs typeface="Cambria"/>
              </a:rPr>
              <a:t>apply the </a:t>
            </a:r>
            <a:r>
              <a:rPr dirty="0" sz="1350" b="1">
                <a:latin typeface="Cambria"/>
                <a:cs typeface="Cambria"/>
              </a:rPr>
              <a:t>Data Science </a:t>
            </a:r>
            <a:r>
              <a:rPr dirty="0" sz="1350" spc="-5" b="1">
                <a:latin typeface="Cambria"/>
                <a:cs typeface="Cambria"/>
              </a:rPr>
              <a:t>tools </a:t>
            </a:r>
            <a:r>
              <a:rPr dirty="0" sz="1350" b="1">
                <a:latin typeface="Cambria"/>
                <a:cs typeface="Cambria"/>
              </a:rPr>
              <a:t>and </a:t>
            </a:r>
            <a:r>
              <a:rPr dirty="0" sz="1350" spc="-5" b="1">
                <a:latin typeface="Cambria"/>
                <a:cs typeface="Cambria"/>
              </a:rPr>
              <a:t>methodologies learned  </a:t>
            </a:r>
            <a:r>
              <a:rPr dirty="0" sz="1350" b="1">
                <a:latin typeface="Cambria"/>
                <a:cs typeface="Cambria"/>
              </a:rPr>
              <a:t>in </a:t>
            </a:r>
            <a:r>
              <a:rPr dirty="0" sz="1350" spc="-5" b="1">
                <a:latin typeface="Cambria"/>
                <a:cs typeface="Cambria"/>
              </a:rPr>
              <a:t>this Course.</a:t>
            </a:r>
            <a:endParaRPr sz="13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mbria"/>
              <a:cs typeface="Cambria"/>
            </a:endParaRPr>
          </a:p>
          <a:p>
            <a:pPr marL="163195" marR="74295" indent="-151130">
              <a:lnSpc>
                <a:spcPct val="97500"/>
              </a:lnSpc>
            </a:pPr>
            <a:r>
              <a:rPr dirty="0" sz="1350" spc="650">
                <a:latin typeface="Wingdings"/>
                <a:cs typeface="Wingdings"/>
              </a:rPr>
              <a:t>→</a:t>
            </a:r>
            <a:r>
              <a:rPr dirty="0" sz="1350" spc="650" b="1">
                <a:latin typeface="Cambria"/>
                <a:cs typeface="Cambria"/>
              </a:rPr>
              <a:t>I</a:t>
            </a:r>
            <a:r>
              <a:rPr dirty="0" sz="1350" spc="60" b="1">
                <a:latin typeface="Cambria"/>
                <a:cs typeface="Cambria"/>
              </a:rPr>
              <a:t> </a:t>
            </a:r>
            <a:r>
              <a:rPr dirty="0" sz="1350" spc="-5" b="1">
                <a:latin typeface="Cambria"/>
                <a:cs typeface="Cambria"/>
              </a:rPr>
              <a:t>feel </a:t>
            </a:r>
            <a:r>
              <a:rPr dirty="0" sz="1350" b="1">
                <a:latin typeface="Cambria"/>
                <a:cs typeface="Cambria"/>
              </a:rPr>
              <a:t>I </a:t>
            </a:r>
            <a:r>
              <a:rPr dirty="0" sz="1350" spc="-5" b="1">
                <a:latin typeface="Cambria"/>
                <a:cs typeface="Cambria"/>
              </a:rPr>
              <a:t>have acquired </a:t>
            </a:r>
            <a:r>
              <a:rPr dirty="0" sz="1350" b="1">
                <a:latin typeface="Cambria"/>
                <a:cs typeface="Cambria"/>
              </a:rPr>
              <a:t>a </a:t>
            </a:r>
            <a:r>
              <a:rPr dirty="0" sz="1350" spc="-5" b="1">
                <a:latin typeface="Cambria"/>
                <a:cs typeface="Cambria"/>
              </a:rPr>
              <a:t>good starting </a:t>
            </a:r>
            <a:r>
              <a:rPr dirty="0" sz="1350" b="1">
                <a:latin typeface="Cambria"/>
                <a:cs typeface="Cambria"/>
              </a:rPr>
              <a:t>point to </a:t>
            </a:r>
            <a:r>
              <a:rPr dirty="0" sz="1350" spc="-5" b="1">
                <a:latin typeface="Cambria"/>
                <a:cs typeface="Cambria"/>
              </a:rPr>
              <a:t>become </a:t>
            </a:r>
            <a:r>
              <a:rPr dirty="0" sz="1350" b="1">
                <a:latin typeface="Cambria"/>
                <a:cs typeface="Cambria"/>
              </a:rPr>
              <a:t>a </a:t>
            </a:r>
            <a:r>
              <a:rPr dirty="0" sz="1350" spc="-110" b="1">
                <a:latin typeface="Cambria"/>
                <a:cs typeface="Cambria"/>
              </a:rPr>
              <a:t>professional  </a:t>
            </a:r>
            <a:r>
              <a:rPr dirty="0" sz="1350" b="1">
                <a:latin typeface="Cambria"/>
                <a:cs typeface="Cambria"/>
              </a:rPr>
              <a:t>Data </a:t>
            </a:r>
            <a:r>
              <a:rPr dirty="0" sz="1350" spc="-5" b="1">
                <a:latin typeface="Cambria"/>
                <a:cs typeface="Cambria"/>
              </a:rPr>
              <a:t>Scientist </a:t>
            </a:r>
            <a:r>
              <a:rPr dirty="0" sz="1350" b="1">
                <a:latin typeface="Cambria"/>
                <a:cs typeface="Cambria"/>
              </a:rPr>
              <a:t>and I </a:t>
            </a:r>
            <a:r>
              <a:rPr dirty="0" sz="1350" spc="-5" b="1">
                <a:latin typeface="Cambria"/>
                <a:cs typeface="Cambria"/>
              </a:rPr>
              <a:t>will continue exploring </a:t>
            </a:r>
            <a:r>
              <a:rPr dirty="0" sz="1350" b="1">
                <a:latin typeface="Cambria"/>
                <a:cs typeface="Cambria"/>
              </a:rPr>
              <a:t>to </a:t>
            </a:r>
            <a:r>
              <a:rPr dirty="0" sz="1350" spc="-5" b="1">
                <a:latin typeface="Cambria"/>
                <a:cs typeface="Cambria"/>
              </a:rPr>
              <a:t>creating examples of  practical cases.</a:t>
            </a:r>
            <a:endParaRPr sz="13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600">
              <a:latin typeface="Cambria"/>
              <a:cs typeface="Cambria"/>
            </a:endParaRPr>
          </a:p>
          <a:p>
            <a:pPr algn="ctr" marL="184785">
              <a:lnSpc>
                <a:spcPct val="100000"/>
              </a:lnSpc>
              <a:spcBef>
                <a:spcPts val="1230"/>
              </a:spcBef>
            </a:pPr>
            <a:r>
              <a:rPr dirty="0" sz="1950" spc="-5" b="1">
                <a:latin typeface="Cambria"/>
                <a:cs typeface="Cambria"/>
              </a:rPr>
              <a:t>CONCLUSION</a:t>
            </a:r>
            <a:endParaRPr sz="1950">
              <a:latin typeface="Cambria"/>
              <a:cs typeface="Cambria"/>
            </a:endParaRPr>
          </a:p>
          <a:p>
            <a:pPr marL="169545" marR="629920" indent="-157480">
              <a:lnSpc>
                <a:spcPct val="105400"/>
              </a:lnSpc>
              <a:spcBef>
                <a:spcPts val="65"/>
              </a:spcBef>
            </a:pPr>
            <a:r>
              <a:rPr dirty="0" sz="1400" spc="675">
                <a:latin typeface="Wingdings"/>
                <a:cs typeface="Wingdings"/>
              </a:rPr>
              <a:t>→</a:t>
            </a:r>
            <a:r>
              <a:rPr dirty="0" sz="1400" spc="675" b="1">
                <a:latin typeface="Cambria"/>
                <a:cs typeface="Cambria"/>
              </a:rPr>
              <a:t>I</a:t>
            </a:r>
            <a:r>
              <a:rPr dirty="0" sz="1400" spc="-5" b="1">
                <a:latin typeface="Cambria"/>
                <a:cs typeface="Cambria"/>
              </a:rPr>
              <a:t> feel rewarded </a:t>
            </a:r>
            <a:r>
              <a:rPr dirty="0" sz="1400" b="1">
                <a:latin typeface="Cambria"/>
                <a:cs typeface="Cambria"/>
              </a:rPr>
              <a:t>with the </a:t>
            </a:r>
            <a:r>
              <a:rPr dirty="0" sz="1400" spc="-5" b="1">
                <a:latin typeface="Cambria"/>
                <a:cs typeface="Cambria"/>
              </a:rPr>
              <a:t>efforts and money </a:t>
            </a:r>
            <a:r>
              <a:rPr dirty="0" sz="1400" b="1">
                <a:latin typeface="Cambria"/>
                <a:cs typeface="Cambria"/>
              </a:rPr>
              <a:t>spent. I </a:t>
            </a:r>
            <a:r>
              <a:rPr dirty="0" sz="1400" spc="-190" b="1">
                <a:latin typeface="Cambria"/>
                <a:cs typeface="Cambria"/>
              </a:rPr>
              <a:t>believe  </a:t>
            </a:r>
            <a:r>
              <a:rPr dirty="0" sz="1400" spc="-5" b="1">
                <a:latin typeface="Cambria"/>
                <a:cs typeface="Cambria"/>
              </a:rPr>
              <a:t>this course with all the topics covered </a:t>
            </a:r>
            <a:r>
              <a:rPr dirty="0" sz="1400" b="1">
                <a:latin typeface="Cambria"/>
                <a:cs typeface="Cambria"/>
              </a:rPr>
              <a:t>is </a:t>
            </a:r>
            <a:r>
              <a:rPr dirty="0" sz="1400" spc="-5" b="1">
                <a:latin typeface="Cambria"/>
                <a:cs typeface="Cambria"/>
              </a:rPr>
              <a:t>well worthy of  appreciation.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mbria"/>
              <a:cs typeface="Cambria"/>
            </a:endParaRPr>
          </a:p>
          <a:p>
            <a:pPr marL="169545" marR="365760" indent="-157480">
              <a:lnSpc>
                <a:spcPct val="105400"/>
              </a:lnSpc>
            </a:pPr>
            <a:r>
              <a:rPr dirty="0" sz="1400" spc="265">
                <a:latin typeface="Wingdings"/>
                <a:cs typeface="Wingdings"/>
              </a:rPr>
              <a:t>→</a:t>
            </a:r>
            <a:r>
              <a:rPr dirty="0" sz="1400" spc="265" b="1">
                <a:latin typeface="Cambria"/>
                <a:cs typeface="Cambria"/>
              </a:rPr>
              <a:t>This </a:t>
            </a:r>
            <a:r>
              <a:rPr dirty="0" sz="1400" spc="-5" b="1">
                <a:latin typeface="Cambria"/>
                <a:cs typeface="Cambria"/>
              </a:rPr>
              <a:t>project has shown </a:t>
            </a:r>
            <a:r>
              <a:rPr dirty="0" sz="1400" b="1">
                <a:latin typeface="Cambria"/>
                <a:cs typeface="Cambria"/>
              </a:rPr>
              <a:t>me a </a:t>
            </a:r>
            <a:r>
              <a:rPr dirty="0" sz="1400" spc="-5" b="1">
                <a:latin typeface="Cambria"/>
                <a:cs typeface="Cambria"/>
              </a:rPr>
              <a:t>practical application to</a:t>
            </a:r>
            <a:r>
              <a:rPr dirty="0" sz="1400" spc="-215" b="1">
                <a:latin typeface="Cambria"/>
                <a:cs typeface="Cambria"/>
              </a:rPr>
              <a:t> </a:t>
            </a:r>
            <a:r>
              <a:rPr dirty="0" sz="1400" spc="-40" b="1">
                <a:latin typeface="Cambria"/>
                <a:cs typeface="Cambria"/>
              </a:rPr>
              <a:t>resolve  </a:t>
            </a:r>
            <a:r>
              <a:rPr dirty="0" sz="1400" b="1">
                <a:latin typeface="Cambria"/>
                <a:cs typeface="Cambria"/>
              </a:rPr>
              <a:t>a </a:t>
            </a:r>
            <a:r>
              <a:rPr dirty="0" sz="1400" spc="-5" b="1">
                <a:latin typeface="Cambria"/>
                <a:cs typeface="Cambria"/>
              </a:rPr>
              <a:t>real situation </a:t>
            </a:r>
            <a:r>
              <a:rPr dirty="0" sz="1400" b="1">
                <a:latin typeface="Cambria"/>
                <a:cs typeface="Cambria"/>
              </a:rPr>
              <a:t>that </a:t>
            </a:r>
            <a:r>
              <a:rPr dirty="0" sz="1400" spc="-5" b="1">
                <a:latin typeface="Cambria"/>
                <a:cs typeface="Cambria"/>
              </a:rPr>
              <a:t>has impacting </a:t>
            </a:r>
            <a:r>
              <a:rPr dirty="0" sz="1400" b="1">
                <a:latin typeface="Cambria"/>
                <a:cs typeface="Cambria"/>
              </a:rPr>
              <a:t>personal </a:t>
            </a:r>
            <a:r>
              <a:rPr dirty="0" sz="1400" spc="-5" b="1">
                <a:latin typeface="Cambria"/>
                <a:cs typeface="Cambria"/>
              </a:rPr>
              <a:t>and financial  impact using Data Science</a:t>
            </a:r>
            <a:r>
              <a:rPr dirty="0" sz="1400" b="1">
                <a:latin typeface="Cambria"/>
                <a:cs typeface="Cambria"/>
              </a:rPr>
              <a:t> tools.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mbria"/>
              <a:cs typeface="Cambria"/>
            </a:endParaRPr>
          </a:p>
          <a:p>
            <a:pPr marL="169545" marR="483234" indent="-157480">
              <a:lnSpc>
                <a:spcPct val="105500"/>
              </a:lnSpc>
            </a:pPr>
            <a:r>
              <a:rPr dirty="0" sz="1400" spc="335">
                <a:latin typeface="Wingdings"/>
                <a:cs typeface="Wingdings"/>
              </a:rPr>
              <a:t>→</a:t>
            </a:r>
            <a:r>
              <a:rPr dirty="0" sz="1400" spc="335" b="1">
                <a:latin typeface="Cambria"/>
                <a:cs typeface="Cambria"/>
              </a:rPr>
              <a:t>The </a:t>
            </a:r>
            <a:r>
              <a:rPr dirty="0" sz="1400" spc="-5" b="1">
                <a:latin typeface="Cambria"/>
                <a:cs typeface="Cambria"/>
              </a:rPr>
              <a:t>mapping with Folium is </a:t>
            </a:r>
            <a:r>
              <a:rPr dirty="0" sz="1400" b="1">
                <a:latin typeface="Cambria"/>
                <a:cs typeface="Cambria"/>
              </a:rPr>
              <a:t>a very powerful </a:t>
            </a:r>
            <a:r>
              <a:rPr dirty="0" sz="1400" spc="-5" b="1">
                <a:latin typeface="Cambria"/>
                <a:cs typeface="Cambria"/>
              </a:rPr>
              <a:t>technique </a:t>
            </a:r>
            <a:r>
              <a:rPr dirty="0" sz="1400" b="1">
                <a:latin typeface="Cambria"/>
                <a:cs typeface="Cambria"/>
              </a:rPr>
              <a:t>to  </a:t>
            </a:r>
            <a:r>
              <a:rPr dirty="0" sz="1400" spc="-5" b="1">
                <a:latin typeface="Cambria"/>
                <a:cs typeface="Cambria"/>
              </a:rPr>
              <a:t>consolidate information and </a:t>
            </a:r>
            <a:r>
              <a:rPr dirty="0" sz="1400" b="1">
                <a:latin typeface="Cambria"/>
                <a:cs typeface="Cambria"/>
              </a:rPr>
              <a:t>make </a:t>
            </a:r>
            <a:r>
              <a:rPr dirty="0" sz="1400" spc="-5" b="1">
                <a:latin typeface="Cambria"/>
                <a:cs typeface="Cambria"/>
              </a:rPr>
              <a:t>the analysis and decision  thoroughly and </a:t>
            </a:r>
            <a:r>
              <a:rPr dirty="0" sz="1400" b="1">
                <a:latin typeface="Cambria"/>
                <a:cs typeface="Cambria"/>
              </a:rPr>
              <a:t>with </a:t>
            </a:r>
            <a:r>
              <a:rPr dirty="0" sz="1400" spc="-5" b="1">
                <a:latin typeface="Cambria"/>
                <a:cs typeface="Cambria"/>
              </a:rPr>
              <a:t>confidence. </a:t>
            </a:r>
            <a:r>
              <a:rPr dirty="0" sz="1400" b="1">
                <a:latin typeface="Cambria"/>
                <a:cs typeface="Cambria"/>
              </a:rPr>
              <a:t>I </a:t>
            </a:r>
            <a:r>
              <a:rPr dirty="0" sz="1400" spc="-5" b="1">
                <a:latin typeface="Cambria"/>
                <a:cs typeface="Cambria"/>
              </a:rPr>
              <a:t>would recommend </a:t>
            </a:r>
            <a:r>
              <a:rPr dirty="0" sz="1400" b="1">
                <a:latin typeface="Cambria"/>
                <a:cs typeface="Cambria"/>
              </a:rPr>
              <a:t>for use  </a:t>
            </a:r>
            <a:r>
              <a:rPr dirty="0" sz="1400" spc="-5" b="1">
                <a:latin typeface="Cambria"/>
                <a:cs typeface="Cambria"/>
              </a:rPr>
              <a:t>in similar</a:t>
            </a:r>
            <a:r>
              <a:rPr dirty="0" sz="1400" spc="-20" b="1">
                <a:latin typeface="Cambria"/>
                <a:cs typeface="Cambria"/>
              </a:rPr>
              <a:t> </a:t>
            </a:r>
            <a:r>
              <a:rPr dirty="0" sz="1400" spc="-5" b="1">
                <a:latin typeface="Cambria"/>
                <a:cs typeface="Cambria"/>
              </a:rPr>
              <a:t>situations.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mbria"/>
              <a:cs typeface="Cambria"/>
            </a:endParaRPr>
          </a:p>
          <a:p>
            <a:pPr marL="12700" marR="294640">
              <a:lnSpc>
                <a:spcPct val="103699"/>
              </a:lnSpc>
            </a:pPr>
            <a:r>
              <a:rPr dirty="0" sz="1950">
                <a:latin typeface="Arial"/>
                <a:cs typeface="Arial"/>
              </a:rPr>
              <a:t>Thanks </a:t>
            </a:r>
            <a:r>
              <a:rPr dirty="0" sz="1950" spc="-5">
                <a:latin typeface="Arial"/>
                <a:cs typeface="Arial"/>
              </a:rPr>
              <a:t>COURSERA/IBM </a:t>
            </a:r>
            <a:r>
              <a:rPr dirty="0" sz="1950">
                <a:latin typeface="Arial"/>
                <a:cs typeface="Arial"/>
              </a:rPr>
              <a:t>who </a:t>
            </a:r>
            <a:r>
              <a:rPr dirty="0" sz="1950" spc="-5">
                <a:latin typeface="Arial"/>
                <a:cs typeface="Arial"/>
              </a:rPr>
              <a:t>helped me </a:t>
            </a:r>
            <a:r>
              <a:rPr dirty="0" sz="1950">
                <a:latin typeface="Arial"/>
                <a:cs typeface="Arial"/>
              </a:rPr>
              <a:t>in </a:t>
            </a:r>
            <a:r>
              <a:rPr dirty="0" sz="1950" spc="-5">
                <a:latin typeface="Arial"/>
                <a:cs typeface="Arial"/>
              </a:rPr>
              <a:t>this  </a:t>
            </a:r>
            <a:r>
              <a:rPr dirty="0" sz="1950">
                <a:latin typeface="Arial"/>
                <a:cs typeface="Arial"/>
              </a:rPr>
              <a:t>Course.</a:t>
            </a:r>
            <a:endParaRPr sz="1950">
              <a:latin typeface="Arial"/>
              <a:cs typeface="Arial"/>
            </a:endParaRPr>
          </a:p>
          <a:p>
            <a:pPr marL="12700" marR="74295">
              <a:lnSpc>
                <a:spcPct val="103600"/>
              </a:lnSpc>
              <a:spcBef>
                <a:spcPts val="1285"/>
              </a:spcBef>
            </a:pPr>
            <a:r>
              <a:rPr dirty="0" sz="1950">
                <a:latin typeface="Arial"/>
                <a:cs typeface="Arial"/>
              </a:rPr>
              <a:t>I also </a:t>
            </a:r>
            <a:r>
              <a:rPr dirty="0" sz="1950" spc="-5">
                <a:latin typeface="Arial"/>
                <a:cs typeface="Arial"/>
              </a:rPr>
              <a:t>thank </a:t>
            </a:r>
            <a:r>
              <a:rPr dirty="0" sz="1950">
                <a:latin typeface="Arial"/>
                <a:cs typeface="Arial"/>
              </a:rPr>
              <a:t>each </a:t>
            </a:r>
            <a:r>
              <a:rPr dirty="0" sz="1950" spc="-5">
                <a:latin typeface="Arial"/>
                <a:cs typeface="Arial"/>
              </a:rPr>
              <a:t>and every </a:t>
            </a:r>
            <a:r>
              <a:rPr dirty="0" sz="1950">
                <a:latin typeface="Arial"/>
                <a:cs typeface="Arial"/>
              </a:rPr>
              <a:t>friend who </a:t>
            </a:r>
            <a:r>
              <a:rPr dirty="0" sz="1950" spc="-5">
                <a:latin typeface="Arial"/>
                <a:cs typeface="Arial"/>
              </a:rPr>
              <a:t>involved </a:t>
            </a:r>
            <a:r>
              <a:rPr dirty="0" sz="1950" spc="-10">
                <a:latin typeface="Arial"/>
                <a:cs typeface="Arial"/>
              </a:rPr>
              <a:t>in  </a:t>
            </a:r>
            <a:r>
              <a:rPr dirty="0" sz="1950">
                <a:latin typeface="Arial"/>
                <a:cs typeface="Arial"/>
              </a:rPr>
              <a:t>my success </a:t>
            </a:r>
            <a:r>
              <a:rPr dirty="0" sz="1950" spc="-5">
                <a:latin typeface="Arial"/>
                <a:cs typeface="Arial"/>
              </a:rPr>
              <a:t>by</a:t>
            </a:r>
            <a:r>
              <a:rPr dirty="0" sz="1950" spc="-20">
                <a:latin typeface="Arial"/>
                <a:cs typeface="Arial"/>
              </a:rPr>
              <a:t> </a:t>
            </a:r>
            <a:r>
              <a:rPr dirty="0" sz="1950" spc="-5">
                <a:latin typeface="Arial"/>
                <a:cs typeface="Arial"/>
              </a:rPr>
              <a:t>corrections.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2019" y="7171690"/>
            <a:ext cx="5891530" cy="7620"/>
          </a:xfrm>
          <a:custGeom>
            <a:avLst/>
            <a:gdLst/>
            <a:ahLst/>
            <a:cxnLst/>
            <a:rect l="l" t="t" r="r" b="b"/>
            <a:pathLst>
              <a:path w="5891530" h="7620">
                <a:moveTo>
                  <a:pt x="0" y="0"/>
                </a:moveTo>
                <a:lnTo>
                  <a:pt x="5891530" y="762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3845" y="937005"/>
            <a:ext cx="29095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310">
                <a:latin typeface="Arial"/>
                <a:cs typeface="Arial"/>
              </a:rPr>
              <a:t>Report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265">
                <a:latin typeface="Arial"/>
                <a:cs typeface="Arial"/>
              </a:rPr>
              <a:t>Content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1554" y="1986182"/>
          <a:ext cx="2942590" cy="373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80"/>
                <a:gridCol w="2442210"/>
              </a:tblGrid>
              <a:tr h="49960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>
                          <a:solidFill>
                            <a:srgbClr val="6F2F9F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Introduction</a:t>
                      </a:r>
                      <a:r>
                        <a:rPr dirty="0" sz="2000" spc="-35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Section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</a:tr>
              <a:tr h="6814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000">
                          <a:solidFill>
                            <a:srgbClr val="6F2F9F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18161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000" spc="-5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2000" spc="-1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Section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1610"/>
                </a:tc>
              </a:tr>
              <a:tr h="68294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000">
                          <a:solidFill>
                            <a:srgbClr val="6F2F9F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183515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000" spc="-5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Methodology</a:t>
                      </a:r>
                      <a:r>
                        <a:rPr dirty="0" sz="2000" spc="-25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section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3515"/>
                </a:tc>
              </a:tr>
              <a:tr h="68275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000">
                          <a:solidFill>
                            <a:srgbClr val="6F2F9F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183515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00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Results</a:t>
                      </a:r>
                      <a:r>
                        <a:rPr dirty="0" sz="2000" spc="-1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section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3515"/>
                </a:tc>
              </a:tr>
              <a:tr h="6828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000">
                          <a:solidFill>
                            <a:srgbClr val="6F2F9F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183515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000" spc="-5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Discussion</a:t>
                      </a:r>
                      <a:r>
                        <a:rPr dirty="0" sz="2000" spc="-1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section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3515"/>
                </a:tc>
              </a:tr>
              <a:tr h="50125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000">
                          <a:solidFill>
                            <a:srgbClr val="6F2F9F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183515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000" spc="-5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r>
                        <a:rPr dirty="0" sz="2000" spc="-2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section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351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INTRO</a:t>
            </a:r>
            <a:r>
              <a:rPr dirty="0" spc="-10"/>
              <a:t>D</a:t>
            </a:r>
            <a:r>
              <a:rPr dirty="0"/>
              <a:t>UC</a:t>
            </a:r>
            <a:r>
              <a:rPr dirty="0" spc="-10"/>
              <a:t>T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965705"/>
            <a:ext cx="5758815" cy="11531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 b="1">
                <a:latin typeface="Cambria"/>
                <a:cs typeface="Cambria"/>
              </a:rPr>
              <a:t>1.1 Scenario </a:t>
            </a:r>
            <a:r>
              <a:rPr dirty="0" sz="1350" b="1">
                <a:latin typeface="Cambria"/>
                <a:cs typeface="Cambria"/>
              </a:rPr>
              <a:t>and</a:t>
            </a:r>
            <a:r>
              <a:rPr dirty="0" sz="1350" spc="-15" b="1">
                <a:latin typeface="Cambria"/>
                <a:cs typeface="Cambria"/>
              </a:rPr>
              <a:t> </a:t>
            </a:r>
            <a:r>
              <a:rPr dirty="0" sz="1350" spc="-5" b="1">
                <a:latin typeface="Cambria"/>
                <a:cs typeface="Cambria"/>
              </a:rPr>
              <a:t>Background</a:t>
            </a:r>
            <a:endParaRPr sz="1350">
              <a:latin typeface="Cambria"/>
              <a:cs typeface="Cambria"/>
            </a:endParaRPr>
          </a:p>
          <a:p>
            <a:pPr algn="just" marL="12700" marR="5080">
              <a:lnSpc>
                <a:spcPct val="95700"/>
              </a:lnSpc>
              <a:spcBef>
                <a:spcPts val="1220"/>
              </a:spcBef>
            </a:pPr>
            <a:r>
              <a:rPr dirty="0" sz="1050" spc="-5">
                <a:latin typeface="Arial"/>
                <a:cs typeface="Arial"/>
              </a:rPr>
              <a:t>I'm </a:t>
            </a:r>
            <a:r>
              <a:rPr dirty="0" sz="1050">
                <a:latin typeface="Arial"/>
                <a:cs typeface="Arial"/>
              </a:rPr>
              <a:t>a </a:t>
            </a:r>
            <a:r>
              <a:rPr dirty="0" sz="1050" spc="-5">
                <a:latin typeface="Arial"/>
                <a:cs typeface="Arial"/>
              </a:rPr>
              <a:t>Data Employee residing </a:t>
            </a:r>
            <a:r>
              <a:rPr dirty="0" sz="1050">
                <a:latin typeface="Arial"/>
                <a:cs typeface="Arial"/>
              </a:rPr>
              <a:t>in </a:t>
            </a:r>
            <a:r>
              <a:rPr dirty="0" sz="1050" spc="-5">
                <a:latin typeface="Arial"/>
                <a:cs typeface="Arial"/>
              </a:rPr>
              <a:t>Richmond Town </a:t>
            </a:r>
            <a:r>
              <a:rPr dirty="0" sz="1050">
                <a:latin typeface="Arial"/>
                <a:cs typeface="Arial"/>
              </a:rPr>
              <a:t>in </a:t>
            </a:r>
            <a:r>
              <a:rPr dirty="0" sz="1050" spc="-5">
                <a:latin typeface="Arial"/>
                <a:cs typeface="Arial"/>
              </a:rPr>
              <a:t>Bangalore. </a:t>
            </a:r>
            <a:r>
              <a:rPr dirty="0" sz="1050">
                <a:latin typeface="Arial"/>
                <a:cs typeface="Arial"/>
              </a:rPr>
              <a:t>I </a:t>
            </a:r>
            <a:r>
              <a:rPr dirty="0" sz="1050" spc="-5">
                <a:latin typeface="Arial"/>
                <a:cs typeface="Arial"/>
              </a:rPr>
              <a:t>currently live within walking  </a:t>
            </a:r>
            <a:r>
              <a:rPr dirty="0" sz="1050">
                <a:latin typeface="Arial"/>
                <a:cs typeface="Arial"/>
              </a:rPr>
              <a:t>distance </a:t>
            </a:r>
            <a:r>
              <a:rPr dirty="0" sz="1050" spc="-5">
                <a:latin typeface="Arial"/>
                <a:cs typeface="Arial"/>
              </a:rPr>
              <a:t>to Richmond </a:t>
            </a:r>
            <a:r>
              <a:rPr dirty="0" sz="1050">
                <a:latin typeface="Arial"/>
                <a:cs typeface="Arial"/>
              </a:rPr>
              <a:t>Town </a:t>
            </a:r>
            <a:r>
              <a:rPr dirty="0" sz="1050" spc="-5">
                <a:latin typeface="Arial"/>
                <a:cs typeface="Arial"/>
              </a:rPr>
              <a:t>Bus-station </a:t>
            </a:r>
            <a:r>
              <a:rPr dirty="0" sz="1050">
                <a:latin typeface="Arial"/>
                <a:cs typeface="Arial"/>
              </a:rPr>
              <a:t>and in </a:t>
            </a:r>
            <a:r>
              <a:rPr dirty="0" sz="1050" spc="-5">
                <a:latin typeface="Arial"/>
                <a:cs typeface="Arial"/>
              </a:rPr>
              <a:t>this </a:t>
            </a:r>
            <a:r>
              <a:rPr dirty="0" sz="1050">
                <a:latin typeface="Arial"/>
                <a:cs typeface="Arial"/>
              </a:rPr>
              <a:t>place, I enjoy many </a:t>
            </a:r>
            <a:r>
              <a:rPr dirty="0" sz="1050" spc="-5">
                <a:latin typeface="Arial"/>
                <a:cs typeface="Arial"/>
              </a:rPr>
              <a:t>pleasurableness and  </a:t>
            </a:r>
            <a:r>
              <a:rPr dirty="0" sz="1050">
                <a:latin typeface="Arial"/>
                <a:cs typeface="Arial"/>
              </a:rPr>
              <a:t>places </a:t>
            </a:r>
            <a:r>
              <a:rPr dirty="0" sz="1050" spc="-5">
                <a:latin typeface="Arial"/>
                <a:cs typeface="Arial"/>
              </a:rPr>
              <a:t>in </a:t>
            </a:r>
            <a:r>
              <a:rPr dirty="0" sz="1050">
                <a:latin typeface="Arial"/>
                <a:cs typeface="Arial"/>
              </a:rPr>
              <a:t>that area, </a:t>
            </a:r>
            <a:r>
              <a:rPr dirty="0" sz="1050" spc="-5">
                <a:latin typeface="Arial"/>
                <a:cs typeface="Arial"/>
              </a:rPr>
              <a:t>such </a:t>
            </a:r>
            <a:r>
              <a:rPr dirty="0" sz="1050">
                <a:latin typeface="Arial"/>
                <a:cs typeface="Arial"/>
              </a:rPr>
              <a:t>as various </a:t>
            </a:r>
            <a:r>
              <a:rPr dirty="0" sz="1050" spc="-5">
                <a:latin typeface="Arial"/>
                <a:cs typeface="Arial"/>
              </a:rPr>
              <a:t>international cousin </a:t>
            </a:r>
            <a:r>
              <a:rPr dirty="0" sz="1050">
                <a:latin typeface="Arial"/>
                <a:cs typeface="Arial"/>
              </a:rPr>
              <a:t>restaurants, cafes, malls, Theatres, food  shops and </a:t>
            </a:r>
            <a:r>
              <a:rPr dirty="0" sz="1050" spc="-5">
                <a:latin typeface="Arial"/>
                <a:cs typeface="Arial"/>
              </a:rPr>
              <a:t>entertainment. </a:t>
            </a:r>
            <a:r>
              <a:rPr dirty="0" sz="1050">
                <a:latin typeface="Arial"/>
                <a:cs typeface="Arial"/>
              </a:rPr>
              <a:t>I have been offered a great opportunity </a:t>
            </a:r>
            <a:r>
              <a:rPr dirty="0" sz="1050" spc="-5">
                <a:latin typeface="Arial"/>
                <a:cs typeface="Arial"/>
              </a:rPr>
              <a:t>to work </a:t>
            </a:r>
            <a:r>
              <a:rPr dirty="0" sz="1050">
                <a:latin typeface="Arial"/>
                <a:cs typeface="Arial"/>
              </a:rPr>
              <a:t>in </a:t>
            </a: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>
                <a:latin typeface="Arial"/>
                <a:cs typeface="Arial"/>
              </a:rPr>
              <a:t>branch </a:t>
            </a:r>
            <a:r>
              <a:rPr dirty="0" sz="1050" spc="-5">
                <a:latin typeface="Arial"/>
                <a:cs typeface="Arial"/>
              </a:rPr>
              <a:t>in  Manhattan, New </a:t>
            </a:r>
            <a:r>
              <a:rPr dirty="0" sz="1050">
                <a:latin typeface="Arial"/>
                <a:cs typeface="Arial"/>
              </a:rPr>
              <a:t>York. I am very </a:t>
            </a:r>
            <a:r>
              <a:rPr dirty="0" sz="1050" spc="-5">
                <a:latin typeface="Arial"/>
                <a:cs typeface="Arial"/>
              </a:rPr>
              <a:t>interested and </a:t>
            </a:r>
            <a:r>
              <a:rPr dirty="0" sz="1050">
                <a:latin typeface="Arial"/>
                <a:cs typeface="Arial"/>
              </a:rPr>
              <a:t>I want </a:t>
            </a:r>
            <a:r>
              <a:rPr dirty="0" sz="1050" spc="-5">
                <a:latin typeface="Arial"/>
                <a:cs typeface="Arial"/>
              </a:rPr>
              <a:t>to </a:t>
            </a:r>
            <a:r>
              <a:rPr dirty="0" sz="1050">
                <a:latin typeface="Arial"/>
                <a:cs typeface="Arial"/>
              </a:rPr>
              <a:t>use this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opportunity.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697351"/>
            <a:ext cx="5758815" cy="2599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lvl="1" marL="294005" indent="-28194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94640" algn="l"/>
              </a:tabLst>
            </a:pPr>
            <a:r>
              <a:rPr dirty="0" sz="1350" spc="-5" b="1">
                <a:latin typeface="Cambria"/>
                <a:cs typeface="Cambria"/>
              </a:rPr>
              <a:t>Problem </a:t>
            </a:r>
            <a:r>
              <a:rPr dirty="0" sz="1350" b="1">
                <a:latin typeface="Cambria"/>
                <a:cs typeface="Cambria"/>
              </a:rPr>
              <a:t>to be</a:t>
            </a:r>
            <a:r>
              <a:rPr dirty="0" sz="1350" spc="-20" b="1">
                <a:latin typeface="Cambria"/>
                <a:cs typeface="Cambria"/>
              </a:rPr>
              <a:t> </a:t>
            </a:r>
            <a:r>
              <a:rPr dirty="0" sz="1350" spc="-5" b="1">
                <a:latin typeface="Cambria"/>
                <a:cs typeface="Cambria"/>
              </a:rPr>
              <a:t>resolved:</a:t>
            </a:r>
            <a:endParaRPr sz="1350">
              <a:latin typeface="Cambria"/>
              <a:cs typeface="Cambria"/>
            </a:endParaRPr>
          </a:p>
          <a:p>
            <a:pPr marL="12700" marR="5080">
              <a:lnSpc>
                <a:spcPts val="1210"/>
              </a:lnSpc>
              <a:spcBef>
                <a:spcPts val="1245"/>
              </a:spcBef>
            </a:pPr>
            <a:r>
              <a:rPr dirty="0" sz="1050" spc="-5">
                <a:latin typeface="Arial"/>
                <a:cs typeface="Arial"/>
              </a:rPr>
              <a:t>In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order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to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make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comparison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and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evaluation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of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rental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options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in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Manhattan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New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York,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must  set some basis, </a:t>
            </a:r>
            <a:r>
              <a:rPr dirty="0" sz="1050" spc="-5">
                <a:latin typeface="Arial"/>
                <a:cs typeface="Arial"/>
              </a:rPr>
              <a:t>therefore the </a:t>
            </a:r>
            <a:r>
              <a:rPr dirty="0" sz="1050">
                <a:latin typeface="Arial"/>
                <a:cs typeface="Arial"/>
              </a:rPr>
              <a:t>apartment </a:t>
            </a:r>
            <a:r>
              <a:rPr dirty="0" sz="1050" spc="-5">
                <a:latin typeface="Arial"/>
                <a:cs typeface="Arial"/>
              </a:rPr>
              <a:t>in Manhattan </a:t>
            </a:r>
            <a:r>
              <a:rPr dirty="0" sz="1050">
                <a:latin typeface="Arial"/>
                <a:cs typeface="Arial"/>
              </a:rPr>
              <a:t>must meet </a:t>
            </a:r>
            <a:r>
              <a:rPr dirty="0" sz="1050" spc="-5">
                <a:latin typeface="Arial"/>
                <a:cs typeface="Arial"/>
              </a:rPr>
              <a:t>the following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demands:</a:t>
            </a:r>
            <a:endParaRPr sz="1050">
              <a:latin typeface="Arial"/>
              <a:cs typeface="Arial"/>
            </a:endParaRPr>
          </a:p>
          <a:p>
            <a:pPr lvl="2" marL="317500" indent="-228600">
              <a:lnSpc>
                <a:spcPct val="100000"/>
              </a:lnSpc>
              <a:spcBef>
                <a:spcPts val="210"/>
              </a:spcBef>
              <a:buSzPct val="95238"/>
              <a:buFont typeface="Symbol"/>
              <a:buChar char=""/>
              <a:tabLst>
                <a:tab pos="316865" algn="l"/>
                <a:tab pos="317500" algn="l"/>
              </a:tabLst>
            </a:pPr>
            <a:r>
              <a:rPr dirty="0" sz="1050" spc="-5">
                <a:latin typeface="Arial"/>
                <a:cs typeface="Arial"/>
              </a:rPr>
              <a:t>Apartment </a:t>
            </a:r>
            <a:r>
              <a:rPr dirty="0" sz="1050">
                <a:latin typeface="Arial"/>
                <a:cs typeface="Arial"/>
              </a:rPr>
              <a:t>must be 2(or)3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bedrooms.</a:t>
            </a:r>
            <a:endParaRPr sz="1050">
              <a:latin typeface="Arial"/>
              <a:cs typeface="Arial"/>
            </a:endParaRPr>
          </a:p>
          <a:p>
            <a:pPr lvl="2" marL="317500" marR="339090" indent="-228600">
              <a:lnSpc>
                <a:spcPct val="119000"/>
              </a:lnSpc>
              <a:buSzPct val="95238"/>
              <a:buFont typeface="Symbol"/>
              <a:buChar char=""/>
              <a:tabLst>
                <a:tab pos="316865" algn="l"/>
                <a:tab pos="317500" algn="l"/>
              </a:tabLst>
            </a:pPr>
            <a:r>
              <a:rPr dirty="0" sz="105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location required is near </a:t>
            </a:r>
            <a:r>
              <a:rPr dirty="0" sz="1050">
                <a:latin typeface="Arial"/>
                <a:cs typeface="Arial"/>
              </a:rPr>
              <a:t>a metro station in </a:t>
            </a:r>
            <a:r>
              <a:rPr dirty="0" sz="1050" spc="-5">
                <a:latin typeface="Arial"/>
                <a:cs typeface="Arial"/>
              </a:rPr>
              <a:t>the Manhattan </a:t>
            </a:r>
            <a:r>
              <a:rPr dirty="0" sz="1050">
                <a:latin typeface="Arial"/>
                <a:cs typeface="Arial"/>
              </a:rPr>
              <a:t>area </a:t>
            </a:r>
            <a:r>
              <a:rPr dirty="0" sz="1050" spc="-5">
                <a:latin typeface="Arial"/>
                <a:cs typeface="Arial"/>
              </a:rPr>
              <a:t>and within 1.0-mile  </a:t>
            </a:r>
            <a:r>
              <a:rPr dirty="0" sz="1050">
                <a:latin typeface="Arial"/>
                <a:cs typeface="Arial"/>
              </a:rPr>
              <a:t>radius.</a:t>
            </a:r>
            <a:endParaRPr sz="1050">
              <a:latin typeface="Arial"/>
              <a:cs typeface="Arial"/>
            </a:endParaRPr>
          </a:p>
          <a:p>
            <a:pPr lvl="2" marL="317500" indent="-228600">
              <a:lnSpc>
                <a:spcPct val="100000"/>
              </a:lnSpc>
              <a:spcBef>
                <a:spcPts val="240"/>
              </a:spcBef>
              <a:buSzPct val="95238"/>
              <a:buFont typeface="Symbol"/>
              <a:buChar char=""/>
              <a:tabLst>
                <a:tab pos="316865" algn="l"/>
                <a:tab pos="317500" algn="l"/>
              </a:tabLst>
            </a:pPr>
            <a:r>
              <a:rPr dirty="0" sz="1050" spc="-5">
                <a:latin typeface="Arial"/>
                <a:cs typeface="Arial"/>
              </a:rPr>
              <a:t>Price </a:t>
            </a:r>
            <a:r>
              <a:rPr dirty="0" sz="1050">
                <a:latin typeface="Arial"/>
                <a:cs typeface="Arial"/>
              </a:rPr>
              <a:t>of rent not exceed </a:t>
            </a:r>
            <a:r>
              <a:rPr dirty="0" sz="1050" spc="-5">
                <a:latin typeface="Arial"/>
                <a:cs typeface="Arial"/>
              </a:rPr>
              <a:t>$7,000 </a:t>
            </a:r>
            <a:r>
              <a:rPr dirty="0" sz="1050">
                <a:latin typeface="Arial"/>
                <a:cs typeface="Arial"/>
              </a:rPr>
              <a:t>per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month.</a:t>
            </a:r>
            <a:endParaRPr sz="1050">
              <a:latin typeface="Arial"/>
              <a:cs typeface="Arial"/>
            </a:endParaRPr>
          </a:p>
          <a:p>
            <a:pPr lvl="2" marL="317500" indent="-228600">
              <a:lnSpc>
                <a:spcPct val="100000"/>
              </a:lnSpc>
              <a:spcBef>
                <a:spcPts val="240"/>
              </a:spcBef>
              <a:buSzPct val="95238"/>
              <a:buFont typeface="Symbol"/>
              <a:buChar char=""/>
              <a:tabLst>
                <a:tab pos="316865" algn="l"/>
                <a:tab pos="317500" algn="l"/>
              </a:tabLst>
            </a:pPr>
            <a:r>
              <a:rPr dirty="0" sz="1050">
                <a:latin typeface="Arial"/>
                <a:cs typeface="Arial"/>
              </a:rPr>
              <a:t>Top </a:t>
            </a:r>
            <a:r>
              <a:rPr dirty="0" sz="1050" spc="-5">
                <a:latin typeface="Arial"/>
                <a:cs typeface="Arial"/>
              </a:rPr>
              <a:t>Facilities </a:t>
            </a:r>
            <a:r>
              <a:rPr dirty="0" sz="1050">
                <a:latin typeface="Arial"/>
                <a:cs typeface="Arial"/>
              </a:rPr>
              <a:t>in </a:t>
            </a:r>
            <a:r>
              <a:rPr dirty="0" sz="1050" spc="-5">
                <a:latin typeface="Arial"/>
                <a:cs typeface="Arial"/>
              </a:rPr>
              <a:t>the selected neighbourhood shall be </a:t>
            </a:r>
            <a:r>
              <a:rPr dirty="0" sz="1050">
                <a:latin typeface="Arial"/>
                <a:cs typeface="Arial"/>
              </a:rPr>
              <a:t>similar </a:t>
            </a:r>
            <a:r>
              <a:rPr dirty="0" sz="1050" spc="-5">
                <a:latin typeface="Arial"/>
                <a:cs typeface="Arial"/>
              </a:rPr>
              <a:t>to current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residence.</a:t>
            </a:r>
            <a:endParaRPr sz="1050">
              <a:latin typeface="Arial"/>
              <a:cs typeface="Arial"/>
            </a:endParaRPr>
          </a:p>
          <a:p>
            <a:pPr lvl="2" marL="317500" marR="466090" indent="-228600">
              <a:lnSpc>
                <a:spcPts val="1500"/>
              </a:lnSpc>
              <a:spcBef>
                <a:spcPts val="90"/>
              </a:spcBef>
              <a:buSzPct val="95238"/>
              <a:buFont typeface="Symbol"/>
              <a:buChar char=""/>
              <a:tabLst>
                <a:tab pos="316865" algn="l"/>
                <a:tab pos="317500" algn="l"/>
              </a:tabLst>
            </a:pPr>
            <a:r>
              <a:rPr dirty="0" sz="1050" spc="-5">
                <a:latin typeface="Arial"/>
                <a:cs typeface="Arial"/>
              </a:rPr>
              <a:t>Required to have </a:t>
            </a:r>
            <a:r>
              <a:rPr dirty="0" sz="1050">
                <a:latin typeface="Arial"/>
                <a:cs typeface="Arial"/>
              </a:rPr>
              <a:t>venues such as </a:t>
            </a:r>
            <a:r>
              <a:rPr dirty="0" sz="1050" spc="-5">
                <a:latin typeface="Arial"/>
                <a:cs typeface="Arial"/>
              </a:rPr>
              <a:t>coffee </a:t>
            </a:r>
            <a:r>
              <a:rPr dirty="0" sz="1050">
                <a:latin typeface="Arial"/>
                <a:cs typeface="Arial"/>
              </a:rPr>
              <a:t>shops, restaurants </a:t>
            </a:r>
            <a:r>
              <a:rPr dirty="0" sz="1050" spc="-5">
                <a:latin typeface="Arial"/>
                <a:cs typeface="Arial"/>
              </a:rPr>
              <a:t>Asian </a:t>
            </a:r>
            <a:r>
              <a:rPr dirty="0" sz="1050">
                <a:latin typeface="Arial"/>
                <a:cs typeface="Arial"/>
              </a:rPr>
              <a:t>Thai, wine stores,  </a:t>
            </a:r>
            <a:r>
              <a:rPr dirty="0" sz="1050" spc="-5">
                <a:latin typeface="Arial"/>
                <a:cs typeface="Arial"/>
              </a:rPr>
              <a:t>gym </a:t>
            </a:r>
            <a:r>
              <a:rPr dirty="0" sz="1050">
                <a:latin typeface="Arial"/>
                <a:cs typeface="Arial"/>
              </a:rPr>
              <a:t>and </a:t>
            </a:r>
            <a:r>
              <a:rPr dirty="0" sz="1050" spc="-5">
                <a:latin typeface="Arial"/>
                <a:cs typeface="Arial"/>
              </a:rPr>
              <a:t>food </a:t>
            </a:r>
            <a:r>
              <a:rPr dirty="0" sz="1050">
                <a:latin typeface="Arial"/>
                <a:cs typeface="Arial"/>
              </a:rPr>
              <a:t>shops.</a:t>
            </a:r>
            <a:endParaRPr sz="1050">
              <a:latin typeface="Arial"/>
              <a:cs typeface="Arial"/>
            </a:endParaRPr>
          </a:p>
          <a:p>
            <a:pPr lvl="2" marL="317500" marR="377190" indent="-228600">
              <a:lnSpc>
                <a:spcPts val="1500"/>
              </a:lnSpc>
              <a:spcBef>
                <a:spcPts val="5"/>
              </a:spcBef>
              <a:buSzPct val="95238"/>
              <a:buFont typeface="Symbol"/>
              <a:buChar char=""/>
              <a:tabLst>
                <a:tab pos="316865" algn="l"/>
                <a:tab pos="317500" algn="l"/>
              </a:tabLst>
            </a:pPr>
            <a:r>
              <a:rPr dirty="0" sz="1050">
                <a:latin typeface="Arial"/>
                <a:cs typeface="Arial"/>
              </a:rPr>
              <a:t>As a reference, I have included a map of venues </a:t>
            </a:r>
            <a:r>
              <a:rPr dirty="0" sz="1050" spc="-5">
                <a:latin typeface="Arial"/>
                <a:cs typeface="Arial"/>
              </a:rPr>
              <a:t>near </a:t>
            </a:r>
            <a:r>
              <a:rPr dirty="0" sz="1050">
                <a:latin typeface="Arial"/>
                <a:cs typeface="Arial"/>
              </a:rPr>
              <a:t>current residence </a:t>
            </a:r>
            <a:r>
              <a:rPr dirty="0" sz="1050" spc="-5">
                <a:latin typeface="Arial"/>
                <a:cs typeface="Arial"/>
              </a:rPr>
              <a:t>in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Singapore.  (Which </a:t>
            </a:r>
            <a:r>
              <a:rPr dirty="0" sz="1050">
                <a:latin typeface="Arial"/>
                <a:cs typeface="Arial"/>
              </a:rPr>
              <a:t>is </a:t>
            </a:r>
            <a:r>
              <a:rPr dirty="0" sz="1050" spc="-5">
                <a:latin typeface="Arial"/>
                <a:cs typeface="Arial"/>
              </a:rPr>
              <a:t>similar to </a:t>
            </a:r>
            <a:r>
              <a:rPr dirty="0" sz="1050" spc="5">
                <a:latin typeface="Arial"/>
                <a:cs typeface="Arial"/>
              </a:rPr>
              <a:t>my </a:t>
            </a:r>
            <a:r>
              <a:rPr dirty="0" sz="1050" spc="-5">
                <a:latin typeface="Arial"/>
                <a:cs typeface="Arial"/>
              </a:rPr>
              <a:t>location </a:t>
            </a:r>
            <a:r>
              <a:rPr dirty="0" sz="1050">
                <a:latin typeface="Arial"/>
                <a:cs typeface="Arial"/>
              </a:rPr>
              <a:t>in </a:t>
            </a:r>
            <a:r>
              <a:rPr dirty="0" sz="1050" spc="-5">
                <a:latin typeface="Arial"/>
                <a:cs typeface="Arial"/>
              </a:rPr>
              <a:t>Bangalore </a:t>
            </a:r>
            <a:r>
              <a:rPr dirty="0" sz="1050">
                <a:latin typeface="Arial"/>
                <a:cs typeface="Arial"/>
              </a:rPr>
              <a:t>didn't </a:t>
            </a:r>
            <a:r>
              <a:rPr dirty="0" sz="1050" spc="-5">
                <a:latin typeface="Arial"/>
                <a:cs typeface="Arial"/>
              </a:rPr>
              <a:t>get the </a:t>
            </a:r>
            <a:r>
              <a:rPr dirty="0" sz="1050">
                <a:latin typeface="Arial"/>
                <a:cs typeface="Arial"/>
              </a:rPr>
              <a:t>exact </a:t>
            </a:r>
            <a:r>
              <a:rPr dirty="0" sz="1050" spc="-5">
                <a:latin typeface="Arial"/>
                <a:cs typeface="Arial"/>
              </a:rPr>
              <a:t>location </a:t>
            </a:r>
            <a:r>
              <a:rPr dirty="0" sz="1050">
                <a:latin typeface="Arial"/>
                <a:cs typeface="Arial"/>
              </a:rPr>
              <a:t>of </a:t>
            </a:r>
            <a:r>
              <a:rPr dirty="0" sz="1050" spc="5">
                <a:latin typeface="Arial"/>
                <a:cs typeface="Arial"/>
              </a:rPr>
              <a:t>my  </a:t>
            </a:r>
            <a:r>
              <a:rPr dirty="0" sz="1050" spc="-5">
                <a:latin typeface="Arial"/>
                <a:cs typeface="Arial"/>
              </a:rPr>
              <a:t>residence </a:t>
            </a:r>
            <a:r>
              <a:rPr dirty="0" sz="1050">
                <a:latin typeface="Arial"/>
                <a:cs typeface="Arial"/>
              </a:rPr>
              <a:t>in </a:t>
            </a:r>
            <a:r>
              <a:rPr dirty="0" sz="1050" spc="-5">
                <a:latin typeface="Arial"/>
                <a:cs typeface="Arial"/>
              </a:rPr>
              <a:t>Bangalore </a:t>
            </a:r>
            <a:r>
              <a:rPr dirty="0" sz="1050">
                <a:latin typeface="Arial"/>
                <a:cs typeface="Arial"/>
              </a:rPr>
              <a:t>so I used Singapore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Location).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833996"/>
            <a:ext cx="5758815" cy="1155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 b="1">
                <a:latin typeface="Cambria"/>
                <a:cs typeface="Cambria"/>
              </a:rPr>
              <a:t>1.3 Interested</a:t>
            </a:r>
            <a:r>
              <a:rPr dirty="0" sz="1350" spc="-10" b="1">
                <a:latin typeface="Cambria"/>
                <a:cs typeface="Cambria"/>
              </a:rPr>
              <a:t> </a:t>
            </a:r>
            <a:r>
              <a:rPr dirty="0" sz="1350" spc="-5" b="1">
                <a:latin typeface="Cambria"/>
                <a:cs typeface="Cambria"/>
              </a:rPr>
              <a:t>Audience</a:t>
            </a:r>
            <a:endParaRPr sz="1350">
              <a:latin typeface="Cambria"/>
              <a:cs typeface="Cambria"/>
            </a:endParaRPr>
          </a:p>
          <a:p>
            <a:pPr algn="just" marL="12700" marR="5080">
              <a:lnSpc>
                <a:spcPct val="96000"/>
              </a:lnSpc>
              <a:spcBef>
                <a:spcPts val="1215"/>
              </a:spcBef>
            </a:pPr>
            <a:r>
              <a:rPr dirty="0" sz="1050">
                <a:latin typeface="Arial"/>
                <a:cs typeface="Arial"/>
              </a:rPr>
              <a:t>I</a:t>
            </a:r>
            <a:r>
              <a:rPr dirty="0" sz="1050" spc="-8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believe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this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is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relevant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project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for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person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or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entity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considering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moving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to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major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city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in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Europe,  US or Asia, since </a:t>
            </a:r>
            <a:r>
              <a:rPr dirty="0" sz="1050" spc="-5">
                <a:latin typeface="Arial"/>
                <a:cs typeface="Arial"/>
              </a:rPr>
              <a:t>the approach and methodologies </a:t>
            </a:r>
            <a:r>
              <a:rPr dirty="0" sz="1050">
                <a:latin typeface="Arial"/>
                <a:cs typeface="Arial"/>
              </a:rPr>
              <a:t>used </a:t>
            </a:r>
            <a:r>
              <a:rPr dirty="0" sz="1050" spc="-5">
                <a:latin typeface="Arial"/>
                <a:cs typeface="Arial"/>
              </a:rPr>
              <a:t>here </a:t>
            </a:r>
            <a:r>
              <a:rPr dirty="0" sz="1050">
                <a:latin typeface="Arial"/>
                <a:cs typeface="Arial"/>
              </a:rPr>
              <a:t>are </a:t>
            </a:r>
            <a:r>
              <a:rPr dirty="0" sz="1050" spc="-5">
                <a:latin typeface="Arial"/>
                <a:cs typeface="Arial"/>
              </a:rPr>
              <a:t>applicable in </a:t>
            </a:r>
            <a:r>
              <a:rPr dirty="0" sz="1050">
                <a:latin typeface="Arial"/>
                <a:cs typeface="Arial"/>
              </a:rPr>
              <a:t>all cases. The use  of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Foursquare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data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and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mapping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techniques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combined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with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data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analysis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will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help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resolve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key  questions </a:t>
            </a:r>
            <a:r>
              <a:rPr dirty="0" sz="1050" spc="-5">
                <a:latin typeface="Arial"/>
                <a:cs typeface="Arial"/>
              </a:rPr>
              <a:t>arisen. </a:t>
            </a:r>
            <a:r>
              <a:rPr dirty="0" sz="1050">
                <a:latin typeface="Arial"/>
                <a:cs typeface="Arial"/>
              </a:rPr>
              <a:t>Lastly, this project is a good </a:t>
            </a:r>
            <a:r>
              <a:rPr dirty="0" sz="1050" spc="-5">
                <a:latin typeface="Arial"/>
                <a:cs typeface="Arial"/>
              </a:rPr>
              <a:t>practical </a:t>
            </a:r>
            <a:r>
              <a:rPr dirty="0" sz="1050">
                <a:latin typeface="Arial"/>
                <a:cs typeface="Arial"/>
              </a:rPr>
              <a:t>case </a:t>
            </a:r>
            <a:r>
              <a:rPr dirty="0" sz="1050" spc="-5">
                <a:latin typeface="Arial"/>
                <a:cs typeface="Arial"/>
              </a:rPr>
              <a:t>toward the development </a:t>
            </a:r>
            <a:r>
              <a:rPr dirty="0" sz="1050">
                <a:latin typeface="Arial"/>
                <a:cs typeface="Arial"/>
              </a:rPr>
              <a:t>of Data  </a:t>
            </a:r>
            <a:r>
              <a:rPr dirty="0" sz="1050" spc="-5">
                <a:latin typeface="Arial"/>
                <a:cs typeface="Arial"/>
              </a:rPr>
              <a:t>Science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skills.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0195" y="886714"/>
            <a:ext cx="18992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DATA</a:t>
            </a:r>
            <a:r>
              <a:rPr dirty="0" sz="2400" spc="-75"/>
              <a:t> </a:t>
            </a:r>
            <a:r>
              <a:rPr dirty="0" sz="2400" spc="-5"/>
              <a:t>SECTION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2.1 </a:t>
            </a:r>
            <a:r>
              <a:rPr dirty="0"/>
              <a:t>Data </a:t>
            </a:r>
            <a:r>
              <a:rPr dirty="0" spc="-5"/>
              <a:t>of Current</a:t>
            </a:r>
            <a:r>
              <a:rPr dirty="0" spc="-20"/>
              <a:t> </a:t>
            </a:r>
            <a:r>
              <a:rPr dirty="0" spc="-5"/>
              <a:t>Situation</a:t>
            </a:r>
          </a:p>
          <a:p>
            <a:pPr algn="just" marL="12700" marR="5080">
              <a:lnSpc>
                <a:spcPct val="95700"/>
              </a:lnSpc>
              <a:spcBef>
                <a:spcPts val="1220"/>
              </a:spcBef>
            </a:pPr>
            <a:r>
              <a:rPr dirty="0" sz="1050" b="0">
                <a:latin typeface="Arial"/>
                <a:cs typeface="Arial"/>
              </a:rPr>
              <a:t>I Currently </a:t>
            </a:r>
            <a:r>
              <a:rPr dirty="0" sz="1050" spc="-5" b="0">
                <a:latin typeface="Arial"/>
                <a:cs typeface="Arial"/>
              </a:rPr>
              <a:t>reside </a:t>
            </a:r>
            <a:r>
              <a:rPr dirty="0" sz="1050" b="0">
                <a:latin typeface="Arial"/>
                <a:cs typeface="Arial"/>
              </a:rPr>
              <a:t>in </a:t>
            </a:r>
            <a:r>
              <a:rPr dirty="0" sz="1050" spc="-5" b="0">
                <a:latin typeface="Arial"/>
                <a:cs typeface="Arial"/>
              </a:rPr>
              <a:t>the </a:t>
            </a:r>
            <a:r>
              <a:rPr dirty="0" sz="1050" b="0">
                <a:latin typeface="Arial"/>
                <a:cs typeface="Arial"/>
              </a:rPr>
              <a:t>neighbourhood of </a:t>
            </a:r>
            <a:r>
              <a:rPr dirty="0" sz="1050" spc="-5" b="0">
                <a:latin typeface="Arial"/>
                <a:cs typeface="Arial"/>
              </a:rPr>
              <a:t>'MacCallum Street' </a:t>
            </a:r>
            <a:r>
              <a:rPr dirty="0" sz="1050" b="0">
                <a:latin typeface="Arial"/>
                <a:cs typeface="Arial"/>
              </a:rPr>
              <a:t>in </a:t>
            </a:r>
            <a:r>
              <a:rPr dirty="0" sz="1050" spc="-5" b="0">
                <a:latin typeface="Arial"/>
                <a:cs typeface="Arial"/>
              </a:rPr>
              <a:t>Downtown Singapore.(As I'm  comparing </a:t>
            </a:r>
            <a:r>
              <a:rPr dirty="0" sz="1050" b="0">
                <a:latin typeface="Arial"/>
                <a:cs typeface="Arial"/>
              </a:rPr>
              <a:t>this with </a:t>
            </a:r>
            <a:r>
              <a:rPr dirty="0" sz="1050" spc="5" b="0">
                <a:latin typeface="Arial"/>
                <a:cs typeface="Arial"/>
              </a:rPr>
              <a:t>my </a:t>
            </a:r>
            <a:r>
              <a:rPr dirty="0" sz="1050" spc="-5" b="0">
                <a:latin typeface="Arial"/>
                <a:cs typeface="Arial"/>
              </a:rPr>
              <a:t>current </a:t>
            </a:r>
            <a:r>
              <a:rPr dirty="0" sz="1050" b="0">
                <a:latin typeface="Arial"/>
                <a:cs typeface="Arial"/>
              </a:rPr>
              <a:t>residence </a:t>
            </a:r>
            <a:r>
              <a:rPr dirty="0" sz="1050" spc="-5" b="0">
                <a:latin typeface="Arial"/>
                <a:cs typeface="Arial"/>
              </a:rPr>
              <a:t>in Richmond town </a:t>
            </a:r>
            <a:r>
              <a:rPr dirty="0" sz="1050" b="0">
                <a:latin typeface="Arial"/>
                <a:cs typeface="Arial"/>
              </a:rPr>
              <a:t>in </a:t>
            </a:r>
            <a:r>
              <a:rPr dirty="0" sz="1050" spc="-5" b="0">
                <a:latin typeface="Arial"/>
                <a:cs typeface="Arial"/>
              </a:rPr>
              <a:t>Bangalore) </a:t>
            </a:r>
            <a:r>
              <a:rPr dirty="0" sz="1050" b="0">
                <a:latin typeface="Arial"/>
                <a:cs typeface="Arial"/>
              </a:rPr>
              <a:t>I use Foursquare </a:t>
            </a:r>
            <a:r>
              <a:rPr dirty="0" sz="1050" spc="-5" b="0">
                <a:latin typeface="Arial"/>
                <a:cs typeface="Arial"/>
              </a:rPr>
              <a:t>to  identify the venues around the </a:t>
            </a:r>
            <a:r>
              <a:rPr dirty="0" sz="1050" b="0">
                <a:latin typeface="Arial"/>
                <a:cs typeface="Arial"/>
              </a:rPr>
              <a:t>area of residence </a:t>
            </a:r>
            <a:r>
              <a:rPr dirty="0" sz="1050" spc="-5" b="0">
                <a:latin typeface="Arial"/>
                <a:cs typeface="Arial"/>
              </a:rPr>
              <a:t>which </a:t>
            </a:r>
            <a:r>
              <a:rPr dirty="0" sz="1050" b="0">
                <a:latin typeface="Arial"/>
                <a:cs typeface="Arial"/>
              </a:rPr>
              <a:t>are then shown in </a:t>
            </a:r>
            <a:r>
              <a:rPr dirty="0" sz="1050" spc="-5" b="0">
                <a:latin typeface="Arial"/>
                <a:cs typeface="Arial"/>
              </a:rPr>
              <a:t>the </a:t>
            </a:r>
            <a:r>
              <a:rPr dirty="0" sz="1050" b="0">
                <a:latin typeface="Arial"/>
                <a:cs typeface="Arial"/>
              </a:rPr>
              <a:t>Singapore map  shown in </a:t>
            </a:r>
            <a:r>
              <a:rPr dirty="0" sz="1050" spc="-5" b="0">
                <a:latin typeface="Arial"/>
                <a:cs typeface="Arial"/>
              </a:rPr>
              <a:t>methodology </a:t>
            </a:r>
            <a:r>
              <a:rPr dirty="0" sz="1050" spc="-10" b="0">
                <a:latin typeface="Arial"/>
                <a:cs typeface="Arial"/>
              </a:rPr>
              <a:t>and </a:t>
            </a:r>
            <a:r>
              <a:rPr dirty="0" sz="1050" spc="-5" b="0">
                <a:latin typeface="Arial"/>
                <a:cs typeface="Arial"/>
              </a:rPr>
              <a:t>execution in section </a:t>
            </a:r>
            <a:r>
              <a:rPr dirty="0" sz="1050" b="0">
                <a:latin typeface="Arial"/>
                <a:cs typeface="Arial"/>
              </a:rPr>
              <a:t>3.0 . </a:t>
            </a:r>
            <a:r>
              <a:rPr dirty="0" sz="1050" spc="-5" b="0">
                <a:latin typeface="Arial"/>
                <a:cs typeface="Arial"/>
              </a:rPr>
              <a:t>It </a:t>
            </a:r>
            <a:r>
              <a:rPr dirty="0" sz="1050" b="0">
                <a:latin typeface="Arial"/>
                <a:cs typeface="Arial"/>
              </a:rPr>
              <a:t>serves as a reference </a:t>
            </a:r>
            <a:r>
              <a:rPr dirty="0" sz="1050" spc="-5" b="0">
                <a:latin typeface="Arial"/>
                <a:cs typeface="Arial"/>
              </a:rPr>
              <a:t>for comparison </a:t>
            </a:r>
            <a:r>
              <a:rPr dirty="0" sz="1050" spc="5" b="0">
                <a:latin typeface="Arial"/>
                <a:cs typeface="Arial"/>
              </a:rPr>
              <a:t>with  </a:t>
            </a:r>
            <a:r>
              <a:rPr dirty="0" sz="1050" spc="-5" b="0">
                <a:latin typeface="Arial"/>
                <a:cs typeface="Arial"/>
              </a:rPr>
              <a:t>the desired </a:t>
            </a:r>
            <a:r>
              <a:rPr dirty="0" sz="1050" b="0">
                <a:latin typeface="Arial"/>
                <a:cs typeface="Arial"/>
              </a:rPr>
              <a:t>future </a:t>
            </a:r>
            <a:r>
              <a:rPr dirty="0" sz="1050" spc="-5" b="0">
                <a:latin typeface="Arial"/>
                <a:cs typeface="Arial"/>
              </a:rPr>
              <a:t>location </a:t>
            </a:r>
            <a:r>
              <a:rPr dirty="0" sz="1050" b="0">
                <a:latin typeface="Arial"/>
                <a:cs typeface="Arial"/>
              </a:rPr>
              <a:t>in </a:t>
            </a:r>
            <a:r>
              <a:rPr dirty="0" sz="1050" spc="-5" b="0">
                <a:latin typeface="Arial"/>
                <a:cs typeface="Arial"/>
              </a:rPr>
              <a:t>Manhattan</a:t>
            </a:r>
            <a:r>
              <a:rPr dirty="0" sz="1050" spc="-3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NY.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lvl="1" marL="292735" indent="-280670">
              <a:lnSpc>
                <a:spcPct val="100000"/>
              </a:lnSpc>
              <a:spcBef>
                <a:spcPts val="985"/>
              </a:spcBef>
              <a:buAutoNum type="arabicPeriod" startAt="2"/>
              <a:tabLst>
                <a:tab pos="293370" algn="l"/>
              </a:tabLst>
            </a:pPr>
            <a:r>
              <a:rPr dirty="0" sz="1350" b="1">
                <a:latin typeface="Cambria"/>
                <a:cs typeface="Cambria"/>
              </a:rPr>
              <a:t>Data </a:t>
            </a:r>
            <a:r>
              <a:rPr dirty="0" sz="1350" spc="-5" b="1">
                <a:latin typeface="Cambria"/>
                <a:cs typeface="Cambria"/>
              </a:rPr>
              <a:t>Required to resolve the</a:t>
            </a:r>
            <a:r>
              <a:rPr dirty="0" sz="1350" b="1">
                <a:latin typeface="Cambria"/>
                <a:cs typeface="Cambria"/>
              </a:rPr>
              <a:t> </a:t>
            </a:r>
            <a:r>
              <a:rPr dirty="0" sz="1350" spc="-5" b="1">
                <a:latin typeface="Cambria"/>
                <a:cs typeface="Cambria"/>
              </a:rPr>
              <a:t>problem</a:t>
            </a:r>
            <a:endParaRPr sz="1350">
              <a:latin typeface="Cambria"/>
              <a:cs typeface="Cambria"/>
            </a:endParaRPr>
          </a:p>
          <a:p>
            <a:pPr algn="just" marL="12700" marR="6350">
              <a:lnSpc>
                <a:spcPct val="96000"/>
              </a:lnSpc>
              <a:spcBef>
                <a:spcPts val="1200"/>
              </a:spcBef>
            </a:pPr>
            <a:r>
              <a:rPr dirty="0" sz="1050" spc="-5" b="0">
                <a:latin typeface="Arial"/>
                <a:cs typeface="Arial"/>
              </a:rPr>
              <a:t>In </a:t>
            </a:r>
            <a:r>
              <a:rPr dirty="0" sz="1050" b="0">
                <a:latin typeface="Arial"/>
                <a:cs typeface="Arial"/>
              </a:rPr>
              <a:t>order </a:t>
            </a:r>
            <a:r>
              <a:rPr dirty="0" sz="1050" spc="-5" b="0">
                <a:latin typeface="Arial"/>
                <a:cs typeface="Arial"/>
              </a:rPr>
              <a:t>to </a:t>
            </a:r>
            <a:r>
              <a:rPr dirty="0" sz="1050" b="0">
                <a:latin typeface="Arial"/>
                <a:cs typeface="Arial"/>
              </a:rPr>
              <a:t>make a </a:t>
            </a:r>
            <a:r>
              <a:rPr dirty="0" sz="1050" spc="-5" b="0">
                <a:latin typeface="Arial"/>
                <a:cs typeface="Arial"/>
              </a:rPr>
              <a:t>good </a:t>
            </a:r>
            <a:r>
              <a:rPr dirty="0" sz="1050" b="0">
                <a:latin typeface="Arial"/>
                <a:cs typeface="Arial"/>
              </a:rPr>
              <a:t>choice of a </a:t>
            </a:r>
            <a:r>
              <a:rPr dirty="0" sz="1050" spc="-5" b="0">
                <a:latin typeface="Arial"/>
                <a:cs typeface="Arial"/>
              </a:rPr>
              <a:t>similar apartment in Manhattan </a:t>
            </a:r>
            <a:r>
              <a:rPr dirty="0" sz="1050" b="0">
                <a:latin typeface="Arial"/>
                <a:cs typeface="Arial"/>
              </a:rPr>
              <a:t>NY, </a:t>
            </a:r>
            <a:r>
              <a:rPr dirty="0" sz="1050" spc="-5" b="0">
                <a:latin typeface="Arial"/>
                <a:cs typeface="Arial"/>
              </a:rPr>
              <a:t>the following </a:t>
            </a:r>
            <a:r>
              <a:rPr dirty="0" sz="1050" b="0">
                <a:latin typeface="Arial"/>
                <a:cs typeface="Arial"/>
              </a:rPr>
              <a:t>data </a:t>
            </a:r>
            <a:r>
              <a:rPr dirty="0" sz="1050" spc="-5" b="0">
                <a:latin typeface="Arial"/>
                <a:cs typeface="Arial"/>
              </a:rPr>
              <a:t>is  </a:t>
            </a:r>
            <a:r>
              <a:rPr dirty="0" sz="1050" b="0">
                <a:latin typeface="Arial"/>
                <a:cs typeface="Arial"/>
              </a:rPr>
              <a:t>required: </a:t>
            </a:r>
            <a:r>
              <a:rPr dirty="0" sz="1050" spc="-5" b="0">
                <a:latin typeface="Arial"/>
                <a:cs typeface="Arial"/>
              </a:rPr>
              <a:t>List/Information </a:t>
            </a:r>
            <a:r>
              <a:rPr dirty="0" sz="1050" b="0">
                <a:latin typeface="Arial"/>
                <a:cs typeface="Arial"/>
              </a:rPr>
              <a:t>on </a:t>
            </a:r>
            <a:r>
              <a:rPr dirty="0" sz="1050" spc="-5" b="0">
                <a:latin typeface="Arial"/>
                <a:cs typeface="Arial"/>
              </a:rPr>
              <a:t>neighbourhood’s form </a:t>
            </a:r>
            <a:r>
              <a:rPr dirty="0" sz="1050" b="0">
                <a:latin typeface="Arial"/>
                <a:cs typeface="Arial"/>
              </a:rPr>
              <a:t>Manhattan </a:t>
            </a:r>
            <a:r>
              <a:rPr dirty="0" sz="1050" spc="-5" b="0">
                <a:latin typeface="Arial"/>
                <a:cs typeface="Arial"/>
              </a:rPr>
              <a:t>with </a:t>
            </a:r>
            <a:r>
              <a:rPr dirty="0" sz="1050" b="0">
                <a:latin typeface="Arial"/>
                <a:cs typeface="Arial"/>
              </a:rPr>
              <a:t>their </a:t>
            </a:r>
            <a:r>
              <a:rPr dirty="0" sz="1050" spc="-5" b="0">
                <a:latin typeface="Arial"/>
                <a:cs typeface="Arial"/>
              </a:rPr>
              <a:t>Geodata (latitude and  longitude. List/Information </a:t>
            </a:r>
            <a:r>
              <a:rPr dirty="0" sz="1050" b="0">
                <a:latin typeface="Arial"/>
                <a:cs typeface="Arial"/>
              </a:rPr>
              <a:t>about </a:t>
            </a:r>
            <a:r>
              <a:rPr dirty="0" sz="1050" spc="-5" b="0">
                <a:latin typeface="Arial"/>
                <a:cs typeface="Arial"/>
              </a:rPr>
              <a:t>the subway </a:t>
            </a:r>
            <a:r>
              <a:rPr dirty="0" sz="1050" b="0">
                <a:latin typeface="Arial"/>
                <a:cs typeface="Arial"/>
              </a:rPr>
              <a:t>metro stations </a:t>
            </a:r>
            <a:r>
              <a:rPr dirty="0" sz="1050" spc="-5" b="0">
                <a:latin typeface="Arial"/>
                <a:cs typeface="Arial"/>
              </a:rPr>
              <a:t>in Manhattan with </a:t>
            </a:r>
            <a:r>
              <a:rPr dirty="0" sz="1050" b="0">
                <a:latin typeface="Arial"/>
                <a:cs typeface="Arial"/>
              </a:rPr>
              <a:t>geodata. </a:t>
            </a:r>
            <a:r>
              <a:rPr dirty="0" sz="1050" spc="-5" b="0">
                <a:latin typeface="Arial"/>
                <a:cs typeface="Arial"/>
              </a:rPr>
              <a:t>Listed  </a:t>
            </a:r>
            <a:r>
              <a:rPr dirty="0" sz="1050" b="0">
                <a:latin typeface="Arial"/>
                <a:cs typeface="Arial"/>
              </a:rPr>
              <a:t>apartments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spc="-5" b="0">
                <a:latin typeface="Arial"/>
                <a:cs typeface="Arial"/>
              </a:rPr>
              <a:t>for</a:t>
            </a:r>
            <a:r>
              <a:rPr dirty="0" sz="1050" spc="-3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rent</a:t>
            </a:r>
            <a:r>
              <a:rPr dirty="0" sz="1050" spc="-3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in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spc="-5" b="0">
                <a:latin typeface="Arial"/>
                <a:cs typeface="Arial"/>
              </a:rPr>
              <a:t>Manhattan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area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spc="-5" b="0">
                <a:latin typeface="Arial"/>
                <a:cs typeface="Arial"/>
              </a:rPr>
              <a:t>with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spc="-5" b="0">
                <a:latin typeface="Arial"/>
                <a:cs typeface="Arial"/>
              </a:rPr>
              <a:t>descriptions</a:t>
            </a:r>
            <a:r>
              <a:rPr dirty="0" sz="1050" spc="-1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(how</a:t>
            </a:r>
            <a:r>
              <a:rPr dirty="0" sz="1050" spc="-3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many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beds,</a:t>
            </a:r>
            <a:r>
              <a:rPr dirty="0" sz="1050" spc="-3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price,</a:t>
            </a:r>
            <a:r>
              <a:rPr dirty="0" sz="1050" spc="-4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location,</a:t>
            </a:r>
            <a:r>
              <a:rPr dirty="0" sz="1050" spc="-3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address)  Venues </a:t>
            </a:r>
            <a:r>
              <a:rPr dirty="0" sz="1050" spc="-5" b="0">
                <a:latin typeface="Arial"/>
                <a:cs typeface="Arial"/>
              </a:rPr>
              <a:t>and amenities in the Manhattan neighbourhoods </a:t>
            </a:r>
            <a:r>
              <a:rPr dirty="0" sz="1050" b="0">
                <a:latin typeface="Arial"/>
                <a:cs typeface="Arial"/>
              </a:rPr>
              <a:t>(e.g. </a:t>
            </a:r>
            <a:r>
              <a:rPr dirty="0" sz="1050" spc="-5" b="0">
                <a:latin typeface="Arial"/>
                <a:cs typeface="Arial"/>
              </a:rPr>
              <a:t>top</a:t>
            </a:r>
            <a:r>
              <a:rPr dirty="0" sz="1050" spc="1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10)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lvl="1" marL="294005" indent="-281940">
              <a:lnSpc>
                <a:spcPct val="100000"/>
              </a:lnSpc>
              <a:spcBef>
                <a:spcPts val="975"/>
              </a:spcBef>
              <a:buAutoNum type="arabicPeriod" startAt="3"/>
              <a:tabLst>
                <a:tab pos="294640" algn="l"/>
              </a:tabLst>
            </a:pPr>
            <a:r>
              <a:rPr dirty="0" sz="1350" spc="-5" b="1">
                <a:latin typeface="Cambria"/>
                <a:cs typeface="Cambria"/>
              </a:rPr>
              <a:t>Sources </a:t>
            </a:r>
            <a:r>
              <a:rPr dirty="0" sz="1350" b="1">
                <a:latin typeface="Cambria"/>
                <a:cs typeface="Cambria"/>
              </a:rPr>
              <a:t>and</a:t>
            </a:r>
            <a:r>
              <a:rPr dirty="0" sz="1350" spc="-15" b="1">
                <a:latin typeface="Cambria"/>
                <a:cs typeface="Cambria"/>
              </a:rPr>
              <a:t> </a:t>
            </a:r>
            <a:r>
              <a:rPr dirty="0" sz="1350" spc="-5" b="1">
                <a:latin typeface="Cambria"/>
                <a:cs typeface="Cambria"/>
              </a:rPr>
              <a:t>Manipulation</a:t>
            </a:r>
            <a:endParaRPr sz="1350">
              <a:latin typeface="Cambria"/>
              <a:cs typeface="Cambria"/>
            </a:endParaRPr>
          </a:p>
          <a:p>
            <a:pPr algn="just" marL="12700" marR="10160">
              <a:lnSpc>
                <a:spcPts val="1210"/>
              </a:lnSpc>
              <a:spcBef>
                <a:spcPts val="1245"/>
              </a:spcBef>
            </a:pPr>
            <a:r>
              <a:rPr dirty="0" sz="1050" b="0">
                <a:latin typeface="Arial"/>
                <a:cs typeface="Arial"/>
              </a:rPr>
              <a:t>The </a:t>
            </a:r>
            <a:r>
              <a:rPr dirty="0" sz="1050" spc="-5" b="0">
                <a:latin typeface="Arial"/>
                <a:cs typeface="Arial"/>
              </a:rPr>
              <a:t>list </a:t>
            </a:r>
            <a:r>
              <a:rPr dirty="0" sz="1050" b="0">
                <a:latin typeface="Arial"/>
                <a:cs typeface="Arial"/>
              </a:rPr>
              <a:t>of Manhattan </a:t>
            </a:r>
            <a:r>
              <a:rPr dirty="0" sz="1050" spc="-5" b="0">
                <a:latin typeface="Arial"/>
                <a:cs typeface="Arial"/>
              </a:rPr>
              <a:t>neighborhoods </a:t>
            </a:r>
            <a:r>
              <a:rPr dirty="0" sz="1050" b="0">
                <a:latin typeface="Arial"/>
                <a:cs typeface="Arial"/>
              </a:rPr>
              <a:t>is worked out during Lab </a:t>
            </a:r>
            <a:r>
              <a:rPr dirty="0" sz="1050" spc="-5" b="0">
                <a:latin typeface="Arial"/>
                <a:cs typeface="Arial"/>
              </a:rPr>
              <a:t>exercise during the </a:t>
            </a:r>
            <a:r>
              <a:rPr dirty="0" sz="1050" b="0">
                <a:latin typeface="Arial"/>
                <a:cs typeface="Arial"/>
              </a:rPr>
              <a:t>course. A csv  </a:t>
            </a:r>
            <a:r>
              <a:rPr dirty="0" sz="1050" spc="-5" b="0">
                <a:latin typeface="Arial"/>
                <a:cs typeface="Arial"/>
              </a:rPr>
              <a:t>file </a:t>
            </a:r>
            <a:r>
              <a:rPr dirty="0" sz="1050" b="0">
                <a:latin typeface="Arial"/>
                <a:cs typeface="Arial"/>
              </a:rPr>
              <a:t>was </a:t>
            </a:r>
            <a:r>
              <a:rPr dirty="0" sz="1050" spc="-5" b="0">
                <a:latin typeface="Arial"/>
                <a:cs typeface="Arial"/>
              </a:rPr>
              <a:t>created which will </a:t>
            </a:r>
            <a:r>
              <a:rPr dirty="0" sz="1050" b="0">
                <a:latin typeface="Arial"/>
                <a:cs typeface="Arial"/>
              </a:rPr>
              <a:t>be read </a:t>
            </a:r>
            <a:r>
              <a:rPr dirty="0" sz="1050" spc="-5" b="0">
                <a:latin typeface="Arial"/>
                <a:cs typeface="Arial"/>
              </a:rPr>
              <a:t>in </a:t>
            </a:r>
            <a:r>
              <a:rPr dirty="0" sz="1050" b="0">
                <a:latin typeface="Arial"/>
                <a:cs typeface="Arial"/>
              </a:rPr>
              <a:t>order </a:t>
            </a:r>
            <a:r>
              <a:rPr dirty="0" sz="1050" spc="-5" b="0">
                <a:latin typeface="Arial"/>
                <a:cs typeface="Arial"/>
              </a:rPr>
              <a:t>to </a:t>
            </a:r>
            <a:r>
              <a:rPr dirty="0" sz="1050" b="0">
                <a:latin typeface="Arial"/>
                <a:cs typeface="Arial"/>
              </a:rPr>
              <a:t>create a data frame </a:t>
            </a:r>
            <a:r>
              <a:rPr dirty="0" sz="1050" spc="-5" b="0">
                <a:latin typeface="Arial"/>
                <a:cs typeface="Arial"/>
              </a:rPr>
              <a:t>and its</a:t>
            </a:r>
            <a:r>
              <a:rPr dirty="0" sz="1050" spc="-70" b="0">
                <a:latin typeface="Arial"/>
                <a:cs typeface="Arial"/>
              </a:rPr>
              <a:t> </a:t>
            </a:r>
            <a:r>
              <a:rPr dirty="0" sz="1050" spc="-5" b="0">
                <a:latin typeface="Arial"/>
                <a:cs typeface="Arial"/>
              </a:rPr>
              <a:t>mapping.</a:t>
            </a:r>
            <a:endParaRPr sz="1050">
              <a:latin typeface="Arial"/>
              <a:cs typeface="Arial"/>
            </a:endParaRPr>
          </a:p>
          <a:p>
            <a:pPr algn="just" marL="12700">
              <a:lnSpc>
                <a:spcPts val="1170"/>
              </a:lnSpc>
            </a:pPr>
            <a:r>
              <a:rPr dirty="0" sz="1050" b="0">
                <a:latin typeface="Arial"/>
                <a:cs typeface="Arial"/>
              </a:rPr>
              <a:t>A</a:t>
            </a:r>
            <a:r>
              <a:rPr dirty="0" sz="1050" spc="200" b="0">
                <a:latin typeface="Arial"/>
                <a:cs typeface="Arial"/>
              </a:rPr>
              <a:t> </a:t>
            </a:r>
            <a:r>
              <a:rPr dirty="0" sz="1050" spc="-5" b="0">
                <a:latin typeface="Arial"/>
                <a:cs typeface="Arial"/>
              </a:rPr>
              <a:t>list</a:t>
            </a:r>
            <a:r>
              <a:rPr dirty="0" sz="1050" spc="19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of</a:t>
            </a:r>
            <a:r>
              <a:rPr dirty="0" sz="1050" spc="19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Manhattan</a:t>
            </a:r>
            <a:r>
              <a:rPr dirty="0" sz="1050" spc="200" b="0">
                <a:latin typeface="Arial"/>
                <a:cs typeface="Arial"/>
              </a:rPr>
              <a:t> </a:t>
            </a:r>
            <a:r>
              <a:rPr dirty="0" sz="1050" spc="-5" b="0">
                <a:latin typeface="Arial"/>
                <a:cs typeface="Arial"/>
              </a:rPr>
              <a:t>subway</a:t>
            </a:r>
            <a:r>
              <a:rPr dirty="0" sz="1050" spc="20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metro</a:t>
            </a:r>
            <a:r>
              <a:rPr dirty="0" sz="1050" spc="204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stops</a:t>
            </a:r>
            <a:r>
              <a:rPr dirty="0" sz="1050" spc="19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was</a:t>
            </a:r>
            <a:r>
              <a:rPr dirty="0" sz="1050" spc="200" b="0">
                <a:latin typeface="Arial"/>
                <a:cs typeface="Arial"/>
              </a:rPr>
              <a:t> </a:t>
            </a:r>
            <a:r>
              <a:rPr dirty="0" sz="1050" spc="-5" b="0">
                <a:latin typeface="Arial"/>
                <a:cs typeface="Arial"/>
              </a:rPr>
              <a:t>complied</a:t>
            </a:r>
            <a:r>
              <a:rPr dirty="0" sz="1050" spc="200" b="0">
                <a:latin typeface="Arial"/>
                <a:cs typeface="Arial"/>
              </a:rPr>
              <a:t> </a:t>
            </a:r>
            <a:r>
              <a:rPr dirty="0" sz="1050" spc="-5" b="0">
                <a:latin typeface="Arial"/>
                <a:cs typeface="Arial"/>
              </a:rPr>
              <a:t>in</a:t>
            </a:r>
            <a:r>
              <a:rPr dirty="0" sz="1050" spc="200" b="0">
                <a:latin typeface="Arial"/>
                <a:cs typeface="Arial"/>
              </a:rPr>
              <a:t> </a:t>
            </a:r>
            <a:r>
              <a:rPr dirty="0" sz="1050" spc="-5" b="0">
                <a:latin typeface="Arial"/>
                <a:cs typeface="Arial"/>
              </a:rPr>
              <a:t>Numbers</a:t>
            </a:r>
            <a:r>
              <a:rPr dirty="0" sz="1050" spc="200" b="0">
                <a:latin typeface="Arial"/>
                <a:cs typeface="Arial"/>
              </a:rPr>
              <a:t> </a:t>
            </a:r>
            <a:r>
              <a:rPr dirty="0" sz="1050" spc="-5" b="0">
                <a:latin typeface="Arial"/>
                <a:cs typeface="Arial"/>
              </a:rPr>
              <a:t>(Apple</a:t>
            </a:r>
            <a:r>
              <a:rPr dirty="0" sz="1050" spc="19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excel)</a:t>
            </a:r>
            <a:r>
              <a:rPr dirty="0" sz="1050" spc="225" b="0">
                <a:latin typeface="Arial"/>
                <a:cs typeface="Arial"/>
              </a:rPr>
              <a:t> </a:t>
            </a:r>
            <a:r>
              <a:rPr dirty="0" sz="1050" spc="-5" b="0">
                <a:latin typeface="Arial"/>
                <a:cs typeface="Arial"/>
              </a:rPr>
              <a:t>and</a:t>
            </a:r>
            <a:r>
              <a:rPr dirty="0" sz="1050" spc="20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it</a:t>
            </a:r>
            <a:r>
              <a:rPr dirty="0" sz="1050" spc="19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was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564504"/>
            <a:ext cx="42291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58365" algn="l"/>
                <a:tab pos="3665854" algn="l"/>
              </a:tabLst>
            </a:pPr>
            <a:r>
              <a:rPr dirty="0" sz="1050" spc="-5">
                <a:latin typeface="Arial"/>
                <a:cs typeface="Arial"/>
              </a:rPr>
              <a:t>complemented	with	wikipedia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718428"/>
            <a:ext cx="5128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Arial"/>
                <a:cs typeface="Arial"/>
              </a:rPr>
              <a:t>(</a:t>
            </a:r>
            <a:r>
              <a:rPr dirty="0" u="sng" sz="1050" spc="-5">
                <a:solidFill>
                  <a:srgbClr val="0087CC"/>
                </a:solidFill>
                <a:uFill>
                  <a:solidFill>
                    <a:srgbClr val="0087CC"/>
                  </a:solidFill>
                </a:uFill>
                <a:latin typeface="Arial"/>
                <a:cs typeface="Arial"/>
                <a:hlinkClick r:id="rId2"/>
              </a:rPr>
              <a:t>https://en.wikipedia.org/wiki/List_of_New_York_City_Subway_stations_in_Manhattan</a:t>
            </a:r>
            <a:r>
              <a:rPr dirty="0" sz="1050" spc="-5"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870828"/>
            <a:ext cx="50425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61720" algn="l"/>
                <a:tab pos="1715770" algn="l"/>
                <a:tab pos="2291080" algn="l"/>
                <a:tab pos="3084830" algn="l"/>
                <a:tab pos="3989070" algn="l"/>
                <a:tab pos="4598035" algn="l"/>
              </a:tabLst>
            </a:pPr>
            <a:r>
              <a:rPr dirty="0" sz="1050">
                <a:latin typeface="Arial"/>
                <a:cs typeface="Arial"/>
              </a:rPr>
              <a:t>i</a:t>
            </a:r>
            <a:r>
              <a:rPr dirty="0" sz="1050">
                <a:latin typeface="Arial"/>
                <a:cs typeface="Arial"/>
              </a:rPr>
              <a:t>n</a:t>
            </a:r>
            <a:r>
              <a:rPr dirty="0" sz="1050" spc="-5">
                <a:latin typeface="Arial"/>
                <a:cs typeface="Arial"/>
              </a:rPr>
              <a:t>f</a:t>
            </a:r>
            <a:r>
              <a:rPr dirty="0" sz="1050">
                <a:latin typeface="Arial"/>
                <a:cs typeface="Arial"/>
              </a:rPr>
              <a:t>o</a:t>
            </a:r>
            <a:r>
              <a:rPr dirty="0" sz="1050" spc="-15">
                <a:latin typeface="Arial"/>
                <a:cs typeface="Arial"/>
              </a:rPr>
              <a:t>r</a:t>
            </a:r>
            <a:r>
              <a:rPr dirty="0" sz="1050" spc="10">
                <a:latin typeface="Arial"/>
                <a:cs typeface="Arial"/>
              </a:rPr>
              <a:t>m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20">
                <a:latin typeface="Arial"/>
                <a:cs typeface="Arial"/>
              </a:rPr>
              <a:t>t</a:t>
            </a:r>
            <a:r>
              <a:rPr dirty="0" sz="1050">
                <a:latin typeface="Arial"/>
                <a:cs typeface="Arial"/>
              </a:rPr>
              <a:t>i</a:t>
            </a:r>
            <a:r>
              <a:rPr dirty="0" sz="1050">
                <a:latin typeface="Arial"/>
                <a:cs typeface="Arial"/>
              </a:rPr>
              <a:t>on</a:t>
            </a:r>
            <a:r>
              <a:rPr dirty="0" sz="1050">
                <a:latin typeface="Arial"/>
                <a:cs typeface="Arial"/>
              </a:rPr>
              <a:t>	</a:t>
            </a:r>
            <a:r>
              <a:rPr dirty="0" sz="1050" spc="-10">
                <a:latin typeface="Arial"/>
                <a:cs typeface="Arial"/>
              </a:rPr>
              <a:t>f</a:t>
            </a:r>
            <a:r>
              <a:rPr dirty="0" sz="1050" spc="-5">
                <a:latin typeface="Arial"/>
                <a:cs typeface="Arial"/>
              </a:rPr>
              <a:t>r</a:t>
            </a:r>
            <a:r>
              <a:rPr dirty="0" sz="1050" spc="-15">
                <a:latin typeface="Arial"/>
                <a:cs typeface="Arial"/>
              </a:rPr>
              <a:t>o</a:t>
            </a:r>
            <a:r>
              <a:rPr dirty="0" sz="1050" spc="5">
                <a:latin typeface="Arial"/>
                <a:cs typeface="Arial"/>
              </a:rPr>
              <a:t>m</a:t>
            </a:r>
            <a:r>
              <a:rPr dirty="0" sz="1050">
                <a:latin typeface="Arial"/>
                <a:cs typeface="Arial"/>
              </a:rPr>
              <a:t>	</a:t>
            </a:r>
            <a:r>
              <a:rPr dirty="0" sz="1050">
                <a:latin typeface="Arial"/>
                <a:cs typeface="Arial"/>
              </a:rPr>
              <a:t>N</a:t>
            </a:r>
            <a:r>
              <a:rPr dirty="0" sz="1050">
                <a:latin typeface="Arial"/>
                <a:cs typeface="Arial"/>
              </a:rPr>
              <a:t>Y</a:t>
            </a:r>
            <a:r>
              <a:rPr dirty="0" sz="1050">
                <a:latin typeface="Arial"/>
                <a:cs typeface="Arial"/>
              </a:rPr>
              <a:t>	</a:t>
            </a:r>
            <a:r>
              <a:rPr dirty="0" sz="1050">
                <a:latin typeface="Arial"/>
                <a:cs typeface="Arial"/>
              </a:rPr>
              <a:t>T</a:t>
            </a:r>
            <a:r>
              <a:rPr dirty="0" sz="1050" spc="-15">
                <a:latin typeface="Arial"/>
                <a:cs typeface="Arial"/>
              </a:rPr>
              <a:t>r</a:t>
            </a:r>
            <a:r>
              <a:rPr dirty="0" sz="1050">
                <a:latin typeface="Arial"/>
                <a:cs typeface="Arial"/>
              </a:rPr>
              <a:t>an</a:t>
            </a:r>
            <a:r>
              <a:rPr dirty="0" sz="1050" spc="-15">
                <a:latin typeface="Arial"/>
                <a:cs typeface="Arial"/>
              </a:rPr>
              <a:t>s</a:t>
            </a:r>
            <a:r>
              <a:rPr dirty="0" sz="1050">
                <a:latin typeface="Arial"/>
                <a:cs typeface="Arial"/>
              </a:rPr>
              <a:t>i</a:t>
            </a:r>
            <a:r>
              <a:rPr dirty="0" sz="1050">
                <a:latin typeface="Arial"/>
                <a:cs typeface="Arial"/>
              </a:rPr>
              <a:t>t</a:t>
            </a:r>
            <a:r>
              <a:rPr dirty="0" sz="1050">
                <a:latin typeface="Arial"/>
                <a:cs typeface="Arial"/>
              </a:rPr>
              <a:t>	</a:t>
            </a:r>
            <a:r>
              <a:rPr dirty="0" sz="1050" spc="15">
                <a:latin typeface="Arial"/>
                <a:cs typeface="Arial"/>
              </a:rPr>
              <a:t>a</a:t>
            </a:r>
            <a:r>
              <a:rPr dirty="0" sz="1050">
                <a:latin typeface="Arial"/>
                <a:cs typeface="Arial"/>
              </a:rPr>
              <a:t>u</a:t>
            </a:r>
            <a:r>
              <a:rPr dirty="0" sz="1050" spc="-5">
                <a:latin typeface="Arial"/>
                <a:cs typeface="Arial"/>
              </a:rPr>
              <a:t>t</a:t>
            </a:r>
            <a:r>
              <a:rPr dirty="0" sz="1050">
                <a:latin typeface="Arial"/>
                <a:cs typeface="Arial"/>
              </a:rPr>
              <a:t>hori</a:t>
            </a:r>
            <a:r>
              <a:rPr dirty="0" sz="1050" spc="-10">
                <a:latin typeface="Arial"/>
                <a:cs typeface="Arial"/>
              </a:rPr>
              <a:t>t</a:t>
            </a:r>
            <a:r>
              <a:rPr dirty="0" sz="1050">
                <a:latin typeface="Arial"/>
                <a:cs typeface="Arial"/>
              </a:rPr>
              <a:t>y</a:t>
            </a:r>
            <a:r>
              <a:rPr dirty="0" sz="1050">
                <a:latin typeface="Arial"/>
                <a:cs typeface="Arial"/>
              </a:rPr>
              <a:t>	</a:t>
            </a:r>
            <a:r>
              <a:rPr dirty="0" sz="1050" spc="-15">
                <a:latin typeface="Arial"/>
                <a:cs typeface="Arial"/>
              </a:rPr>
              <a:t>a</a:t>
            </a:r>
            <a:r>
              <a:rPr dirty="0" sz="1050">
                <a:latin typeface="Arial"/>
                <a:cs typeface="Arial"/>
              </a:rPr>
              <a:t>nd</a:t>
            </a:r>
            <a:r>
              <a:rPr dirty="0" sz="1050">
                <a:latin typeface="Arial"/>
                <a:cs typeface="Arial"/>
              </a:rPr>
              <a:t>	</a:t>
            </a:r>
            <a:r>
              <a:rPr dirty="0" sz="1050" spc="-10">
                <a:latin typeface="Arial"/>
                <a:cs typeface="Arial"/>
              </a:rPr>
              <a:t>G</a:t>
            </a:r>
            <a:r>
              <a:rPr dirty="0" sz="1050">
                <a:latin typeface="Arial"/>
                <a:cs typeface="Arial"/>
              </a:rPr>
              <a:t>oog</a:t>
            </a:r>
            <a:r>
              <a:rPr dirty="0" sz="1050" spc="-5">
                <a:latin typeface="Arial"/>
                <a:cs typeface="Arial"/>
              </a:rPr>
              <a:t>l</a:t>
            </a:r>
            <a:r>
              <a:rPr dirty="0" sz="105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7741" y="5564504"/>
            <a:ext cx="354330" cy="49275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2700" marR="5080" indent="66675">
              <a:lnSpc>
                <a:spcPct val="95700"/>
              </a:lnSpc>
              <a:spcBef>
                <a:spcPts val="160"/>
              </a:spcBef>
            </a:pPr>
            <a:r>
              <a:rPr dirty="0" sz="1050">
                <a:latin typeface="Arial"/>
                <a:cs typeface="Arial"/>
              </a:rPr>
              <a:t>da</a:t>
            </a:r>
            <a:r>
              <a:rPr dirty="0" sz="1050" spc="-5">
                <a:latin typeface="Arial"/>
                <a:cs typeface="Arial"/>
              </a:rPr>
              <a:t>t</a:t>
            </a:r>
            <a:r>
              <a:rPr dirty="0" sz="1050">
                <a:latin typeface="Arial"/>
                <a:cs typeface="Arial"/>
              </a:rPr>
              <a:t>a  </a:t>
            </a:r>
            <a:r>
              <a:rPr dirty="0" sz="1050" spc="-5">
                <a:latin typeface="Arial"/>
                <a:cs typeface="Arial"/>
              </a:rPr>
              <a:t>and  </a:t>
            </a:r>
            <a:r>
              <a:rPr dirty="0" sz="1050">
                <a:latin typeface="Arial"/>
                <a:cs typeface="Arial"/>
              </a:rPr>
              <a:t>m</a:t>
            </a:r>
            <a:r>
              <a:rPr dirty="0" sz="1050">
                <a:latin typeface="Arial"/>
                <a:cs typeface="Arial"/>
              </a:rPr>
              <a:t>aps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024752"/>
            <a:ext cx="5759450" cy="3405504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6350">
              <a:lnSpc>
                <a:spcPct val="95700"/>
              </a:lnSpc>
              <a:spcBef>
                <a:spcPts val="160"/>
              </a:spcBef>
            </a:pPr>
            <a:r>
              <a:rPr dirty="0" sz="1050" spc="-5">
                <a:latin typeface="Arial"/>
                <a:cs typeface="Arial"/>
              </a:rPr>
              <a:t>(</a:t>
            </a:r>
            <a:r>
              <a:rPr dirty="0" u="sng" sz="1050" spc="-5">
                <a:solidFill>
                  <a:srgbClr val="0087CC"/>
                </a:solidFill>
                <a:uFill>
                  <a:solidFill>
                    <a:srgbClr val="0087CC"/>
                  </a:solidFill>
                </a:uFill>
                <a:latin typeface="Arial"/>
                <a:cs typeface="Arial"/>
                <a:hlinkClick r:id="rId3"/>
              </a:rPr>
              <a:t>https://www.google.com/maps/search/manhattan+subway+metro+stations/@40.7837297,- </a:t>
            </a:r>
            <a:r>
              <a:rPr dirty="0" sz="1050" spc="-5">
                <a:solidFill>
                  <a:srgbClr val="0087CC"/>
                </a:solidFill>
                <a:latin typeface="Arial"/>
                <a:cs typeface="Arial"/>
              </a:rPr>
              <a:t> </a:t>
            </a:r>
            <a:r>
              <a:rPr dirty="0" u="sng" sz="1050" spc="-5">
                <a:solidFill>
                  <a:srgbClr val="0087CC"/>
                </a:solidFill>
                <a:uFill>
                  <a:solidFill>
                    <a:srgbClr val="0087CC"/>
                  </a:solidFill>
                </a:uFill>
                <a:latin typeface="Arial"/>
                <a:cs typeface="Arial"/>
                <a:hlinkClick r:id="rId3"/>
              </a:rPr>
              <a:t>74.1033043,11z/data=!3m1!4b1</a:t>
            </a:r>
            <a:r>
              <a:rPr dirty="0" sz="1050" spc="-5">
                <a:latin typeface="Arial"/>
                <a:cs typeface="Arial"/>
              </a:rPr>
              <a:t>) for </a:t>
            </a:r>
            <a:r>
              <a:rPr dirty="0" sz="1050">
                <a:latin typeface="Arial"/>
                <a:cs typeface="Arial"/>
              </a:rPr>
              <a:t>a final </a:t>
            </a:r>
            <a:r>
              <a:rPr dirty="0" sz="1050" spc="-5">
                <a:latin typeface="Arial"/>
                <a:cs typeface="Arial"/>
              </a:rPr>
              <a:t>consolidated list </a:t>
            </a:r>
            <a:r>
              <a:rPr dirty="0" sz="1050">
                <a:latin typeface="Arial"/>
                <a:cs typeface="Arial"/>
              </a:rPr>
              <a:t>of subway </a:t>
            </a:r>
            <a:r>
              <a:rPr dirty="0" sz="1050" spc="-5">
                <a:latin typeface="Arial"/>
                <a:cs typeface="Arial"/>
              </a:rPr>
              <a:t>stops </a:t>
            </a:r>
            <a:r>
              <a:rPr dirty="0" sz="1050">
                <a:latin typeface="Arial"/>
                <a:cs typeface="Arial"/>
              </a:rPr>
              <a:t>names and their  address. The </a:t>
            </a:r>
            <a:r>
              <a:rPr dirty="0" sz="1050" spc="-5">
                <a:latin typeface="Arial"/>
                <a:cs typeface="Arial"/>
              </a:rPr>
              <a:t>geolocation </a:t>
            </a:r>
            <a:r>
              <a:rPr dirty="0" sz="1050">
                <a:latin typeface="Arial"/>
                <a:cs typeface="Arial"/>
              </a:rPr>
              <a:t>was </a:t>
            </a:r>
            <a:r>
              <a:rPr dirty="0" sz="1050" spc="-5">
                <a:latin typeface="Arial"/>
                <a:cs typeface="Arial"/>
              </a:rPr>
              <a:t>obtained via an algorithm using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Nominatim.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180"/>
              </a:lnSpc>
            </a:pP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list</a:t>
            </a:r>
            <a:r>
              <a:rPr dirty="0" sz="1050" spc="2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of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places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for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rent</a:t>
            </a:r>
            <a:r>
              <a:rPr dirty="0" sz="1050" spc="2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was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collected</a:t>
            </a:r>
            <a:r>
              <a:rPr dirty="0" sz="1050" spc="2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by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web-browsing</a:t>
            </a:r>
            <a:r>
              <a:rPr dirty="0" sz="1050" spc="2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real</a:t>
            </a:r>
            <a:r>
              <a:rPr dirty="0" sz="1050" spc="2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estate</a:t>
            </a:r>
            <a:r>
              <a:rPr dirty="0" sz="1050" spc="2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companies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in</a:t>
            </a:r>
            <a:r>
              <a:rPr dirty="0" sz="1050" spc="2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Manhattan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205"/>
              </a:lnSpc>
            </a:pPr>
            <a:r>
              <a:rPr dirty="0" sz="1050">
                <a:latin typeface="Arial"/>
                <a:cs typeface="Arial"/>
              </a:rPr>
              <a:t>: </a:t>
            </a:r>
            <a:r>
              <a:rPr dirty="0" u="sng" sz="1050" spc="-5">
                <a:solidFill>
                  <a:srgbClr val="0087CC"/>
                </a:solidFill>
                <a:uFill>
                  <a:solidFill>
                    <a:srgbClr val="0087CC"/>
                  </a:solidFill>
                </a:uFill>
                <a:latin typeface="Arial"/>
                <a:cs typeface="Arial"/>
                <a:hlinkClick r:id="rId4"/>
              </a:rPr>
              <a:t>http://www.rentmanhattan.com/index.cfm?page=search&amp;state=results</a:t>
            </a:r>
            <a:r>
              <a:rPr dirty="0" u="sng" sz="1050" spc="185">
                <a:solidFill>
                  <a:srgbClr val="0087CC"/>
                </a:solidFill>
                <a:uFill>
                  <a:solidFill>
                    <a:srgbClr val="0087CC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050" spc="-5">
                <a:solidFill>
                  <a:srgbClr val="0087CC"/>
                </a:solidFill>
                <a:uFill>
                  <a:solidFill>
                    <a:srgbClr val="0087CC"/>
                  </a:solidFill>
                </a:uFill>
                <a:latin typeface="Arial"/>
                <a:cs typeface="Arial"/>
                <a:hlinkClick r:id="rId5"/>
              </a:rPr>
              <a:t>https://www.nestpick.com</a:t>
            </a:r>
            <a:endParaRPr sz="1050">
              <a:latin typeface="Arial"/>
              <a:cs typeface="Arial"/>
            </a:endParaRPr>
          </a:p>
          <a:p>
            <a:pPr marL="12700" marR="15875">
              <a:lnSpc>
                <a:spcPct val="95700"/>
              </a:lnSpc>
              <a:spcBef>
                <a:spcPts val="30"/>
              </a:spcBef>
            </a:pPr>
            <a:r>
              <a:rPr dirty="0" u="sng" sz="1050" spc="-5">
                <a:solidFill>
                  <a:srgbClr val="0087CC"/>
                </a:solidFill>
                <a:uFill>
                  <a:solidFill>
                    <a:srgbClr val="0087CC"/>
                  </a:solidFill>
                </a:uFill>
                <a:latin typeface="Arial"/>
                <a:cs typeface="Arial"/>
                <a:hlinkClick r:id="rId5"/>
              </a:rPr>
              <a:t>/search?city=new- </a:t>
            </a:r>
            <a:r>
              <a:rPr dirty="0" sz="1050" spc="-5">
                <a:solidFill>
                  <a:srgbClr val="0087CC"/>
                </a:solidFill>
                <a:latin typeface="Arial"/>
                <a:cs typeface="Arial"/>
              </a:rPr>
              <a:t> </a:t>
            </a:r>
            <a:r>
              <a:rPr dirty="0" u="sng" sz="1050" spc="-5">
                <a:solidFill>
                  <a:srgbClr val="0087CC"/>
                </a:solidFill>
                <a:uFill>
                  <a:solidFill>
                    <a:srgbClr val="0087CC"/>
                  </a:solidFill>
                </a:uFill>
                <a:latin typeface="Arial"/>
                <a:cs typeface="Arial"/>
                <a:hlinkClick r:id="rId5"/>
              </a:rPr>
              <a:t>york&amp;page=1&amp;order=relevance&amp;district=manhattan&amp;gclid=CjwKCAiAjNjgBRAgEiwAGLlf2hkP3A- </a:t>
            </a:r>
            <a:r>
              <a:rPr dirty="0" sz="1050" spc="-5">
                <a:solidFill>
                  <a:srgbClr val="0087CC"/>
                </a:solidFill>
                <a:latin typeface="Arial"/>
                <a:cs typeface="Arial"/>
              </a:rPr>
              <a:t> </a:t>
            </a:r>
            <a:r>
              <a:rPr dirty="0" u="sng" sz="1050" spc="-5">
                <a:solidFill>
                  <a:srgbClr val="0087CC"/>
                </a:solidFill>
                <a:uFill>
                  <a:solidFill>
                    <a:srgbClr val="0087CC"/>
                  </a:solidFill>
                </a:uFill>
                <a:latin typeface="Arial"/>
                <a:cs typeface="Arial"/>
                <a:hlinkClick r:id="rId5"/>
              </a:rPr>
              <a:t>cPxjZYkURqQEswQK2jKQEpv_MvKcrIhRWRzNkc_r- </a:t>
            </a:r>
            <a:r>
              <a:rPr dirty="0" sz="1050" spc="-5">
                <a:solidFill>
                  <a:srgbClr val="0087CC"/>
                </a:solidFill>
                <a:latin typeface="Arial"/>
                <a:cs typeface="Arial"/>
              </a:rPr>
              <a:t> </a:t>
            </a:r>
            <a:r>
              <a:rPr dirty="0" u="sng" sz="1050" spc="-5">
                <a:solidFill>
                  <a:srgbClr val="0087CC"/>
                </a:solidFill>
                <a:uFill>
                  <a:solidFill>
                    <a:srgbClr val="0087CC"/>
                  </a:solidFill>
                </a:uFill>
                <a:latin typeface="Arial"/>
                <a:cs typeface="Arial"/>
                <a:hlinkClick r:id="rId5"/>
              </a:rPr>
              <a:t>fGi0lxoCA7cQAvD_BwE&amp;type=apartment&amp;display=list </a:t>
            </a:r>
            <a:r>
              <a:rPr dirty="0" u="sng" sz="1050" spc="-5">
                <a:solidFill>
                  <a:srgbClr val="0087CC"/>
                </a:solidFill>
                <a:uFill>
                  <a:solidFill>
                    <a:srgbClr val="0087CC"/>
                  </a:solidFill>
                </a:uFill>
                <a:latin typeface="Arial"/>
                <a:cs typeface="Arial"/>
                <a:hlinkClick r:id="rId6"/>
              </a:rPr>
              <a:t>https://www.realtor.com/apartments/Manh </a:t>
            </a:r>
            <a:r>
              <a:rPr dirty="0" sz="1050" spc="-5">
                <a:solidFill>
                  <a:srgbClr val="0087CC"/>
                </a:solidFill>
                <a:latin typeface="Arial"/>
                <a:cs typeface="Arial"/>
              </a:rPr>
              <a:t> </a:t>
            </a:r>
            <a:r>
              <a:rPr dirty="0" u="sng" sz="1050" spc="-5">
                <a:solidFill>
                  <a:srgbClr val="0087CC"/>
                </a:solidFill>
                <a:uFill>
                  <a:solidFill>
                    <a:srgbClr val="0087CC"/>
                  </a:solidFill>
                </a:uFill>
                <a:latin typeface="Arial"/>
                <a:cs typeface="Arial"/>
                <a:hlinkClick r:id="rId6"/>
              </a:rPr>
              <a:t>attan_NY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algn="just" marL="12700" marR="5080">
              <a:lnSpc>
                <a:spcPct val="95800"/>
              </a:lnSpc>
            </a:pPr>
            <a:r>
              <a:rPr dirty="0" sz="1050">
                <a:latin typeface="Arial"/>
                <a:cs typeface="Arial"/>
              </a:rPr>
              <a:t>A csv </a:t>
            </a:r>
            <a:r>
              <a:rPr dirty="0" sz="1050" spc="-5">
                <a:latin typeface="Arial"/>
                <a:cs typeface="Arial"/>
              </a:rPr>
              <a:t>file was compiled with the </a:t>
            </a:r>
            <a:r>
              <a:rPr dirty="0" sz="1050">
                <a:latin typeface="Arial"/>
                <a:cs typeface="Arial"/>
              </a:rPr>
              <a:t>rental place that </a:t>
            </a:r>
            <a:r>
              <a:rPr dirty="0" sz="1050" spc="-5">
                <a:latin typeface="Arial"/>
                <a:cs typeface="Arial"/>
              </a:rPr>
              <a:t>indicated: </a:t>
            </a:r>
            <a:r>
              <a:rPr dirty="0" sz="1050">
                <a:latin typeface="Arial"/>
                <a:cs typeface="Arial"/>
              </a:rPr>
              <a:t>areas of Manhattan, address, </a:t>
            </a:r>
            <a:r>
              <a:rPr dirty="0" sz="1050" spc="-5">
                <a:latin typeface="Arial"/>
                <a:cs typeface="Arial"/>
              </a:rPr>
              <a:t>number  </a:t>
            </a:r>
            <a:r>
              <a:rPr dirty="0" sz="1050">
                <a:latin typeface="Arial"/>
                <a:cs typeface="Arial"/>
              </a:rPr>
              <a:t>of beds, </a:t>
            </a:r>
            <a:r>
              <a:rPr dirty="0" sz="1050" spc="-5">
                <a:latin typeface="Arial"/>
                <a:cs typeface="Arial"/>
              </a:rPr>
              <a:t>area and </a:t>
            </a:r>
            <a:r>
              <a:rPr dirty="0" sz="1050">
                <a:latin typeface="Arial"/>
                <a:cs typeface="Arial"/>
              </a:rPr>
              <a:t>monthly rental </a:t>
            </a:r>
            <a:r>
              <a:rPr dirty="0" sz="1050" spc="-5">
                <a:latin typeface="Arial"/>
                <a:cs typeface="Arial"/>
              </a:rPr>
              <a:t>price. </a:t>
            </a:r>
            <a:r>
              <a:rPr dirty="0" sz="105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csv file "nnnn.csv" had the following below </a:t>
            </a:r>
            <a:r>
              <a:rPr dirty="0" sz="1050">
                <a:latin typeface="Arial"/>
                <a:cs typeface="Arial"/>
              </a:rPr>
              <a:t>structure.  An </a:t>
            </a:r>
            <a:r>
              <a:rPr dirty="0" sz="1050" spc="-5">
                <a:latin typeface="Arial"/>
                <a:cs typeface="Arial"/>
              </a:rPr>
              <a:t>algorythm was </a:t>
            </a:r>
            <a:r>
              <a:rPr dirty="0" sz="1050">
                <a:latin typeface="Arial"/>
                <a:cs typeface="Arial"/>
              </a:rPr>
              <a:t>used </a:t>
            </a:r>
            <a:r>
              <a:rPr dirty="0" sz="1050" spc="-5">
                <a:latin typeface="Arial"/>
                <a:cs typeface="Arial"/>
              </a:rPr>
              <a:t>to </a:t>
            </a:r>
            <a:r>
              <a:rPr dirty="0" sz="1050">
                <a:latin typeface="Arial"/>
                <a:cs typeface="Arial"/>
              </a:rPr>
              <a:t>create all </a:t>
            </a: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>
                <a:latin typeface="Arial"/>
                <a:cs typeface="Arial"/>
              </a:rPr>
              <a:t>geodata </a:t>
            </a:r>
            <a:r>
              <a:rPr dirty="0" sz="1050" spc="-5">
                <a:latin typeface="Arial"/>
                <a:cs typeface="Arial"/>
              </a:rPr>
              <a:t>using Nominatim, </a:t>
            </a:r>
            <a:r>
              <a:rPr dirty="0" sz="1050">
                <a:latin typeface="Arial"/>
                <a:cs typeface="Arial"/>
              </a:rPr>
              <a:t>as shown in section 3.0. The  </a:t>
            </a:r>
            <a:r>
              <a:rPr dirty="0" sz="1050" spc="-5">
                <a:latin typeface="Arial"/>
                <a:cs typeface="Arial"/>
              </a:rPr>
              <a:t>actual algorythm coding </a:t>
            </a:r>
            <a:r>
              <a:rPr dirty="0" sz="1050">
                <a:latin typeface="Arial"/>
                <a:cs typeface="Arial"/>
              </a:rPr>
              <a:t>may be </a:t>
            </a:r>
            <a:r>
              <a:rPr dirty="0" sz="1050" spc="-5">
                <a:latin typeface="Arial"/>
                <a:cs typeface="Arial"/>
              </a:rPr>
              <a:t>shown </a:t>
            </a:r>
            <a:r>
              <a:rPr dirty="0" sz="1050">
                <a:latin typeface="Arial"/>
                <a:cs typeface="Arial"/>
              </a:rPr>
              <a:t>in </a:t>
            </a:r>
            <a:r>
              <a:rPr dirty="0" sz="1050" spc="-5">
                <a:latin typeface="Arial"/>
                <a:cs typeface="Arial"/>
              </a:rPr>
              <a:t>'markdown' </a:t>
            </a:r>
            <a:r>
              <a:rPr dirty="0" sz="1050">
                <a:latin typeface="Arial"/>
                <a:cs typeface="Arial"/>
              </a:rPr>
              <a:t>mode </a:t>
            </a:r>
            <a:r>
              <a:rPr dirty="0" sz="1050" spc="-5">
                <a:latin typeface="Arial"/>
                <a:cs typeface="Arial"/>
              </a:rPr>
              <a:t>becasues </a:t>
            </a:r>
            <a:r>
              <a:rPr dirty="0" sz="1050">
                <a:latin typeface="Arial"/>
                <a:cs typeface="Arial"/>
              </a:rPr>
              <a:t>it takes </a:t>
            </a:r>
            <a:r>
              <a:rPr dirty="0" sz="1050" spc="-5">
                <a:latin typeface="Arial"/>
                <a:cs typeface="Arial"/>
              </a:rPr>
              <a:t>time to </a:t>
            </a:r>
            <a:r>
              <a:rPr dirty="0" sz="1050">
                <a:latin typeface="Arial"/>
                <a:cs typeface="Arial"/>
              </a:rPr>
              <a:t>run. With 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use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of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geolocator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=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Nominatim()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,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it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was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possible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to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determine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latitude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and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longiude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for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  </a:t>
            </a:r>
            <a:r>
              <a:rPr dirty="0" sz="1050">
                <a:latin typeface="Arial"/>
                <a:cs typeface="Arial"/>
              </a:rPr>
              <a:t>subway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metro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locations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as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well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as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for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geodata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for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each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rental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place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listed.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loop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algorythms  </a:t>
            </a:r>
            <a:r>
              <a:rPr dirty="0" sz="1050">
                <a:latin typeface="Arial"/>
                <a:cs typeface="Arial"/>
              </a:rPr>
              <a:t>used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are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shown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in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execution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of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data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in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section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3.0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"Great_circle"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function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from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geolocator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was  </a:t>
            </a:r>
            <a:r>
              <a:rPr dirty="0" sz="1050">
                <a:latin typeface="Arial"/>
                <a:cs typeface="Arial"/>
              </a:rPr>
              <a:t>used </a:t>
            </a:r>
            <a:r>
              <a:rPr dirty="0" sz="1050" spc="-5">
                <a:latin typeface="Arial"/>
                <a:cs typeface="Arial"/>
              </a:rPr>
              <a:t>to calculate distances </a:t>
            </a:r>
            <a:r>
              <a:rPr dirty="0" sz="1050">
                <a:latin typeface="Arial"/>
                <a:cs typeface="Arial"/>
              </a:rPr>
              <a:t>between </a:t>
            </a:r>
            <a:r>
              <a:rPr dirty="0" sz="1050" spc="-5">
                <a:latin typeface="Arial"/>
                <a:cs typeface="Arial"/>
              </a:rPr>
              <a:t>two </a:t>
            </a:r>
            <a:r>
              <a:rPr dirty="0" sz="1050">
                <a:latin typeface="Arial"/>
                <a:cs typeface="Arial"/>
              </a:rPr>
              <a:t>points , as in </a:t>
            </a:r>
            <a:r>
              <a:rPr dirty="0" sz="1050" spc="-5">
                <a:latin typeface="Arial"/>
                <a:cs typeface="Arial"/>
              </a:rPr>
              <a:t>the case to calculate </a:t>
            </a:r>
            <a:r>
              <a:rPr dirty="0" sz="1050">
                <a:latin typeface="Arial"/>
                <a:cs typeface="Arial"/>
              </a:rPr>
              <a:t>average rent price </a:t>
            </a:r>
            <a:r>
              <a:rPr dirty="0" sz="1050" spc="-5">
                <a:latin typeface="Arial"/>
                <a:cs typeface="Arial"/>
              </a:rPr>
              <a:t>for  </a:t>
            </a:r>
            <a:r>
              <a:rPr dirty="0" sz="1050">
                <a:latin typeface="Arial"/>
                <a:cs typeface="Arial"/>
              </a:rPr>
              <a:t>units around </a:t>
            </a:r>
            <a:r>
              <a:rPr dirty="0" sz="1050" spc="-5">
                <a:latin typeface="Arial"/>
                <a:cs typeface="Arial"/>
              </a:rPr>
              <a:t>each subway </a:t>
            </a:r>
            <a:r>
              <a:rPr dirty="0" sz="1050">
                <a:latin typeface="Arial"/>
                <a:cs typeface="Arial"/>
              </a:rPr>
              <a:t>station and at 1.6 km </a:t>
            </a:r>
            <a:r>
              <a:rPr dirty="0" sz="1050" spc="-5">
                <a:latin typeface="Arial"/>
                <a:cs typeface="Arial"/>
              </a:rPr>
              <a:t>radius. </a:t>
            </a:r>
            <a:r>
              <a:rPr dirty="0" sz="1050">
                <a:latin typeface="Arial"/>
                <a:cs typeface="Arial"/>
              </a:rPr>
              <a:t>Foursquare </a:t>
            </a:r>
            <a:r>
              <a:rPr dirty="0" sz="1050" spc="-5">
                <a:latin typeface="Arial"/>
                <a:cs typeface="Arial"/>
              </a:rPr>
              <a:t>is </a:t>
            </a:r>
            <a:r>
              <a:rPr dirty="0" sz="1050">
                <a:latin typeface="Arial"/>
                <a:cs typeface="Arial"/>
              </a:rPr>
              <a:t>used </a:t>
            </a:r>
            <a:r>
              <a:rPr dirty="0" sz="1050" spc="-5">
                <a:latin typeface="Arial"/>
                <a:cs typeface="Arial"/>
              </a:rPr>
              <a:t>to find the </a:t>
            </a:r>
            <a:r>
              <a:rPr dirty="0" sz="1050">
                <a:latin typeface="Arial"/>
                <a:cs typeface="Arial"/>
              </a:rPr>
              <a:t>avenues</a:t>
            </a:r>
            <a:r>
              <a:rPr dirty="0" sz="1050" spc="-2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at  </a:t>
            </a:r>
            <a:r>
              <a:rPr dirty="0" sz="1050" spc="-5">
                <a:latin typeface="Arial"/>
                <a:cs typeface="Arial"/>
              </a:rPr>
              <a:t>Manhattan neighborhoods </a:t>
            </a:r>
            <a:r>
              <a:rPr dirty="0" sz="1050">
                <a:latin typeface="Arial"/>
                <a:cs typeface="Arial"/>
              </a:rPr>
              <a:t>in general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>
                <a:latin typeface="Arial"/>
                <a:cs typeface="Arial"/>
              </a:rPr>
              <a:t>a </a:t>
            </a:r>
            <a:r>
              <a:rPr dirty="0" sz="1050" spc="-5">
                <a:latin typeface="Arial"/>
                <a:cs typeface="Arial"/>
              </a:rPr>
              <a:t>cluster </a:t>
            </a:r>
            <a:r>
              <a:rPr dirty="0" sz="1050">
                <a:latin typeface="Arial"/>
                <a:cs typeface="Arial"/>
              </a:rPr>
              <a:t>is created </a:t>
            </a:r>
            <a:r>
              <a:rPr dirty="0" sz="1050" spc="-5">
                <a:latin typeface="Arial"/>
                <a:cs typeface="Arial"/>
              </a:rPr>
              <a:t>to </a:t>
            </a:r>
            <a:r>
              <a:rPr dirty="0" sz="1050">
                <a:latin typeface="Arial"/>
                <a:cs typeface="Arial"/>
              </a:rPr>
              <a:t>later be </a:t>
            </a:r>
            <a:r>
              <a:rPr dirty="0" sz="1050" spc="-5">
                <a:latin typeface="Arial"/>
                <a:cs typeface="Arial"/>
              </a:rPr>
              <a:t>able to </a:t>
            </a:r>
            <a:r>
              <a:rPr dirty="0" sz="1050">
                <a:latin typeface="Arial"/>
                <a:cs typeface="Arial"/>
              </a:rPr>
              <a:t>search </a:t>
            </a:r>
            <a:r>
              <a:rPr dirty="0" sz="1050" spc="-5">
                <a:latin typeface="Arial"/>
                <a:cs typeface="Arial"/>
              </a:rPr>
              <a:t>for the  </a:t>
            </a:r>
            <a:r>
              <a:rPr dirty="0" sz="1050">
                <a:latin typeface="Arial"/>
                <a:cs typeface="Arial"/>
              </a:rPr>
              <a:t>venues </a:t>
            </a:r>
            <a:r>
              <a:rPr dirty="0" sz="1050" spc="-5">
                <a:latin typeface="Arial"/>
                <a:cs typeface="Arial"/>
              </a:rPr>
              <a:t>depending </a:t>
            </a:r>
            <a:r>
              <a:rPr dirty="0" sz="1050">
                <a:latin typeface="Arial"/>
                <a:cs typeface="Arial"/>
              </a:rPr>
              <a:t>of </a:t>
            </a:r>
            <a:r>
              <a:rPr dirty="0" sz="1050" spc="-5">
                <a:latin typeface="Arial"/>
                <a:cs typeface="Arial"/>
              </a:rPr>
              <a:t>the location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shown.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51533"/>
            <a:ext cx="5759450" cy="36525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lvl="1" marL="292735" indent="-280670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293370" algn="l"/>
              </a:tabLst>
            </a:pPr>
            <a:r>
              <a:rPr dirty="0" sz="1350" b="1">
                <a:latin typeface="Cambria"/>
                <a:cs typeface="Cambria"/>
              </a:rPr>
              <a:t>Data </a:t>
            </a:r>
            <a:r>
              <a:rPr dirty="0" sz="1350" spc="-5" b="1">
                <a:latin typeface="Cambria"/>
                <a:cs typeface="Cambria"/>
              </a:rPr>
              <a:t>used </a:t>
            </a:r>
            <a:r>
              <a:rPr dirty="0" sz="1350" b="1">
                <a:latin typeface="Cambria"/>
                <a:cs typeface="Cambria"/>
              </a:rPr>
              <a:t>to </a:t>
            </a:r>
            <a:r>
              <a:rPr dirty="0" sz="1350" spc="-5" b="1">
                <a:latin typeface="Cambria"/>
                <a:cs typeface="Cambria"/>
              </a:rPr>
              <a:t>solve</a:t>
            </a:r>
            <a:r>
              <a:rPr dirty="0" sz="1350" spc="-15" b="1">
                <a:latin typeface="Cambria"/>
                <a:cs typeface="Cambria"/>
              </a:rPr>
              <a:t> </a:t>
            </a:r>
            <a:r>
              <a:rPr dirty="0" sz="1350" b="1">
                <a:latin typeface="Cambria"/>
                <a:cs typeface="Cambria"/>
              </a:rPr>
              <a:t>problem</a:t>
            </a:r>
            <a:endParaRPr sz="1350">
              <a:latin typeface="Cambria"/>
              <a:cs typeface="Cambria"/>
            </a:endParaRPr>
          </a:p>
          <a:p>
            <a:pPr algn="just" marL="12700" marR="5080">
              <a:lnSpc>
                <a:spcPct val="95900"/>
              </a:lnSpc>
              <a:spcBef>
                <a:spcPts val="1215"/>
              </a:spcBef>
            </a:pPr>
            <a:r>
              <a:rPr dirty="0" sz="1050">
                <a:latin typeface="Arial"/>
                <a:cs typeface="Arial"/>
              </a:rPr>
              <a:t>The data </a:t>
            </a:r>
            <a:r>
              <a:rPr dirty="0" sz="1050" spc="-5">
                <a:latin typeface="Arial"/>
                <a:cs typeface="Arial"/>
              </a:rPr>
              <a:t>will be used as follows: Use </a:t>
            </a:r>
            <a:r>
              <a:rPr dirty="0" sz="1050">
                <a:latin typeface="Arial"/>
                <a:cs typeface="Arial"/>
              </a:rPr>
              <a:t>Foursquare and geopy </a:t>
            </a:r>
            <a:r>
              <a:rPr dirty="0" sz="1050" spc="-5">
                <a:latin typeface="Arial"/>
                <a:cs typeface="Arial"/>
              </a:rPr>
              <a:t>data to </a:t>
            </a:r>
            <a:r>
              <a:rPr dirty="0" sz="1050">
                <a:latin typeface="Arial"/>
                <a:cs typeface="Arial"/>
              </a:rPr>
              <a:t>map </a:t>
            </a:r>
            <a:r>
              <a:rPr dirty="0" sz="1050" spc="-5">
                <a:latin typeface="Arial"/>
                <a:cs typeface="Arial"/>
              </a:rPr>
              <a:t>top 10 </a:t>
            </a:r>
            <a:r>
              <a:rPr dirty="0" sz="1050">
                <a:latin typeface="Arial"/>
                <a:cs typeface="Arial"/>
              </a:rPr>
              <a:t>venues </a:t>
            </a:r>
            <a:r>
              <a:rPr dirty="0" sz="1050" spc="-5">
                <a:latin typeface="Arial"/>
                <a:cs typeface="Arial"/>
              </a:rPr>
              <a:t>for all  Manhattan neighborhoods </a:t>
            </a:r>
            <a:r>
              <a:rPr dirty="0" sz="1050">
                <a:latin typeface="Arial"/>
                <a:cs typeface="Arial"/>
              </a:rPr>
              <a:t>and clustered </a:t>
            </a:r>
            <a:r>
              <a:rPr dirty="0" sz="1050" spc="-5">
                <a:latin typeface="Arial"/>
                <a:cs typeface="Arial"/>
              </a:rPr>
              <a:t>in </a:t>
            </a:r>
            <a:r>
              <a:rPr dirty="0" sz="1050">
                <a:latin typeface="Arial"/>
                <a:cs typeface="Arial"/>
              </a:rPr>
              <a:t>groups ( as per Course </a:t>
            </a:r>
            <a:r>
              <a:rPr dirty="0" sz="1050" spc="-5">
                <a:latin typeface="Arial"/>
                <a:cs typeface="Arial"/>
              </a:rPr>
              <a:t>LAB) </a:t>
            </a:r>
            <a:r>
              <a:rPr dirty="0" sz="1050">
                <a:latin typeface="Arial"/>
                <a:cs typeface="Arial"/>
              </a:rPr>
              <a:t>Use </a:t>
            </a:r>
            <a:r>
              <a:rPr dirty="0" sz="1050" spc="-5">
                <a:latin typeface="Arial"/>
                <a:cs typeface="Arial"/>
              </a:rPr>
              <a:t>foursquare </a:t>
            </a:r>
            <a:r>
              <a:rPr dirty="0" sz="1050">
                <a:latin typeface="Arial"/>
                <a:cs typeface="Arial"/>
              </a:rPr>
              <a:t>and  geopy data </a:t>
            </a:r>
            <a:r>
              <a:rPr dirty="0" sz="1050" spc="-5">
                <a:latin typeface="Arial"/>
                <a:cs typeface="Arial"/>
              </a:rPr>
              <a:t>to </a:t>
            </a:r>
            <a:r>
              <a:rPr dirty="0" sz="1050" spc="5">
                <a:latin typeface="Arial"/>
                <a:cs typeface="Arial"/>
              </a:rPr>
              <a:t>map </a:t>
            </a:r>
            <a:r>
              <a:rPr dirty="0" sz="1050" spc="-5">
                <a:latin typeface="Arial"/>
                <a:cs typeface="Arial"/>
              </a:rPr>
              <a:t>the location </a:t>
            </a:r>
            <a:r>
              <a:rPr dirty="0" sz="1050">
                <a:latin typeface="Arial"/>
                <a:cs typeface="Arial"/>
              </a:rPr>
              <a:t>of subway metro stations , </a:t>
            </a:r>
            <a:r>
              <a:rPr dirty="0" sz="1050" spc="-5">
                <a:latin typeface="Arial"/>
                <a:cs typeface="Arial"/>
              </a:rPr>
              <a:t>separately </a:t>
            </a:r>
            <a:r>
              <a:rPr dirty="0" sz="1050">
                <a:latin typeface="Arial"/>
                <a:cs typeface="Arial"/>
              </a:rPr>
              <a:t>and </a:t>
            </a:r>
            <a:r>
              <a:rPr dirty="0" sz="1050" spc="-5">
                <a:latin typeface="Arial"/>
                <a:cs typeface="Arial"/>
              </a:rPr>
              <a:t>on top </a:t>
            </a:r>
            <a:r>
              <a:rPr dirty="0" sz="1050">
                <a:latin typeface="Arial"/>
                <a:cs typeface="Arial"/>
              </a:rPr>
              <a:t>of </a:t>
            </a: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>
                <a:latin typeface="Arial"/>
                <a:cs typeface="Arial"/>
              </a:rPr>
              <a:t>above  clustered map in </a:t>
            </a:r>
            <a:r>
              <a:rPr dirty="0" sz="1050" spc="-5">
                <a:latin typeface="Arial"/>
                <a:cs typeface="Arial"/>
              </a:rPr>
              <a:t>order to </a:t>
            </a:r>
            <a:r>
              <a:rPr dirty="0" sz="1050">
                <a:latin typeface="Arial"/>
                <a:cs typeface="Arial"/>
              </a:rPr>
              <a:t>be able </a:t>
            </a:r>
            <a:r>
              <a:rPr dirty="0" sz="1050" spc="-5">
                <a:latin typeface="Arial"/>
                <a:cs typeface="Arial"/>
              </a:rPr>
              <a:t>to </a:t>
            </a:r>
            <a:r>
              <a:rPr dirty="0" sz="1050">
                <a:latin typeface="Arial"/>
                <a:cs typeface="Arial"/>
              </a:rPr>
              <a:t>identify </a:t>
            </a: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>
                <a:latin typeface="Arial"/>
                <a:cs typeface="Arial"/>
              </a:rPr>
              <a:t>venues and </a:t>
            </a:r>
            <a:r>
              <a:rPr dirty="0" sz="1050" spc="-5">
                <a:latin typeface="Arial"/>
                <a:cs typeface="Arial"/>
              </a:rPr>
              <a:t>ammenities near </a:t>
            </a:r>
            <a:r>
              <a:rPr dirty="0" sz="1050">
                <a:latin typeface="Arial"/>
                <a:cs typeface="Arial"/>
              </a:rPr>
              <a:t>each metro </a:t>
            </a:r>
            <a:r>
              <a:rPr dirty="0" sz="1050" spc="-5">
                <a:latin typeface="Arial"/>
                <a:cs typeface="Arial"/>
              </a:rPr>
              <a:t>station,  </a:t>
            </a:r>
            <a:r>
              <a:rPr dirty="0" sz="1050">
                <a:latin typeface="Arial"/>
                <a:cs typeface="Arial"/>
              </a:rPr>
              <a:t>or explore </a:t>
            </a:r>
            <a:r>
              <a:rPr dirty="0" sz="1050" spc="-5">
                <a:latin typeface="Arial"/>
                <a:cs typeface="Arial"/>
              </a:rPr>
              <a:t>each subway location separately </a:t>
            </a:r>
            <a:r>
              <a:rPr dirty="0" sz="1050">
                <a:latin typeface="Arial"/>
                <a:cs typeface="Arial"/>
              </a:rPr>
              <a:t>Use Foursquare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>
                <a:latin typeface="Arial"/>
                <a:cs typeface="Arial"/>
              </a:rPr>
              <a:t>geopy </a:t>
            </a:r>
            <a:r>
              <a:rPr dirty="0" sz="1050" spc="-5">
                <a:latin typeface="Arial"/>
                <a:cs typeface="Arial"/>
              </a:rPr>
              <a:t>data to </a:t>
            </a:r>
            <a:r>
              <a:rPr dirty="0" sz="1050">
                <a:latin typeface="Arial"/>
                <a:cs typeface="Arial"/>
              </a:rPr>
              <a:t>map </a:t>
            </a:r>
            <a:r>
              <a:rPr dirty="0" sz="1050" spc="-5">
                <a:latin typeface="Arial"/>
                <a:cs typeface="Arial"/>
              </a:rPr>
              <a:t>the location  </a:t>
            </a:r>
            <a:r>
              <a:rPr dirty="0" sz="1050">
                <a:latin typeface="Arial"/>
                <a:cs typeface="Arial"/>
              </a:rPr>
              <a:t>of rental </a:t>
            </a:r>
            <a:r>
              <a:rPr dirty="0" sz="1050" spc="-5">
                <a:latin typeface="Arial"/>
                <a:cs typeface="Arial"/>
              </a:rPr>
              <a:t>places, in some </a:t>
            </a:r>
            <a:r>
              <a:rPr dirty="0" sz="1050">
                <a:latin typeface="Arial"/>
                <a:cs typeface="Arial"/>
              </a:rPr>
              <a:t>form, </a:t>
            </a:r>
            <a:r>
              <a:rPr dirty="0" sz="1050" spc="-5">
                <a:latin typeface="Arial"/>
                <a:cs typeface="Arial"/>
              </a:rPr>
              <a:t>linked to the subway locations. create </a:t>
            </a:r>
            <a:r>
              <a:rPr dirty="0" sz="1050">
                <a:latin typeface="Arial"/>
                <a:cs typeface="Arial"/>
              </a:rPr>
              <a:t>a map that depicts, </a:t>
            </a:r>
            <a:r>
              <a:rPr dirty="0" sz="1050" spc="-5">
                <a:latin typeface="Arial"/>
                <a:cs typeface="Arial"/>
              </a:rPr>
              <a:t>for  </a:t>
            </a:r>
            <a:r>
              <a:rPr dirty="0" sz="1050">
                <a:latin typeface="Arial"/>
                <a:cs typeface="Arial"/>
              </a:rPr>
              <a:t>instance,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average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rental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price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per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square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ft,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around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radious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of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1.0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mile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(1.6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km)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around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each  </a:t>
            </a:r>
            <a:r>
              <a:rPr dirty="0" sz="1050">
                <a:latin typeface="Arial"/>
                <a:cs typeface="Arial"/>
              </a:rPr>
              <a:t>subway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station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-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or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similar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metrics.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will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be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able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to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quickly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point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to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popups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to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know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relative  price per </a:t>
            </a:r>
            <a:r>
              <a:rPr dirty="0" sz="1050" spc="-5">
                <a:latin typeface="Arial"/>
                <a:cs typeface="Arial"/>
              </a:rPr>
              <a:t>subway area. </a:t>
            </a:r>
            <a:r>
              <a:rPr dirty="0" sz="1050">
                <a:latin typeface="Arial"/>
                <a:cs typeface="Arial"/>
              </a:rPr>
              <a:t>Addresses </a:t>
            </a:r>
            <a:r>
              <a:rPr dirty="0" sz="1050" spc="-5">
                <a:latin typeface="Arial"/>
                <a:cs typeface="Arial"/>
              </a:rPr>
              <a:t>from rental locations will </a:t>
            </a:r>
            <a:r>
              <a:rPr dirty="0" sz="1050">
                <a:latin typeface="Arial"/>
                <a:cs typeface="Arial"/>
              </a:rPr>
              <a:t>be </a:t>
            </a:r>
            <a:r>
              <a:rPr dirty="0" sz="1050" spc="-5">
                <a:latin typeface="Arial"/>
                <a:cs typeface="Arial"/>
              </a:rPr>
              <a:t>converted to </a:t>
            </a:r>
            <a:r>
              <a:rPr dirty="0" sz="1050">
                <a:latin typeface="Arial"/>
                <a:cs typeface="Arial"/>
              </a:rPr>
              <a:t>geodata( lat, </a:t>
            </a:r>
            <a:r>
              <a:rPr dirty="0" sz="1050" spc="-5">
                <a:latin typeface="Arial"/>
                <a:cs typeface="Arial"/>
              </a:rPr>
              <a:t>long)  </a:t>
            </a:r>
            <a:r>
              <a:rPr dirty="0" sz="1050">
                <a:latin typeface="Arial"/>
                <a:cs typeface="Arial"/>
              </a:rPr>
              <a:t>using </a:t>
            </a:r>
            <a:r>
              <a:rPr dirty="0" sz="1050" spc="-5">
                <a:latin typeface="Arial"/>
                <a:cs typeface="Arial"/>
              </a:rPr>
              <a:t>Geopy-distance and Nominatim. </a:t>
            </a:r>
            <a:r>
              <a:rPr dirty="0" sz="1050">
                <a:latin typeface="Arial"/>
                <a:cs typeface="Arial"/>
              </a:rPr>
              <a:t>Data </a:t>
            </a:r>
            <a:r>
              <a:rPr dirty="0" sz="1050" spc="-5">
                <a:latin typeface="Arial"/>
                <a:cs typeface="Arial"/>
              </a:rPr>
              <a:t>will be </a:t>
            </a:r>
            <a:r>
              <a:rPr dirty="0" sz="1050">
                <a:latin typeface="Arial"/>
                <a:cs typeface="Arial"/>
              </a:rPr>
              <a:t>searched in </a:t>
            </a:r>
            <a:r>
              <a:rPr dirty="0" sz="1050" spc="-5">
                <a:latin typeface="Arial"/>
                <a:cs typeface="Arial"/>
              </a:rPr>
              <a:t>open data </a:t>
            </a:r>
            <a:r>
              <a:rPr dirty="0" sz="1050">
                <a:latin typeface="Arial"/>
                <a:cs typeface="Arial"/>
              </a:rPr>
              <a:t>sources if </a:t>
            </a:r>
            <a:r>
              <a:rPr dirty="0" sz="1050" spc="-5">
                <a:latin typeface="Arial"/>
                <a:cs typeface="Arial"/>
              </a:rPr>
              <a:t>available,  from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real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estate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sites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if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open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to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reading,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libraries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or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other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government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agencies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such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as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Metro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New  York </a:t>
            </a:r>
            <a:r>
              <a:rPr dirty="0" sz="1050" spc="-5">
                <a:latin typeface="Arial"/>
                <a:cs typeface="Arial"/>
              </a:rPr>
              <a:t>MTA,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etc.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lvl="1" marL="292735" indent="-280670">
              <a:lnSpc>
                <a:spcPct val="100000"/>
              </a:lnSpc>
              <a:spcBef>
                <a:spcPts val="969"/>
              </a:spcBef>
              <a:buAutoNum type="arabicPeriod" startAt="5"/>
              <a:tabLst>
                <a:tab pos="293370" algn="l"/>
              </a:tabLst>
            </a:pPr>
            <a:r>
              <a:rPr dirty="0" sz="1350" spc="-5" b="1">
                <a:latin typeface="Cambria"/>
                <a:cs typeface="Cambria"/>
              </a:rPr>
              <a:t>Mapping </a:t>
            </a:r>
            <a:r>
              <a:rPr dirty="0" sz="1350" b="1">
                <a:latin typeface="Cambria"/>
                <a:cs typeface="Cambria"/>
              </a:rPr>
              <a:t>of</a:t>
            </a:r>
            <a:r>
              <a:rPr dirty="0" sz="1350" spc="-30" b="1">
                <a:latin typeface="Cambria"/>
                <a:cs typeface="Cambria"/>
              </a:rPr>
              <a:t> </a:t>
            </a:r>
            <a:r>
              <a:rPr dirty="0" sz="1350" b="1">
                <a:latin typeface="Cambria"/>
                <a:cs typeface="Cambria"/>
              </a:rPr>
              <a:t>Data</a:t>
            </a:r>
            <a:endParaRPr sz="1350">
              <a:latin typeface="Cambria"/>
              <a:cs typeface="Cambria"/>
            </a:endParaRPr>
          </a:p>
          <a:p>
            <a:pPr algn="just" marL="12700" marR="6985">
              <a:lnSpc>
                <a:spcPct val="95700"/>
              </a:lnSpc>
              <a:spcBef>
                <a:spcPts val="1220"/>
              </a:spcBef>
            </a:pPr>
            <a:r>
              <a:rPr dirty="0" sz="105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following </a:t>
            </a:r>
            <a:r>
              <a:rPr dirty="0" sz="1050">
                <a:latin typeface="Arial"/>
                <a:cs typeface="Arial"/>
              </a:rPr>
              <a:t>maps were created </a:t>
            </a:r>
            <a:r>
              <a:rPr dirty="0" sz="1050" spc="-10">
                <a:latin typeface="Arial"/>
                <a:cs typeface="Arial"/>
              </a:rPr>
              <a:t>to </a:t>
            </a:r>
            <a:r>
              <a:rPr dirty="0" sz="1050" spc="-5">
                <a:latin typeface="Arial"/>
                <a:cs typeface="Arial"/>
              </a:rPr>
              <a:t>facilitate the analysis and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choice of the palace to live.  Manhattan </a:t>
            </a:r>
            <a:r>
              <a:rPr dirty="0" sz="1050">
                <a:latin typeface="Arial"/>
                <a:cs typeface="Arial"/>
              </a:rPr>
              <a:t>map of </a:t>
            </a:r>
            <a:r>
              <a:rPr dirty="0" sz="1050" spc="-5">
                <a:latin typeface="Arial"/>
                <a:cs typeface="Arial"/>
              </a:rPr>
              <a:t>Neighborhoods </a:t>
            </a:r>
            <a:r>
              <a:rPr dirty="0" sz="1050">
                <a:latin typeface="Arial"/>
                <a:cs typeface="Arial"/>
              </a:rPr>
              <a:t>manhattan </a:t>
            </a:r>
            <a:r>
              <a:rPr dirty="0" sz="1050" spc="-5">
                <a:latin typeface="Arial"/>
                <a:cs typeface="Arial"/>
              </a:rPr>
              <a:t>subway </a:t>
            </a:r>
            <a:r>
              <a:rPr dirty="0" sz="1050">
                <a:latin typeface="Arial"/>
                <a:cs typeface="Arial"/>
              </a:rPr>
              <a:t>metro </a:t>
            </a:r>
            <a:r>
              <a:rPr dirty="0" sz="1050" spc="-5">
                <a:latin typeface="Arial"/>
                <a:cs typeface="Arial"/>
              </a:rPr>
              <a:t>locations Manhattan </a:t>
            </a:r>
            <a:r>
              <a:rPr dirty="0" sz="1050">
                <a:latin typeface="Arial"/>
                <a:cs typeface="Arial"/>
              </a:rPr>
              <a:t>map of places  </a:t>
            </a:r>
            <a:r>
              <a:rPr dirty="0" sz="1050" spc="-5">
                <a:latin typeface="Arial"/>
                <a:cs typeface="Arial"/>
              </a:rPr>
              <a:t>for </a:t>
            </a:r>
            <a:r>
              <a:rPr dirty="0" sz="1050">
                <a:latin typeface="Arial"/>
                <a:cs typeface="Arial"/>
              </a:rPr>
              <a:t>rent Manhattan map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>
                <a:latin typeface="Arial"/>
                <a:cs typeface="Arial"/>
              </a:rPr>
              <a:t>clustered venues </a:t>
            </a:r>
            <a:r>
              <a:rPr dirty="0" sz="1050" spc="-5">
                <a:latin typeface="Arial"/>
                <a:cs typeface="Arial"/>
              </a:rPr>
              <a:t>and neighborhoods Combined </a:t>
            </a:r>
            <a:r>
              <a:rPr dirty="0" sz="1050">
                <a:latin typeface="Arial"/>
                <a:cs typeface="Arial"/>
              </a:rPr>
              <a:t>maps of </a:t>
            </a:r>
            <a:r>
              <a:rPr dirty="0" sz="1050" spc="-5">
                <a:latin typeface="Arial"/>
                <a:cs typeface="Arial"/>
              </a:rPr>
              <a:t>Manhattan  </a:t>
            </a:r>
            <a:r>
              <a:rPr dirty="0" sz="1050">
                <a:latin typeface="Arial"/>
                <a:cs typeface="Arial"/>
              </a:rPr>
              <a:t>rent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places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with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subway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locations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Combined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maps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of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Manhattan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rent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places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with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subway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locations  </a:t>
            </a:r>
            <a:r>
              <a:rPr dirty="0" sz="1050">
                <a:latin typeface="Arial"/>
                <a:cs typeface="Arial"/>
              </a:rPr>
              <a:t>and </a:t>
            </a:r>
            <a:r>
              <a:rPr dirty="0" sz="1050" spc="-5">
                <a:latin typeface="Arial"/>
                <a:cs typeface="Arial"/>
              </a:rPr>
              <a:t>venues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clusters.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8567" y="1191513"/>
            <a:ext cx="2045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6F2F9F"/>
                </a:solidFill>
                <a:latin typeface="Arial"/>
                <a:cs typeface="Arial"/>
              </a:rPr>
              <a:t>ME</a:t>
            </a:r>
            <a:r>
              <a:rPr dirty="0" sz="2000" spc="-10" b="1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dirty="0" sz="2000" spc="5" b="1">
                <a:solidFill>
                  <a:srgbClr val="6F2F9F"/>
                </a:solidFill>
                <a:latin typeface="Arial"/>
                <a:cs typeface="Arial"/>
              </a:rPr>
              <a:t>H</a:t>
            </a:r>
            <a:r>
              <a:rPr dirty="0" sz="2000" spc="-15" b="1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dirty="0" sz="2000" b="1">
                <a:solidFill>
                  <a:srgbClr val="6F2F9F"/>
                </a:solidFill>
                <a:latin typeface="Arial"/>
                <a:cs typeface="Arial"/>
              </a:rPr>
              <a:t>DO</a:t>
            </a:r>
            <a:r>
              <a:rPr dirty="0" sz="2000" spc="-10" b="1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dirty="0" sz="2000" b="1">
                <a:solidFill>
                  <a:srgbClr val="6F2F9F"/>
                </a:solidFill>
                <a:latin typeface="Arial"/>
                <a:cs typeface="Arial"/>
              </a:rPr>
              <a:t>OGY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180" y="1961133"/>
            <a:ext cx="5325110" cy="434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318770" indent="-3067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19405" algn="l"/>
              </a:tabLst>
            </a:pPr>
            <a:r>
              <a:rPr dirty="0" sz="1400" spc="20" b="1">
                <a:latin typeface="Arial"/>
                <a:cs typeface="Arial"/>
              </a:rPr>
              <a:t>The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180" b="1">
                <a:latin typeface="Arial"/>
                <a:cs typeface="Arial"/>
              </a:rPr>
              <a:t>Strategy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180" b="1">
                <a:latin typeface="Arial"/>
                <a:cs typeface="Arial"/>
              </a:rPr>
              <a:t>to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80" b="1">
                <a:latin typeface="Arial"/>
                <a:cs typeface="Arial"/>
              </a:rPr>
              <a:t>find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155" b="1">
                <a:latin typeface="Arial"/>
                <a:cs typeface="Arial"/>
              </a:rPr>
              <a:t>the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85" b="1">
                <a:latin typeface="Arial"/>
                <a:cs typeface="Arial"/>
              </a:rPr>
              <a:t>answer:</a:t>
            </a:r>
            <a:endParaRPr sz="1400">
              <a:latin typeface="Arial"/>
              <a:cs typeface="Arial"/>
            </a:endParaRPr>
          </a:p>
          <a:p>
            <a:pPr marL="18415" marR="5080" indent="-6350">
              <a:lnSpc>
                <a:spcPct val="102299"/>
              </a:lnSpc>
              <a:spcBef>
                <a:spcPts val="935"/>
              </a:spcBef>
            </a:pPr>
            <a:r>
              <a:rPr dirty="0" sz="1200" spc="-5">
                <a:latin typeface="Arial"/>
                <a:cs typeface="Arial"/>
              </a:rPr>
              <a:t>The strategy is based on mapping the described data in section 2.0, in order </a:t>
            </a:r>
            <a:r>
              <a:rPr dirty="0" sz="1200">
                <a:latin typeface="Arial"/>
                <a:cs typeface="Arial"/>
              </a:rPr>
              <a:t>to  </a:t>
            </a:r>
            <a:r>
              <a:rPr dirty="0" sz="1200" spc="-5">
                <a:latin typeface="Arial"/>
                <a:cs typeface="Arial"/>
              </a:rPr>
              <a:t>facilitate </a:t>
            </a:r>
            <a:r>
              <a:rPr dirty="0" sz="1200">
                <a:latin typeface="Arial"/>
                <a:cs typeface="Arial"/>
              </a:rPr>
              <a:t>the choice of at </a:t>
            </a:r>
            <a:r>
              <a:rPr dirty="0" sz="1200" spc="-5">
                <a:latin typeface="Arial"/>
                <a:cs typeface="Arial"/>
              </a:rPr>
              <a:t>least </a:t>
            </a:r>
            <a:r>
              <a:rPr dirty="0" sz="1200">
                <a:latin typeface="Arial"/>
                <a:cs typeface="Arial"/>
              </a:rPr>
              <a:t>two </a:t>
            </a:r>
            <a:r>
              <a:rPr dirty="0" sz="1200" spc="-5">
                <a:latin typeface="Arial"/>
                <a:cs typeface="Arial"/>
              </a:rPr>
              <a:t>candidate </a:t>
            </a:r>
            <a:r>
              <a:rPr dirty="0" sz="1200">
                <a:latin typeface="Arial"/>
                <a:cs typeface="Arial"/>
              </a:rPr>
              <a:t>places </a:t>
            </a:r>
            <a:r>
              <a:rPr dirty="0" sz="1200" spc="-5">
                <a:latin typeface="Arial"/>
                <a:cs typeface="Arial"/>
              </a:rPr>
              <a:t>for rent. The information  will </a:t>
            </a:r>
            <a:r>
              <a:rPr dirty="0" sz="1200">
                <a:latin typeface="Arial"/>
                <a:cs typeface="Arial"/>
              </a:rPr>
              <a:t>be </a:t>
            </a:r>
            <a:r>
              <a:rPr dirty="0" sz="1200" spc="-5">
                <a:latin typeface="Arial"/>
                <a:cs typeface="Arial"/>
              </a:rPr>
              <a:t>consolidated in </a:t>
            </a:r>
            <a:r>
              <a:rPr dirty="0" sz="1200">
                <a:latin typeface="Arial"/>
                <a:cs typeface="Arial"/>
              </a:rPr>
              <a:t>ONE MAP </a:t>
            </a:r>
            <a:r>
              <a:rPr dirty="0" sz="1200" spc="-5">
                <a:latin typeface="Arial"/>
                <a:cs typeface="Arial"/>
              </a:rPr>
              <a:t>where one can see the details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the  apartment, the cluster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venues in the neighborhood and the relative location  </a:t>
            </a:r>
            <a:r>
              <a:rPr dirty="0" sz="1200">
                <a:latin typeface="Arial"/>
                <a:cs typeface="Arial"/>
              </a:rPr>
              <a:t>from </a:t>
            </a:r>
            <a:r>
              <a:rPr dirty="0" sz="1200" spc="-5">
                <a:latin typeface="Arial"/>
                <a:cs typeface="Arial"/>
              </a:rPr>
              <a:t>a subway station and </a:t>
            </a:r>
            <a:r>
              <a:rPr dirty="0" sz="1200">
                <a:latin typeface="Arial"/>
                <a:cs typeface="Arial"/>
              </a:rPr>
              <a:t>from </a:t>
            </a:r>
            <a:r>
              <a:rPr dirty="0" sz="1200" spc="-5">
                <a:latin typeface="Arial"/>
                <a:cs typeface="Arial"/>
              </a:rPr>
              <a:t>work place.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measurement tool icon will also  be provided. The popups </a:t>
            </a:r>
            <a:r>
              <a:rPr dirty="0" sz="1200">
                <a:latin typeface="Arial"/>
                <a:cs typeface="Arial"/>
              </a:rPr>
              <a:t>on </a:t>
            </a:r>
            <a:r>
              <a:rPr dirty="0" sz="1200" spc="-5">
                <a:latin typeface="Arial"/>
                <a:cs typeface="Arial"/>
              </a:rPr>
              <a:t>the map items will display </a:t>
            </a:r>
            <a:r>
              <a:rPr dirty="0" sz="1200">
                <a:latin typeface="Arial"/>
                <a:cs typeface="Arial"/>
              </a:rPr>
              <a:t>rent </a:t>
            </a:r>
            <a:r>
              <a:rPr dirty="0" sz="1200" spc="-5">
                <a:latin typeface="Arial"/>
                <a:cs typeface="Arial"/>
              </a:rPr>
              <a:t>price, location and  cluster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venues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applicable.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Arial"/>
              <a:cs typeface="Arial"/>
            </a:endParaRPr>
          </a:p>
          <a:p>
            <a:pPr lvl="1" marL="318770" indent="-306705">
              <a:lnSpc>
                <a:spcPct val="100000"/>
              </a:lnSpc>
              <a:buAutoNum type="arabicPeriod" startAt="2"/>
              <a:tabLst>
                <a:tab pos="319405" algn="l"/>
              </a:tabLst>
            </a:pPr>
            <a:r>
              <a:rPr dirty="0" sz="1400" spc="20" b="1">
                <a:latin typeface="Arial"/>
                <a:cs typeface="Arial"/>
              </a:rPr>
              <a:t>The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40" b="1">
                <a:latin typeface="Arial"/>
                <a:cs typeface="Arial"/>
              </a:rPr>
              <a:t>Tools: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 marL="182880" marR="172720" indent="-170815">
              <a:lnSpc>
                <a:spcPct val="103499"/>
              </a:lnSpc>
            </a:pPr>
            <a:r>
              <a:rPr dirty="0" sz="1200" spc="85">
                <a:latin typeface="Wingdings"/>
                <a:cs typeface="Wingdings"/>
              </a:rPr>
              <a:t>→</a:t>
            </a:r>
            <a:r>
              <a:rPr dirty="0" sz="1200" spc="85">
                <a:latin typeface="Arial"/>
                <a:cs typeface="Arial"/>
              </a:rPr>
              <a:t>Web-scraping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sites is </a:t>
            </a:r>
            <a:r>
              <a:rPr dirty="0" sz="1200">
                <a:latin typeface="Arial"/>
                <a:cs typeface="Arial"/>
              </a:rPr>
              <a:t>used to </a:t>
            </a:r>
            <a:r>
              <a:rPr dirty="0" sz="1200" spc="-5">
                <a:latin typeface="Arial"/>
                <a:cs typeface="Arial"/>
              </a:rPr>
              <a:t>consolidate </a:t>
            </a:r>
            <a:r>
              <a:rPr dirty="0" sz="1200">
                <a:latin typeface="Arial"/>
                <a:cs typeface="Arial"/>
              </a:rPr>
              <a:t>data-frame </a:t>
            </a:r>
            <a:r>
              <a:rPr dirty="0" sz="1200" spc="-5">
                <a:latin typeface="Arial"/>
                <a:cs typeface="Arial"/>
              </a:rPr>
              <a:t>information </a:t>
            </a:r>
            <a:r>
              <a:rPr dirty="0" sz="1200" spc="-229">
                <a:latin typeface="Arial"/>
                <a:cs typeface="Arial"/>
              </a:rPr>
              <a:t>which  </a:t>
            </a:r>
            <a:r>
              <a:rPr dirty="0" sz="1200" spc="-5">
                <a:latin typeface="Arial"/>
                <a:cs typeface="Arial"/>
              </a:rPr>
              <a:t>was saved </a:t>
            </a:r>
            <a:r>
              <a:rPr dirty="0" sz="1200">
                <a:latin typeface="Arial"/>
                <a:cs typeface="Arial"/>
              </a:rPr>
              <a:t>as csv </a:t>
            </a:r>
            <a:r>
              <a:rPr dirty="0" sz="1200" spc="-5">
                <a:latin typeface="Arial"/>
                <a:cs typeface="Arial"/>
              </a:rPr>
              <a:t>files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convenience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simply the report. Geodata  was obtained </a:t>
            </a:r>
            <a:r>
              <a:rPr dirty="0" sz="1200">
                <a:latin typeface="Arial"/>
                <a:cs typeface="Arial"/>
              </a:rPr>
              <a:t>by </a:t>
            </a:r>
            <a:r>
              <a:rPr dirty="0" sz="1200" spc="-5">
                <a:latin typeface="Arial"/>
                <a:cs typeface="Arial"/>
              </a:rPr>
              <a:t>coding a program to use Nominatim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get latitude and  longitude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subway </a:t>
            </a:r>
            <a:r>
              <a:rPr dirty="0" sz="1200">
                <a:latin typeface="Arial"/>
                <a:cs typeface="Arial"/>
              </a:rPr>
              <a:t>stations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also for each </a:t>
            </a:r>
            <a:r>
              <a:rPr dirty="0" sz="1200" spc="-5">
                <a:latin typeface="Arial"/>
                <a:cs typeface="Arial"/>
              </a:rPr>
              <a:t>of (144 units) the  apartments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rent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listed.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 spc="75">
                <a:latin typeface="Wingdings"/>
                <a:cs typeface="Wingdings"/>
              </a:rPr>
              <a:t>→</a:t>
            </a:r>
            <a:r>
              <a:rPr dirty="0" sz="1200" spc="75">
                <a:latin typeface="Arial"/>
                <a:cs typeface="Arial"/>
              </a:rPr>
              <a:t>Geopy_distance </a:t>
            </a:r>
            <a:r>
              <a:rPr dirty="0" sz="1200" spc="-5">
                <a:latin typeface="Arial"/>
                <a:cs typeface="Arial"/>
              </a:rPr>
              <a:t>and Nominatim were used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establish relative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distances.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dirty="0" sz="1200" spc="-5">
                <a:latin typeface="Arial"/>
                <a:cs typeface="Arial"/>
              </a:rPr>
              <a:t>Seaborn graphic was </a:t>
            </a:r>
            <a:r>
              <a:rPr dirty="0" sz="1200">
                <a:latin typeface="Arial"/>
                <a:cs typeface="Arial"/>
              </a:rPr>
              <a:t>used for </a:t>
            </a:r>
            <a:r>
              <a:rPr dirty="0" sz="1200" spc="-5">
                <a:latin typeface="Arial"/>
                <a:cs typeface="Arial"/>
              </a:rPr>
              <a:t>general statistics </a:t>
            </a:r>
            <a:r>
              <a:rPr dirty="0" sz="1200">
                <a:latin typeface="Arial"/>
                <a:cs typeface="Arial"/>
              </a:rPr>
              <a:t>on </a:t>
            </a:r>
            <a:r>
              <a:rPr dirty="0" sz="1200" spc="-5">
                <a:latin typeface="Arial"/>
                <a:cs typeface="Arial"/>
              </a:rPr>
              <a:t>rental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149225" marR="347345" indent="-128270">
              <a:lnSpc>
                <a:spcPct val="103299"/>
              </a:lnSpc>
              <a:spcBef>
                <a:spcPts val="685"/>
              </a:spcBef>
            </a:pPr>
            <a:r>
              <a:rPr dirty="0" sz="1200" spc="225">
                <a:latin typeface="Wingdings"/>
                <a:cs typeface="Wingdings"/>
              </a:rPr>
              <a:t>→</a:t>
            </a:r>
            <a:r>
              <a:rPr dirty="0" sz="1200" spc="225">
                <a:latin typeface="Arial"/>
                <a:cs typeface="Arial"/>
              </a:rPr>
              <a:t>Maps </a:t>
            </a:r>
            <a:r>
              <a:rPr dirty="0" sz="1200" spc="-5">
                <a:latin typeface="Arial"/>
                <a:cs typeface="Arial"/>
              </a:rPr>
              <a:t>with popups labels allow quick identification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location, price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370">
                <a:latin typeface="Arial"/>
                <a:cs typeface="Arial"/>
              </a:rPr>
              <a:t>and </a:t>
            </a:r>
            <a:r>
              <a:rPr dirty="0" sz="1200" spc="-3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feature, thus making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selection </a:t>
            </a:r>
            <a:r>
              <a:rPr dirty="0" sz="1200">
                <a:latin typeface="Arial"/>
                <a:cs typeface="Arial"/>
              </a:rPr>
              <a:t>very</a:t>
            </a:r>
            <a:r>
              <a:rPr dirty="0" sz="1200" spc="-5">
                <a:latin typeface="Arial"/>
                <a:cs typeface="Arial"/>
              </a:rPr>
              <a:t> easy.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889761"/>
            <a:ext cx="4417695" cy="96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6345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6F2F9F"/>
                </a:solidFill>
                <a:latin typeface="Calibri"/>
                <a:cs typeface="Calibri"/>
              </a:rPr>
              <a:t>EXECUTION AND RESULTS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alibri"/>
                <a:cs typeface="Calibri"/>
              </a:rPr>
              <a:t>Current Residence Neighborhood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3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Singapore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324" y="5768720"/>
            <a:ext cx="3118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Venues </a:t>
            </a:r>
            <a:r>
              <a:rPr dirty="0" sz="1800" b="1">
                <a:latin typeface="Calibri"/>
                <a:cs typeface="Calibri"/>
              </a:rPr>
              <a:t>around </a:t>
            </a:r>
            <a:r>
              <a:rPr dirty="0" sz="1800" spc="-5" b="1">
                <a:latin typeface="Calibri"/>
                <a:cs typeface="Calibri"/>
              </a:rPr>
              <a:t>in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Neighborhood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55" y="2181351"/>
            <a:ext cx="5730747" cy="32950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9355" y="6091402"/>
            <a:ext cx="5731383" cy="34618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891285"/>
            <a:ext cx="2615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Manhattan </a:t>
            </a:r>
            <a:r>
              <a:rPr dirty="0" sz="1800" spc="-5" b="1">
                <a:latin typeface="Calibri"/>
                <a:cs typeface="Calibri"/>
              </a:rPr>
              <a:t>Map </a:t>
            </a:r>
            <a:r>
              <a:rPr dirty="0" sz="1800" b="1">
                <a:latin typeface="Calibri"/>
                <a:cs typeface="Calibri"/>
              </a:rPr>
              <a:t>–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Clusters.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324" y="5120766"/>
            <a:ext cx="3146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Geodata Manhattan </a:t>
            </a:r>
            <a:r>
              <a:rPr dirty="0" sz="1800" b="1">
                <a:latin typeface="Calibri"/>
                <a:cs typeface="Calibri"/>
              </a:rPr>
              <a:t>apt for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Rent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55" y="1514855"/>
            <a:ext cx="5731129" cy="33139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9355" y="5743955"/>
            <a:ext cx="5730621" cy="3216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891285"/>
            <a:ext cx="3089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Rents </a:t>
            </a:r>
            <a:r>
              <a:rPr dirty="0" sz="1800" b="1">
                <a:latin typeface="Calibri"/>
                <a:cs typeface="Calibri"/>
              </a:rPr>
              <a:t>in </a:t>
            </a:r>
            <a:r>
              <a:rPr dirty="0" sz="1800" spc="-5" b="1">
                <a:latin typeface="Calibri"/>
                <a:cs typeface="Calibri"/>
              </a:rPr>
              <a:t>Manhattan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Apartments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9355" y="1514728"/>
            <a:ext cx="5731510" cy="5530215"/>
            <a:chOff x="1189355" y="1514728"/>
            <a:chExt cx="5731510" cy="55302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355" y="3227958"/>
              <a:ext cx="5731510" cy="38169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355" y="1533143"/>
              <a:ext cx="2657160" cy="16625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0844" y="1514728"/>
              <a:ext cx="2650928" cy="1662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7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Hrushikesh Reddy</dc:creator>
  <dcterms:created xsi:type="dcterms:W3CDTF">2020-04-17T11:46:12Z</dcterms:created>
  <dcterms:modified xsi:type="dcterms:W3CDTF">2020-04-17T11:46:12Z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2020-04-17T00:00:00Z</vt:filetime>
  </property>
</Properties>
</file>