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25" y="1325758"/>
            <a:ext cx="6115050" cy="348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69" algn="ctr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A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52705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PROJECT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REPORTON</a:t>
            </a:r>
            <a:endParaRPr sz="18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29600"/>
              </a:lnSpc>
              <a:spcBef>
                <a:spcPts val="800"/>
              </a:spcBef>
            </a:pPr>
            <a:r>
              <a:rPr sz="1800" b="1" spc="-10" dirty="0">
                <a:latin typeface="Times New Roman"/>
                <a:cs typeface="Times New Roman"/>
              </a:rPr>
              <a:t>“PARKING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LOT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MANAGEMENT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”</a:t>
            </a:r>
            <a:endParaRPr lang="en-IN" sz="1800" b="1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29600"/>
              </a:lnSpc>
              <a:spcBef>
                <a:spcPts val="8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SUBMITTED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BY:</a:t>
            </a:r>
            <a:endParaRPr sz="1800" dirty="0">
              <a:latin typeface="Times New Roman"/>
              <a:cs typeface="Times New Roman"/>
            </a:endParaRPr>
          </a:p>
          <a:p>
            <a:pPr marR="43815" algn="ctr">
              <a:lnSpc>
                <a:spcPct val="100000"/>
              </a:lnSpc>
              <a:spcBef>
                <a:spcPts val="1065"/>
              </a:spcBef>
            </a:pPr>
            <a:r>
              <a:rPr sz="1800" b="1" dirty="0">
                <a:latin typeface="Trebuchet MS"/>
                <a:cs typeface="Trebuchet MS"/>
              </a:rPr>
              <a:t>Mr.HRUSHIL</a:t>
            </a:r>
            <a:r>
              <a:rPr sz="1800" b="1" spc="8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MAHESH</a:t>
            </a:r>
            <a:r>
              <a:rPr sz="1800" b="1" spc="6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SONAWANE(</a:t>
            </a:r>
            <a:r>
              <a:rPr sz="1800" spc="-10" dirty="0">
                <a:latin typeface="Trebuchet MS"/>
                <a:cs typeface="Trebuchet MS"/>
              </a:rPr>
              <a:t>2124UCEM1092)</a:t>
            </a:r>
            <a:endParaRPr sz="1800" dirty="0">
              <a:latin typeface="Trebuchet MS"/>
              <a:cs typeface="Trebuchet MS"/>
            </a:endParaRPr>
          </a:p>
          <a:p>
            <a:pPr marR="42545" algn="ctr">
              <a:lnSpc>
                <a:spcPct val="100000"/>
              </a:lnSpc>
              <a:spcBef>
                <a:spcPts val="1920"/>
              </a:spcBef>
            </a:pPr>
            <a:r>
              <a:rPr sz="1800" b="1" spc="-10" dirty="0">
                <a:latin typeface="Trebuchet MS"/>
                <a:cs typeface="Trebuchet MS"/>
              </a:rPr>
              <a:t>SUBJECT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: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PPS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using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C++</a:t>
            </a:r>
            <a:endParaRPr sz="1800" dirty="0">
              <a:latin typeface="Trebuchet MS"/>
              <a:cs typeface="Trebuchet MS"/>
            </a:endParaRPr>
          </a:p>
          <a:p>
            <a:pPr marL="1870710" marR="1913889" indent="1905" algn="ctr">
              <a:lnSpc>
                <a:spcPct val="147100"/>
              </a:lnSpc>
              <a:spcBef>
                <a:spcPts val="95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Under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guidance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Miss.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ISHWARI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TIRSE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517" y="7023602"/>
            <a:ext cx="4287520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0175" marR="167640" indent="-1388110">
              <a:lnSpc>
                <a:spcPct val="1104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Department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Computer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Science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and </a:t>
            </a:r>
            <a:r>
              <a:rPr sz="2000" b="1" spc="-10" dirty="0"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  <a:spcBef>
                <a:spcPts val="775"/>
              </a:spcBef>
            </a:pPr>
            <a:r>
              <a:rPr sz="1600" b="1" dirty="0">
                <a:latin typeface="Times New Roman"/>
                <a:cs typeface="Times New Roman"/>
              </a:rPr>
              <a:t>Sanjivani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Rural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Education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Society’s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40" dirty="0">
                <a:solidFill>
                  <a:srgbClr val="0D465F"/>
                </a:solidFill>
                <a:latin typeface="Trebuchet MS"/>
                <a:cs typeface="Trebuchet MS"/>
              </a:rPr>
              <a:t>SANJIVANI</a:t>
            </a:r>
            <a:r>
              <a:rPr sz="2000" spc="-90" dirty="0">
                <a:solidFill>
                  <a:srgbClr val="0D465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D465F"/>
                </a:solidFill>
                <a:latin typeface="Trebuchet MS"/>
                <a:cs typeface="Trebuchet MS"/>
              </a:rPr>
              <a:t>UNIVERSITY</a:t>
            </a:r>
            <a:endParaRPr sz="2000">
              <a:latin typeface="Trebuchet MS"/>
              <a:cs typeface="Trebuchet MS"/>
            </a:endParaRPr>
          </a:p>
          <a:p>
            <a:pPr marL="9525" algn="ctr">
              <a:lnSpc>
                <a:spcPct val="100000"/>
              </a:lnSpc>
              <a:spcBef>
                <a:spcPts val="700"/>
              </a:spcBef>
            </a:pPr>
            <a:r>
              <a:rPr sz="1400" b="1" spc="-10" dirty="0">
                <a:latin typeface="Times New Roman"/>
                <a:cs typeface="Times New Roman"/>
              </a:rPr>
              <a:t>KOPARGAON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423603,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DIST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AHMEDNAGAR2024-</a:t>
            </a:r>
            <a:endParaRPr sz="1400">
              <a:latin typeface="Times New Roman"/>
              <a:cs typeface="Times New Roman"/>
            </a:endParaRPr>
          </a:p>
          <a:p>
            <a:pPr marL="13335" algn="ctr">
              <a:lnSpc>
                <a:spcPct val="100000"/>
              </a:lnSpc>
              <a:spcBef>
                <a:spcPts val="975"/>
              </a:spcBef>
            </a:pPr>
            <a:r>
              <a:rPr sz="1400" b="1" spc="-20" dirty="0">
                <a:latin typeface="Times New Roman"/>
                <a:cs typeface="Times New Roman"/>
              </a:rPr>
              <a:t>2025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550" y="5059173"/>
            <a:ext cx="1989454" cy="1718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7520" y="1206881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rebuchet MS"/>
                <a:cs typeface="Trebuchet MS"/>
              </a:rPr>
              <a:t>CONCLUSION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592" y="2274188"/>
            <a:ext cx="5685155" cy="279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4604" algn="ctr">
              <a:lnSpc>
                <a:spcPct val="117900"/>
              </a:lnSpc>
              <a:spcBef>
                <a:spcPts val="95"/>
              </a:spcBef>
            </a:pPr>
            <a:r>
              <a:rPr sz="1400" dirty="0">
                <a:latin typeface="Trebuchet MS"/>
                <a:cs typeface="Trebuchet MS"/>
              </a:rPr>
              <a:t>In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conclusion,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this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paper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has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found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that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Parking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Lot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Management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System </a:t>
            </a:r>
            <a:r>
              <a:rPr sz="1400" dirty="0">
                <a:latin typeface="Trebuchet MS"/>
                <a:cs typeface="Trebuchet MS"/>
              </a:rPr>
              <a:t>is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indispensable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integrate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and </a:t>
            </a:r>
            <a:r>
              <a:rPr sz="1400" spc="-45" dirty="0">
                <a:latin typeface="Trebuchet MS"/>
                <a:cs typeface="Trebuchet MS"/>
              </a:rPr>
              <a:t>implement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innovation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parking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services </a:t>
            </a:r>
            <a:r>
              <a:rPr sz="1400" spc="-55" dirty="0">
                <a:latin typeface="Trebuchet MS"/>
                <a:cs typeface="Trebuchet MS"/>
              </a:rPr>
              <a:t>and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facilities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for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both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the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users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and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operators.</a:t>
            </a:r>
            <a:r>
              <a:rPr sz="1400" spc="-50" dirty="0">
                <a:latin typeface="Trebuchet MS"/>
                <a:cs typeface="Trebuchet MS"/>
              </a:rPr>
              <a:t> Using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automation, </a:t>
            </a:r>
            <a:r>
              <a:rPr sz="1400" spc="-40" dirty="0">
                <a:latin typeface="Trebuchet MS"/>
                <a:cs typeface="Trebuchet MS"/>
              </a:rPr>
              <a:t>monitoring,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and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the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efficient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system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payment,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drastically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cuts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down the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traffic,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maximizes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the</a:t>
            </a:r>
            <a:r>
              <a:rPr sz="1400" spc="-40" dirty="0">
                <a:latin typeface="Trebuchet MS"/>
                <a:cs typeface="Trebuchet MS"/>
              </a:rPr>
              <a:t> available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areas,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and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boosts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security.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not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only </a:t>
            </a:r>
            <a:r>
              <a:rPr sz="1400" spc="-40" dirty="0">
                <a:latin typeface="Trebuchet MS"/>
                <a:cs typeface="Trebuchet MS"/>
              </a:rPr>
              <a:t>increases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user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satisfaction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by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easing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the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process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searching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for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parking </a:t>
            </a:r>
            <a:r>
              <a:rPr sz="1400" spc="-30" dirty="0">
                <a:latin typeface="Trebuchet MS"/>
                <a:cs typeface="Trebuchet MS"/>
              </a:rPr>
              <a:t>spaces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but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also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provides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important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information </a:t>
            </a:r>
            <a:r>
              <a:rPr sz="1400" dirty="0">
                <a:latin typeface="Trebuchet MS"/>
                <a:cs typeface="Trebuchet MS"/>
              </a:rPr>
              <a:t>as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well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analysis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help </a:t>
            </a:r>
            <a:r>
              <a:rPr sz="1400" spc="-50" dirty="0">
                <a:latin typeface="Trebuchet MS"/>
                <a:cs typeface="Trebuchet MS"/>
              </a:rPr>
              <a:t>operators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generate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profit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and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enhance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their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management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efficiency.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In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the </a:t>
            </a:r>
            <a:r>
              <a:rPr sz="1400" spc="-35" dirty="0">
                <a:latin typeface="Trebuchet MS"/>
                <a:cs typeface="Trebuchet MS"/>
              </a:rPr>
              <a:t>course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the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development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of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urban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centers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and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expansion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avenues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into </a:t>
            </a:r>
            <a:r>
              <a:rPr sz="1400" spc="-50" dirty="0">
                <a:latin typeface="Trebuchet MS"/>
                <a:cs typeface="Trebuchet MS"/>
              </a:rPr>
              <a:t>mega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cities,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such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systems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will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vital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any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city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to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have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efficient infrastructure</a:t>
            </a:r>
            <a:r>
              <a:rPr sz="1200" spc="-10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5167" y="457200"/>
          <a:ext cx="5864224" cy="646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7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SR.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6512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No.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806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CONTENT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4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7470" algn="ctr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PAGE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NO.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4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1.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8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8826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INTRODUCTION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8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7470"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8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2.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7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857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75" dirty="0">
                          <a:latin typeface="Trebuchet MS"/>
                          <a:cs typeface="Trebuchet MS"/>
                        </a:rPr>
                        <a:t>CODE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7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806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b="1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7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3.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8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810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8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7470"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8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4.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8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8105" algn="ctr">
                        <a:lnSpc>
                          <a:spcPct val="100000"/>
                        </a:lnSpc>
                      </a:pPr>
                      <a:r>
                        <a:rPr sz="1800" b="1" spc="85" dirty="0">
                          <a:latin typeface="Trebuchet MS"/>
                          <a:cs typeface="Trebuchet MS"/>
                        </a:rPr>
                        <a:t>CONCLUSION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8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7470"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8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645" y="1447851"/>
            <a:ext cx="6125210" cy="473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INTRODUCTION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800">
              <a:latin typeface="Trebuchet MS"/>
              <a:cs typeface="Trebuchet MS"/>
            </a:endParaRPr>
          </a:p>
          <a:p>
            <a:pPr marL="12065" marR="5080" indent="3175" algn="ctr">
              <a:lnSpc>
                <a:spcPct val="117600"/>
              </a:lnSpc>
              <a:spcBef>
                <a:spcPts val="5"/>
              </a:spcBef>
            </a:pP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Parking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Lot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Management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System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an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system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aimed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to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organize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parking </a:t>
            </a:r>
            <a:r>
              <a:rPr sz="1400" spc="-30" dirty="0">
                <a:latin typeface="Trebuchet MS"/>
                <a:cs typeface="Trebuchet MS"/>
              </a:rPr>
              <a:t>zones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at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commercial,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residential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and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other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areas.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The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system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therefore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seeks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60" dirty="0">
                <a:latin typeface="Trebuchet MS"/>
                <a:cs typeface="Trebuchet MS"/>
              </a:rPr>
              <a:t>improve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user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experience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through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the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performance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ofmajor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tasks</a:t>
            </a:r>
            <a:r>
              <a:rPr sz="1400" spc="-10" dirty="0">
                <a:latin typeface="Trebuchet MS"/>
                <a:cs typeface="Trebuchet MS"/>
              </a:rPr>
              <a:t> including </a:t>
            </a:r>
            <a:r>
              <a:rPr sz="1400" spc="-40" dirty="0">
                <a:latin typeface="Trebuchet MS"/>
                <a:cs typeface="Trebuchet MS"/>
              </a:rPr>
              <a:t>entry/exit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the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vehicle,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space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allocation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and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payment.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enables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tracking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of </a:t>
            </a:r>
            <a:r>
              <a:rPr sz="1400" spc="-35" dirty="0">
                <a:latin typeface="Trebuchet MS"/>
                <a:cs typeface="Trebuchet MS"/>
              </a:rPr>
              <a:t>parking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spot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availability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using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sensors,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cameras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and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software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applications, </a:t>
            </a:r>
            <a:r>
              <a:rPr sz="1400" spc="-35" dirty="0">
                <a:latin typeface="Trebuchet MS"/>
                <a:cs typeface="Trebuchet MS"/>
              </a:rPr>
              <a:t>efficient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space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management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minimizes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instances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where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people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have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50" dirty="0">
                <a:latin typeface="Trebuchet MS"/>
                <a:cs typeface="Trebuchet MS"/>
              </a:rPr>
              <a:t>monitor</a:t>
            </a:r>
            <a:r>
              <a:rPr sz="1400" spc="-60" dirty="0">
                <a:latin typeface="Trebuchet MS"/>
                <a:cs typeface="Trebuchet MS"/>
              </a:rPr>
              <a:t> the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parking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lots.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00">
              <a:latin typeface="Trebuchet MS"/>
              <a:cs typeface="Trebuchet MS"/>
            </a:endParaRPr>
          </a:p>
          <a:p>
            <a:pPr marL="243840" marR="247015" indent="8890" algn="ctr">
              <a:lnSpc>
                <a:spcPct val="118100"/>
              </a:lnSpc>
              <a:spcBef>
                <a:spcPts val="5"/>
              </a:spcBef>
            </a:pPr>
            <a:r>
              <a:rPr sz="1400" spc="-40" dirty="0">
                <a:latin typeface="Trebuchet MS"/>
                <a:cs typeface="Trebuchet MS"/>
              </a:rPr>
              <a:t>Besides,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this</a:t>
            </a:r>
            <a:r>
              <a:rPr sz="1400" spc="-50" dirty="0">
                <a:latin typeface="Trebuchet MS"/>
                <a:cs typeface="Trebuchet MS"/>
              </a:rPr>
              <a:t> system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enhances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the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quality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of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traffic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flow,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saves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time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-45" dirty="0">
                <a:latin typeface="Trebuchet MS"/>
                <a:cs typeface="Trebuchet MS"/>
              </a:rPr>
              <a:t>searching </a:t>
            </a:r>
            <a:r>
              <a:rPr sz="1400" spc="-50" dirty="0">
                <a:latin typeface="Trebuchet MS"/>
                <a:cs typeface="Trebuchet MS"/>
              </a:rPr>
              <a:t>the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place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to </a:t>
            </a:r>
            <a:r>
              <a:rPr sz="1400" spc="-55" dirty="0">
                <a:latin typeface="Trebuchet MS"/>
                <a:cs typeface="Trebuchet MS"/>
              </a:rPr>
              <a:t>park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car,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and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increases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security. </a:t>
            </a:r>
            <a:r>
              <a:rPr sz="1400" spc="-60" dirty="0">
                <a:latin typeface="Trebuchet MS"/>
                <a:cs typeface="Trebuchet MS"/>
              </a:rPr>
              <a:t>For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parking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lot </a:t>
            </a:r>
            <a:r>
              <a:rPr sz="1400" spc="-50" dirty="0">
                <a:latin typeface="Trebuchet MS"/>
                <a:cs typeface="Trebuchet MS"/>
              </a:rPr>
              <a:t>operators,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it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offers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many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dimensional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usages,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which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makes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the </a:t>
            </a:r>
            <a:r>
              <a:rPr sz="1400" spc="-45" dirty="0">
                <a:latin typeface="Trebuchet MS"/>
                <a:cs typeface="Trebuchet MS"/>
              </a:rPr>
              <a:t>management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decision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and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raise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the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amount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of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income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the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parking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lots.</a:t>
            </a:r>
            <a:endParaRPr sz="1400">
              <a:latin typeface="Trebuchet MS"/>
              <a:cs typeface="Trebuchet MS"/>
            </a:endParaRPr>
          </a:p>
          <a:p>
            <a:pPr marL="34290" marR="29845" indent="-1270" algn="ctr">
              <a:lnSpc>
                <a:spcPct val="117600"/>
              </a:lnSpc>
            </a:pPr>
            <a:r>
              <a:rPr sz="1400" spc="-30" dirty="0">
                <a:latin typeface="Trebuchet MS"/>
                <a:cs typeface="Trebuchet MS"/>
              </a:rPr>
              <a:t>Parking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management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solutions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are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becoming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something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very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important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asthe </a:t>
            </a:r>
            <a:r>
              <a:rPr sz="1400" spc="-30" dirty="0">
                <a:latin typeface="Trebuchet MS"/>
                <a:cs typeface="Trebuchet MS"/>
              </a:rPr>
              <a:t>roles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parking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are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increasing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due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the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growing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population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and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improving </a:t>
            </a:r>
            <a:r>
              <a:rPr sz="1400" spc="-55" dirty="0">
                <a:latin typeface="Trebuchet MS"/>
                <a:cs typeface="Trebuchet MS"/>
              </a:rPr>
              <a:t>means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of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transport.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1926" y="482981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33" y="1510238"/>
            <a:ext cx="6377940" cy="7490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rebuchet MS"/>
                <a:cs typeface="Trebuchet MS"/>
              </a:rPr>
              <a:t>#include </a:t>
            </a:r>
            <a:r>
              <a:rPr sz="1200" spc="-35" dirty="0">
                <a:latin typeface="Trebuchet MS"/>
                <a:cs typeface="Trebuchet MS"/>
              </a:rPr>
              <a:t>&lt;iostream&gt;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#include</a:t>
            </a:r>
            <a:endParaRPr sz="1200" dirty="0">
              <a:latin typeface="Trebuchet MS"/>
              <a:cs typeface="Trebuchet MS"/>
            </a:endParaRPr>
          </a:p>
          <a:p>
            <a:pPr marL="12700" marR="4597400">
              <a:lnSpc>
                <a:spcPct val="171900"/>
              </a:lnSpc>
              <a:spcBef>
                <a:spcPts val="25"/>
              </a:spcBef>
            </a:pPr>
            <a:r>
              <a:rPr sz="1200" spc="-35" dirty="0">
                <a:latin typeface="Trebuchet MS"/>
                <a:cs typeface="Trebuchet MS"/>
              </a:rPr>
              <a:t>&lt;vector&gt;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Using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namespace</a:t>
            </a:r>
            <a:r>
              <a:rPr lang="en-IN" sz="1200" spc="-10" dirty="0">
                <a:latin typeface="Trebuchet MS"/>
                <a:cs typeface="Trebuchet MS"/>
              </a:rPr>
              <a:t> </a:t>
            </a:r>
            <a:r>
              <a:rPr sz="1200" spc="-20" dirty="0" err="1">
                <a:latin typeface="Trebuchet MS"/>
                <a:cs typeface="Trebuchet MS"/>
              </a:rPr>
              <a:t>std</a:t>
            </a:r>
            <a:r>
              <a:rPr sz="1200" spc="-20" dirty="0">
                <a:latin typeface="Trebuchet MS"/>
                <a:cs typeface="Trebuchet MS"/>
              </a:rPr>
              <a:t>;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39700" marR="4630420" indent="-127000">
              <a:lnSpc>
                <a:spcPct val="172700"/>
              </a:lnSpc>
              <a:spcBef>
                <a:spcPts val="5"/>
              </a:spcBef>
            </a:pPr>
            <a:r>
              <a:rPr sz="1200" spc="-10" dirty="0">
                <a:latin typeface="Trebuchet MS"/>
                <a:cs typeface="Trebuchet MS"/>
              </a:rPr>
              <a:t>Class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Vehicle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{Public: </a:t>
            </a:r>
            <a:r>
              <a:rPr sz="1200" spc="-45" dirty="0">
                <a:latin typeface="Trebuchet MS"/>
                <a:cs typeface="Trebuchet MS"/>
              </a:rPr>
              <a:t>String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licensePlate;String </a:t>
            </a:r>
            <a:r>
              <a:rPr sz="1200" spc="-10" dirty="0">
                <a:latin typeface="Trebuchet MS"/>
                <a:cs typeface="Trebuchet MS"/>
              </a:rPr>
              <a:t>vehicleType;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rebuchet MS"/>
                <a:cs typeface="Trebuchet MS"/>
              </a:rPr>
              <a:t>Vehicle(string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license,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string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type)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: </a:t>
            </a:r>
            <a:r>
              <a:rPr sz="1200" spc="-50" dirty="0">
                <a:latin typeface="Trebuchet MS"/>
                <a:cs typeface="Trebuchet MS"/>
              </a:rPr>
              <a:t>licensePlate(license),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vehicleType(type)</a:t>
            </a:r>
            <a:r>
              <a:rPr sz="1200" spc="-25" dirty="0">
                <a:latin typeface="Trebuchet MS"/>
                <a:cs typeface="Trebuchet MS"/>
              </a:rPr>
              <a:t> {}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Trebuchet MS"/>
                <a:cs typeface="Trebuchet MS"/>
              </a:rPr>
              <a:t>};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39700" marR="4621530" indent="-127000">
              <a:lnSpc>
                <a:spcPct val="173600"/>
              </a:lnSpc>
            </a:pPr>
            <a:r>
              <a:rPr sz="1200" spc="-10" dirty="0">
                <a:latin typeface="Trebuchet MS"/>
                <a:cs typeface="Trebuchet MS"/>
              </a:rPr>
              <a:t>Class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ParkingSpot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{Public: </a:t>
            </a:r>
            <a:r>
              <a:rPr sz="1200" dirty="0">
                <a:latin typeface="Trebuchet MS"/>
                <a:cs typeface="Trebuchet MS"/>
              </a:rPr>
              <a:t>Int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spotNumber;</a:t>
            </a:r>
            <a:endParaRPr sz="1200" dirty="0">
              <a:latin typeface="Trebuchet MS"/>
              <a:cs typeface="Trebuchet MS"/>
            </a:endParaRPr>
          </a:p>
          <a:p>
            <a:pPr marL="139700" marR="5117465">
              <a:lnSpc>
                <a:spcPts val="2500"/>
              </a:lnSpc>
              <a:spcBef>
                <a:spcPts val="235"/>
              </a:spcBef>
            </a:pPr>
            <a:r>
              <a:rPr sz="1200" spc="-10" dirty="0">
                <a:latin typeface="Trebuchet MS"/>
                <a:cs typeface="Trebuchet MS"/>
              </a:rPr>
              <a:t>Bool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isOccupied; </a:t>
            </a:r>
            <a:r>
              <a:rPr sz="1200" spc="-40" dirty="0">
                <a:latin typeface="Trebuchet MS"/>
                <a:cs typeface="Trebuchet MS"/>
              </a:rPr>
              <a:t>Vehicle*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vehicle;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rebuchet MS"/>
                <a:cs typeface="Trebuchet MS"/>
              </a:rPr>
              <a:t>ParkingSpot(int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number)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: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spotNumber(number),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isOccupied(false),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vehicle(nullptr)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{}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200" dirty="0">
              <a:latin typeface="Trebuchet MS"/>
              <a:cs typeface="Trebuchet MS"/>
            </a:endParaRPr>
          </a:p>
          <a:p>
            <a:pPr marL="263525" marR="3524250" indent="-123825">
              <a:lnSpc>
                <a:spcPct val="171900"/>
              </a:lnSpc>
            </a:pPr>
            <a:r>
              <a:rPr sz="1200" spc="-50" dirty="0">
                <a:latin typeface="Trebuchet MS"/>
                <a:cs typeface="Trebuchet MS"/>
              </a:rPr>
              <a:t>Void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parkVehicle(Vehicle*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v)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{isOccupied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= </a:t>
            </a:r>
            <a:r>
              <a:rPr sz="1200" spc="-10" dirty="0">
                <a:latin typeface="Trebuchet MS"/>
                <a:cs typeface="Trebuchet MS"/>
              </a:rPr>
              <a:t>true;</a:t>
            </a:r>
            <a:endParaRPr sz="1200" dirty="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60"/>
              </a:spcBef>
            </a:pPr>
            <a:r>
              <a:rPr sz="1200" spc="-55" dirty="0">
                <a:latin typeface="Trebuchet MS"/>
                <a:cs typeface="Trebuchet MS"/>
              </a:rPr>
              <a:t>vehicle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=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v;</a:t>
            </a:r>
            <a:endParaRPr sz="1200" dirty="0">
              <a:latin typeface="Trebuchet MS"/>
              <a:cs typeface="Trebuchet MS"/>
            </a:endParaRPr>
          </a:p>
          <a:p>
            <a:pPr marL="12700" marR="5080" indent="250825">
              <a:lnSpc>
                <a:spcPct val="118100"/>
              </a:lnSpc>
              <a:spcBef>
                <a:spcPts val="805"/>
              </a:spcBef>
            </a:pPr>
            <a:r>
              <a:rPr sz="1200" spc="-50" dirty="0">
                <a:latin typeface="Trebuchet MS"/>
                <a:cs typeface="Trebuchet MS"/>
              </a:rPr>
              <a:t>cout &lt;&lt;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“Vehicle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with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license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plate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“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v-</a:t>
            </a:r>
            <a:r>
              <a:rPr sz="1200" spc="-35" dirty="0">
                <a:latin typeface="Trebuchet MS"/>
                <a:cs typeface="Trebuchet MS"/>
              </a:rPr>
              <a:t>&gt;licensePlate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&lt;&lt;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“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parked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at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spot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“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&lt;&lt;spotNumber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&lt;&lt; </a:t>
            </a:r>
            <a:r>
              <a:rPr sz="1200" spc="-10" dirty="0">
                <a:latin typeface="Trebuchet MS"/>
                <a:cs typeface="Trebuchet MS"/>
              </a:rPr>
              <a:t>endl;</a:t>
            </a:r>
            <a:endParaRPr sz="1200" dirty="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10056"/>
            <a:ext cx="5387340" cy="835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Trebuchet MS"/>
                <a:cs typeface="Trebuchet MS"/>
              </a:rPr>
              <a:t>Void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unParkVehicle()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2700" marR="5080" indent="250825">
              <a:lnSpc>
                <a:spcPct val="118100"/>
              </a:lnSpc>
              <a:spcBef>
                <a:spcPts val="800"/>
              </a:spcBef>
            </a:pP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“Vehicle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with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license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plate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“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vehicle-&gt;licensePlate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“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left </a:t>
            </a:r>
            <a:r>
              <a:rPr sz="1200" spc="-50" dirty="0">
                <a:latin typeface="Trebuchet MS"/>
                <a:cs typeface="Trebuchet MS"/>
              </a:rPr>
              <a:t>spot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“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&lt;&lt; </a:t>
            </a:r>
            <a:r>
              <a:rPr sz="1200" spc="-10" dirty="0">
                <a:latin typeface="Trebuchet MS"/>
                <a:cs typeface="Trebuchet MS"/>
              </a:rPr>
              <a:t>spotNumber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&lt;&lt;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endl;</a:t>
            </a:r>
            <a:endParaRPr sz="1200">
              <a:latin typeface="Trebuchet MS"/>
              <a:cs typeface="Trebuchet MS"/>
            </a:endParaRPr>
          </a:p>
          <a:p>
            <a:pPr marL="263525" marR="3868420">
              <a:lnSpc>
                <a:spcPct val="171900"/>
              </a:lnSpc>
            </a:pPr>
            <a:r>
              <a:rPr sz="1200" spc="-20" dirty="0">
                <a:latin typeface="Trebuchet MS"/>
                <a:cs typeface="Trebuchet MS"/>
              </a:rPr>
              <a:t>isOccupied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=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false; </a:t>
            </a:r>
            <a:r>
              <a:rPr sz="1200" spc="-55" dirty="0">
                <a:latin typeface="Trebuchet MS"/>
                <a:cs typeface="Trebuchet MS"/>
              </a:rPr>
              <a:t>vehicle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=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nullptr;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Trebuchet MS"/>
                <a:cs typeface="Trebuchet MS"/>
              </a:rPr>
              <a:t>}};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4198620">
              <a:lnSpc>
                <a:spcPct val="173700"/>
              </a:lnSpc>
              <a:spcBef>
                <a:spcPts val="5"/>
              </a:spcBef>
            </a:pPr>
            <a:r>
              <a:rPr sz="1200" spc="-10" dirty="0">
                <a:latin typeface="Trebuchet MS"/>
                <a:cs typeface="Trebuchet MS"/>
              </a:rPr>
              <a:t>Class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ParkingLot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 </a:t>
            </a:r>
            <a:r>
              <a:rPr sz="1200" spc="-10" dirty="0">
                <a:latin typeface="Trebuchet MS"/>
                <a:cs typeface="Trebuchet MS"/>
              </a:rPr>
              <a:t>Public:</a:t>
            </a:r>
            <a:endParaRPr sz="1200">
              <a:latin typeface="Trebuchet MS"/>
              <a:cs typeface="Trebuchet MS"/>
            </a:endParaRPr>
          </a:p>
          <a:p>
            <a:pPr marL="139700" marR="3385185">
              <a:lnSpc>
                <a:spcPct val="173600"/>
              </a:lnSpc>
            </a:pPr>
            <a:r>
              <a:rPr sz="1200" spc="-20" dirty="0">
                <a:latin typeface="Trebuchet MS"/>
                <a:cs typeface="Trebuchet MS"/>
              </a:rPr>
              <a:t>Int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totalSpots; </a:t>
            </a:r>
            <a:r>
              <a:rPr sz="1200" spc="-30" dirty="0">
                <a:latin typeface="Trebuchet MS"/>
                <a:cs typeface="Trebuchet MS"/>
              </a:rPr>
              <a:t>Vector&lt;ParkingSpot*&gt;</a:t>
            </a:r>
            <a:r>
              <a:rPr sz="1200" spc="20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spots;</a:t>
            </a:r>
            <a:endParaRPr sz="1200">
              <a:latin typeface="Trebuchet MS"/>
              <a:cs typeface="Trebuchet MS"/>
            </a:endParaRPr>
          </a:p>
          <a:p>
            <a:pPr marL="263525" marR="2818765" indent="-124460">
              <a:lnSpc>
                <a:spcPts val="2530"/>
              </a:lnSpc>
              <a:spcBef>
                <a:spcPts val="210"/>
              </a:spcBef>
            </a:pPr>
            <a:r>
              <a:rPr sz="1200" spc="-50" dirty="0">
                <a:latin typeface="Trebuchet MS"/>
                <a:cs typeface="Trebuchet MS"/>
              </a:rPr>
              <a:t>ParkingLot(int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size)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: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totalSpots(size)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 </a:t>
            </a:r>
            <a:r>
              <a:rPr sz="1200" spc="-60" dirty="0">
                <a:latin typeface="Trebuchet MS"/>
                <a:cs typeface="Trebuchet MS"/>
              </a:rPr>
              <a:t>For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(int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=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1;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&lt;=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totalSpots;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i++)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765"/>
              </a:spcBef>
            </a:pPr>
            <a:r>
              <a:rPr sz="1200" spc="-35" dirty="0">
                <a:latin typeface="Trebuchet MS"/>
                <a:cs typeface="Trebuchet MS"/>
              </a:rPr>
              <a:t>Spots.push_back(new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ParkingSpot(i));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1065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1060"/>
              </a:spcBef>
            </a:pPr>
            <a:r>
              <a:rPr sz="1200" spc="-55" dirty="0">
                <a:latin typeface="Trebuchet MS"/>
                <a:cs typeface="Trebuchet MS"/>
              </a:rPr>
              <a:t>Void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park(Vehicle*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v)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425450" marR="3459479" indent="-139700">
              <a:lnSpc>
                <a:spcPct val="173600"/>
              </a:lnSpc>
            </a:pPr>
            <a:r>
              <a:rPr sz="1200" spc="-20" dirty="0">
                <a:latin typeface="Trebuchet MS"/>
                <a:cs typeface="Trebuchet MS"/>
              </a:rPr>
              <a:t>For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(auto&amp;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spot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: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spots)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 </a:t>
            </a:r>
            <a:r>
              <a:rPr sz="1200" dirty="0">
                <a:latin typeface="Trebuchet MS"/>
                <a:cs typeface="Trebuchet MS"/>
              </a:rPr>
              <a:t>If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(!spot-&gt;isOccupied)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511175" marR="3456304" indent="-73025">
              <a:lnSpc>
                <a:spcPct val="171900"/>
              </a:lnSpc>
              <a:spcBef>
                <a:spcPts val="25"/>
              </a:spcBef>
            </a:pPr>
            <a:r>
              <a:rPr sz="1200" spc="-10" dirty="0">
                <a:latin typeface="Trebuchet MS"/>
                <a:cs typeface="Trebuchet MS"/>
              </a:rPr>
              <a:t>Spot-&gt;parkVehicle(v); Return;</a:t>
            </a:r>
            <a:endParaRPr sz="120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65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60"/>
              </a:spcBef>
            </a:pP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“Parking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full! </a:t>
            </a:r>
            <a:r>
              <a:rPr sz="1200" spc="-65" dirty="0">
                <a:latin typeface="Trebuchet MS"/>
                <a:cs typeface="Trebuchet MS"/>
              </a:rPr>
              <a:t>No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spots </a:t>
            </a:r>
            <a:r>
              <a:rPr sz="1200" spc="-40" dirty="0">
                <a:latin typeface="Trebuchet MS"/>
                <a:cs typeface="Trebuchet MS"/>
              </a:rPr>
              <a:t>available.”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endl;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263525" marR="3114040" indent="-124460">
              <a:lnSpc>
                <a:spcPts val="2530"/>
              </a:lnSpc>
              <a:spcBef>
                <a:spcPts val="65"/>
              </a:spcBef>
            </a:pPr>
            <a:r>
              <a:rPr sz="1200" spc="-50" dirty="0">
                <a:latin typeface="Trebuchet MS"/>
                <a:cs typeface="Trebuchet MS"/>
              </a:rPr>
              <a:t>Void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unPark(string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licensePlate)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 For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(auto&amp; </a:t>
            </a:r>
            <a:r>
              <a:rPr sz="1200" spc="-40" dirty="0">
                <a:latin typeface="Trebuchet MS"/>
                <a:cs typeface="Trebuchet MS"/>
              </a:rPr>
              <a:t>spot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: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spots)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2556"/>
            <a:ext cx="5247005" cy="877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If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(spot-</a:t>
            </a:r>
            <a:r>
              <a:rPr sz="1200" spc="-35" dirty="0">
                <a:latin typeface="Trebuchet MS"/>
                <a:cs typeface="Trebuchet MS"/>
              </a:rPr>
              <a:t>&gt;isOccupied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&amp;&amp;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spot-&gt;vehicle-</a:t>
            </a:r>
            <a:r>
              <a:rPr sz="1200" spc="-35" dirty="0">
                <a:latin typeface="Trebuchet MS"/>
                <a:cs typeface="Trebuchet MS"/>
              </a:rPr>
              <a:t>&gt;licensePlate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== </a:t>
            </a:r>
            <a:r>
              <a:rPr sz="1200" spc="-35" dirty="0">
                <a:latin typeface="Trebuchet MS"/>
                <a:cs typeface="Trebuchet MS"/>
              </a:rPr>
              <a:t>licensePlate)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511175" marR="3150870">
              <a:lnSpc>
                <a:spcPct val="172000"/>
              </a:lnSpc>
              <a:spcBef>
                <a:spcPts val="20"/>
              </a:spcBef>
            </a:pPr>
            <a:r>
              <a:rPr sz="1200" spc="-10" dirty="0">
                <a:latin typeface="Trebuchet MS"/>
                <a:cs typeface="Trebuchet MS"/>
              </a:rPr>
              <a:t>Spot-&gt;unParkVehicle(); Return;</a:t>
            </a:r>
            <a:endParaRPr sz="120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1085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10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60"/>
              </a:spcBef>
            </a:pP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“Vehicle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with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license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plate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“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licensePlate</a:t>
            </a:r>
            <a:r>
              <a:rPr sz="1200" spc="-50" dirty="0">
                <a:latin typeface="Trebuchet MS"/>
                <a:cs typeface="Trebuchet MS"/>
              </a:rPr>
              <a:t> &lt;&lt;</a:t>
            </a:r>
            <a:r>
              <a:rPr sz="1200" spc="-60" dirty="0">
                <a:latin typeface="Trebuchet MS"/>
                <a:cs typeface="Trebuchet MS"/>
              </a:rPr>
              <a:t> “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not </a:t>
            </a:r>
            <a:r>
              <a:rPr sz="1200" spc="-40" dirty="0">
                <a:latin typeface="Trebuchet MS"/>
                <a:cs typeface="Trebuchet MS"/>
              </a:rPr>
              <a:t>found!”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&lt;&lt;</a:t>
            </a:r>
            <a:r>
              <a:rPr sz="1200" spc="-10" dirty="0">
                <a:latin typeface="Trebuchet MS"/>
                <a:cs typeface="Trebuchet MS"/>
              </a:rPr>
              <a:t> endl;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1065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263525" marR="3166745" indent="-124460" algn="just">
              <a:lnSpc>
                <a:spcPct val="173700"/>
              </a:lnSpc>
              <a:spcBef>
                <a:spcPts val="20"/>
              </a:spcBef>
            </a:pPr>
            <a:r>
              <a:rPr sz="1200" spc="-10" dirty="0">
                <a:latin typeface="Trebuchet MS"/>
                <a:cs typeface="Trebuchet MS"/>
              </a:rPr>
              <a:t>Void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displayAvailableSpots()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 </a:t>
            </a:r>
            <a:r>
              <a:rPr sz="1200" spc="-20" dirty="0">
                <a:latin typeface="Trebuchet MS"/>
                <a:cs typeface="Trebuchet MS"/>
              </a:rPr>
              <a:t>Cout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&lt;&lt;</a:t>
            </a:r>
            <a:r>
              <a:rPr sz="1200" spc="-30" dirty="0">
                <a:latin typeface="Trebuchet MS"/>
                <a:cs typeface="Trebuchet MS"/>
              </a:rPr>
              <a:t> “Available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spots: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“; </a:t>
            </a:r>
            <a:r>
              <a:rPr sz="1200" spc="-10" dirty="0">
                <a:latin typeface="Trebuchet MS"/>
                <a:cs typeface="Trebuchet MS"/>
              </a:rPr>
              <a:t>Bool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hasSpots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=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false;</a:t>
            </a:r>
            <a:endParaRPr sz="1200">
              <a:latin typeface="Trebuchet MS"/>
              <a:cs typeface="Trebuchet MS"/>
            </a:endParaRPr>
          </a:p>
          <a:p>
            <a:pPr marL="387350" marR="3348354" indent="-123825" algn="just">
              <a:lnSpc>
                <a:spcPct val="171900"/>
              </a:lnSpc>
              <a:spcBef>
                <a:spcPts val="50"/>
              </a:spcBef>
            </a:pPr>
            <a:r>
              <a:rPr sz="1200" spc="-40" dirty="0">
                <a:latin typeface="Trebuchet MS"/>
                <a:cs typeface="Trebuchet MS"/>
              </a:rPr>
              <a:t>For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(auto&amp;</a:t>
            </a:r>
            <a:r>
              <a:rPr sz="1200" spc="-40" dirty="0">
                <a:latin typeface="Trebuchet MS"/>
                <a:cs typeface="Trebuchet MS"/>
              </a:rPr>
              <a:t> spot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: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spots)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 </a:t>
            </a:r>
            <a:r>
              <a:rPr sz="1200" spc="-30" dirty="0">
                <a:latin typeface="Trebuchet MS"/>
                <a:cs typeface="Trebuchet MS"/>
              </a:rPr>
              <a:t>If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(!spot-&gt;isOccupied)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511175" algn="just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Trebuchet MS"/>
                <a:cs typeface="Trebuchet MS"/>
              </a:rPr>
              <a:t>Cout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&lt;&lt;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spot-</a:t>
            </a:r>
            <a:r>
              <a:rPr sz="1200" spc="-35" dirty="0">
                <a:latin typeface="Trebuchet MS"/>
                <a:cs typeface="Trebuchet MS"/>
              </a:rPr>
              <a:t>&gt;spotNumber </a:t>
            </a:r>
            <a:r>
              <a:rPr sz="1200" dirty="0">
                <a:latin typeface="Trebuchet MS"/>
                <a:cs typeface="Trebuchet MS"/>
              </a:rPr>
              <a:t>&lt;&lt;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“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“;</a:t>
            </a:r>
            <a:endParaRPr sz="1200">
              <a:latin typeface="Trebuchet MS"/>
              <a:cs typeface="Trebuchet MS"/>
            </a:endParaRPr>
          </a:p>
          <a:p>
            <a:pPr marL="511175" algn="just">
              <a:lnSpc>
                <a:spcPct val="100000"/>
              </a:lnSpc>
              <a:spcBef>
                <a:spcPts val="1065"/>
              </a:spcBef>
            </a:pPr>
            <a:r>
              <a:rPr sz="1200" spc="-10" dirty="0">
                <a:latin typeface="Trebuchet MS"/>
                <a:cs typeface="Trebuchet MS"/>
              </a:rPr>
              <a:t>hasSpots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=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true;</a:t>
            </a:r>
            <a:endParaRPr sz="120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Trebuchet MS"/>
                <a:cs typeface="Trebuchet MS"/>
              </a:rPr>
              <a:t>}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35"/>
              </a:spcBef>
            </a:pPr>
            <a:r>
              <a:rPr sz="1200" spc="-30" dirty="0">
                <a:latin typeface="Trebuchet MS"/>
                <a:cs typeface="Trebuchet MS"/>
              </a:rPr>
              <a:t>If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(!hasSpots)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1060"/>
              </a:spcBef>
            </a:pPr>
            <a:r>
              <a:rPr sz="1200" spc="-40" dirty="0">
                <a:latin typeface="Trebuchet MS"/>
                <a:cs typeface="Trebuchet MS"/>
              </a:rPr>
              <a:t>Cout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“No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spots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available.”;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60"/>
              </a:spcBef>
            </a:pPr>
            <a:r>
              <a:rPr sz="1200" spc="-40" dirty="0">
                <a:latin typeface="Trebuchet MS"/>
                <a:cs typeface="Trebuchet MS"/>
              </a:rPr>
              <a:t>Cout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 </a:t>
            </a:r>
            <a:r>
              <a:rPr sz="1200" spc="-10" dirty="0">
                <a:latin typeface="Trebuchet MS"/>
                <a:cs typeface="Trebuchet MS"/>
              </a:rPr>
              <a:t>endl;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1065"/>
              </a:spcBef>
            </a:pPr>
            <a:r>
              <a:rPr sz="1200" spc="-25" dirty="0">
                <a:latin typeface="Trebuchet MS"/>
                <a:cs typeface="Trebuchet MS"/>
              </a:rPr>
              <a:t>}};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70" dirty="0">
                <a:latin typeface="Trebuchet MS"/>
                <a:cs typeface="Trebuchet MS"/>
              </a:rPr>
              <a:t>Int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main()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1060"/>
              </a:spcBef>
            </a:pPr>
            <a:r>
              <a:rPr sz="1200" spc="-40" dirty="0">
                <a:latin typeface="Trebuchet MS"/>
                <a:cs typeface="Trebuchet MS"/>
              </a:rPr>
              <a:t>Int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totalSpots,</a:t>
            </a:r>
            <a:r>
              <a:rPr sz="1200" spc="-10" dirty="0">
                <a:latin typeface="Trebuchet MS"/>
                <a:cs typeface="Trebuchet MS"/>
              </a:rPr>
              <a:t> choice;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1060"/>
              </a:spcBef>
            </a:pP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“Enter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total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number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of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parking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spots: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“;</a:t>
            </a:r>
            <a:endParaRPr sz="1200">
              <a:latin typeface="Trebuchet MS"/>
              <a:cs typeface="Trebuchet MS"/>
            </a:endParaRPr>
          </a:p>
          <a:p>
            <a:pPr marL="139700" marR="3399154">
              <a:lnSpc>
                <a:spcPct val="173600"/>
              </a:lnSpc>
            </a:pPr>
            <a:r>
              <a:rPr sz="1200" spc="-45" dirty="0">
                <a:latin typeface="Trebuchet MS"/>
                <a:cs typeface="Trebuchet MS"/>
              </a:rPr>
              <a:t>Cin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&gt;&gt;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totalSpots; </a:t>
            </a:r>
            <a:r>
              <a:rPr sz="1200" spc="-40" dirty="0">
                <a:latin typeface="Trebuchet MS"/>
                <a:cs typeface="Trebuchet MS"/>
              </a:rPr>
              <a:t>ParkingLot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lot(totalSpots); </a:t>
            </a:r>
            <a:r>
              <a:rPr sz="1200" spc="-75" dirty="0">
                <a:latin typeface="Trebuchet MS"/>
                <a:cs typeface="Trebuchet MS"/>
              </a:rPr>
              <a:t>While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(true)</a:t>
            </a:r>
            <a:r>
              <a:rPr sz="1200" spc="-50" dirty="0">
                <a:latin typeface="Trebuchet MS"/>
                <a:cs typeface="Trebuchet MS"/>
              </a:rPr>
              <a:t> {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65"/>
              </a:spcBef>
            </a:pPr>
            <a:r>
              <a:rPr sz="1200" spc="-40" dirty="0">
                <a:latin typeface="Trebuchet MS"/>
                <a:cs typeface="Trebuchet MS"/>
              </a:rPr>
              <a:t>Cout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“\nMenu:\n”;</a:t>
            </a:r>
            <a:endParaRPr sz="120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1060"/>
              </a:spcBef>
            </a:pP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“1.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Park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Vehicle\n”;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4460" y="943356"/>
            <a:ext cx="3858260" cy="876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&lt;&lt;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“2.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Unpark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Vehicle\n”;</a:t>
            </a:r>
            <a:endParaRPr sz="1200">
              <a:latin typeface="Trebuchet MS"/>
              <a:cs typeface="Trebuchet MS"/>
            </a:endParaRPr>
          </a:p>
          <a:p>
            <a:pPr marL="12700" marR="1972310">
              <a:lnSpc>
                <a:spcPts val="2500"/>
              </a:lnSpc>
              <a:spcBef>
                <a:spcPts val="260"/>
              </a:spcBef>
            </a:pPr>
            <a:r>
              <a:rPr sz="1200" spc="-35" dirty="0">
                <a:latin typeface="Trebuchet MS"/>
                <a:cs typeface="Trebuchet MS"/>
              </a:rPr>
              <a:t>Cout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“3.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Display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Available </a:t>
            </a:r>
            <a:r>
              <a:rPr sz="1200" spc="-45" dirty="0">
                <a:latin typeface="Trebuchet MS"/>
                <a:cs typeface="Trebuchet MS"/>
              </a:rPr>
              <a:t>Spots\n”;Cout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“4. </a:t>
            </a:r>
            <a:r>
              <a:rPr sz="1200" spc="-10" dirty="0">
                <a:latin typeface="Trebuchet MS"/>
                <a:cs typeface="Trebuchet MS"/>
              </a:rPr>
              <a:t>Exit\n”;</a:t>
            </a:r>
            <a:endParaRPr sz="1200">
              <a:latin typeface="Trebuchet MS"/>
              <a:cs typeface="Trebuchet MS"/>
            </a:endParaRPr>
          </a:p>
          <a:p>
            <a:pPr marL="12700" marR="2272665">
              <a:lnSpc>
                <a:spcPts val="2480"/>
              </a:lnSpc>
              <a:spcBef>
                <a:spcPts val="40"/>
              </a:spcBef>
            </a:pP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&lt;&lt;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“Enter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your </a:t>
            </a:r>
            <a:r>
              <a:rPr sz="1200" spc="-45" dirty="0">
                <a:latin typeface="Trebuchet MS"/>
                <a:cs typeface="Trebuchet MS"/>
              </a:rPr>
              <a:t>choice: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“;Cin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&gt;&gt;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choice;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spc="-30" dirty="0">
                <a:latin typeface="Trebuchet MS"/>
                <a:cs typeface="Trebuchet MS"/>
              </a:rPr>
              <a:t>If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(choice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==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1)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36525" marR="1646555">
              <a:lnSpc>
                <a:spcPct val="173600"/>
              </a:lnSpc>
            </a:pPr>
            <a:r>
              <a:rPr sz="1200" spc="-50" dirty="0">
                <a:latin typeface="Trebuchet MS"/>
                <a:cs typeface="Trebuchet MS"/>
              </a:rPr>
              <a:t>String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licensePlate,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vehicleType; </a:t>
            </a: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“Enter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Vehicle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License </a:t>
            </a:r>
            <a:r>
              <a:rPr sz="1200" spc="-45" dirty="0">
                <a:latin typeface="Trebuchet MS"/>
                <a:cs typeface="Trebuchet MS"/>
              </a:rPr>
              <a:t>Plate: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“;Cin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&gt;&gt;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licensePlate;</a:t>
            </a:r>
            <a:endParaRPr sz="1200">
              <a:latin typeface="Trebuchet MS"/>
              <a:cs typeface="Trebuchet MS"/>
            </a:endParaRPr>
          </a:p>
          <a:p>
            <a:pPr marL="136525" marR="1316990">
              <a:lnSpc>
                <a:spcPct val="171900"/>
              </a:lnSpc>
              <a:spcBef>
                <a:spcPts val="25"/>
              </a:spcBef>
            </a:pPr>
            <a:r>
              <a:rPr sz="1200" spc="-80" dirty="0">
                <a:latin typeface="Trebuchet MS"/>
                <a:cs typeface="Trebuchet MS"/>
              </a:rPr>
              <a:t>Cout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&lt;&lt;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“Enter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Vehicle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Type </a:t>
            </a:r>
            <a:r>
              <a:rPr sz="1200" spc="-65" dirty="0">
                <a:latin typeface="Trebuchet MS"/>
                <a:cs typeface="Trebuchet MS"/>
              </a:rPr>
              <a:t>(Car/Bike/etc.):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“;Cin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&gt;&gt;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vehicleType;</a:t>
            </a:r>
            <a:endParaRPr sz="1200">
              <a:latin typeface="Trebuchet MS"/>
              <a:cs typeface="Trebuchet MS"/>
            </a:endParaRPr>
          </a:p>
          <a:p>
            <a:pPr marL="136525" marR="5080">
              <a:lnSpc>
                <a:spcPct val="172000"/>
              </a:lnSpc>
              <a:spcBef>
                <a:spcPts val="50"/>
              </a:spcBef>
            </a:pPr>
            <a:r>
              <a:rPr sz="1200" spc="-50" dirty="0">
                <a:latin typeface="Trebuchet MS"/>
                <a:cs typeface="Trebuchet MS"/>
              </a:rPr>
              <a:t>Vehicle*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vehicle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=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new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Vehicle(licensePlate,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vehicleType); </a:t>
            </a:r>
            <a:r>
              <a:rPr sz="1200" spc="-10" dirty="0">
                <a:latin typeface="Trebuchet MS"/>
                <a:cs typeface="Trebuchet MS"/>
              </a:rPr>
              <a:t>Lot.park(vehicle);</a:t>
            </a:r>
            <a:endParaRPr sz="1200">
              <a:latin typeface="Trebuchet MS"/>
              <a:cs typeface="Trebuchet MS"/>
            </a:endParaRPr>
          </a:p>
          <a:p>
            <a:pPr marL="136525" marR="2893060" indent="-123825">
              <a:lnSpc>
                <a:spcPct val="171900"/>
              </a:lnSpc>
              <a:spcBef>
                <a:spcPts val="25"/>
              </a:spcBef>
            </a:pPr>
            <a:r>
              <a:rPr sz="1200" spc="-45" dirty="0">
                <a:latin typeface="Trebuchet MS"/>
                <a:cs typeface="Trebuchet MS"/>
              </a:rPr>
              <a:t>}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else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if</a:t>
            </a:r>
            <a:r>
              <a:rPr sz="1200" spc="50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(choice</a:t>
            </a:r>
            <a:r>
              <a:rPr sz="1200" spc="-50" dirty="0">
                <a:latin typeface="Trebuchet MS"/>
                <a:cs typeface="Trebuchet MS"/>
              </a:rPr>
              <a:t> ==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2)</a:t>
            </a:r>
            <a:endParaRPr sz="1200">
              <a:latin typeface="Trebuchet MS"/>
              <a:cs typeface="Trebuchet MS"/>
            </a:endParaRPr>
          </a:p>
          <a:p>
            <a:pPr marL="136525" marR="2879725">
              <a:lnSpc>
                <a:spcPct val="172100"/>
              </a:lnSpc>
              <a:spcBef>
                <a:spcPts val="20"/>
              </a:spcBef>
            </a:pPr>
            <a:r>
              <a:rPr sz="1200" spc="-10" dirty="0">
                <a:latin typeface="Trebuchet MS"/>
                <a:cs typeface="Trebuchet MS"/>
              </a:rPr>
              <a:t>{String </a:t>
            </a:r>
            <a:r>
              <a:rPr sz="1200" spc="-40" dirty="0">
                <a:latin typeface="Trebuchet MS"/>
                <a:cs typeface="Trebuchet MS"/>
              </a:rPr>
              <a:t>licensePlate;</a:t>
            </a:r>
            <a:endParaRPr sz="12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“Enter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Vehicle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License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Plate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to</a:t>
            </a:r>
            <a:endParaRPr sz="1200">
              <a:latin typeface="Trebuchet MS"/>
              <a:cs typeface="Trebuchet MS"/>
            </a:endParaRPr>
          </a:p>
          <a:p>
            <a:pPr marL="136525" marR="1799589">
              <a:lnSpc>
                <a:spcPct val="172000"/>
              </a:lnSpc>
              <a:spcBef>
                <a:spcPts val="50"/>
              </a:spcBef>
            </a:pPr>
            <a:r>
              <a:rPr sz="1200" spc="-40" dirty="0">
                <a:latin typeface="Trebuchet MS"/>
                <a:cs typeface="Trebuchet MS"/>
              </a:rPr>
              <a:t>unpark: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“;Cin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&gt;&gt;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licensePlate; </a:t>
            </a:r>
            <a:r>
              <a:rPr sz="1200" spc="-10" dirty="0">
                <a:latin typeface="Trebuchet MS"/>
                <a:cs typeface="Trebuchet MS"/>
              </a:rPr>
              <a:t>Lot.unPark(licensePlate);</a:t>
            </a:r>
            <a:endParaRPr sz="1200">
              <a:latin typeface="Trebuchet MS"/>
              <a:cs typeface="Trebuchet MS"/>
            </a:endParaRPr>
          </a:p>
          <a:p>
            <a:pPr marL="136525" marR="1807210" indent="-123825">
              <a:lnSpc>
                <a:spcPct val="173600"/>
              </a:lnSpc>
            </a:pPr>
            <a:r>
              <a:rPr sz="1200" spc="-45" dirty="0">
                <a:latin typeface="Trebuchet MS"/>
                <a:cs typeface="Trebuchet MS"/>
              </a:rPr>
              <a:t>}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else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if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(choice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==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3)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 </a:t>
            </a:r>
            <a:r>
              <a:rPr sz="1200" spc="-10" dirty="0">
                <a:latin typeface="Trebuchet MS"/>
                <a:cs typeface="Trebuchet MS"/>
              </a:rPr>
              <a:t>Lot.displayAvailableSpots();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45" dirty="0">
                <a:latin typeface="Trebuchet MS"/>
                <a:cs typeface="Trebuchet MS"/>
              </a:rPr>
              <a:t>}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else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if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(choice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==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4)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36525" marR="1638935">
              <a:lnSpc>
                <a:spcPct val="171900"/>
              </a:lnSpc>
              <a:spcBef>
                <a:spcPts val="50"/>
              </a:spcBef>
            </a:pPr>
            <a:r>
              <a:rPr sz="1200" spc="-50" dirty="0">
                <a:latin typeface="Trebuchet MS"/>
                <a:cs typeface="Trebuchet MS"/>
              </a:rPr>
              <a:t>Cout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“Exiting...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Goodbye!”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&lt;&lt; </a:t>
            </a:r>
            <a:r>
              <a:rPr sz="1200" spc="-10" dirty="0">
                <a:latin typeface="Trebuchet MS"/>
                <a:cs typeface="Trebuchet MS"/>
              </a:rPr>
              <a:t>endl;Break;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70" dirty="0">
                <a:latin typeface="Trebuchet MS"/>
                <a:cs typeface="Trebuchet MS"/>
              </a:rPr>
              <a:t>}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else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1065"/>
              </a:spcBef>
            </a:pPr>
            <a:r>
              <a:rPr sz="1200" spc="-45" dirty="0">
                <a:latin typeface="Trebuchet MS"/>
                <a:cs typeface="Trebuchet MS"/>
              </a:rPr>
              <a:t>Cout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“Invalid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choice!</a:t>
            </a:r>
            <a:r>
              <a:rPr sz="1200" spc="-45" dirty="0">
                <a:latin typeface="Trebuchet MS"/>
                <a:cs typeface="Trebuchet MS"/>
              </a:rPr>
              <a:t> Please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try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again.”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&lt;&lt;</a:t>
            </a:r>
            <a:r>
              <a:rPr sz="1200" spc="-20" dirty="0">
                <a:latin typeface="Trebuchet MS"/>
                <a:cs typeface="Trebuchet MS"/>
              </a:rPr>
              <a:t> endl;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10" dirty="0">
                <a:latin typeface="Trebuchet MS"/>
                <a:cs typeface="Trebuchet MS"/>
              </a:rPr>
              <a:t>}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635" y="892556"/>
            <a:ext cx="690880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latin typeface="Trebuchet MS"/>
                <a:cs typeface="Trebuchet MS"/>
              </a:rPr>
              <a:t>return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0;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5495" y="889381"/>
            <a:ext cx="91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0705" y="1932496"/>
            <a:ext cx="3895090" cy="6828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hrushilsonawane2007@gmail.com</dc:creator>
  <cp:lastModifiedBy>ayushdeore270@gmail.com</cp:lastModifiedBy>
  <cp:revision>1</cp:revision>
  <dcterms:created xsi:type="dcterms:W3CDTF">2024-10-27T14:02:42Z</dcterms:created>
  <dcterms:modified xsi:type="dcterms:W3CDTF">2024-10-27T14:05:03Z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2024-10-27T00:00:00Z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2024-10-27T00:00:00Z</vt:filetime>
  </property>
</Properties>
</file>