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2" r:id="rId5"/>
    <p:sldId id="271" r:id="rId6"/>
    <p:sldId id="259" r:id="rId7"/>
    <p:sldId id="261" r:id="rId8"/>
    <p:sldId id="260" r:id="rId9"/>
    <p:sldId id="270" r:id="rId10"/>
    <p:sldId id="264" r:id="rId11"/>
    <p:sldId id="262" r:id="rId12"/>
    <p:sldId id="263" r:id="rId13"/>
    <p:sldId id="265" r:id="rId14"/>
    <p:sldId id="269" r:id="rId15"/>
  </p:sldIdLst>
  <p:sldSz cx="18288000" cy="10287000"/>
  <p:notesSz cx="6858000" cy="9144000"/>
  <p:embeddedFontLst>
    <p:embeddedFont>
      <p:font typeface="Algerian" panose="04020705040A02060702" pitchFamily="82" charset="0"/>
      <p:regular r:id="rId16"/>
    </p:embeddedFont>
    <p:embeddedFont>
      <p:font typeface="Arial Black" panose="020B0A04020102020204" pitchFamily="34" charset="0"/>
      <p:bold r:id="rId17"/>
    </p:embeddedFont>
    <p:embeddedFont>
      <p:font typeface="Arial Narrow" panose="020B0606020202030204" pitchFamily="34" charset="0"/>
      <p:regular r:id="rId18"/>
      <p:bold r:id="rId19"/>
      <p:italic r:id="rId20"/>
      <p:boldItalic r:id="rId21"/>
    </p:embeddedFont>
    <p:embeddedFont>
      <p:font typeface="Bahnschrift Condensed" panose="020B0502040204020203" pitchFamily="34" charset="0"/>
      <p:regular r:id="rId22"/>
      <p:bold r:id="rId23"/>
    </p:embeddedFont>
    <p:embeddedFont>
      <p:font typeface="Baskerville Old Face" panose="02020602080505020303" pitchFamily="18" charset="0"/>
      <p:regular r:id="rId24"/>
    </p:embeddedFont>
    <p:embeddedFont>
      <p:font typeface="Canva Sans Bold" panose="020B0604020202020204" charset="0"/>
      <p:regular r:id="rId25"/>
    </p:embeddedFont>
    <p:embeddedFont>
      <p:font typeface="Perpetua Titling MT" panose="02020502060505020804" pitchFamily="18" charset="0"/>
      <p:regular r:id="rId26"/>
      <p:bold r:id="rId27"/>
    </p:embeddedFont>
    <p:embeddedFont>
      <p:font typeface="Poppins Ultra-Bold" panose="020B0604020202020204" charset="0"/>
      <p:regular r:id="rId28"/>
    </p:embeddedFont>
    <p:embeddedFont>
      <p:font typeface="Segoe UI" panose="020B0502040204020203"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A06EDE-14C6-4E2E-A652-3A82BB9EA626}">
          <p14:sldIdLst>
            <p14:sldId id="256"/>
            <p14:sldId id="257"/>
            <p14:sldId id="258"/>
            <p14:sldId id="272"/>
            <p14:sldId id="271"/>
            <p14:sldId id="259"/>
          </p14:sldIdLst>
        </p14:section>
        <p14:section name="Untitled Section" id="{8366004F-852E-4A31-A5D5-B32E7A5999AF}">
          <p14:sldIdLst>
            <p14:sldId id="261"/>
            <p14:sldId id="260"/>
            <p14:sldId id="270"/>
            <p14:sldId id="264"/>
            <p14:sldId id="262"/>
            <p14:sldId id="263"/>
            <p14:sldId id="265"/>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 jagzap" userId="062584dbea38fc74" providerId="LiveId" clId="{88B9FEEA-545B-43E6-9A5E-8E331265E966}"/>
    <pc:docChg chg="undo custSel addSld delSld modSld modSection">
      <pc:chgData name="mayur jagzap" userId="062584dbea38fc74" providerId="LiveId" clId="{88B9FEEA-545B-43E6-9A5E-8E331265E966}" dt="2024-09-11T00:25:06.128" v="1080" actId="20577"/>
      <pc:docMkLst>
        <pc:docMk/>
      </pc:docMkLst>
      <pc:sldChg chg="modSp mod">
        <pc:chgData name="mayur jagzap" userId="062584dbea38fc74" providerId="LiveId" clId="{88B9FEEA-545B-43E6-9A5E-8E331265E966}" dt="2024-09-11T00:25:06.128" v="1080" actId="20577"/>
        <pc:sldMkLst>
          <pc:docMk/>
          <pc:sldMk cId="0" sldId="256"/>
        </pc:sldMkLst>
        <pc:spChg chg="mod">
          <ac:chgData name="mayur jagzap" userId="062584dbea38fc74" providerId="LiveId" clId="{88B9FEEA-545B-43E6-9A5E-8E331265E966}" dt="2024-09-11T00:25:06.128" v="1080" actId="20577"/>
          <ac:spMkLst>
            <pc:docMk/>
            <pc:sldMk cId="0" sldId="256"/>
            <ac:spMk id="17" creationId="{2AED89B2-7928-FBF7-D868-AFF5FE95DF9F}"/>
          </ac:spMkLst>
        </pc:spChg>
      </pc:sldChg>
      <pc:sldChg chg="addSp delSp modSp mod modClrScheme chgLayout">
        <pc:chgData name="mayur jagzap" userId="062584dbea38fc74" providerId="LiveId" clId="{88B9FEEA-545B-43E6-9A5E-8E331265E966}" dt="2024-09-11T00:04:38.738" v="677" actId="207"/>
        <pc:sldMkLst>
          <pc:docMk/>
          <pc:sldMk cId="0" sldId="262"/>
        </pc:sldMkLst>
        <pc:spChg chg="mod ord">
          <ac:chgData name="mayur jagzap" userId="062584dbea38fc74" providerId="LiveId" clId="{88B9FEEA-545B-43E6-9A5E-8E331265E966}" dt="2024-09-11T00:04:38.738" v="677" actId="207"/>
          <ac:spMkLst>
            <pc:docMk/>
            <pc:sldMk cId="0" sldId="262"/>
            <ac:spMk id="7" creationId="{CA03880C-1AC7-E95A-85DA-261A6DC8492F}"/>
          </ac:spMkLst>
        </pc:spChg>
        <pc:spChg chg="add del mod ord">
          <ac:chgData name="mayur jagzap" userId="062584dbea38fc74" providerId="LiveId" clId="{88B9FEEA-545B-43E6-9A5E-8E331265E966}" dt="2024-09-10T23:49:45.303" v="31" actId="21"/>
          <ac:spMkLst>
            <pc:docMk/>
            <pc:sldMk cId="0" sldId="262"/>
            <ac:spMk id="8" creationId="{9A8D8253-3944-B6B8-5662-8A9777419B66}"/>
          </ac:spMkLst>
        </pc:spChg>
        <pc:spChg chg="add del mod ord">
          <ac:chgData name="mayur jagzap" userId="062584dbea38fc74" providerId="LiveId" clId="{88B9FEEA-545B-43E6-9A5E-8E331265E966}" dt="2024-09-10T23:49:56.490" v="33" actId="21"/>
          <ac:spMkLst>
            <pc:docMk/>
            <pc:sldMk cId="0" sldId="262"/>
            <ac:spMk id="9" creationId="{B52EAA61-738F-9A7B-1660-C051B54E19CB}"/>
          </ac:spMkLst>
        </pc:spChg>
        <pc:spChg chg="add del mod ord">
          <ac:chgData name="mayur jagzap" userId="062584dbea38fc74" providerId="LiveId" clId="{88B9FEEA-545B-43E6-9A5E-8E331265E966}" dt="2024-09-10T23:50:07.636" v="35" actId="700"/>
          <ac:spMkLst>
            <pc:docMk/>
            <pc:sldMk cId="0" sldId="262"/>
            <ac:spMk id="10" creationId="{33F68456-43BD-FA3F-E754-118EBE29E45F}"/>
          </ac:spMkLst>
        </pc:spChg>
        <pc:spChg chg="add del mod ord">
          <ac:chgData name="mayur jagzap" userId="062584dbea38fc74" providerId="LiveId" clId="{88B9FEEA-545B-43E6-9A5E-8E331265E966}" dt="2024-09-10T23:50:07.636" v="35" actId="700"/>
          <ac:spMkLst>
            <pc:docMk/>
            <pc:sldMk cId="0" sldId="262"/>
            <ac:spMk id="11" creationId="{E0003ED5-E61F-491C-A47D-82BCEC06E7D4}"/>
          </ac:spMkLst>
        </pc:spChg>
        <pc:spChg chg="add mod ord">
          <ac:chgData name="mayur jagzap" userId="062584dbea38fc74" providerId="LiveId" clId="{88B9FEEA-545B-43E6-9A5E-8E331265E966}" dt="2024-09-11T00:04:18.047" v="676" actId="1076"/>
          <ac:spMkLst>
            <pc:docMk/>
            <pc:sldMk cId="0" sldId="262"/>
            <ac:spMk id="12" creationId="{D3FCAE50-885B-5070-AB18-E4B305ABFB80}"/>
          </ac:spMkLst>
        </pc:spChg>
        <pc:graphicFrameChg chg="del">
          <ac:chgData name="mayur jagzap" userId="062584dbea38fc74" providerId="LiveId" clId="{88B9FEEA-545B-43E6-9A5E-8E331265E966}" dt="2024-09-10T23:44:28.124" v="0" actId="21"/>
          <ac:graphicFrameMkLst>
            <pc:docMk/>
            <pc:sldMk cId="0" sldId="262"/>
            <ac:graphicFrameMk id="26" creationId="{C948E0C5-274E-6B1A-8B4C-43DC2E072D86}"/>
          </ac:graphicFrameMkLst>
        </pc:graphicFrameChg>
      </pc:sldChg>
      <pc:sldChg chg="addSp delSp modSp mod modClrScheme chgLayout">
        <pc:chgData name="mayur jagzap" userId="062584dbea38fc74" providerId="LiveId" clId="{88B9FEEA-545B-43E6-9A5E-8E331265E966}" dt="2024-09-11T00:22:12.075" v="1052" actId="207"/>
        <pc:sldMkLst>
          <pc:docMk/>
          <pc:sldMk cId="0" sldId="265"/>
        </pc:sldMkLst>
        <pc:spChg chg="del">
          <ac:chgData name="mayur jagzap" userId="062584dbea38fc74" providerId="LiveId" clId="{88B9FEEA-545B-43E6-9A5E-8E331265E966}" dt="2024-09-11T00:06:09.214" v="741" actId="21"/>
          <ac:spMkLst>
            <pc:docMk/>
            <pc:sldMk cId="0" sldId="265"/>
            <ac:spMk id="7" creationId="{00000000-0000-0000-0000-000000000000}"/>
          </ac:spMkLst>
        </pc:spChg>
        <pc:spChg chg="del mod">
          <ac:chgData name="mayur jagzap" userId="062584dbea38fc74" providerId="LiveId" clId="{88B9FEEA-545B-43E6-9A5E-8E331265E966}" dt="2024-09-11T00:05:04.904" v="682"/>
          <ac:spMkLst>
            <pc:docMk/>
            <pc:sldMk cId="0" sldId="265"/>
            <ac:spMk id="13" creationId="{00000000-0000-0000-0000-000000000000}"/>
          </ac:spMkLst>
        </pc:spChg>
        <pc:spChg chg="del mod">
          <ac:chgData name="mayur jagzap" userId="062584dbea38fc74" providerId="LiveId" clId="{88B9FEEA-545B-43E6-9A5E-8E331265E966}" dt="2024-09-11T00:06:02.248" v="736"/>
          <ac:spMkLst>
            <pc:docMk/>
            <pc:sldMk cId="0" sldId="265"/>
            <ac:spMk id="18" creationId="{00000000-0000-0000-0000-000000000000}"/>
          </ac:spMkLst>
        </pc:spChg>
        <pc:spChg chg="del mod">
          <ac:chgData name="mayur jagzap" userId="062584dbea38fc74" providerId="LiveId" clId="{88B9FEEA-545B-43E6-9A5E-8E331265E966}" dt="2024-09-11T00:06:02.248" v="738"/>
          <ac:spMkLst>
            <pc:docMk/>
            <pc:sldMk cId="0" sldId="265"/>
            <ac:spMk id="19" creationId="{00000000-0000-0000-0000-000000000000}"/>
          </ac:spMkLst>
        </pc:spChg>
        <pc:spChg chg="del mod">
          <ac:chgData name="mayur jagzap" userId="062584dbea38fc74" providerId="LiveId" clId="{88B9FEEA-545B-43E6-9A5E-8E331265E966}" dt="2024-09-11T00:06:02.248" v="740"/>
          <ac:spMkLst>
            <pc:docMk/>
            <pc:sldMk cId="0" sldId="265"/>
            <ac:spMk id="20" creationId="{00000000-0000-0000-0000-000000000000}"/>
          </ac:spMkLst>
        </pc:spChg>
        <pc:spChg chg="del mod">
          <ac:chgData name="mayur jagzap" userId="062584dbea38fc74" providerId="LiveId" clId="{88B9FEEA-545B-43E6-9A5E-8E331265E966}" dt="2024-09-11T00:06:02.248" v="732"/>
          <ac:spMkLst>
            <pc:docMk/>
            <pc:sldMk cId="0" sldId="265"/>
            <ac:spMk id="21" creationId="{00000000-0000-0000-0000-000000000000}"/>
          </ac:spMkLst>
        </pc:spChg>
        <pc:spChg chg="del mod">
          <ac:chgData name="mayur jagzap" userId="062584dbea38fc74" providerId="LiveId" clId="{88B9FEEA-545B-43E6-9A5E-8E331265E966}" dt="2024-09-11T00:06:02.243" v="730"/>
          <ac:spMkLst>
            <pc:docMk/>
            <pc:sldMk cId="0" sldId="265"/>
            <ac:spMk id="22" creationId="{00000000-0000-0000-0000-000000000000}"/>
          </ac:spMkLst>
        </pc:spChg>
        <pc:spChg chg="del mod">
          <ac:chgData name="mayur jagzap" userId="062584dbea38fc74" providerId="LiveId" clId="{88B9FEEA-545B-43E6-9A5E-8E331265E966}" dt="2024-09-11T00:06:02.248" v="734"/>
          <ac:spMkLst>
            <pc:docMk/>
            <pc:sldMk cId="0" sldId="265"/>
            <ac:spMk id="23" creationId="{00000000-0000-0000-0000-000000000000}"/>
          </ac:spMkLst>
        </pc:spChg>
        <pc:spChg chg="del mod">
          <ac:chgData name="mayur jagzap" userId="062584dbea38fc74" providerId="LiveId" clId="{88B9FEEA-545B-43E6-9A5E-8E331265E966}" dt="2024-09-11T00:06:02.243" v="726"/>
          <ac:spMkLst>
            <pc:docMk/>
            <pc:sldMk cId="0" sldId="265"/>
            <ac:spMk id="24" creationId="{00000000-0000-0000-0000-000000000000}"/>
          </ac:spMkLst>
        </pc:spChg>
        <pc:spChg chg="mod">
          <ac:chgData name="mayur jagzap" userId="062584dbea38fc74" providerId="LiveId" clId="{88B9FEEA-545B-43E6-9A5E-8E331265E966}" dt="2024-09-11T00:14:56.776" v="820" actId="403"/>
          <ac:spMkLst>
            <pc:docMk/>
            <pc:sldMk cId="0" sldId="265"/>
            <ac:spMk id="25" creationId="{00000000-0000-0000-0000-000000000000}"/>
          </ac:spMkLst>
        </pc:spChg>
        <pc:spChg chg="del mod">
          <ac:chgData name="mayur jagzap" userId="062584dbea38fc74" providerId="LiveId" clId="{88B9FEEA-545B-43E6-9A5E-8E331265E966}" dt="2024-09-11T00:06:02.243" v="728"/>
          <ac:spMkLst>
            <pc:docMk/>
            <pc:sldMk cId="0" sldId="265"/>
            <ac:spMk id="26" creationId="{00000000-0000-0000-0000-000000000000}"/>
          </ac:spMkLst>
        </pc:spChg>
        <pc:spChg chg="add mod ord">
          <ac:chgData name="mayur jagzap" userId="062584dbea38fc74" providerId="LiveId" clId="{88B9FEEA-545B-43E6-9A5E-8E331265E966}" dt="2024-09-11T00:17:56.623" v="892" actId="207"/>
          <ac:spMkLst>
            <pc:docMk/>
            <pc:sldMk cId="0" sldId="265"/>
            <ac:spMk id="27" creationId="{A0E38550-C15B-ED2B-C4AE-D213270FC05B}"/>
          </ac:spMkLst>
        </pc:spChg>
        <pc:spChg chg="add del mod ord">
          <ac:chgData name="mayur jagzap" userId="062584dbea38fc74" providerId="LiveId" clId="{88B9FEEA-545B-43E6-9A5E-8E331265E966}" dt="2024-09-11T00:11:43.601" v="803" actId="21"/>
          <ac:spMkLst>
            <pc:docMk/>
            <pc:sldMk cId="0" sldId="265"/>
            <ac:spMk id="28" creationId="{39782598-C94C-A23C-3156-842D2354A2EF}"/>
          </ac:spMkLst>
        </pc:spChg>
        <pc:spChg chg="add del mod ord">
          <ac:chgData name="mayur jagzap" userId="062584dbea38fc74" providerId="LiveId" clId="{88B9FEEA-545B-43E6-9A5E-8E331265E966}" dt="2024-09-11T00:11:39.814" v="802" actId="21"/>
          <ac:spMkLst>
            <pc:docMk/>
            <pc:sldMk cId="0" sldId="265"/>
            <ac:spMk id="29" creationId="{8C2F9D01-1175-C385-FE7F-A38DF1024106}"/>
          </ac:spMkLst>
        </pc:spChg>
        <pc:spChg chg="add del mod ord">
          <ac:chgData name="mayur jagzap" userId="062584dbea38fc74" providerId="LiveId" clId="{88B9FEEA-545B-43E6-9A5E-8E331265E966}" dt="2024-09-11T00:14:41.607" v="817" actId="21"/>
          <ac:spMkLst>
            <pc:docMk/>
            <pc:sldMk cId="0" sldId="265"/>
            <ac:spMk id="30" creationId="{97F5A24D-8AAA-36D5-B9EA-0230B9078E96}"/>
          </ac:spMkLst>
        </pc:spChg>
        <pc:spChg chg="add mod ord">
          <ac:chgData name="mayur jagzap" userId="062584dbea38fc74" providerId="LiveId" clId="{88B9FEEA-545B-43E6-9A5E-8E331265E966}" dt="2024-09-11T00:21:51.827" v="1049" actId="14100"/>
          <ac:spMkLst>
            <pc:docMk/>
            <pc:sldMk cId="0" sldId="265"/>
            <ac:spMk id="31" creationId="{58E22B37-6E35-64B1-9B78-98185583C63A}"/>
          </ac:spMkLst>
        </pc:spChg>
        <pc:spChg chg="add del mod ord">
          <ac:chgData name="mayur jagzap" userId="062584dbea38fc74" providerId="LiveId" clId="{88B9FEEA-545B-43E6-9A5E-8E331265E966}" dt="2024-09-11T00:15:14.944" v="823" actId="21"/>
          <ac:spMkLst>
            <pc:docMk/>
            <pc:sldMk cId="0" sldId="265"/>
            <ac:spMk id="32" creationId="{21DEDFD5-C9AF-883A-E25B-DBF0299F60C6}"/>
          </ac:spMkLst>
        </pc:spChg>
        <pc:spChg chg="add mod ord">
          <ac:chgData name="mayur jagzap" userId="062584dbea38fc74" providerId="LiveId" clId="{88B9FEEA-545B-43E6-9A5E-8E331265E966}" dt="2024-09-11T00:22:12.075" v="1052" actId="207"/>
          <ac:spMkLst>
            <pc:docMk/>
            <pc:sldMk cId="0" sldId="265"/>
            <ac:spMk id="33" creationId="{5EF9A7D2-690B-CE22-F5B9-34FCD3ACAFB1}"/>
          </ac:spMkLst>
        </pc:spChg>
        <pc:spChg chg="add del mod ord">
          <ac:chgData name="mayur jagzap" userId="062584dbea38fc74" providerId="LiveId" clId="{88B9FEEA-545B-43E6-9A5E-8E331265E966}" dt="2024-09-11T00:15:11.050" v="822" actId="21"/>
          <ac:spMkLst>
            <pc:docMk/>
            <pc:sldMk cId="0" sldId="265"/>
            <ac:spMk id="34" creationId="{F52294AD-63A2-250C-A000-99AAE182647F}"/>
          </ac:spMkLst>
        </pc:spChg>
        <pc:grpChg chg="del">
          <ac:chgData name="mayur jagzap" userId="062584dbea38fc74" providerId="LiveId" clId="{88B9FEEA-545B-43E6-9A5E-8E331265E966}" dt="2024-09-11T00:05:04.888" v="680" actId="21"/>
          <ac:grpSpMkLst>
            <pc:docMk/>
            <pc:sldMk cId="0" sldId="265"/>
            <ac:grpSpMk id="8" creationId="{00000000-0000-0000-0000-000000000000}"/>
          </ac:grpSpMkLst>
        </pc:grpChg>
        <pc:grpChg chg="mod">
          <ac:chgData name="mayur jagzap" userId="062584dbea38fc74" providerId="LiveId" clId="{88B9FEEA-545B-43E6-9A5E-8E331265E966}" dt="2024-09-11T00:11:07.810" v="799" actId="1076"/>
          <ac:grpSpMkLst>
            <pc:docMk/>
            <pc:sldMk cId="0" sldId="265"/>
            <ac:grpSpMk id="10" creationId="{00000000-0000-0000-0000-000000000000}"/>
          </ac:grpSpMkLst>
        </pc:grpChg>
        <pc:grpChg chg="del">
          <ac:chgData name="mayur jagzap" userId="062584dbea38fc74" providerId="LiveId" clId="{88B9FEEA-545B-43E6-9A5E-8E331265E966}" dt="2024-09-11T00:05:09.250" v="683" actId="21"/>
          <ac:grpSpMkLst>
            <pc:docMk/>
            <pc:sldMk cId="0" sldId="265"/>
            <ac:grpSpMk id="14" creationId="{00000000-0000-0000-0000-000000000000}"/>
          </ac:grpSpMkLst>
        </pc:grpChg>
        <pc:grpChg chg="del">
          <ac:chgData name="mayur jagzap" userId="062584dbea38fc74" providerId="LiveId" clId="{88B9FEEA-545B-43E6-9A5E-8E331265E966}" dt="2024-09-11T00:05:12.189" v="684" actId="21"/>
          <ac:grpSpMkLst>
            <pc:docMk/>
            <pc:sldMk cId="0" sldId="265"/>
            <ac:grpSpMk id="16" creationId="{00000000-0000-0000-0000-000000000000}"/>
          </ac:grpSpMkLst>
        </pc:grpChg>
      </pc:sldChg>
      <pc:sldChg chg="del">
        <pc:chgData name="mayur jagzap" userId="062584dbea38fc74" providerId="LiveId" clId="{88B9FEEA-545B-43E6-9A5E-8E331265E966}" dt="2024-09-11T00:22:24.258" v="1053" actId="2696"/>
        <pc:sldMkLst>
          <pc:docMk/>
          <pc:sldMk cId="0" sldId="266"/>
        </pc:sldMkLst>
      </pc:sldChg>
      <pc:sldChg chg="add del">
        <pc:chgData name="mayur jagzap" userId="062584dbea38fc74" providerId="LiveId" clId="{88B9FEEA-545B-43E6-9A5E-8E331265E966}" dt="2024-09-11T00:23:04.573" v="1062" actId="2696"/>
        <pc:sldMkLst>
          <pc:docMk/>
          <pc:sldMk cId="0" sldId="267"/>
        </pc:sldMkLst>
      </pc:sldChg>
      <pc:sldChg chg="del">
        <pc:chgData name="mayur jagzap" userId="062584dbea38fc74" providerId="LiveId" clId="{88B9FEEA-545B-43E6-9A5E-8E331265E966}" dt="2024-09-11T00:23:12.268" v="1063" actId="2696"/>
        <pc:sldMkLst>
          <pc:docMk/>
          <pc:sldMk cId="0" sldId="268"/>
        </pc:sldMkLst>
      </pc:sldChg>
      <pc:sldChg chg="new del">
        <pc:chgData name="mayur jagzap" userId="062584dbea38fc74" providerId="LiveId" clId="{88B9FEEA-545B-43E6-9A5E-8E331265E966}" dt="2024-09-10T23:50:22.303" v="37" actId="680"/>
        <pc:sldMkLst>
          <pc:docMk/>
          <pc:sldMk cId="1394425084" sldId="273"/>
        </pc:sldMkLst>
      </pc:sldChg>
      <pc:sldChg chg="add del">
        <pc:chgData name="mayur jagzap" userId="062584dbea38fc74" providerId="LiveId" clId="{88B9FEEA-545B-43E6-9A5E-8E331265E966}" dt="2024-09-11T00:22:54.710" v="1061" actId="2890"/>
        <pc:sldMkLst>
          <pc:docMk/>
          <pc:sldMk cId="2779292312" sldId="273"/>
        </pc:sldMkLst>
      </pc:sldChg>
      <pc:sldChg chg="new del">
        <pc:chgData name="mayur jagzap" userId="062584dbea38fc74" providerId="LiveId" clId="{88B9FEEA-545B-43E6-9A5E-8E331265E966}" dt="2024-09-11T00:22:53.243" v="1059" actId="680"/>
        <pc:sldMkLst>
          <pc:docMk/>
          <pc:sldMk cId="3929962019" sldId="274"/>
        </pc:sldMkLst>
      </pc:sldChg>
      <pc:sldChg chg="add del">
        <pc:chgData name="mayur jagzap" userId="062584dbea38fc74" providerId="LiveId" clId="{88B9FEEA-545B-43E6-9A5E-8E331265E966}" dt="2024-09-11T00:22:52.978" v="1058" actId="2890"/>
        <pc:sldMkLst>
          <pc:docMk/>
          <pc:sldMk cId="2863088118"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4.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jpg"/><Relationship Id="rId5" Type="http://schemas.openxmlformats.org/officeDocument/2006/relationships/image" Target="../media/image7.sv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6.jpg"/><Relationship Id="rId5" Type="http://schemas.openxmlformats.org/officeDocument/2006/relationships/image" Target="../media/image7.svg"/><Relationship Id="rId10" Type="http://schemas.openxmlformats.org/officeDocument/2006/relationships/image" Target="../media/image15.jp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8.jp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rot="5400000">
            <a:off x="12801599" y="314325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0" y="617220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itle 7">
            <a:extLst>
              <a:ext uri="{FF2B5EF4-FFF2-40B4-BE49-F238E27FC236}">
                <a16:creationId xmlns:a16="http://schemas.microsoft.com/office/drawing/2014/main" id="{5EB30F6F-BC16-11B8-04EC-DF255A4C4806}"/>
              </a:ext>
            </a:extLst>
          </p:cNvPr>
          <p:cNvSpPr>
            <a:spLocks noGrp="1"/>
          </p:cNvSpPr>
          <p:nvPr>
            <p:ph type="title"/>
          </p:nvPr>
        </p:nvSpPr>
        <p:spPr>
          <a:xfrm>
            <a:off x="30480" y="4267200"/>
            <a:ext cx="8229600" cy="1143000"/>
          </a:xfrm>
        </p:spPr>
        <p:txBody>
          <a:bodyPr>
            <a:normAutofit fontScale="90000"/>
          </a:bodyPr>
          <a:lstStyle/>
          <a:p>
            <a:r>
              <a:rPr lang="en-US" dirty="0">
                <a:latin typeface="Arial Black" panose="020B0A04020102020204" pitchFamily="34" charset="0"/>
              </a:rPr>
              <a:t>Project name</a:t>
            </a:r>
            <a:r>
              <a:rPr lang="en-US" dirty="0">
                <a:latin typeface="Algerian" panose="04020705040A02060702" pitchFamily="82" charset="0"/>
              </a:rPr>
              <a:t>:-</a:t>
            </a:r>
            <a:br>
              <a:rPr lang="en-US" dirty="0">
                <a:latin typeface="Algerian" panose="04020705040A02060702" pitchFamily="82" charset="0"/>
              </a:rPr>
            </a:br>
            <a:r>
              <a:rPr lang="en-US" dirty="0">
                <a:latin typeface="Algerian" panose="04020705040A02060702" pitchFamily="82" charset="0"/>
              </a:rPr>
              <a:t>Product and services for transport hub </a:t>
            </a:r>
            <a:endParaRPr lang="en-IN" dirty="0">
              <a:latin typeface="Algerian" panose="04020705040A02060702" pitchFamily="82" charset="0"/>
            </a:endParaRPr>
          </a:p>
        </p:txBody>
      </p:sp>
      <p:sp>
        <p:nvSpPr>
          <p:cNvPr id="13" name="Subtitle 12">
            <a:extLst>
              <a:ext uri="{FF2B5EF4-FFF2-40B4-BE49-F238E27FC236}">
                <a16:creationId xmlns:a16="http://schemas.microsoft.com/office/drawing/2014/main" id="{A060469D-3974-25FC-D338-4CB0988422AD}"/>
              </a:ext>
            </a:extLst>
          </p:cNvPr>
          <p:cNvSpPr>
            <a:spLocks noGrp="1"/>
          </p:cNvSpPr>
          <p:nvPr>
            <p:ph sz="half" idx="2"/>
          </p:nvPr>
        </p:nvSpPr>
        <p:spPr>
          <a:xfrm>
            <a:off x="13580588" y="4838700"/>
            <a:ext cx="4040188" cy="3951288"/>
          </a:xfrm>
        </p:spPr>
        <p:txBody>
          <a:bodyPr>
            <a:normAutofit/>
          </a:bodyPr>
          <a:lstStyle/>
          <a:p>
            <a:r>
              <a:rPr lang="en-US" sz="4000" dirty="0">
                <a:solidFill>
                  <a:schemeClr val="tx1">
                    <a:lumMod val="95000"/>
                    <a:lumOff val="5000"/>
                  </a:schemeClr>
                </a:solidFill>
                <a:latin typeface="Bahnschrift Condensed" panose="020B0502040204020203" pitchFamily="34" charset="0"/>
              </a:rPr>
              <a:t>Team members</a:t>
            </a:r>
          </a:p>
          <a:p>
            <a:r>
              <a:rPr lang="en-US" sz="2800" dirty="0">
                <a:solidFill>
                  <a:schemeClr val="accent2"/>
                </a:solidFill>
                <a:latin typeface="Bahnschrift Condensed" panose="020B0502040204020203" pitchFamily="34" charset="0"/>
              </a:rPr>
              <a:t>Bhoomika </a:t>
            </a:r>
            <a:r>
              <a:rPr lang="en-US" sz="2800" dirty="0" err="1">
                <a:solidFill>
                  <a:schemeClr val="accent2"/>
                </a:solidFill>
                <a:latin typeface="Bahnschrift Condensed" panose="020B0502040204020203" pitchFamily="34" charset="0"/>
              </a:rPr>
              <a:t>rathod</a:t>
            </a:r>
            <a:r>
              <a:rPr lang="en-US" sz="2800" dirty="0">
                <a:solidFill>
                  <a:schemeClr val="accent2"/>
                </a:solidFill>
                <a:latin typeface="Bahnschrift Condensed" panose="020B0502040204020203" pitchFamily="34" charset="0"/>
              </a:rPr>
              <a:t> </a:t>
            </a:r>
          </a:p>
          <a:p>
            <a:r>
              <a:rPr lang="en-US" sz="2800" dirty="0">
                <a:solidFill>
                  <a:schemeClr val="accent2"/>
                </a:solidFill>
                <a:latin typeface="Bahnschrift Condensed" panose="020B0502040204020203" pitchFamily="34" charset="0"/>
              </a:rPr>
              <a:t>Sakshi Raut </a:t>
            </a:r>
          </a:p>
          <a:p>
            <a:r>
              <a:rPr lang="en-US" sz="2800" dirty="0" err="1">
                <a:solidFill>
                  <a:schemeClr val="accent2"/>
                </a:solidFill>
                <a:latin typeface="Bahnschrift Condensed" panose="020B0502040204020203" pitchFamily="34" charset="0"/>
              </a:rPr>
              <a:t>Rutuja</a:t>
            </a:r>
            <a:r>
              <a:rPr lang="en-US" sz="2800" dirty="0">
                <a:solidFill>
                  <a:schemeClr val="accent2"/>
                </a:solidFill>
                <a:latin typeface="Bahnschrift Condensed" panose="020B0502040204020203" pitchFamily="34" charset="0"/>
              </a:rPr>
              <a:t> </a:t>
            </a:r>
            <a:r>
              <a:rPr lang="en-US" sz="2800" dirty="0" err="1">
                <a:solidFill>
                  <a:schemeClr val="accent2"/>
                </a:solidFill>
                <a:latin typeface="Bahnschrift Condensed" panose="020B0502040204020203" pitchFamily="34" charset="0"/>
              </a:rPr>
              <a:t>Gadhave</a:t>
            </a:r>
            <a:endParaRPr lang="en-US" sz="2800" dirty="0">
              <a:solidFill>
                <a:schemeClr val="accent2"/>
              </a:solidFill>
              <a:latin typeface="Bahnschrift Condensed" panose="020B0502040204020203" pitchFamily="34" charset="0"/>
            </a:endParaRPr>
          </a:p>
          <a:p>
            <a:r>
              <a:rPr lang="en-US" sz="2800" dirty="0" err="1">
                <a:solidFill>
                  <a:schemeClr val="accent2"/>
                </a:solidFill>
                <a:latin typeface="Bahnschrift Condensed" panose="020B0502040204020203" pitchFamily="34" charset="0"/>
              </a:rPr>
              <a:t>Hrushil</a:t>
            </a:r>
            <a:r>
              <a:rPr lang="en-US" sz="2800" dirty="0">
                <a:solidFill>
                  <a:schemeClr val="accent2"/>
                </a:solidFill>
                <a:latin typeface="Bahnschrift Condensed" panose="020B0502040204020203" pitchFamily="34" charset="0"/>
              </a:rPr>
              <a:t> </a:t>
            </a:r>
            <a:r>
              <a:rPr lang="en-US" sz="2800" dirty="0" err="1">
                <a:solidFill>
                  <a:schemeClr val="accent2"/>
                </a:solidFill>
                <a:latin typeface="Bahnschrift Condensed" panose="020B0502040204020203" pitchFamily="34" charset="0"/>
              </a:rPr>
              <a:t>sonawane</a:t>
            </a:r>
            <a:endParaRPr lang="en-US" sz="2800" dirty="0">
              <a:solidFill>
                <a:schemeClr val="accent2"/>
              </a:solidFill>
              <a:latin typeface="Bahnschrift Condensed" panose="020B0502040204020203" pitchFamily="34" charset="0"/>
            </a:endParaRPr>
          </a:p>
          <a:p>
            <a:r>
              <a:rPr lang="en-US" sz="2800" dirty="0">
                <a:solidFill>
                  <a:schemeClr val="accent2"/>
                </a:solidFill>
                <a:latin typeface="Bahnschrift Condensed" panose="020B0502040204020203" pitchFamily="34" charset="0"/>
              </a:rPr>
              <a:t>Mayur jagzap</a:t>
            </a:r>
          </a:p>
          <a:p>
            <a:r>
              <a:rPr lang="en-US" sz="2800" dirty="0">
                <a:solidFill>
                  <a:schemeClr val="accent2"/>
                </a:solidFill>
                <a:latin typeface="Bahnschrift Condensed" panose="020B0502040204020203" pitchFamily="34" charset="0"/>
              </a:rPr>
              <a:t>Jay </a:t>
            </a:r>
            <a:r>
              <a:rPr lang="en-US" sz="2800" dirty="0" err="1">
                <a:solidFill>
                  <a:schemeClr val="accent2"/>
                </a:solidFill>
                <a:latin typeface="Bahnschrift Condensed" panose="020B0502040204020203" pitchFamily="34" charset="0"/>
              </a:rPr>
              <a:t>jamdar</a:t>
            </a:r>
            <a:endParaRPr lang="en-IN" dirty="0">
              <a:solidFill>
                <a:schemeClr val="accent2"/>
              </a:solidFill>
              <a:latin typeface="Bahnschrift Condensed" panose="020B0502040204020203" pitchFamily="34" charset="0"/>
            </a:endParaRPr>
          </a:p>
        </p:txBody>
      </p:sp>
      <p:sp>
        <p:nvSpPr>
          <p:cNvPr id="17" name="Text Placeholder 16">
            <a:extLst>
              <a:ext uri="{FF2B5EF4-FFF2-40B4-BE49-F238E27FC236}">
                <a16:creationId xmlns:a16="http://schemas.microsoft.com/office/drawing/2014/main" id="{2AED89B2-7928-FBF7-D868-AFF5FE95DF9F}"/>
              </a:ext>
            </a:extLst>
          </p:cNvPr>
          <p:cNvSpPr>
            <a:spLocks noGrp="1"/>
          </p:cNvSpPr>
          <p:nvPr>
            <p:ph type="body" sz="quarter" idx="3"/>
          </p:nvPr>
        </p:nvSpPr>
        <p:spPr>
          <a:xfrm>
            <a:off x="2590800" y="1322070"/>
            <a:ext cx="4041775" cy="639762"/>
          </a:xfrm>
        </p:spPr>
        <p:txBody>
          <a:bodyPr/>
          <a:lstStyle/>
          <a:p>
            <a:r>
              <a:rPr lang="en-US" dirty="0">
                <a:latin typeface="Arial Black" panose="020B0A04020102020204" pitchFamily="34" charset="0"/>
              </a:rPr>
              <a:t>Team name:- The crew </a:t>
            </a:r>
          </a:p>
        </p:txBody>
      </p:sp>
      <p:pic>
        <p:nvPicPr>
          <p:cNvPr id="11" name="Picture 10">
            <a:extLst>
              <a:ext uri="{FF2B5EF4-FFF2-40B4-BE49-F238E27FC236}">
                <a16:creationId xmlns:a16="http://schemas.microsoft.com/office/drawing/2014/main" id="{FF3A0B9F-A76C-AF07-A996-435C9458B41F}"/>
              </a:ext>
            </a:extLst>
          </p:cNvPr>
          <p:cNvPicPr>
            <a:picLocks noChangeAspect="1"/>
          </p:cNvPicPr>
          <p:nvPr/>
        </p:nvPicPr>
        <p:blipFill>
          <a:blip r:embed="rId6">
            <a:extLst>
              <a:ext uri="{28A0092B-C50C-407E-A947-70E740481C1C}">
                <a14:useLocalDpi xmlns:a14="http://schemas.microsoft.com/office/drawing/2010/main" val="0"/>
              </a:ext>
            </a:extLst>
          </a:blip>
          <a:srcRect b="6313"/>
          <a:stretch/>
        </p:blipFill>
        <p:spPr>
          <a:xfrm>
            <a:off x="9501493" y="545520"/>
            <a:ext cx="8158191" cy="406458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p:cNvGrpSpPr/>
          <p:nvPr/>
        </p:nvGrpSpPr>
        <p:grpSpPr>
          <a:xfrm>
            <a:off x="14331393" y="1563844"/>
            <a:ext cx="2295725" cy="4991352"/>
            <a:chOff x="0" y="0"/>
            <a:chExt cx="604635" cy="1314595"/>
          </a:xfrm>
        </p:grpSpPr>
        <p:sp>
          <p:nvSpPr>
            <p:cNvPr id="8" name="Freeform 8"/>
            <p:cNvSpPr/>
            <p:nvPr/>
          </p:nvSpPr>
          <p:spPr>
            <a:xfrm>
              <a:off x="0" y="0"/>
              <a:ext cx="604635" cy="1314595"/>
            </a:xfrm>
            <a:custGeom>
              <a:avLst/>
              <a:gdLst/>
              <a:ahLst/>
              <a:cxnLst/>
              <a:rect l="l" t="t" r="r" b="b"/>
              <a:pathLst>
                <a:path w="604635" h="1314595">
                  <a:moveTo>
                    <a:pt x="118031" y="0"/>
                  </a:moveTo>
                  <a:lnTo>
                    <a:pt x="486604" y="0"/>
                  </a:lnTo>
                  <a:cubicBezTo>
                    <a:pt x="551791" y="0"/>
                    <a:pt x="604635" y="52844"/>
                    <a:pt x="604635" y="118031"/>
                  </a:cubicBezTo>
                  <a:lnTo>
                    <a:pt x="604635" y="1196563"/>
                  </a:lnTo>
                  <a:cubicBezTo>
                    <a:pt x="604635" y="1227867"/>
                    <a:pt x="592200" y="1257889"/>
                    <a:pt x="570065" y="1280024"/>
                  </a:cubicBezTo>
                  <a:cubicBezTo>
                    <a:pt x="547930" y="1302159"/>
                    <a:pt x="517908" y="1314595"/>
                    <a:pt x="486604" y="1314595"/>
                  </a:cubicBezTo>
                  <a:lnTo>
                    <a:pt x="118031" y="1314595"/>
                  </a:lnTo>
                  <a:cubicBezTo>
                    <a:pt x="86727" y="1314595"/>
                    <a:pt x="56706" y="1302159"/>
                    <a:pt x="34571" y="1280024"/>
                  </a:cubicBezTo>
                  <a:cubicBezTo>
                    <a:pt x="12435" y="1257889"/>
                    <a:pt x="0" y="1227867"/>
                    <a:pt x="0" y="1196563"/>
                  </a:cubicBezTo>
                  <a:lnTo>
                    <a:pt x="0" y="118031"/>
                  </a:lnTo>
                  <a:cubicBezTo>
                    <a:pt x="0" y="86727"/>
                    <a:pt x="12435" y="56706"/>
                    <a:pt x="34571" y="34571"/>
                  </a:cubicBezTo>
                  <a:cubicBezTo>
                    <a:pt x="56706" y="12435"/>
                    <a:pt x="86727" y="0"/>
                    <a:pt x="118031" y="0"/>
                  </a:cubicBezTo>
                  <a:close/>
                </a:path>
              </a:pathLst>
            </a:custGeom>
            <a:solidFill>
              <a:srgbClr val="FFC619"/>
            </a:solidFill>
          </p:spPr>
        </p:sp>
        <p:sp>
          <p:nvSpPr>
            <p:cNvPr id="9" name="TextBox 9"/>
            <p:cNvSpPr txBox="1"/>
            <p:nvPr/>
          </p:nvSpPr>
          <p:spPr>
            <a:xfrm>
              <a:off x="0" y="-38100"/>
              <a:ext cx="604635" cy="1352695"/>
            </a:xfrm>
            <a:prstGeom prst="rect">
              <a:avLst/>
            </a:prstGeom>
          </p:spPr>
          <p:txBody>
            <a:bodyPr lIns="50800" tIns="50800" rIns="50800" bIns="50800" rtlCol="0" anchor="ctr"/>
            <a:lstStyle/>
            <a:p>
              <a:pPr algn="ctr">
                <a:lnSpc>
                  <a:spcPts val="2659"/>
                </a:lnSpc>
              </a:pPr>
              <a:endParaRPr/>
            </a:p>
          </p:txBody>
        </p:sp>
      </p:grpSp>
      <p:pic>
        <p:nvPicPr>
          <p:cNvPr id="21" name="Picture 20">
            <a:extLst>
              <a:ext uri="{FF2B5EF4-FFF2-40B4-BE49-F238E27FC236}">
                <a16:creationId xmlns:a16="http://schemas.microsoft.com/office/drawing/2014/main" id="{DF8CE49A-FE89-8999-7DD3-11DAD425AB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73889" y="417113"/>
            <a:ext cx="9353550" cy="9172575"/>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TextBox 19"/>
          <p:cNvSpPr txBox="1"/>
          <p:nvPr/>
        </p:nvSpPr>
        <p:spPr>
          <a:xfrm>
            <a:off x="11345346" y="6983868"/>
            <a:ext cx="3572215" cy="1803401"/>
          </a:xfrm>
          <a:prstGeom prst="rect">
            <a:avLst/>
          </a:prstGeom>
        </p:spPr>
        <p:txBody>
          <a:bodyPr lIns="0" tIns="0" rIns="0" bIns="0" rtlCol="0" anchor="t">
            <a:spAutoFit/>
          </a:bodyPr>
          <a:lstStyle/>
          <a:p>
            <a:pPr algn="l">
              <a:lnSpc>
                <a:spcPts val="13999"/>
              </a:lnSpc>
            </a:pPr>
            <a:r>
              <a:rPr lang="en-US" sz="9999" b="1">
                <a:solidFill>
                  <a:srgbClr val="FCFCFC"/>
                </a:solidFill>
                <a:latin typeface="Poppins Ultra-Bold"/>
                <a:ea typeface="Poppins Ultra-Bold"/>
                <a:cs typeface="Poppins Ultra-Bold"/>
                <a:sym typeface="Poppins Ultra-Bold"/>
              </a:rPr>
              <a:t>07</a:t>
            </a:r>
          </a:p>
        </p:txBody>
      </p:sp>
      <p:sp>
        <p:nvSpPr>
          <p:cNvPr id="7" name="Title 6">
            <a:extLst>
              <a:ext uri="{FF2B5EF4-FFF2-40B4-BE49-F238E27FC236}">
                <a16:creationId xmlns:a16="http://schemas.microsoft.com/office/drawing/2014/main" id="{CA03880C-1AC7-E95A-85DA-261A6DC8492F}"/>
              </a:ext>
            </a:extLst>
          </p:cNvPr>
          <p:cNvSpPr>
            <a:spLocks noGrp="1"/>
          </p:cNvSpPr>
          <p:nvPr>
            <p:ph type="title"/>
          </p:nvPr>
        </p:nvSpPr>
        <p:spPr/>
        <p:txBody>
          <a:bodyPr>
            <a:normAutofit/>
          </a:bodyPr>
          <a:lstStyle/>
          <a:p>
            <a:r>
              <a:rPr lang="en-IN" sz="4800" dirty="0">
                <a:solidFill>
                  <a:schemeClr val="tx2"/>
                </a:solidFill>
              </a:rPr>
              <a:t>5W &amp;1H matrix</a:t>
            </a:r>
          </a:p>
        </p:txBody>
      </p:sp>
      <p:sp>
        <p:nvSpPr>
          <p:cNvPr id="12" name="Content Placeholder 11">
            <a:extLst>
              <a:ext uri="{FF2B5EF4-FFF2-40B4-BE49-F238E27FC236}">
                <a16:creationId xmlns:a16="http://schemas.microsoft.com/office/drawing/2014/main" id="{D3FCAE50-885B-5070-AB18-E4B305ABFB80}"/>
              </a:ext>
            </a:extLst>
          </p:cNvPr>
          <p:cNvSpPr>
            <a:spLocks noGrp="1"/>
          </p:cNvSpPr>
          <p:nvPr>
            <p:ph idx="1"/>
          </p:nvPr>
        </p:nvSpPr>
        <p:spPr>
          <a:xfrm>
            <a:off x="846655" y="1606468"/>
            <a:ext cx="12192000" cy="6093998"/>
          </a:xfrm>
        </p:spPr>
        <p:txBody>
          <a:bodyPr>
            <a:normAutofit/>
          </a:bodyPr>
          <a:lstStyle/>
          <a:p>
            <a:r>
              <a:rPr lang="en-IN" dirty="0"/>
              <a:t>Who :- who will be responsible for the maintenance and operation of the product and services</a:t>
            </a:r>
          </a:p>
          <a:p>
            <a:r>
              <a:rPr lang="en-IN" dirty="0"/>
              <a:t>What :- What technology will be utilized for providing these product and services</a:t>
            </a:r>
          </a:p>
          <a:p>
            <a:r>
              <a:rPr lang="en-IN" dirty="0"/>
              <a:t>When :- when will feedback be collected from users and how will it be used </a:t>
            </a:r>
          </a:p>
          <a:p>
            <a:r>
              <a:rPr lang="en-IN" dirty="0"/>
              <a:t>Where :- where will service options will centralized </a:t>
            </a:r>
          </a:p>
          <a:p>
            <a:r>
              <a:rPr lang="en-IN" dirty="0"/>
              <a:t>Why :- why is it important to integrate technology into the product and services </a:t>
            </a:r>
          </a:p>
          <a:p>
            <a:r>
              <a:rPr lang="en-IN" dirty="0"/>
              <a:t>How :- How will the product and services be marketed to the targeted audience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678400"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4198953" y="6100257"/>
            <a:ext cx="2872903" cy="2872903"/>
          </a:xfrm>
          <a:custGeom>
            <a:avLst/>
            <a:gdLst/>
            <a:ahLst/>
            <a:cxnLst/>
            <a:rect l="l" t="t" r="r" b="b"/>
            <a:pathLst>
              <a:path w="2872903" h="2872903">
                <a:moveTo>
                  <a:pt x="0" y="0"/>
                </a:moveTo>
                <a:lnTo>
                  <a:pt x="2872903" y="0"/>
                </a:lnTo>
                <a:lnTo>
                  <a:pt x="2872903" y="2872903"/>
                </a:lnTo>
                <a:lnTo>
                  <a:pt x="0" y="287290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7" name="TextBox 17"/>
          <p:cNvSpPr txBox="1"/>
          <p:nvPr/>
        </p:nvSpPr>
        <p:spPr>
          <a:xfrm>
            <a:off x="762000" y="855366"/>
            <a:ext cx="13706308" cy="951543"/>
          </a:xfrm>
          <a:prstGeom prst="rect">
            <a:avLst/>
          </a:prstGeom>
        </p:spPr>
        <p:txBody>
          <a:bodyPr wrap="square" lIns="0" tIns="0" rIns="0" bIns="0" rtlCol="0" anchor="t">
            <a:spAutoFit/>
          </a:bodyPr>
          <a:lstStyle/>
          <a:p>
            <a:pPr algn="l">
              <a:lnSpc>
                <a:spcPts val="8399"/>
              </a:lnSpc>
            </a:pPr>
            <a:r>
              <a:rPr lang="en-US" sz="4000" b="1" dirty="0">
                <a:solidFill>
                  <a:schemeClr val="accent2">
                    <a:lumMod val="75000"/>
                  </a:schemeClr>
                </a:solidFill>
                <a:latin typeface="Poppins Ultra-Bold"/>
                <a:ea typeface="Poppins Ultra-Bold"/>
                <a:cs typeface="Poppins Ultra-Bold"/>
                <a:sym typeface="Poppins Ultra-Bold"/>
              </a:rPr>
              <a:t>Who is affected by problem</a:t>
            </a:r>
          </a:p>
        </p:txBody>
      </p:sp>
      <p:sp>
        <p:nvSpPr>
          <p:cNvPr id="24" name="Rectangle 1">
            <a:extLst>
              <a:ext uri="{FF2B5EF4-FFF2-40B4-BE49-F238E27FC236}">
                <a16:creationId xmlns:a16="http://schemas.microsoft.com/office/drawing/2014/main" id="{A981922D-3426-452B-0628-1A16DF10EC5C}"/>
              </a:ext>
            </a:extLst>
          </p:cNvPr>
          <p:cNvSpPr>
            <a:spLocks noGrp="1" noChangeArrowheads="1"/>
          </p:cNvSpPr>
          <p:nvPr>
            <p:ph type="ctrTitle"/>
          </p:nvPr>
        </p:nvSpPr>
        <p:spPr bwMode="auto">
          <a:xfrm>
            <a:off x="762000" y="1806909"/>
            <a:ext cx="670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Delays or cancellations</a:t>
            </a:r>
            <a:r>
              <a:rPr kumimoji="0" lang="en-US" altLang="en-US" sz="1800" b="0" i="0" u="none" strike="noStrike" cap="none" normalizeH="0" baseline="0" dirty="0">
                <a:ln>
                  <a:noFill/>
                </a:ln>
                <a:solidFill>
                  <a:schemeClr val="tx1"/>
                </a:solidFill>
                <a:effectLst/>
                <a:latin typeface="Arial" panose="020B0604020202020204" pitchFamily="34" charset="0"/>
              </a:rPr>
              <a:t>: Passengers can experience frustration and inconvenience due to late or canceled transportation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Poor customer service</a:t>
            </a:r>
            <a:r>
              <a:rPr kumimoji="0" lang="en-US" altLang="en-US" sz="1800" b="0" i="0" u="none" strike="noStrike" cap="none" normalizeH="0" baseline="0" dirty="0">
                <a:ln>
                  <a:noFill/>
                </a:ln>
                <a:solidFill>
                  <a:schemeClr val="tx1"/>
                </a:solidFill>
                <a:effectLst/>
                <a:latin typeface="Arial" panose="020B0604020202020204" pitchFamily="34" charset="0"/>
              </a:rPr>
              <a:t>: Lack of assistance or improper communication can affect passengers’ overall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Safety concerns</a:t>
            </a:r>
            <a:r>
              <a:rPr kumimoji="0" lang="en-US" altLang="en-US" sz="1800" b="0" i="0" u="none" strike="noStrike" cap="none" normalizeH="0" baseline="0" dirty="0">
                <a:ln>
                  <a:noFill/>
                </a:ln>
                <a:solidFill>
                  <a:schemeClr val="tx1"/>
                </a:solidFill>
                <a:effectLst/>
                <a:latin typeface="Arial" panose="020B0604020202020204" pitchFamily="34" charset="0"/>
              </a:rPr>
              <a:t>: If there are defects in transportation vehicles (e.g., buses, trains, or airplanes), passengers are at risk of injury.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Unclear information</a:t>
            </a:r>
            <a:r>
              <a:rPr kumimoji="0" lang="en-US" altLang="en-US" sz="1800" b="0" i="0" u="none" strike="noStrike" cap="none" normalizeH="0" baseline="0" dirty="0">
                <a:ln>
                  <a:noFill/>
                </a:ln>
                <a:solidFill>
                  <a:schemeClr val="tx1"/>
                </a:solidFill>
                <a:effectLst/>
                <a:latin typeface="Arial" panose="020B0604020202020204" pitchFamily="34" charset="0"/>
              </a:rPr>
              <a:t>: Poor signage or lack of real-time information can lead to confusion and missed connections. </a:t>
            </a:r>
          </a:p>
        </p:txBody>
      </p:sp>
      <p:sp>
        <p:nvSpPr>
          <p:cNvPr id="26" name="TextBox 25">
            <a:extLst>
              <a:ext uri="{FF2B5EF4-FFF2-40B4-BE49-F238E27FC236}">
                <a16:creationId xmlns:a16="http://schemas.microsoft.com/office/drawing/2014/main" id="{BFACAE6E-3D7F-95FC-39BF-2A0D68EBA036}"/>
              </a:ext>
            </a:extLst>
          </p:cNvPr>
          <p:cNvSpPr txBox="1"/>
          <p:nvPr/>
        </p:nvSpPr>
        <p:spPr>
          <a:xfrm>
            <a:off x="762000" y="4669231"/>
            <a:ext cx="7315200" cy="1631216"/>
          </a:xfrm>
          <a:prstGeom prst="rect">
            <a:avLst/>
          </a:prstGeom>
          <a:noFill/>
        </p:spPr>
        <p:txBody>
          <a:bodyPr wrap="square">
            <a:spAutoFit/>
          </a:bodyPr>
          <a:lstStyle/>
          <a:p>
            <a:pPr>
              <a:buFont typeface="Arial" panose="020B0604020202020204" pitchFamily="34" charset="0"/>
              <a:buChar char="•"/>
            </a:pPr>
            <a:r>
              <a:rPr lang="en-US" sz="2000" b="1" dirty="0"/>
              <a:t>Malfunctioning equipment</a:t>
            </a:r>
            <a:r>
              <a:rPr lang="en-US" sz="2000" dirty="0"/>
              <a:t>: Faulty products, such as navigation systems or maintenance equipment, can pose risks to transportation operators.</a:t>
            </a:r>
          </a:p>
          <a:p>
            <a:pPr>
              <a:buFont typeface="Arial" panose="020B0604020202020204" pitchFamily="34" charset="0"/>
              <a:buChar char="•"/>
            </a:pPr>
            <a:r>
              <a:rPr lang="en-US" sz="2000" b="1" dirty="0"/>
              <a:t>Scheduling issues</a:t>
            </a:r>
            <a:r>
              <a:rPr lang="en-US" sz="2000" dirty="0"/>
              <a:t>: Problems with coordination or scheduling services can cause disruptions in their work routine.</a:t>
            </a:r>
          </a:p>
        </p:txBody>
      </p:sp>
      <p:sp>
        <p:nvSpPr>
          <p:cNvPr id="28" name="TextBox 27">
            <a:extLst>
              <a:ext uri="{FF2B5EF4-FFF2-40B4-BE49-F238E27FC236}">
                <a16:creationId xmlns:a16="http://schemas.microsoft.com/office/drawing/2014/main" id="{3F319F41-E2BC-52BC-68DA-0A8F3B79BA67}"/>
              </a:ext>
            </a:extLst>
          </p:cNvPr>
          <p:cNvSpPr txBox="1"/>
          <p:nvPr/>
        </p:nvSpPr>
        <p:spPr>
          <a:xfrm>
            <a:off x="762000" y="6300447"/>
            <a:ext cx="7848600" cy="1323439"/>
          </a:xfrm>
          <a:prstGeom prst="rect">
            <a:avLst/>
          </a:prstGeom>
          <a:noFill/>
        </p:spPr>
        <p:txBody>
          <a:bodyPr wrap="square">
            <a:spAutoFit/>
          </a:bodyPr>
          <a:lstStyle/>
          <a:p>
            <a:pPr>
              <a:buFont typeface="Arial" panose="020B0604020202020204" pitchFamily="34" charset="0"/>
              <a:buChar char="•"/>
            </a:pPr>
            <a:r>
              <a:rPr lang="en-US" sz="2000" b="1" dirty="0"/>
              <a:t>Equipment failures</a:t>
            </a:r>
            <a:r>
              <a:rPr lang="en-US" sz="2000" dirty="0"/>
              <a:t>: Defective products require more frequent repairs and can affect the workflow of maintenance teams.</a:t>
            </a:r>
          </a:p>
          <a:p>
            <a:pPr>
              <a:buFont typeface="Arial" panose="020B0604020202020204" pitchFamily="34" charset="0"/>
              <a:buChar char="•"/>
            </a:pPr>
            <a:r>
              <a:rPr lang="en-US" sz="2000" b="1" dirty="0"/>
              <a:t>Safety risks</a:t>
            </a:r>
            <a:r>
              <a:rPr lang="en-US" sz="2000" dirty="0"/>
              <a:t>: Faulty equipment can also pose safety hazards to staff responsible for repair or operation.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0" name="Group 10"/>
          <p:cNvGrpSpPr/>
          <p:nvPr/>
        </p:nvGrpSpPr>
        <p:grpSpPr>
          <a:xfrm>
            <a:off x="169475" y="5549113"/>
            <a:ext cx="2295725" cy="4056552"/>
            <a:chOff x="0" y="0"/>
            <a:chExt cx="604635" cy="1068392"/>
          </a:xfrm>
        </p:grpSpPr>
        <p:sp>
          <p:nvSpPr>
            <p:cNvPr id="11" name="Freeform 11"/>
            <p:cNvSpPr/>
            <p:nvPr/>
          </p:nvSpPr>
          <p:spPr>
            <a:xfrm>
              <a:off x="0" y="0"/>
              <a:ext cx="604635" cy="1068392"/>
            </a:xfrm>
            <a:custGeom>
              <a:avLst/>
              <a:gdLst/>
              <a:ahLst/>
              <a:cxnLst/>
              <a:rect l="l" t="t" r="r" b="b"/>
              <a:pathLst>
                <a:path w="604635" h="1068392">
                  <a:moveTo>
                    <a:pt x="118031" y="0"/>
                  </a:moveTo>
                  <a:lnTo>
                    <a:pt x="486604" y="0"/>
                  </a:lnTo>
                  <a:cubicBezTo>
                    <a:pt x="551791" y="0"/>
                    <a:pt x="604635" y="52844"/>
                    <a:pt x="604635" y="118031"/>
                  </a:cubicBezTo>
                  <a:lnTo>
                    <a:pt x="604635" y="950361"/>
                  </a:lnTo>
                  <a:cubicBezTo>
                    <a:pt x="604635" y="981665"/>
                    <a:pt x="592200" y="1011687"/>
                    <a:pt x="570065" y="1033822"/>
                  </a:cubicBezTo>
                  <a:cubicBezTo>
                    <a:pt x="547930" y="1055957"/>
                    <a:pt x="517908" y="1068392"/>
                    <a:pt x="486604" y="1068392"/>
                  </a:cubicBezTo>
                  <a:lnTo>
                    <a:pt x="118031" y="1068392"/>
                  </a:lnTo>
                  <a:cubicBezTo>
                    <a:pt x="86727" y="1068392"/>
                    <a:pt x="56706" y="1055957"/>
                    <a:pt x="34571" y="1033822"/>
                  </a:cubicBezTo>
                  <a:cubicBezTo>
                    <a:pt x="12435" y="1011687"/>
                    <a:pt x="0" y="981665"/>
                    <a:pt x="0" y="950361"/>
                  </a:cubicBezTo>
                  <a:lnTo>
                    <a:pt x="0" y="118031"/>
                  </a:lnTo>
                  <a:cubicBezTo>
                    <a:pt x="0" y="86727"/>
                    <a:pt x="12435" y="56706"/>
                    <a:pt x="34571" y="34571"/>
                  </a:cubicBezTo>
                  <a:cubicBezTo>
                    <a:pt x="56706" y="12435"/>
                    <a:pt x="86727" y="0"/>
                    <a:pt x="118031" y="0"/>
                  </a:cubicBezTo>
                  <a:close/>
                </a:path>
              </a:pathLst>
            </a:custGeom>
            <a:solidFill>
              <a:srgbClr val="FFC619"/>
            </a:solidFill>
          </p:spPr>
        </p:sp>
        <p:sp>
          <p:nvSpPr>
            <p:cNvPr id="12" name="TextBox 12"/>
            <p:cNvSpPr txBox="1"/>
            <p:nvPr/>
          </p:nvSpPr>
          <p:spPr>
            <a:xfrm>
              <a:off x="0" y="-38100"/>
              <a:ext cx="604635" cy="1106492"/>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2667000" y="967235"/>
            <a:ext cx="8001000" cy="437171"/>
          </a:xfrm>
          <a:prstGeom prst="rect">
            <a:avLst/>
          </a:prstGeom>
        </p:spPr>
        <p:txBody>
          <a:bodyPr wrap="square" lIns="0" tIns="0" rIns="0" bIns="0" rtlCol="0" anchor="t">
            <a:spAutoFit/>
          </a:bodyPr>
          <a:lstStyle/>
          <a:p>
            <a:pPr algn="l">
              <a:lnSpc>
                <a:spcPts val="3499"/>
              </a:lnSpc>
            </a:pPr>
            <a:r>
              <a:rPr lang="en-US" sz="2800" b="1" dirty="0">
                <a:solidFill>
                  <a:schemeClr val="accent2"/>
                </a:solidFill>
                <a:latin typeface="Poppins Ultra-Bold"/>
                <a:ea typeface="Poppins Ultra-Bold"/>
                <a:cs typeface="Poppins Ultra-Bold"/>
                <a:sym typeface="Poppins Ultra-Bold"/>
              </a:rPr>
              <a:t>What exactly is the issue </a:t>
            </a:r>
          </a:p>
        </p:txBody>
      </p:sp>
      <p:sp>
        <p:nvSpPr>
          <p:cNvPr id="27" name="Title 26">
            <a:extLst>
              <a:ext uri="{FF2B5EF4-FFF2-40B4-BE49-F238E27FC236}">
                <a16:creationId xmlns:a16="http://schemas.microsoft.com/office/drawing/2014/main" id="{A0E38550-C15B-ED2B-C4AE-D213270FC05B}"/>
              </a:ext>
            </a:extLst>
          </p:cNvPr>
          <p:cNvSpPr>
            <a:spLocks noGrp="1"/>
          </p:cNvSpPr>
          <p:nvPr>
            <p:ph type="title"/>
          </p:nvPr>
        </p:nvSpPr>
        <p:spPr>
          <a:xfrm>
            <a:off x="609600" y="1909746"/>
            <a:ext cx="12115800" cy="1143000"/>
          </a:xfrm>
        </p:spPr>
        <p:txBody>
          <a:bodyPr>
            <a:normAutofit fontScale="90000"/>
          </a:bodyPr>
          <a:lstStyle/>
          <a:p>
            <a:r>
              <a:rPr lang="en-US" sz="2800" b="0" i="0" dirty="0">
                <a:solidFill>
                  <a:schemeClr val="accent6">
                    <a:lumMod val="75000"/>
                  </a:schemeClr>
                </a:solidFill>
                <a:effectLst/>
                <a:latin typeface="Inter"/>
              </a:rPr>
              <a:t>A transportation problem is a Linear Programming Problem that deals with identifying an optimal solution for transportation and allocating resources to various destinations and from one site to another while keeping the expenditure to a minimum.</a:t>
            </a:r>
            <a:br>
              <a:rPr lang="en-US" sz="2800" b="0" i="0" dirty="0">
                <a:solidFill>
                  <a:schemeClr val="accent6">
                    <a:lumMod val="75000"/>
                  </a:schemeClr>
                </a:solidFill>
                <a:effectLst/>
                <a:latin typeface="Inter"/>
              </a:rPr>
            </a:br>
            <a:br>
              <a:rPr lang="en-US" sz="2800" b="0" i="0" dirty="0">
                <a:solidFill>
                  <a:schemeClr val="accent6">
                    <a:lumMod val="75000"/>
                  </a:schemeClr>
                </a:solidFill>
                <a:effectLst/>
                <a:latin typeface="arial" panose="020B0604020202020204" pitchFamily="34" charset="0"/>
              </a:rPr>
            </a:br>
            <a:endParaRPr lang="en-IN" sz="2800" dirty="0">
              <a:solidFill>
                <a:schemeClr val="accent6">
                  <a:lumMod val="75000"/>
                </a:schemeClr>
              </a:solidFill>
            </a:endParaRPr>
          </a:p>
        </p:txBody>
      </p:sp>
      <p:sp>
        <p:nvSpPr>
          <p:cNvPr id="31" name="Text Placeholder 30">
            <a:extLst>
              <a:ext uri="{FF2B5EF4-FFF2-40B4-BE49-F238E27FC236}">
                <a16:creationId xmlns:a16="http://schemas.microsoft.com/office/drawing/2014/main" id="{58E22B37-6E35-64B1-9B78-98185583C63A}"/>
              </a:ext>
            </a:extLst>
          </p:cNvPr>
          <p:cNvSpPr>
            <a:spLocks noGrp="1"/>
          </p:cNvSpPr>
          <p:nvPr>
            <p:ph type="body" idx="1"/>
          </p:nvPr>
        </p:nvSpPr>
        <p:spPr>
          <a:xfrm>
            <a:off x="2465200" y="2545152"/>
            <a:ext cx="5916800" cy="1142999"/>
          </a:xfrm>
        </p:spPr>
        <p:txBody>
          <a:bodyPr>
            <a:noAutofit/>
          </a:bodyPr>
          <a:lstStyle/>
          <a:p>
            <a:r>
              <a:rPr lang="en-IN" dirty="0">
                <a:solidFill>
                  <a:schemeClr val="accent2"/>
                </a:solidFill>
              </a:rPr>
              <a:t>Where does the problem occur </a:t>
            </a:r>
          </a:p>
        </p:txBody>
      </p:sp>
      <p:sp>
        <p:nvSpPr>
          <p:cNvPr id="33" name="Text Placeholder 32">
            <a:extLst>
              <a:ext uri="{FF2B5EF4-FFF2-40B4-BE49-F238E27FC236}">
                <a16:creationId xmlns:a16="http://schemas.microsoft.com/office/drawing/2014/main" id="{5EF9A7D2-690B-CE22-F5B9-34FCD3ACAFB1}"/>
              </a:ext>
            </a:extLst>
          </p:cNvPr>
          <p:cNvSpPr>
            <a:spLocks noGrp="1"/>
          </p:cNvSpPr>
          <p:nvPr>
            <p:ph type="body" sz="quarter" idx="3"/>
          </p:nvPr>
        </p:nvSpPr>
        <p:spPr>
          <a:xfrm>
            <a:off x="1524000" y="3731933"/>
            <a:ext cx="6781800" cy="1521810"/>
          </a:xfrm>
        </p:spPr>
        <p:txBody>
          <a:bodyPr>
            <a:noAutofit/>
          </a:bodyPr>
          <a:lstStyle/>
          <a:p>
            <a:r>
              <a:rPr lang="en-IN" sz="2800" dirty="0">
                <a:solidFill>
                  <a:schemeClr val="accent6">
                    <a:lumMod val="75000"/>
                  </a:schemeClr>
                </a:solidFill>
              </a:rPr>
              <a:t>The problem is for the peoples who get suffer from high cost of fuel and high cost of transportation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rot="-5400000">
            <a:off x="12849225" y="33147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516456" y="3400425"/>
            <a:ext cx="10732554" cy="2336801"/>
          </a:xfrm>
          <a:prstGeom prst="rect">
            <a:avLst/>
          </a:prstGeom>
        </p:spPr>
        <p:txBody>
          <a:bodyPr lIns="0" tIns="0" rIns="0" bIns="0" rtlCol="0" anchor="t">
            <a:spAutoFit/>
          </a:bodyPr>
          <a:lstStyle/>
          <a:p>
            <a:pPr algn="l">
              <a:lnSpc>
                <a:spcPts val="18199"/>
              </a:lnSpc>
            </a:pPr>
            <a:r>
              <a:rPr lang="en-US" sz="12999" b="1">
                <a:solidFill>
                  <a:srgbClr val="1C1C1C"/>
                </a:solidFill>
                <a:latin typeface="Poppins Ultra-Bold"/>
                <a:ea typeface="Poppins Ultra-Bold"/>
                <a:cs typeface="Poppins Ultra-Bold"/>
                <a:sym typeface="Poppins Ultra-Bold"/>
              </a:rPr>
              <a:t>Thank You</a:t>
            </a:r>
          </a:p>
        </p:txBody>
      </p:sp>
      <p:sp>
        <p:nvSpPr>
          <p:cNvPr id="4" name="Freeform 4"/>
          <p:cNvSpPr/>
          <p:nvPr/>
        </p:nvSpPr>
        <p:spPr>
          <a:xfrm flipH="1">
            <a:off x="0" y="5887038"/>
            <a:ext cx="4399962" cy="4399962"/>
          </a:xfrm>
          <a:custGeom>
            <a:avLst/>
            <a:gdLst/>
            <a:ahLst/>
            <a:cxnLst/>
            <a:rect l="l" t="t" r="r" b="b"/>
            <a:pathLst>
              <a:path w="4399962" h="4399962">
                <a:moveTo>
                  <a:pt x="4399962" y="0"/>
                </a:moveTo>
                <a:lnTo>
                  <a:pt x="0" y="0"/>
                </a:lnTo>
                <a:lnTo>
                  <a:pt x="0" y="4399962"/>
                </a:lnTo>
                <a:lnTo>
                  <a:pt x="4399962" y="4399962"/>
                </a:lnTo>
                <a:lnTo>
                  <a:pt x="439996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9736239" y="5887038"/>
            <a:ext cx="4238684" cy="516349"/>
          </a:xfrm>
          <a:custGeom>
            <a:avLst/>
            <a:gdLst/>
            <a:ahLst/>
            <a:cxnLst/>
            <a:rect l="l" t="t" r="r" b="b"/>
            <a:pathLst>
              <a:path w="4238684" h="516349">
                <a:moveTo>
                  <a:pt x="0" y="0"/>
                </a:moveTo>
                <a:lnTo>
                  <a:pt x="4238684" y="0"/>
                </a:lnTo>
                <a:lnTo>
                  <a:pt x="4238684" y="516349"/>
                </a:lnTo>
                <a:lnTo>
                  <a:pt x="0" y="516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516456" y="5622925"/>
            <a:ext cx="5172158" cy="901700"/>
          </a:xfrm>
          <a:prstGeom prst="rect">
            <a:avLst/>
          </a:prstGeom>
        </p:spPr>
        <p:txBody>
          <a:bodyPr lIns="0" tIns="0" rIns="0" bIns="0" rtlCol="0" anchor="t">
            <a:spAutoFit/>
          </a:bodyPr>
          <a:lstStyle/>
          <a:p>
            <a:pPr algn="l">
              <a:lnSpc>
                <a:spcPts val="7000"/>
              </a:lnSpc>
            </a:pPr>
            <a:r>
              <a:rPr lang="en-US" sz="5000" b="1">
                <a:solidFill>
                  <a:srgbClr val="1C1C1C"/>
                </a:solidFill>
                <a:latin typeface="Poppins Ultra-Bold"/>
                <a:ea typeface="Poppins Ultra-Bold"/>
                <a:cs typeface="Poppins Ultra-Bold"/>
                <a:sym typeface="Poppins Ultra-Bold"/>
              </a:rPr>
              <a:t>For Watching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1807498" y="1865040"/>
            <a:ext cx="10496950" cy="923330"/>
          </a:xfrm>
          <a:prstGeom prst="rect">
            <a:avLst/>
          </a:prstGeom>
        </p:spPr>
        <p:txBody>
          <a:bodyPr wrap="square" lIns="0" tIns="0" rIns="0" bIns="0" rtlCol="0" anchor="t">
            <a:spAutoFit/>
          </a:bodyPr>
          <a:lstStyle/>
          <a:p>
            <a:pPr algn="l">
              <a:lnSpc>
                <a:spcPts val="7200"/>
              </a:lnSpc>
            </a:pPr>
            <a:r>
              <a:rPr lang="en-US" sz="6000" b="1" dirty="0">
                <a:solidFill>
                  <a:schemeClr val="accent6">
                    <a:lumMod val="75000"/>
                  </a:schemeClr>
                </a:solidFill>
                <a:latin typeface="Poppins Ultra-Bold"/>
                <a:ea typeface="Poppins Ultra-Bold"/>
                <a:cs typeface="Poppins Ultra-Bold"/>
                <a:sym typeface="Poppins Ultra-Bold"/>
              </a:rPr>
              <a:t>Introducing the problem</a:t>
            </a:r>
          </a:p>
        </p:txBody>
      </p:sp>
      <p:sp>
        <p:nvSpPr>
          <p:cNvPr id="15" name="TextBox 15"/>
          <p:cNvSpPr txBox="1"/>
          <p:nvPr/>
        </p:nvSpPr>
        <p:spPr>
          <a:xfrm>
            <a:off x="13969765" y="3340099"/>
            <a:ext cx="2386481" cy="1803401"/>
          </a:xfrm>
          <a:prstGeom prst="rect">
            <a:avLst/>
          </a:prstGeom>
        </p:spPr>
        <p:txBody>
          <a:bodyPr lIns="0" tIns="0" rIns="0" bIns="0" rtlCol="0" anchor="t">
            <a:spAutoFit/>
          </a:bodyPr>
          <a:lstStyle/>
          <a:p>
            <a:pPr algn="r">
              <a:lnSpc>
                <a:spcPts val="13999"/>
              </a:lnSpc>
            </a:pPr>
            <a:r>
              <a:rPr lang="en-US" sz="9999" b="1" dirty="0">
                <a:solidFill>
                  <a:srgbClr val="FCFCFC"/>
                </a:solidFill>
                <a:latin typeface="Poppins Ultra-Bold"/>
                <a:ea typeface="Poppins Ultra-Bold"/>
                <a:cs typeface="Poppins Ultra-Bold"/>
                <a:sym typeface="Poppins Ultra-Bold"/>
              </a:rPr>
              <a:t>01</a:t>
            </a:r>
          </a:p>
        </p:txBody>
      </p:sp>
      <p:sp>
        <p:nvSpPr>
          <p:cNvPr id="17" name="Title 16">
            <a:extLst>
              <a:ext uri="{FF2B5EF4-FFF2-40B4-BE49-F238E27FC236}">
                <a16:creationId xmlns:a16="http://schemas.microsoft.com/office/drawing/2014/main" id="{60AA54AF-2FE9-C634-346C-66466A427E97}"/>
              </a:ext>
            </a:extLst>
          </p:cNvPr>
          <p:cNvSpPr>
            <a:spLocks noGrp="1"/>
          </p:cNvSpPr>
          <p:nvPr>
            <p:ph type="title"/>
          </p:nvPr>
        </p:nvSpPr>
        <p:spPr>
          <a:xfrm>
            <a:off x="838200" y="1638300"/>
            <a:ext cx="13639800" cy="7315200"/>
          </a:xfrm>
        </p:spPr>
        <p:txBody>
          <a:bodyPr>
            <a:normAutofit/>
          </a:bodyPr>
          <a:lstStyle/>
          <a:p>
            <a:r>
              <a:rPr lang="en-US" sz="3600" b="0" i="0" dirty="0">
                <a:solidFill>
                  <a:srgbClr val="002060"/>
                </a:solidFill>
                <a:effectLst/>
                <a:latin typeface="canada-type-gibson"/>
              </a:rPr>
              <a:t>The transportation problem can be described using examples from many fields. One application is the problem of efficiently moving troops from bases to battleground locations. Another is the optimal assignment of agents or workers to different jobs or positions. By far the most common application is of moving goods from multiple factories to multiple warehouse locations, or from warehouses to storefronts</a:t>
            </a:r>
            <a:r>
              <a:rPr lang="en-US" b="0" i="0" dirty="0">
                <a:solidFill>
                  <a:srgbClr val="002060"/>
                </a:solidFill>
                <a:effectLst/>
                <a:latin typeface="canada-type-gibson"/>
              </a:rPr>
              <a:t>.</a:t>
            </a:r>
            <a:endParaRPr lang="en-IN"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p:cNvGrpSpPr/>
          <p:nvPr/>
        </p:nvGrpSpPr>
        <p:grpSpPr>
          <a:xfrm>
            <a:off x="1754313" y="1924047"/>
            <a:ext cx="3628867" cy="1814434"/>
            <a:chOff x="0" y="0"/>
            <a:chExt cx="812800" cy="406400"/>
          </a:xfrm>
        </p:grpSpPr>
        <p:sp>
          <p:nvSpPr>
            <p:cNvPr id="8" name="Freeform 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C619"/>
            </a:solidFill>
          </p:spPr>
        </p:sp>
        <p:sp>
          <p:nvSpPr>
            <p:cNvPr id="9" name="TextBox 9"/>
            <p:cNvSpPr txBox="1"/>
            <p:nvPr/>
          </p:nvSpPr>
          <p:spPr>
            <a:xfrm>
              <a:off x="0" y="-28575"/>
              <a:ext cx="812800" cy="434975"/>
            </a:xfrm>
            <a:prstGeom prst="rect">
              <a:avLst/>
            </a:prstGeom>
          </p:spPr>
          <p:txBody>
            <a:bodyPr lIns="50800" tIns="50800" rIns="50800" bIns="50800" rtlCol="0" anchor="ctr"/>
            <a:lstStyle/>
            <a:p>
              <a:pPr algn="ctr">
                <a:lnSpc>
                  <a:spcPts val="2400"/>
                </a:lnSpc>
              </a:pPr>
              <a:endParaRPr/>
            </a:p>
          </p:txBody>
        </p:sp>
      </p:grpSp>
      <p:sp>
        <p:nvSpPr>
          <p:cNvPr id="12" name="TextBox 12"/>
          <p:cNvSpPr txBox="1"/>
          <p:nvPr/>
        </p:nvSpPr>
        <p:spPr>
          <a:xfrm>
            <a:off x="5515133" y="1796470"/>
            <a:ext cx="10002932" cy="1942011"/>
          </a:xfrm>
          <a:prstGeom prst="rect">
            <a:avLst/>
          </a:prstGeom>
        </p:spPr>
        <p:txBody>
          <a:bodyPr lIns="50800" tIns="50800" rIns="50800" bIns="50800" rtlCol="0" anchor="ctr"/>
          <a:lstStyle/>
          <a:p>
            <a:pPr algn="ctr">
              <a:lnSpc>
                <a:spcPts val="2400"/>
              </a:lnSpc>
            </a:pPr>
            <a:endParaRPr/>
          </a:p>
        </p:txBody>
      </p:sp>
      <p:sp>
        <p:nvSpPr>
          <p:cNvPr id="13" name="TextBox 13"/>
          <p:cNvSpPr txBox="1"/>
          <p:nvPr/>
        </p:nvSpPr>
        <p:spPr>
          <a:xfrm>
            <a:off x="6249847" y="2307389"/>
            <a:ext cx="7679602" cy="981075"/>
          </a:xfrm>
          <a:prstGeom prst="rect">
            <a:avLst/>
          </a:prstGeom>
        </p:spPr>
        <p:txBody>
          <a:bodyPr lIns="0" tIns="0" rIns="0" bIns="0" rtlCol="0" anchor="t">
            <a:spAutoFit/>
          </a:bodyPr>
          <a:lstStyle/>
          <a:p>
            <a:pPr algn="l">
              <a:lnSpc>
                <a:spcPts val="7200"/>
              </a:lnSpc>
            </a:pPr>
            <a:r>
              <a:rPr lang="en-US" sz="6000" b="1" dirty="0">
                <a:solidFill>
                  <a:srgbClr val="FCFCFC"/>
                </a:solidFill>
                <a:latin typeface="Poppins Ultra-Bold"/>
                <a:ea typeface="Poppins Ultra-Bold"/>
                <a:cs typeface="Poppins Ultra-Bold"/>
                <a:sym typeface="Poppins Ultra-Bold"/>
              </a:rPr>
              <a:t>Table of Content</a:t>
            </a:r>
          </a:p>
        </p:txBody>
      </p:sp>
      <p:sp>
        <p:nvSpPr>
          <p:cNvPr id="17" name="Freeform 17"/>
          <p:cNvSpPr/>
          <p:nvPr/>
        </p:nvSpPr>
        <p:spPr>
          <a:xfrm>
            <a:off x="4980456" y="4068120"/>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9" name="Freeform 19"/>
          <p:cNvSpPr/>
          <p:nvPr/>
        </p:nvSpPr>
        <p:spPr>
          <a:xfrm>
            <a:off x="3642920" y="5669907"/>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a:off x="1351589" y="3335757"/>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23"/>
          <p:cNvSpPr/>
          <p:nvPr/>
        </p:nvSpPr>
        <p:spPr>
          <a:xfrm>
            <a:off x="1351589" y="5259081"/>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a:off x="1351589" y="4263722"/>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a:off x="15115341" y="7271695"/>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a:off x="1351589" y="6171836"/>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1" name="Freeform 31"/>
          <p:cNvSpPr/>
          <p:nvPr/>
        </p:nvSpPr>
        <p:spPr>
          <a:xfrm>
            <a:off x="12703460" y="3416741"/>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3" name="Freeform 33"/>
          <p:cNvSpPr/>
          <p:nvPr/>
        </p:nvSpPr>
        <p:spPr>
          <a:xfrm>
            <a:off x="14040994" y="5460443"/>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3" name="Title 42">
            <a:extLst>
              <a:ext uri="{FF2B5EF4-FFF2-40B4-BE49-F238E27FC236}">
                <a16:creationId xmlns:a16="http://schemas.microsoft.com/office/drawing/2014/main" id="{3F74210D-0B0D-A5CA-1585-B7515E96747B}"/>
              </a:ext>
            </a:extLst>
          </p:cNvPr>
          <p:cNvSpPr txBox="1">
            <a:spLocks noGrp="1"/>
          </p:cNvSpPr>
          <p:nvPr>
            <p:ph type="ctrTitle"/>
          </p:nvPr>
        </p:nvSpPr>
        <p:spPr>
          <a:xfrm>
            <a:off x="2057401" y="3011945"/>
            <a:ext cx="10210800" cy="4832092"/>
          </a:xfrm>
          <a:prstGeom prst="rect">
            <a:avLst/>
          </a:prstGeom>
          <a:noFill/>
        </p:spPr>
        <p:txBody>
          <a:bodyPr wrap="square">
            <a:spAutoFit/>
          </a:bodyPr>
          <a:lstStyle/>
          <a:p>
            <a:r>
              <a:rPr lang="en-US" b="0" i="0" dirty="0">
                <a:solidFill>
                  <a:schemeClr val="accent6">
                    <a:lumMod val="75000"/>
                  </a:schemeClr>
                </a:solidFill>
                <a:effectLst/>
                <a:latin typeface="Google Sans"/>
              </a:rPr>
              <a:t>In simple words, the main objective of the Transportation problem is to deliver (from the source to the destination) the resources at the minimum cost. It is also referred to as the Hitchcock Problem. It involves transporting a single product from 'm' source (origin) to 'n' destinations.</a:t>
            </a:r>
            <a:endParaRPr lang="en-IN" dirty="0">
              <a:solidFill>
                <a:schemeClr val="accent6">
                  <a:lumMod val="75000"/>
                </a:schemeClr>
              </a:solidFill>
            </a:endParaRPr>
          </a:p>
        </p:txBody>
      </p:sp>
      <p:pic>
        <p:nvPicPr>
          <p:cNvPr id="45" name="Picture 44">
            <a:extLst>
              <a:ext uri="{FF2B5EF4-FFF2-40B4-BE49-F238E27FC236}">
                <a16:creationId xmlns:a16="http://schemas.microsoft.com/office/drawing/2014/main" id="{5C0A928C-F8EC-DFCD-27AA-F70AD9750CFC}"/>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76200" y="-93969"/>
            <a:ext cx="18440400" cy="10706100"/>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p:cNvGrpSpPr/>
          <p:nvPr/>
        </p:nvGrpSpPr>
        <p:grpSpPr>
          <a:xfrm>
            <a:off x="313070" y="1419183"/>
            <a:ext cx="16314048" cy="6020040"/>
            <a:chOff x="-3692066" y="-38100"/>
            <a:chExt cx="4296701" cy="1585525"/>
          </a:xfrm>
        </p:grpSpPr>
        <p:sp>
          <p:nvSpPr>
            <p:cNvPr id="8" name="Freeform 8"/>
            <p:cNvSpPr/>
            <p:nvPr/>
          </p:nvSpPr>
          <p:spPr>
            <a:xfrm rot="5400000">
              <a:off x="-3337087" y="587811"/>
              <a:ext cx="604635" cy="1314594"/>
            </a:xfrm>
            <a:custGeom>
              <a:avLst/>
              <a:gdLst/>
              <a:ahLst/>
              <a:cxnLst/>
              <a:rect l="l" t="t" r="r" b="b"/>
              <a:pathLst>
                <a:path w="604635" h="1314595">
                  <a:moveTo>
                    <a:pt x="118031" y="0"/>
                  </a:moveTo>
                  <a:lnTo>
                    <a:pt x="486604" y="0"/>
                  </a:lnTo>
                  <a:cubicBezTo>
                    <a:pt x="551791" y="0"/>
                    <a:pt x="604635" y="52844"/>
                    <a:pt x="604635" y="118031"/>
                  </a:cubicBezTo>
                  <a:lnTo>
                    <a:pt x="604635" y="1196563"/>
                  </a:lnTo>
                  <a:cubicBezTo>
                    <a:pt x="604635" y="1227867"/>
                    <a:pt x="592200" y="1257889"/>
                    <a:pt x="570065" y="1280024"/>
                  </a:cubicBezTo>
                  <a:cubicBezTo>
                    <a:pt x="547930" y="1302159"/>
                    <a:pt x="517908" y="1314595"/>
                    <a:pt x="486604" y="1314595"/>
                  </a:cubicBezTo>
                  <a:lnTo>
                    <a:pt x="118031" y="1314595"/>
                  </a:lnTo>
                  <a:cubicBezTo>
                    <a:pt x="86727" y="1314595"/>
                    <a:pt x="56706" y="1302159"/>
                    <a:pt x="34571" y="1280024"/>
                  </a:cubicBezTo>
                  <a:cubicBezTo>
                    <a:pt x="12435" y="1257889"/>
                    <a:pt x="0" y="1227867"/>
                    <a:pt x="0" y="1196563"/>
                  </a:cubicBezTo>
                  <a:lnTo>
                    <a:pt x="0" y="118031"/>
                  </a:lnTo>
                  <a:cubicBezTo>
                    <a:pt x="0" y="86727"/>
                    <a:pt x="12435" y="56706"/>
                    <a:pt x="34571" y="34571"/>
                  </a:cubicBezTo>
                  <a:cubicBezTo>
                    <a:pt x="56706" y="12435"/>
                    <a:pt x="86727" y="0"/>
                    <a:pt x="118031" y="0"/>
                  </a:cubicBezTo>
                  <a:close/>
                </a:path>
              </a:pathLst>
            </a:custGeom>
            <a:solidFill>
              <a:srgbClr val="FFC619"/>
            </a:solidFill>
          </p:spPr>
          <p:txBody>
            <a:bodyPr/>
            <a:lstStyle/>
            <a:p>
              <a:endParaRPr lang="en-IN" dirty="0"/>
            </a:p>
          </p:txBody>
        </p:sp>
        <p:sp>
          <p:nvSpPr>
            <p:cNvPr id="9" name="TextBox 9"/>
            <p:cNvSpPr txBox="1"/>
            <p:nvPr/>
          </p:nvSpPr>
          <p:spPr>
            <a:xfrm>
              <a:off x="0" y="-38100"/>
              <a:ext cx="604635" cy="135269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914400" y="246813"/>
            <a:ext cx="15534146" cy="919804"/>
          </a:xfrm>
          <a:prstGeom prst="rect">
            <a:avLst/>
          </a:prstGeom>
        </p:spPr>
        <p:txBody>
          <a:bodyPr wrap="square" lIns="0" tIns="0" rIns="0" bIns="0" rtlCol="0" anchor="t">
            <a:spAutoFit/>
          </a:bodyPr>
          <a:lstStyle/>
          <a:p>
            <a:pPr algn="l">
              <a:lnSpc>
                <a:spcPts val="8399"/>
              </a:lnSpc>
            </a:pPr>
            <a:r>
              <a:rPr lang="en-US" sz="3200" b="1" dirty="0">
                <a:solidFill>
                  <a:srgbClr val="1C1C1C"/>
                </a:solidFill>
                <a:latin typeface="Baskerville Old Face" panose="02020602080505020303" pitchFamily="18" charset="0"/>
                <a:ea typeface="Poppins Heavy"/>
                <a:cs typeface="Poppins Heavy"/>
                <a:sym typeface="Poppins Heavy"/>
              </a:rPr>
              <a:t>Topic visualization from now to five years</a:t>
            </a:r>
          </a:p>
        </p:txBody>
      </p:sp>
      <p:pic>
        <p:nvPicPr>
          <p:cNvPr id="21" name="Picture 20">
            <a:extLst>
              <a:ext uri="{FF2B5EF4-FFF2-40B4-BE49-F238E27FC236}">
                <a16:creationId xmlns:a16="http://schemas.microsoft.com/office/drawing/2014/main" id="{7018F5B3-EC02-5490-5621-1B03B4B574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166617"/>
            <a:ext cx="11320708" cy="6544784"/>
          </a:xfrm>
          <a:prstGeom prst="rect">
            <a:avLst/>
          </a:prstGeom>
        </p:spPr>
      </p:pic>
      <p:pic>
        <p:nvPicPr>
          <p:cNvPr id="23" name="Picture 22">
            <a:extLst>
              <a:ext uri="{FF2B5EF4-FFF2-40B4-BE49-F238E27FC236}">
                <a16:creationId xmlns:a16="http://schemas.microsoft.com/office/drawing/2014/main" id="{6333EAC6-6F84-3C35-BE9D-0F5D39F223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4891" y="5143500"/>
            <a:ext cx="6570041" cy="5043938"/>
          </a:xfrm>
          <a:prstGeom prst="rect">
            <a:avLst/>
          </a:prstGeom>
        </p:spPr>
      </p:pic>
    </p:spTree>
    <p:extLst>
      <p:ext uri="{BB962C8B-B14F-4D97-AF65-F5344CB8AC3E}">
        <p14:creationId xmlns:p14="http://schemas.microsoft.com/office/powerpoint/2010/main" val="403040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6536061" y="3261725"/>
            <a:ext cx="3483516" cy="3483516"/>
          </a:xfrm>
          <a:custGeom>
            <a:avLst/>
            <a:gdLst/>
            <a:ahLst/>
            <a:cxnLst/>
            <a:rect l="l" t="t" r="r" b="b"/>
            <a:pathLst>
              <a:path w="3483516" h="3483516">
                <a:moveTo>
                  <a:pt x="0" y="0"/>
                </a:moveTo>
                <a:lnTo>
                  <a:pt x="3483516" y="0"/>
                </a:lnTo>
                <a:lnTo>
                  <a:pt x="3483516" y="3483516"/>
                </a:lnTo>
                <a:lnTo>
                  <a:pt x="0" y="34835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4648200" y="239375"/>
            <a:ext cx="8534400" cy="923330"/>
          </a:xfrm>
          <a:prstGeom prst="rect">
            <a:avLst/>
          </a:prstGeom>
        </p:spPr>
        <p:txBody>
          <a:bodyPr wrap="square" lIns="0" tIns="0" rIns="0" bIns="0" rtlCol="0" anchor="t">
            <a:spAutoFit/>
          </a:bodyPr>
          <a:lstStyle/>
          <a:p>
            <a:pPr algn="l">
              <a:lnSpc>
                <a:spcPts val="7200"/>
              </a:lnSpc>
            </a:pPr>
            <a:r>
              <a:rPr lang="en-US" sz="6000" b="1" dirty="0">
                <a:solidFill>
                  <a:srgbClr val="000000"/>
                </a:solidFill>
                <a:latin typeface="Poppins Ultra-Bold"/>
                <a:ea typeface="Poppins Ultra-Bold"/>
                <a:cs typeface="Poppins Ultra-Bold"/>
                <a:sym typeface="Poppins Ultra-Bold"/>
              </a:rPr>
              <a:t>Persona conduction</a:t>
            </a:r>
          </a:p>
        </p:txBody>
      </p:sp>
      <p:sp>
        <p:nvSpPr>
          <p:cNvPr id="19" name="Title 18">
            <a:extLst>
              <a:ext uri="{FF2B5EF4-FFF2-40B4-BE49-F238E27FC236}">
                <a16:creationId xmlns:a16="http://schemas.microsoft.com/office/drawing/2014/main" id="{41D5AD1F-3BB6-00CD-64BE-F9E1EE9978D9}"/>
              </a:ext>
            </a:extLst>
          </p:cNvPr>
          <p:cNvSpPr>
            <a:spLocks noGrp="1"/>
          </p:cNvSpPr>
          <p:nvPr>
            <p:ph type="title"/>
          </p:nvPr>
        </p:nvSpPr>
        <p:spPr>
          <a:xfrm>
            <a:off x="308468" y="1336675"/>
            <a:ext cx="8229600" cy="1143000"/>
          </a:xfrm>
        </p:spPr>
        <p:txBody>
          <a:bodyPr>
            <a:normAutofit fontScale="90000"/>
          </a:bodyPr>
          <a:lstStyle/>
          <a:p>
            <a:r>
              <a:rPr lang="en-US" sz="3200" dirty="0"/>
              <a:t>There are three end users in our project as following:-</a:t>
            </a:r>
            <a:br>
              <a:rPr lang="en-US" sz="3200" dirty="0"/>
            </a:br>
            <a:endParaRPr lang="en-IN" sz="3200" dirty="0"/>
          </a:p>
        </p:txBody>
      </p:sp>
      <p:pic>
        <p:nvPicPr>
          <p:cNvPr id="31" name="Picture 30">
            <a:extLst>
              <a:ext uri="{FF2B5EF4-FFF2-40B4-BE49-F238E27FC236}">
                <a16:creationId xmlns:a16="http://schemas.microsoft.com/office/drawing/2014/main" id="{FFFC87EE-D4A7-0F2E-0AD4-5D66C59FD3CC}"/>
              </a:ext>
            </a:extLst>
          </p:cNvPr>
          <p:cNvPicPr>
            <a:picLocks noChangeAspect="1"/>
          </p:cNvPicPr>
          <p:nvPr/>
        </p:nvPicPr>
        <p:blipFill>
          <a:blip r:embed="rId10">
            <a:extLst>
              <a:ext uri="{28A0092B-C50C-407E-A947-70E740481C1C}">
                <a14:useLocalDpi xmlns:a14="http://schemas.microsoft.com/office/drawing/2010/main" val="0"/>
              </a:ext>
            </a:extLst>
          </a:blip>
          <a:srcRect l="4955" t="14123" r="516" b="22473"/>
          <a:stretch/>
        </p:blipFill>
        <p:spPr>
          <a:xfrm rot="16200000">
            <a:off x="1550497" y="899193"/>
            <a:ext cx="5181600" cy="7726616"/>
          </a:xfrm>
          <a:prstGeom prst="rect">
            <a:avLst/>
          </a:prstGeom>
        </p:spPr>
      </p:pic>
      <p:pic>
        <p:nvPicPr>
          <p:cNvPr id="33" name="Picture 32">
            <a:extLst>
              <a:ext uri="{FF2B5EF4-FFF2-40B4-BE49-F238E27FC236}">
                <a16:creationId xmlns:a16="http://schemas.microsoft.com/office/drawing/2014/main" id="{FC00A45F-F3E0-8667-8816-6CB0121BED12}"/>
              </a:ext>
            </a:extLst>
          </p:cNvPr>
          <p:cNvPicPr>
            <a:picLocks noChangeAspect="1"/>
          </p:cNvPicPr>
          <p:nvPr/>
        </p:nvPicPr>
        <p:blipFill>
          <a:blip r:embed="rId11">
            <a:extLst>
              <a:ext uri="{28A0092B-C50C-407E-A947-70E740481C1C}">
                <a14:useLocalDpi xmlns:a14="http://schemas.microsoft.com/office/drawing/2010/main" val="0"/>
              </a:ext>
            </a:extLst>
          </a:blip>
          <a:srcRect t="15400" b="18673"/>
          <a:stretch/>
        </p:blipFill>
        <p:spPr>
          <a:xfrm rot="16200000">
            <a:off x="9731410" y="2778196"/>
            <a:ext cx="5784993" cy="8534401"/>
          </a:xfrm>
          <a:prstGeom prst="rect">
            <a:avLst/>
          </a:prstGeom>
        </p:spPr>
      </p:pic>
    </p:spTree>
    <p:extLst>
      <p:ext uri="{BB962C8B-B14F-4D97-AF65-F5344CB8AC3E}">
        <p14:creationId xmlns:p14="http://schemas.microsoft.com/office/powerpoint/2010/main" val="207645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0" y="6803484"/>
            <a:ext cx="3483516" cy="3483516"/>
          </a:xfrm>
          <a:custGeom>
            <a:avLst/>
            <a:gdLst/>
            <a:ahLst/>
            <a:cxnLst/>
            <a:rect l="l" t="t" r="r" b="b"/>
            <a:pathLst>
              <a:path w="3483516" h="3483516">
                <a:moveTo>
                  <a:pt x="0" y="0"/>
                </a:moveTo>
                <a:lnTo>
                  <a:pt x="3483516" y="0"/>
                </a:lnTo>
                <a:lnTo>
                  <a:pt x="3483516" y="3483516"/>
                </a:lnTo>
                <a:lnTo>
                  <a:pt x="0" y="34835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2" name="TextBox 12"/>
          <p:cNvSpPr txBox="1"/>
          <p:nvPr/>
        </p:nvSpPr>
        <p:spPr>
          <a:xfrm>
            <a:off x="4267200" y="701040"/>
            <a:ext cx="9493246" cy="923330"/>
          </a:xfrm>
          <a:prstGeom prst="rect">
            <a:avLst/>
          </a:prstGeom>
        </p:spPr>
        <p:txBody>
          <a:bodyPr wrap="square" lIns="0" tIns="0" rIns="0" bIns="0" rtlCol="0" anchor="t">
            <a:spAutoFit/>
          </a:bodyPr>
          <a:lstStyle/>
          <a:p>
            <a:pPr algn="l">
              <a:lnSpc>
                <a:spcPts val="7200"/>
              </a:lnSpc>
            </a:pPr>
            <a:r>
              <a:rPr lang="en-US" sz="6000" b="1" dirty="0">
                <a:solidFill>
                  <a:srgbClr val="000000"/>
                </a:solidFill>
                <a:latin typeface="Poppins Ultra-Bold"/>
                <a:ea typeface="Poppins Ultra-Bold"/>
                <a:cs typeface="Poppins Ultra-Bold"/>
                <a:sym typeface="Poppins Ultra-Bold"/>
              </a:rPr>
              <a:t>What is mind mapping</a:t>
            </a:r>
          </a:p>
        </p:txBody>
      </p:sp>
      <p:sp>
        <p:nvSpPr>
          <p:cNvPr id="8" name="Title 7">
            <a:extLst>
              <a:ext uri="{FF2B5EF4-FFF2-40B4-BE49-F238E27FC236}">
                <a16:creationId xmlns:a16="http://schemas.microsoft.com/office/drawing/2014/main" id="{F2748727-F8F4-E136-D643-0149D89B7F6A}"/>
              </a:ext>
            </a:extLst>
          </p:cNvPr>
          <p:cNvSpPr>
            <a:spLocks noGrp="1"/>
          </p:cNvSpPr>
          <p:nvPr>
            <p:ph type="title"/>
          </p:nvPr>
        </p:nvSpPr>
        <p:spPr>
          <a:xfrm>
            <a:off x="3162300" y="1758120"/>
            <a:ext cx="11963400" cy="3303335"/>
          </a:xfrm>
        </p:spPr>
        <p:txBody>
          <a:bodyPr>
            <a:normAutofit fontScale="90000"/>
          </a:bodyPr>
          <a:lstStyle/>
          <a:p>
            <a:r>
              <a:rPr lang="en-US" b="0" i="0" dirty="0">
                <a:solidFill>
                  <a:srgbClr val="212529"/>
                </a:solidFill>
                <a:effectLst/>
                <a:latin typeface="Segoe UI" panose="020B0502040204020203" pitchFamily="34" charset="0"/>
              </a:rPr>
              <a:t>A Mind Map is an easy way to brainstorm thoughts organically without worrying about order and structure. It allows you to visually structure your ideas to help with analysis and recall.</a:t>
            </a:r>
            <a:endParaRPr lang="en-IN" dirty="0"/>
          </a:p>
        </p:txBody>
      </p:sp>
      <p:pic>
        <p:nvPicPr>
          <p:cNvPr id="13" name="Picture 12">
            <a:extLst>
              <a:ext uri="{FF2B5EF4-FFF2-40B4-BE49-F238E27FC236}">
                <a16:creationId xmlns:a16="http://schemas.microsoft.com/office/drawing/2014/main" id="{7B253E71-9DC4-7FF3-F67E-17794937ECEE}"/>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1" y="0"/>
            <a:ext cx="18288001" cy="1028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3" name="Group 3"/>
          <p:cNvGrpSpPr/>
          <p:nvPr/>
        </p:nvGrpSpPr>
        <p:grpSpPr>
          <a:xfrm>
            <a:off x="14152821" y="2572880"/>
            <a:ext cx="2295725" cy="5246370"/>
            <a:chOff x="0" y="0"/>
            <a:chExt cx="604635" cy="1381760"/>
          </a:xfrm>
        </p:grpSpPr>
        <p:sp>
          <p:nvSpPr>
            <p:cNvPr id="4" name="Freeform 4"/>
            <p:cNvSpPr/>
            <p:nvPr/>
          </p:nvSpPr>
          <p:spPr>
            <a:xfrm>
              <a:off x="0" y="0"/>
              <a:ext cx="604635" cy="1381760"/>
            </a:xfrm>
            <a:custGeom>
              <a:avLst/>
              <a:gdLst/>
              <a:ahLst/>
              <a:cxnLst/>
              <a:rect l="l" t="t" r="r" b="b"/>
              <a:pathLst>
                <a:path w="604635" h="1381760">
                  <a:moveTo>
                    <a:pt x="118031" y="0"/>
                  </a:moveTo>
                  <a:lnTo>
                    <a:pt x="486604" y="0"/>
                  </a:lnTo>
                  <a:cubicBezTo>
                    <a:pt x="551791" y="0"/>
                    <a:pt x="604635" y="52844"/>
                    <a:pt x="604635" y="118031"/>
                  </a:cubicBezTo>
                  <a:lnTo>
                    <a:pt x="604635" y="1263729"/>
                  </a:lnTo>
                  <a:cubicBezTo>
                    <a:pt x="604635" y="1295033"/>
                    <a:pt x="592200" y="1325054"/>
                    <a:pt x="570065" y="1347189"/>
                  </a:cubicBezTo>
                  <a:cubicBezTo>
                    <a:pt x="547930" y="1369325"/>
                    <a:pt x="517908" y="1381760"/>
                    <a:pt x="486604" y="1381760"/>
                  </a:cubicBezTo>
                  <a:lnTo>
                    <a:pt x="118031" y="1381760"/>
                  </a:lnTo>
                  <a:cubicBezTo>
                    <a:pt x="86727" y="1381760"/>
                    <a:pt x="56706" y="1369325"/>
                    <a:pt x="34571" y="1347189"/>
                  </a:cubicBezTo>
                  <a:cubicBezTo>
                    <a:pt x="12435" y="1325054"/>
                    <a:pt x="0" y="1295033"/>
                    <a:pt x="0" y="1263729"/>
                  </a:cubicBezTo>
                  <a:lnTo>
                    <a:pt x="0" y="118031"/>
                  </a:lnTo>
                  <a:cubicBezTo>
                    <a:pt x="0" y="86727"/>
                    <a:pt x="12435" y="56706"/>
                    <a:pt x="34571" y="34571"/>
                  </a:cubicBezTo>
                  <a:cubicBezTo>
                    <a:pt x="56706" y="12435"/>
                    <a:pt x="86727" y="0"/>
                    <a:pt x="118031" y="0"/>
                  </a:cubicBezTo>
                  <a:close/>
                </a:path>
              </a:pathLst>
            </a:custGeom>
            <a:solidFill>
              <a:srgbClr val="FFC619"/>
            </a:solidFill>
          </p:spPr>
        </p:sp>
        <p:sp>
          <p:nvSpPr>
            <p:cNvPr id="5" name="TextBox 5"/>
            <p:cNvSpPr txBox="1"/>
            <p:nvPr/>
          </p:nvSpPr>
          <p:spPr>
            <a:xfrm>
              <a:off x="0" y="-38100"/>
              <a:ext cx="604635" cy="141986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TextBox 15"/>
          <p:cNvSpPr txBox="1"/>
          <p:nvPr/>
        </p:nvSpPr>
        <p:spPr>
          <a:xfrm>
            <a:off x="4786414" y="298281"/>
            <a:ext cx="6973081" cy="1059201"/>
          </a:xfrm>
          <a:prstGeom prst="rect">
            <a:avLst/>
          </a:prstGeom>
        </p:spPr>
        <p:txBody>
          <a:bodyPr lIns="0" tIns="0" rIns="0" bIns="0" rtlCol="0" anchor="t">
            <a:spAutoFit/>
          </a:bodyPr>
          <a:lstStyle/>
          <a:p>
            <a:pPr algn="l">
              <a:lnSpc>
                <a:spcPts val="8399"/>
              </a:lnSpc>
            </a:pPr>
            <a:r>
              <a:rPr lang="en-US" sz="6999" b="1" dirty="0">
                <a:solidFill>
                  <a:srgbClr val="1C1C1C"/>
                </a:solidFill>
                <a:latin typeface="Poppins Ultra-Bold"/>
                <a:ea typeface="Poppins Ultra-Bold"/>
                <a:cs typeface="Poppins Ultra-Bold"/>
                <a:sym typeface="Poppins Ultra-Bold"/>
              </a:rPr>
              <a:t>Keywords </a:t>
            </a:r>
          </a:p>
        </p:txBody>
      </p:sp>
      <p:sp>
        <p:nvSpPr>
          <p:cNvPr id="22" name="TextBox 22"/>
          <p:cNvSpPr txBox="1"/>
          <p:nvPr/>
        </p:nvSpPr>
        <p:spPr>
          <a:xfrm>
            <a:off x="308468" y="9610075"/>
            <a:ext cx="3061970" cy="307777"/>
          </a:xfrm>
          <a:prstGeom prst="rect">
            <a:avLst/>
          </a:prstGeom>
        </p:spPr>
        <p:txBody>
          <a:bodyPr lIns="0" tIns="0" rIns="0" bIns="0" rtlCol="0" anchor="t">
            <a:spAutoFit/>
          </a:bodyPr>
          <a:lstStyle/>
          <a:p>
            <a:pPr algn="l">
              <a:lnSpc>
                <a:spcPts val="2400"/>
              </a:lnSpc>
            </a:pPr>
            <a:endParaRPr lang="en-US" sz="2000" b="1" dirty="0">
              <a:solidFill>
                <a:srgbClr val="FFC619"/>
              </a:solidFill>
              <a:latin typeface="Poppins Ultra-Bold"/>
              <a:ea typeface="Poppins Ultra-Bold"/>
              <a:cs typeface="Poppins Ultra-Bold"/>
              <a:sym typeface="Poppins Ultra-Bold"/>
            </a:endParaRPr>
          </a:p>
        </p:txBody>
      </p:sp>
      <p:sp>
        <p:nvSpPr>
          <p:cNvPr id="10" name="Rectangle 1">
            <a:extLst>
              <a:ext uri="{FF2B5EF4-FFF2-40B4-BE49-F238E27FC236}">
                <a16:creationId xmlns:a16="http://schemas.microsoft.com/office/drawing/2014/main" id="{5B71E76A-94BE-4C2C-B564-176BF9EEF32D}"/>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C76463E0-67E9-E781-8645-2C88B5B3D552}"/>
              </a:ext>
            </a:extLst>
          </p:cNvPr>
          <p:cNvSpPr>
            <a:spLocks noGrp="1" noChangeArrowheads="1"/>
          </p:cNvSpPr>
          <p:nvPr>
            <p:ph type="body" idx="1"/>
          </p:nvPr>
        </p:nvSpPr>
        <p:spPr bwMode="auto">
          <a:xfrm>
            <a:off x="439510" y="1714500"/>
            <a:ext cx="7964487"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Narrow" panose="020B0606020202030204" pitchFamily="34" charset="0"/>
              </a:rPr>
              <a:t>Transport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Logistics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Freight forwarding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Cargo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Warehousing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Shipping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Rail transport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Road transport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Air transport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Port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Airport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Public transport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Bus terminal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Train station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Taxi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Ride-sharing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Parking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Car rental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Bike-sharing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EV charging stations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Fuel stations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Toll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Freight terminals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Narrow" panose="020B0606020202030204" pitchFamily="34" charset="0"/>
              </a:rPr>
              <a:t>Customs clearance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Narrow" panose="020B0606020202030204" pitchFamily="34" charset="0"/>
            </a:endParaRPr>
          </a:p>
        </p:txBody>
      </p:sp>
      <p:sp>
        <p:nvSpPr>
          <p:cNvPr id="24" name="Rectangle 10">
            <a:extLst>
              <a:ext uri="{FF2B5EF4-FFF2-40B4-BE49-F238E27FC236}">
                <a16:creationId xmlns:a16="http://schemas.microsoft.com/office/drawing/2014/main" id="{941D16CF-75C9-A904-998D-7369C87D1558}"/>
              </a:ext>
            </a:extLst>
          </p:cNvPr>
          <p:cNvSpPr>
            <a:spLocks noChangeArrowheads="1"/>
          </p:cNvSpPr>
          <p:nvPr/>
        </p:nvSpPr>
        <p:spPr bwMode="auto">
          <a:xfrm>
            <a:off x="3052738" y="1714501"/>
            <a:ext cx="19121462" cy="7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Container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Shipping containers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Loading and unloading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Luggage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Security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Surveillance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Passenger information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Timetable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Ticketing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Route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GPS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Fleet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Traffic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Traffic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Transport insurance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Emergency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Transit advertising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Travel assistance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Baggage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Lost and found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Courier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Postal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Catering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Retail shops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Duty-free shops </a:t>
            </a:r>
          </a:p>
        </p:txBody>
      </p:sp>
      <p:sp>
        <p:nvSpPr>
          <p:cNvPr id="25" name="Rectangle 11">
            <a:extLst>
              <a:ext uri="{FF2B5EF4-FFF2-40B4-BE49-F238E27FC236}">
                <a16:creationId xmlns:a16="http://schemas.microsoft.com/office/drawing/2014/main" id="{DDB03101-7AB0-972D-6FF8-4F0D4051A4D8}"/>
              </a:ext>
            </a:extLst>
          </p:cNvPr>
          <p:cNvSpPr>
            <a:spLocks noChangeArrowheads="1"/>
          </p:cNvSpPr>
          <p:nvPr/>
        </p:nvSpPr>
        <p:spPr bwMode="auto">
          <a:xfrm>
            <a:off x="6575628" y="1700291"/>
            <a:ext cx="18211800"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Currency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Hotel booking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Lounge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Wifi</a:t>
            </a:r>
            <a:r>
              <a:rPr kumimoji="0" lang="en-US" altLang="en-US" sz="1800" b="0" i="0" u="none" strike="noStrike" cap="none" normalizeH="0" baseline="0" dirty="0">
                <a:ln>
                  <a:noFill/>
                </a:ln>
                <a:solidFill>
                  <a:schemeClr val="tx1"/>
                </a:solidFill>
                <a:effectLst/>
                <a:latin typeface="Arial" panose="020B0604020202020204" pitchFamily="34" charset="0"/>
              </a:rPr>
              <a: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Cleanliness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Maintenance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Waste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Electric buses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Automated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Smart mobility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Last-mile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Cross-docking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Perishable goods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Dangerous goods transport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Dry bulk shipping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Liquid bulk shipping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Vehicle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Transport consultancy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Infrastructure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Terminal automation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Digital ticketing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Autonomous transport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Cargo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TextBox 28">
            <a:extLst>
              <a:ext uri="{FF2B5EF4-FFF2-40B4-BE49-F238E27FC236}">
                <a16:creationId xmlns:a16="http://schemas.microsoft.com/office/drawing/2014/main" id="{7F219D5C-6878-A9CE-1965-584D118CE59A}"/>
              </a:ext>
            </a:extLst>
          </p:cNvPr>
          <p:cNvSpPr txBox="1"/>
          <p:nvPr/>
        </p:nvSpPr>
        <p:spPr>
          <a:xfrm>
            <a:off x="9867608" y="2095242"/>
            <a:ext cx="12396486" cy="7017306"/>
          </a:xfrm>
          <a:prstGeom prst="rect">
            <a:avLst/>
          </a:prstGeom>
          <a:noFill/>
        </p:spPr>
        <p:txBody>
          <a:bodyPr wrap="square">
            <a:spAutoFit/>
          </a:bodyPr>
          <a:lstStyle/>
          <a:p>
            <a:r>
              <a:rPr lang="en-IN" dirty="0"/>
              <a:t>Customs brokerage</a:t>
            </a:r>
          </a:p>
          <a:p>
            <a:r>
              <a:rPr lang="en-IN" dirty="0"/>
              <a:t>Trade compliance</a:t>
            </a:r>
          </a:p>
          <a:p>
            <a:r>
              <a:rPr lang="en-IN" dirty="0"/>
              <a:t>Import/export services</a:t>
            </a:r>
          </a:p>
          <a:p>
            <a:r>
              <a:rPr lang="en-IN" dirty="0"/>
              <a:t>Forwarding agents</a:t>
            </a:r>
          </a:p>
          <a:p>
            <a:r>
              <a:rPr lang="en-IN" dirty="0"/>
              <a:t>Supply chain management</a:t>
            </a:r>
          </a:p>
          <a:p>
            <a:r>
              <a:rPr lang="en-IN" dirty="0"/>
              <a:t>Packaging services</a:t>
            </a:r>
          </a:p>
          <a:p>
            <a:r>
              <a:rPr lang="en-IN" dirty="0"/>
              <a:t>Bonded warehouses</a:t>
            </a:r>
          </a:p>
          <a:p>
            <a:r>
              <a:rPr lang="en-IN" dirty="0"/>
              <a:t>Palletization</a:t>
            </a:r>
          </a:p>
          <a:p>
            <a:r>
              <a:rPr lang="en-IN" dirty="0"/>
              <a:t>Multimodal transport</a:t>
            </a:r>
          </a:p>
          <a:p>
            <a:r>
              <a:rPr lang="en-IN" dirty="0"/>
              <a:t>Terminal management systems</a:t>
            </a:r>
          </a:p>
          <a:p>
            <a:r>
              <a:rPr lang="en-IN" dirty="0"/>
              <a:t>Traffic analytics</a:t>
            </a:r>
          </a:p>
          <a:p>
            <a:r>
              <a:rPr lang="en-IN" dirty="0"/>
              <a:t>Sustainable transport</a:t>
            </a:r>
          </a:p>
          <a:p>
            <a:r>
              <a:rPr lang="en-IN" dirty="0"/>
              <a:t>Transport planning</a:t>
            </a:r>
          </a:p>
          <a:p>
            <a:r>
              <a:rPr lang="en-IN" dirty="0"/>
              <a:t>Fleet leasing</a:t>
            </a:r>
          </a:p>
          <a:p>
            <a:r>
              <a:rPr lang="en-IN" dirty="0"/>
              <a:t>Passenger assistance</a:t>
            </a:r>
          </a:p>
          <a:p>
            <a:r>
              <a:rPr lang="en-IN" dirty="0"/>
              <a:t>On-demand transport</a:t>
            </a:r>
          </a:p>
          <a:p>
            <a:r>
              <a:rPr lang="en-IN" dirty="0"/>
              <a:t>Travel insurance</a:t>
            </a:r>
          </a:p>
          <a:p>
            <a:r>
              <a:rPr lang="en-IN" dirty="0"/>
              <a:t>Delivery scheduling</a:t>
            </a:r>
          </a:p>
          <a:p>
            <a:r>
              <a:rPr lang="en-IN" dirty="0"/>
              <a:t>Transport safety</a:t>
            </a:r>
          </a:p>
          <a:p>
            <a:r>
              <a:rPr lang="en-IN" dirty="0"/>
              <a:t>Urban mobility solutions</a:t>
            </a:r>
          </a:p>
          <a:p>
            <a:r>
              <a:rPr lang="en-IN" dirty="0"/>
              <a:t>Transportation software</a:t>
            </a:r>
          </a:p>
          <a:p>
            <a:r>
              <a:rPr lang="en-IN" dirty="0"/>
              <a:t>Digital platforms</a:t>
            </a:r>
          </a:p>
          <a:p>
            <a:r>
              <a:rPr lang="en-IN" dirty="0"/>
              <a:t>Contactless payments</a:t>
            </a:r>
          </a:p>
          <a:p>
            <a:r>
              <a:rPr lang="en-IN" dirty="0"/>
              <a:t>Real-time tracking</a:t>
            </a:r>
          </a:p>
          <a:p>
            <a:r>
              <a:rPr lang="en-IN" dirty="0"/>
              <a:t>Network optimization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V="1">
            <a:off x="15518065" y="0"/>
            <a:ext cx="2769935" cy="2769935"/>
          </a:xfrm>
          <a:custGeom>
            <a:avLst/>
            <a:gdLst/>
            <a:ahLst/>
            <a:cxnLst/>
            <a:rect l="l" t="t" r="r" b="b"/>
            <a:pathLst>
              <a:path w="2769935" h="2769935">
                <a:moveTo>
                  <a:pt x="0" y="2769935"/>
                </a:moveTo>
                <a:lnTo>
                  <a:pt x="2769935" y="2769935"/>
                </a:lnTo>
                <a:lnTo>
                  <a:pt x="2769935" y="0"/>
                </a:lnTo>
                <a:lnTo>
                  <a:pt x="0" y="0"/>
                </a:lnTo>
                <a:lnTo>
                  <a:pt x="0"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6807" y="9589688"/>
            <a:ext cx="402724" cy="402724"/>
          </a:xfrm>
          <a:custGeom>
            <a:avLst/>
            <a:gdLst/>
            <a:ahLst/>
            <a:cxnLst/>
            <a:rect l="l" t="t" r="r" b="b"/>
            <a:pathLst>
              <a:path w="402724" h="402724">
                <a:moveTo>
                  <a:pt x="0" y="0"/>
                </a:moveTo>
                <a:lnTo>
                  <a:pt x="402725" y="0"/>
                </a:lnTo>
                <a:lnTo>
                  <a:pt x="402725"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071856"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08468"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5960706" y="701040"/>
            <a:ext cx="8128704" cy="1007712"/>
          </a:xfrm>
          <a:prstGeom prst="rect">
            <a:avLst/>
          </a:prstGeom>
        </p:spPr>
        <p:txBody>
          <a:bodyPr lIns="0" tIns="0" rIns="0" bIns="0" rtlCol="0" anchor="t">
            <a:spAutoFit/>
          </a:bodyPr>
          <a:lstStyle/>
          <a:p>
            <a:pPr algn="l">
              <a:lnSpc>
                <a:spcPts val="8399"/>
              </a:lnSpc>
            </a:pPr>
            <a:r>
              <a:rPr lang="en-US" sz="6999" b="1" dirty="0">
                <a:solidFill>
                  <a:srgbClr val="1C1C1C"/>
                </a:solidFill>
                <a:latin typeface="Perpetua Titling MT" panose="02020502060505020804" pitchFamily="18" charset="0"/>
                <a:ea typeface="Poppins Heavy"/>
                <a:cs typeface="Poppins Heavy"/>
                <a:sym typeface="Poppins Heavy"/>
              </a:rPr>
              <a:t>Mind map</a:t>
            </a:r>
          </a:p>
        </p:txBody>
      </p:sp>
      <p:sp>
        <p:nvSpPr>
          <p:cNvPr id="22" name="TextBox 22"/>
          <p:cNvSpPr txBox="1"/>
          <p:nvPr/>
        </p:nvSpPr>
        <p:spPr>
          <a:xfrm>
            <a:off x="8972259" y="5527200"/>
            <a:ext cx="2295725" cy="1803401"/>
          </a:xfrm>
          <a:prstGeom prst="rect">
            <a:avLst/>
          </a:prstGeom>
        </p:spPr>
        <p:txBody>
          <a:bodyPr lIns="0" tIns="0" rIns="0" bIns="0" rtlCol="0" anchor="t">
            <a:spAutoFit/>
          </a:bodyPr>
          <a:lstStyle/>
          <a:p>
            <a:pPr algn="ctr">
              <a:lnSpc>
                <a:spcPts val="13999"/>
              </a:lnSpc>
            </a:pPr>
            <a:r>
              <a:rPr lang="en-US" sz="9999" b="1" dirty="0">
                <a:solidFill>
                  <a:srgbClr val="FCFCFC"/>
                </a:solidFill>
                <a:latin typeface="Poppins Ultra-Bold"/>
                <a:ea typeface="Poppins Ultra-Bold"/>
                <a:cs typeface="Poppins Ultra-Bold"/>
                <a:sym typeface="Poppins Ultra-Bold"/>
              </a:rPr>
              <a:t>06</a:t>
            </a:r>
          </a:p>
        </p:txBody>
      </p:sp>
      <p:sp>
        <p:nvSpPr>
          <p:cNvPr id="28" name="TextBox 28"/>
          <p:cNvSpPr txBox="1"/>
          <p:nvPr/>
        </p:nvSpPr>
        <p:spPr>
          <a:xfrm>
            <a:off x="1609892" y="3481440"/>
            <a:ext cx="3337316" cy="514350"/>
          </a:xfrm>
          <a:prstGeom prst="rect">
            <a:avLst/>
          </a:prstGeom>
        </p:spPr>
        <p:txBody>
          <a:bodyPr lIns="0" tIns="0" rIns="0" bIns="0" rtlCol="0" anchor="t">
            <a:spAutoFit/>
          </a:bodyPr>
          <a:lstStyle/>
          <a:p>
            <a:pPr algn="ctr">
              <a:lnSpc>
                <a:spcPts val="4200"/>
              </a:lnSpc>
            </a:pPr>
            <a:r>
              <a:rPr lang="en-US" sz="3000" b="1">
                <a:solidFill>
                  <a:srgbClr val="FCFCFC"/>
                </a:solidFill>
                <a:latin typeface="Canva Sans Bold"/>
                <a:ea typeface="Canva Sans Bold"/>
                <a:cs typeface="Canva Sans Bold"/>
                <a:sym typeface="Canva Sans Bold"/>
              </a:rPr>
              <a:t>Great Client</a:t>
            </a:r>
          </a:p>
        </p:txBody>
      </p:sp>
      <p:sp>
        <p:nvSpPr>
          <p:cNvPr id="29" name="TextBox 29"/>
          <p:cNvSpPr txBox="1"/>
          <p:nvPr/>
        </p:nvSpPr>
        <p:spPr>
          <a:xfrm>
            <a:off x="5292044" y="6234060"/>
            <a:ext cx="3337316" cy="1114425"/>
          </a:xfrm>
          <a:prstGeom prst="rect">
            <a:avLst/>
          </a:prstGeom>
        </p:spPr>
        <p:txBody>
          <a:bodyPr lIns="0" tIns="0" rIns="0" bIns="0" rtlCol="0" anchor="t">
            <a:spAutoFit/>
          </a:bodyPr>
          <a:lstStyle/>
          <a:p>
            <a:pPr algn="ctr">
              <a:lnSpc>
                <a:spcPts val="8399"/>
              </a:lnSpc>
            </a:pPr>
            <a:r>
              <a:rPr lang="en-US" sz="6999" b="1">
                <a:solidFill>
                  <a:srgbClr val="FCFCFC"/>
                </a:solidFill>
                <a:latin typeface="Poppins Ultra-Bold"/>
                <a:ea typeface="Poppins Ultra-Bold"/>
                <a:cs typeface="Poppins Ultra-Bold"/>
                <a:sym typeface="Poppins Ultra-Bold"/>
              </a:rPr>
              <a:t>+123</a:t>
            </a:r>
          </a:p>
        </p:txBody>
      </p:sp>
      <p:sp>
        <p:nvSpPr>
          <p:cNvPr id="30" name="TextBox 30"/>
          <p:cNvSpPr txBox="1"/>
          <p:nvPr/>
        </p:nvSpPr>
        <p:spPr>
          <a:xfrm>
            <a:off x="5292044" y="7291335"/>
            <a:ext cx="3337316" cy="514350"/>
          </a:xfrm>
          <a:prstGeom prst="rect">
            <a:avLst/>
          </a:prstGeom>
        </p:spPr>
        <p:txBody>
          <a:bodyPr lIns="0" tIns="0" rIns="0" bIns="0" rtlCol="0" anchor="t">
            <a:spAutoFit/>
          </a:bodyPr>
          <a:lstStyle/>
          <a:p>
            <a:pPr algn="ctr">
              <a:lnSpc>
                <a:spcPts val="4200"/>
              </a:lnSpc>
            </a:pPr>
            <a:r>
              <a:rPr lang="en-US" sz="3000" b="1">
                <a:solidFill>
                  <a:srgbClr val="FCFCFC"/>
                </a:solidFill>
                <a:latin typeface="Canva Sans Bold"/>
                <a:ea typeface="Canva Sans Bold"/>
                <a:cs typeface="Canva Sans Bold"/>
                <a:sym typeface="Canva Sans Bold"/>
              </a:rPr>
              <a:t>Great Project</a:t>
            </a:r>
          </a:p>
        </p:txBody>
      </p:sp>
      <p:sp>
        <p:nvSpPr>
          <p:cNvPr id="31" name="TextBox 31"/>
          <p:cNvSpPr txBox="1"/>
          <p:nvPr/>
        </p:nvSpPr>
        <p:spPr>
          <a:xfrm>
            <a:off x="11610884" y="5967360"/>
            <a:ext cx="4957054" cy="1114425"/>
          </a:xfrm>
          <a:prstGeom prst="rect">
            <a:avLst/>
          </a:prstGeom>
        </p:spPr>
        <p:txBody>
          <a:bodyPr lIns="0" tIns="0" rIns="0" bIns="0" rtlCol="0" anchor="t">
            <a:spAutoFit/>
          </a:bodyPr>
          <a:lstStyle/>
          <a:p>
            <a:pPr algn="ctr">
              <a:lnSpc>
                <a:spcPts val="8399"/>
              </a:lnSpc>
            </a:pPr>
            <a:r>
              <a:rPr lang="en-US" sz="6999" b="1">
                <a:solidFill>
                  <a:srgbClr val="FCFCFC"/>
                </a:solidFill>
                <a:latin typeface="Poppins Ultra-Bold"/>
                <a:ea typeface="Poppins Ultra-Bold"/>
                <a:cs typeface="Poppins Ultra-Bold"/>
                <a:sym typeface="Poppins Ultra-Bold"/>
              </a:rPr>
              <a:t>$ 123,456</a:t>
            </a:r>
          </a:p>
        </p:txBody>
      </p:sp>
      <p:sp>
        <p:nvSpPr>
          <p:cNvPr id="32" name="TextBox 32"/>
          <p:cNvSpPr txBox="1"/>
          <p:nvPr/>
        </p:nvSpPr>
        <p:spPr>
          <a:xfrm>
            <a:off x="12387075" y="7024635"/>
            <a:ext cx="3404671" cy="1047750"/>
          </a:xfrm>
          <a:prstGeom prst="rect">
            <a:avLst/>
          </a:prstGeom>
        </p:spPr>
        <p:txBody>
          <a:bodyPr lIns="0" tIns="0" rIns="0" bIns="0" rtlCol="0" anchor="t">
            <a:spAutoFit/>
          </a:bodyPr>
          <a:lstStyle/>
          <a:p>
            <a:pPr algn="ctr">
              <a:lnSpc>
                <a:spcPts val="4200"/>
              </a:lnSpc>
            </a:pPr>
            <a:r>
              <a:rPr lang="en-US" sz="3000" b="1">
                <a:solidFill>
                  <a:srgbClr val="FCFCFC"/>
                </a:solidFill>
                <a:latin typeface="Canva Sans Bold"/>
                <a:ea typeface="Canva Sans Bold"/>
                <a:cs typeface="Canva Sans Bold"/>
                <a:sym typeface="Canva Sans Bold"/>
              </a:rPr>
              <a:t>Total Revenue </a:t>
            </a:r>
          </a:p>
          <a:p>
            <a:pPr algn="ctr">
              <a:lnSpc>
                <a:spcPts val="4200"/>
              </a:lnSpc>
            </a:pPr>
            <a:r>
              <a:rPr lang="en-US" sz="3000" b="1">
                <a:solidFill>
                  <a:srgbClr val="FCFCFC"/>
                </a:solidFill>
                <a:latin typeface="Canva Sans Bold"/>
                <a:ea typeface="Canva Sans Bold"/>
                <a:cs typeface="Canva Sans Bold"/>
                <a:sym typeface="Canva Sans Bold"/>
              </a:rPr>
              <a:t>in 2021</a:t>
            </a:r>
          </a:p>
        </p:txBody>
      </p:sp>
      <p:pic>
        <p:nvPicPr>
          <p:cNvPr id="34" name="Picture 33">
            <a:extLst>
              <a:ext uri="{FF2B5EF4-FFF2-40B4-BE49-F238E27FC236}">
                <a16:creationId xmlns:a16="http://schemas.microsoft.com/office/drawing/2014/main" id="{81921B82-48A5-A2F9-D81B-E19171B22849}"/>
              </a:ext>
            </a:extLst>
          </p:cNvPr>
          <p:cNvPicPr>
            <a:picLocks noChangeAspect="1"/>
          </p:cNvPicPr>
          <p:nvPr/>
        </p:nvPicPr>
        <p:blipFill>
          <a:blip r:embed="rId10">
            <a:extLst>
              <a:ext uri="{28A0092B-C50C-407E-A947-70E740481C1C}">
                <a14:useLocalDpi xmlns:a14="http://schemas.microsoft.com/office/drawing/2010/main" val="0"/>
              </a:ext>
            </a:extLst>
          </a:blip>
          <a:srcRect l="9011" t="12437" r="4087" b="14166"/>
          <a:stretch/>
        </p:blipFill>
        <p:spPr>
          <a:xfrm>
            <a:off x="3674636" y="1943100"/>
            <a:ext cx="11428252" cy="723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CF703-8CA3-7B69-1C14-40686441C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28700"/>
            <a:ext cx="14630400" cy="8229600"/>
          </a:xfrm>
          <a:prstGeom prst="rect">
            <a:avLst/>
          </a:prstGeom>
        </p:spPr>
      </p:pic>
    </p:spTree>
    <p:extLst>
      <p:ext uri="{BB962C8B-B14F-4D97-AF65-F5344CB8AC3E}">
        <p14:creationId xmlns:p14="http://schemas.microsoft.com/office/powerpoint/2010/main" val="1636098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757</Words>
  <Application>Microsoft Office PowerPoint</Application>
  <PresentationFormat>Custom</PresentationFormat>
  <Paragraphs>155</Paragraphs>
  <Slides>14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14</vt:i4>
      </vt:variant>
    </vt:vector>
  </HeadingPairs>
  <TitlesOfParts>
    <vt:vector size="30" baseType="lpstr">
      <vt:lpstr>canada-type-gibson</vt:lpstr>
      <vt:lpstr>Arial Black</vt:lpstr>
      <vt:lpstr>Arial</vt:lpstr>
      <vt:lpstr>Perpetua Titling MT</vt:lpstr>
      <vt:lpstr>Arial</vt:lpstr>
      <vt:lpstr>Bahnschrift Condensed</vt:lpstr>
      <vt:lpstr>Poppins Ultra-Bold</vt:lpstr>
      <vt:lpstr>Segoe UI</vt:lpstr>
      <vt:lpstr>Google Sans</vt:lpstr>
      <vt:lpstr>Calibri</vt:lpstr>
      <vt:lpstr>Canva Sans Bold</vt:lpstr>
      <vt:lpstr>Arial Narrow</vt:lpstr>
      <vt:lpstr>Algerian</vt:lpstr>
      <vt:lpstr>Inter</vt:lpstr>
      <vt:lpstr>Baskerville Old Face</vt:lpstr>
      <vt:lpstr>Office Theme</vt:lpstr>
      <vt:lpstr>Project name:- Product and services for transport hub </vt:lpstr>
      <vt:lpstr>The transportation problem can be described using examples from many fields. One application is the problem of efficiently moving troops from bases to battleground locations. Another is the optimal assignment of agents or workers to different jobs or positions. By far the most common application is of moving goods from multiple factories to multiple warehouse locations, or from warehouses to storefronts.</vt:lpstr>
      <vt:lpstr>In simple words, the main objective of the Transportation problem is to deliver (from the source to the destination) the resources at the minimum cost. It is also referred to as the Hitchcock Problem. It involves transporting a single product from 'm' source (origin) to 'n' destinations.</vt:lpstr>
      <vt:lpstr>PowerPoint Presentation</vt:lpstr>
      <vt:lpstr>There are three end users in our project as following:- </vt:lpstr>
      <vt:lpstr>A Mind Map is an easy way to brainstorm thoughts organically without worrying about order and structure. It allows you to visually structure your ideas to help with analysis and recall.</vt:lpstr>
      <vt:lpstr> </vt:lpstr>
      <vt:lpstr>PowerPoint Presentation</vt:lpstr>
      <vt:lpstr>PowerPoint Presentation</vt:lpstr>
      <vt:lpstr>PowerPoint Presentation</vt:lpstr>
      <vt:lpstr>5W &amp;1H matrix</vt:lpstr>
      <vt:lpstr>Delays or cancellations: Passengers can experience frustration and inconvenience due to late or canceled transportation services. Poor customer service: Lack of assistance or improper communication can affect passengers’ overall experience. Safety concerns: If there are defects in transportation vehicles (e.g., buses, trains, or airplanes), passengers are at risk of injury. Unclear information: Poor signage or lack of real-time information can lead to confusion and missed connections. </vt:lpstr>
      <vt:lpstr>A transportation problem is a Linear Programming Problem that deals with identifying an optimal solution for transportation and allocating resources to various destinations and from one site to another while keeping the expenditure to a minimum.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White Professional Product Branding Service Presentation</dc:title>
  <dc:creator>HP</dc:creator>
  <cp:lastModifiedBy>mayur jagzap</cp:lastModifiedBy>
  <cp:revision>3</cp:revision>
  <dcterms:created xsi:type="dcterms:W3CDTF">2006-08-16T00:00:00Z</dcterms:created>
  <dcterms:modified xsi:type="dcterms:W3CDTF">2024-09-11T00:25:20Z</dcterms:modified>
  <dc:identifier>DAGPt7ij00Q</dc:identifier>
</cp:coreProperties>
</file>