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317" r:id="rId8"/>
    <p:sldId id="277" r:id="rId9"/>
    <p:sldId id="278" r:id="rId10"/>
    <p:sldId id="279" r:id="rId11"/>
    <p:sldId id="268" r:id="rId12"/>
    <p:sldId id="272" r:id="rId13"/>
    <p:sldId id="270" r:id="rId14"/>
    <p:sldId id="281" r:id="rId15"/>
    <p:sldId id="321" r:id="rId16"/>
    <p:sldId id="3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66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140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ram shashidhar" userId="5bdbae068bcb2a86" providerId="LiveId" clId="{D69307D6-2D66-45CE-8FC4-3D8311D221D8}"/>
    <pc:docChg chg="modSld">
      <pc:chgData name="Gurram shashidhar" userId="5bdbae068bcb2a86" providerId="LiveId" clId="{D69307D6-2D66-45CE-8FC4-3D8311D221D8}" dt="2021-05-19T16:14:17.155" v="16" actId="255"/>
      <pc:docMkLst>
        <pc:docMk/>
      </pc:docMkLst>
      <pc:sldChg chg="modSp mod">
        <pc:chgData name="Gurram shashidhar" userId="5bdbae068bcb2a86" providerId="LiveId" clId="{D69307D6-2D66-45CE-8FC4-3D8311D221D8}" dt="2021-05-19T16:14:17.155" v="16" actId="255"/>
        <pc:sldMkLst>
          <pc:docMk/>
          <pc:sldMk cId="2313234867" sldId="389"/>
        </pc:sldMkLst>
        <pc:spChg chg="mod">
          <ac:chgData name="Gurram shashidhar" userId="5bdbae068bcb2a86" providerId="LiveId" clId="{D69307D6-2D66-45CE-8FC4-3D8311D221D8}" dt="2021-05-19T16:14:17.155" v="16" actId="255"/>
          <ac:spMkLst>
            <pc:docMk/>
            <pc:sldMk cId="2313234867" sldId="389"/>
            <ac:spMk id="3" creationId="{D3B60D6F-4D0F-4D33-B2A7-159C8583FF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hyperlink" Target="https://grendz.com/pin/10477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jp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ditoy.com/posts/301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rendz.com/pin/3435/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uturism.com/researchers-just-broke-a-world-record-in-superfast-5g-technology/" TargetMode="External"/><Relationship Id="rId5" Type="http://schemas.openxmlformats.org/officeDocument/2006/relationships/image" Target="../media/image7.jpg"/><Relationship Id="rId10" Type="http://schemas.openxmlformats.org/officeDocument/2006/relationships/hyperlink" Target="https://sagaciousnewsnetwork.com/the-wifi-alliance-will-include-5g-wireless-and-with-it-a-huge-increase-of-dangers-to-our-health/" TargetMode="External"/><Relationship Id="rId4" Type="http://schemas.openxmlformats.org/officeDocument/2006/relationships/image" Target="../media/image6.jpe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bile_phone_industry_in_Japan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anatomyofindia.wordpress.com/2010/01/30/dot-postpones-3g-auctions-india-need-to-wait-mor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prepaidphonenews.com/2017/01/prepaid-phones-on-sale-this-week-jan-1.html" TargetMode="External"/><Relationship Id="rId5" Type="http://schemas.openxmlformats.org/officeDocument/2006/relationships/image" Target="../media/image15.jpg"/><Relationship Id="rId4" Type="http://schemas.openxmlformats.org/officeDocument/2006/relationships/hyperlink" Target="https://geobrava.wordpress.com/2014/07/18/4g-lte-mobile-subscribers-will-exceed-one-billion-in-201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2191999" y="1051551"/>
            <a:ext cx="45719" cy="45719"/>
          </a:xfrm>
        </p:spPr>
        <p:txBody>
          <a:bodyPr anchor="b" anchorCtr="0">
            <a:normAutofit fontScale="90000"/>
          </a:bodyPr>
          <a:lstStyle/>
          <a:p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0"/>
            <a:ext cx="9397999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62159" y="3820160"/>
            <a:ext cx="2529840" cy="167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>
                    <a:alpha val="60000"/>
                  </a:srgbClr>
                </a:solidFill>
                <a:latin typeface="Copperplate Gothic Light" panose="020E0507020206020404" pitchFamily="34" charset="0"/>
              </a:rPr>
              <a:t>Presented by</a:t>
            </a:r>
            <a:r>
              <a:rPr lang="en-US" dirty="0">
                <a:latin typeface="Copperplate Gothic Light" panose="020E0507020206020404" pitchFamily="34" charset="0"/>
              </a:rPr>
              <a:t>: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  <a:latin typeface="Copperplate Gothic Light" panose="020E0507020206020404" pitchFamily="34" charset="0"/>
              </a:rPr>
              <a:t>G.Hrushitha</a:t>
            </a:r>
            <a:r>
              <a:rPr lang="en-US" dirty="0">
                <a:latin typeface="Copperplate Gothic Light" panose="020E0507020206020404" pitchFamily="34" charset="0"/>
              </a:rPr>
              <a:t>.</a:t>
            </a:r>
          </a:p>
          <a:p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pperplate Gothic Light" panose="020E0507020206020404" pitchFamily="34" charset="0"/>
              </a:rPr>
              <a:t>G.Shiny</a:t>
            </a:r>
            <a:endParaRPr lang="en-US" dirty="0">
              <a:solidFill>
                <a:srgbClr val="FF0000">
                  <a:alpha val="60000"/>
                </a:srgbClr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5G Wireless Technology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A3BCBC-D2E4-4260-B1BF-C5AE25942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2427370"/>
            <a:ext cx="6804977" cy="3515555"/>
          </a:xfrm>
        </p:spPr>
        <p:txBody>
          <a:bodyPr/>
          <a:lstStyle/>
          <a:p>
            <a:r>
              <a:rPr lang="en-GB" sz="2800" dirty="0">
                <a:latin typeface="+mj-lt"/>
              </a:rPr>
              <a:t>Next major phase of mobile telecommunication &amp; wireless system.</a:t>
            </a:r>
          </a:p>
          <a:p>
            <a:r>
              <a:rPr lang="en-GB" sz="2800" dirty="0">
                <a:latin typeface="+mj-lt"/>
              </a:rPr>
              <a:t>10 times more capacity than others.</a:t>
            </a:r>
          </a:p>
          <a:p>
            <a:r>
              <a:rPr lang="en-GB" sz="2800" dirty="0">
                <a:latin typeface="+mj-lt"/>
              </a:rPr>
              <a:t>Expected speed up to 1 Gbps.</a:t>
            </a:r>
          </a:p>
          <a:p>
            <a:r>
              <a:rPr lang="en-GB" sz="2800" dirty="0">
                <a:latin typeface="+mj-lt"/>
              </a:rPr>
              <a:t>More faster &amp; reliable than 4G.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19" name="Picture 1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DB2137B6-4B78-4AA3-80ED-9051A8FE5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99670" y="3596577"/>
            <a:ext cx="2919591" cy="2773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92C00D-E4F7-45E1-92F4-4235E7824A34}"/>
              </a:ext>
            </a:extLst>
          </p:cNvPr>
          <p:cNvSpPr txBox="1"/>
          <p:nvPr/>
        </p:nvSpPr>
        <p:spPr>
          <a:xfrm>
            <a:off x="779077" y="6858000"/>
            <a:ext cx="4656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editoy.com/posts/3014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23" name="Picture 22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53F77FA6-464C-4373-93F4-8802A7807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879839" y="224683"/>
            <a:ext cx="3241041" cy="30473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5G Hardware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C9B279-8B8C-4BE3-AAD5-C021CEBF0202}"/>
              </a:ext>
            </a:extLst>
          </p:cNvPr>
          <p:cNvSpPr txBox="1"/>
          <p:nvPr/>
        </p:nvSpPr>
        <p:spPr>
          <a:xfrm>
            <a:off x="233680" y="1759582"/>
            <a:ext cx="57096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  <a:latin typeface="+mj-lt"/>
              </a:rPr>
              <a:t>Uses UWB (Ultra Wide Band) networks with higher Bandwidth at low energy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  <a:latin typeface="+mj-lt"/>
              </a:rPr>
              <a:t>Bandwidth is of 4000 Mbps, which is 400 times faster than today’s wireless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  <a:latin typeface="+mj-lt"/>
              </a:rPr>
              <a:t>Uses smart antenna.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  <a:latin typeface="+mj-lt"/>
              </a:rPr>
              <a:t>Uses CDMA (Code Division Multiple Access).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0C28FCB-29E9-40F0-9369-BBFED46FA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12000" y="447040"/>
            <a:ext cx="4536415" cy="772160"/>
          </a:xfrm>
        </p:spPr>
        <p:txBody>
          <a:bodyPr/>
          <a:lstStyle/>
          <a:p>
            <a:pPr marL="0" indent="0">
              <a:buNone/>
            </a:pPr>
            <a:r>
              <a:rPr lang="en-GB" sz="4800" dirty="0">
                <a:solidFill>
                  <a:srgbClr val="FFFFFF"/>
                </a:solidFill>
                <a:latin typeface="+mj-lt"/>
              </a:rPr>
              <a:t>5G Software</a:t>
            </a:r>
            <a:endParaRPr lang="en-IN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A85E2F-EACD-41EE-95A9-545CF36CBD7A}"/>
              </a:ext>
            </a:extLst>
          </p:cNvPr>
          <p:cNvSpPr txBox="1"/>
          <p:nvPr/>
        </p:nvSpPr>
        <p:spPr>
          <a:xfrm>
            <a:off x="6807200" y="1759582"/>
            <a:ext cx="4998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92D050"/>
                </a:solidFill>
                <a:latin typeface="+mj-lt"/>
              </a:rPr>
              <a:t>5G will be single unified standard of different wireless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92D050"/>
                </a:solidFill>
                <a:latin typeface="+mj-lt"/>
              </a:rPr>
              <a:t>Including LAN/WAN technologies, and WWWW- Word Wide Wireless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92D050"/>
                </a:solidFill>
                <a:latin typeface="+mj-lt"/>
              </a:rPr>
              <a:t>Unified IP &amp; seamless combination of broadband.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92D050"/>
                </a:solidFill>
                <a:latin typeface="+mj-lt"/>
              </a:rPr>
              <a:t>Software defined radio, encryption, flexibility, Anti-Virus</a:t>
            </a:r>
            <a:r>
              <a:rPr lang="en-GB" sz="2400" dirty="0">
                <a:latin typeface="+mj-lt"/>
              </a:rPr>
              <a:t>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97AD4B-1438-40D7-B842-02FA5D9A056E}"/>
              </a:ext>
            </a:extLst>
          </p:cNvPr>
          <p:cNvSpPr txBox="1"/>
          <p:nvPr/>
        </p:nvSpPr>
        <p:spPr>
          <a:xfrm>
            <a:off x="325120" y="4114800"/>
            <a:ext cx="37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+mj-lt"/>
              </a:rPr>
              <a:t>Conclusion</a:t>
            </a:r>
            <a:endParaRPr lang="en-IN" sz="48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77984-B577-461A-AA68-46AADAFCD816}"/>
              </a:ext>
            </a:extLst>
          </p:cNvPr>
          <p:cNvSpPr txBox="1"/>
          <p:nvPr/>
        </p:nvSpPr>
        <p:spPr>
          <a:xfrm>
            <a:off x="4856480" y="4114800"/>
            <a:ext cx="721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+mj-lt"/>
              </a:rPr>
              <a:t>3G- Operator Centric,4G- Service Centric whereas 5G- User Centric.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+mj-lt"/>
              </a:rPr>
              <a:t>We have proposed 5G wireless concept designed as an open platform on different layers.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latin typeface="+mj-lt"/>
              </a:rPr>
              <a:t>The new coming 5G technology will be available in the market at a affordable rates.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sz="3200" dirty="0" err="1">
                <a:latin typeface="+mj-lt"/>
              </a:rPr>
              <a:t>G.Hrushitha</a:t>
            </a:r>
            <a:r>
              <a:rPr lang="en-US" sz="3200" dirty="0">
                <a:latin typeface="+mj-lt"/>
              </a:rPr>
              <a:t>.</a:t>
            </a:r>
          </a:p>
          <a:p>
            <a:r>
              <a:rPr lang="en-US" sz="3200" dirty="0" err="1">
                <a:latin typeface="+mj-lt"/>
              </a:rPr>
              <a:t>G.Shiny</a:t>
            </a:r>
            <a:endParaRPr lang="en-US" sz="3200" dirty="0">
              <a:latin typeface="+mj-lt"/>
            </a:endParaRP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6" y="407036"/>
            <a:ext cx="3565524" cy="104749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Contents….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67840"/>
            <a:ext cx="3665537" cy="43554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+mj-lt"/>
              </a:rPr>
              <a:t>Introduction to 5G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+mj-lt"/>
              </a:rPr>
              <a:t>Evolution from 1G to 5G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+mj-lt"/>
              </a:rPr>
              <a:t>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+mj-lt"/>
              </a:rPr>
              <a:t>Hardware &amp; Software of 5G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>
                    <a:alpha val="60000"/>
                  </a:srgbClr>
                </a:solidFill>
                <a:latin typeface="+mj-lt"/>
              </a:rPr>
              <a:t>Conclusion</a:t>
            </a:r>
          </a:p>
          <a:p>
            <a:endParaRPr lang="en-US" dirty="0"/>
          </a:p>
          <a:p>
            <a:endParaRPr lang="en-US" dirty="0">
              <a:latin typeface="+mj-lt"/>
            </a:endParaRP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4507200"/>
            <a:ext cx="4805680" cy="1562959"/>
          </a:xfrm>
        </p:spPr>
        <p:txBody>
          <a:bodyPr/>
          <a:lstStyle/>
          <a:p>
            <a:r>
              <a:rPr lang="en-US" dirty="0"/>
              <a:t>Introduction to 5G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43843" y="3934352"/>
            <a:ext cx="6221412" cy="15636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Placeholder 7" descr="A close-up of a hand touching a touchscreen device&#10;&#10;Description automatically generated with medium confidence">
            <a:extLst>
              <a:ext uri="{FF2B5EF4-FFF2-40B4-BE49-F238E27FC236}">
                <a16:creationId xmlns:a16="http://schemas.microsoft.com/office/drawing/2014/main" id="{0E1BEEE9-6A5C-4D18-9973-05A47788B7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3244" r="23244"/>
          <a:stretch>
            <a:fillRect/>
          </a:stretch>
        </p:blipFill>
        <p:spPr>
          <a:xfrm>
            <a:off x="3466" y="4286"/>
            <a:ext cx="3050630" cy="3772186"/>
          </a:xfrm>
        </p:spPr>
      </p:pic>
      <p:pic>
        <p:nvPicPr>
          <p:cNvPr id="13" name="Picture 12" descr="A picture containing text, outdoor, city, nature&#10;&#10;Description automatically generated">
            <a:extLst>
              <a:ext uri="{FF2B5EF4-FFF2-40B4-BE49-F238E27FC236}">
                <a16:creationId xmlns:a16="http://schemas.microsoft.com/office/drawing/2014/main" id="{667918CE-9037-47BD-901E-BB3DF009D5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83808" y="1359961"/>
            <a:ext cx="3495941" cy="2332292"/>
          </a:xfrm>
          <a:prstGeom prst="rect">
            <a:avLst/>
          </a:prstGeom>
        </p:spPr>
      </p:pic>
      <p:pic>
        <p:nvPicPr>
          <p:cNvPr id="19" name="Picture Placeholder 18" descr="A picture containing text, swimming, ocean floor&#10;&#10;Description automatically generated">
            <a:extLst>
              <a:ext uri="{FF2B5EF4-FFF2-40B4-BE49-F238E27FC236}">
                <a16:creationId xmlns:a16="http://schemas.microsoft.com/office/drawing/2014/main" id="{1F42B64B-65D8-422E-8A49-661981B8F1B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27417" r="274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01536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is 5G?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089" y="2443568"/>
            <a:ext cx="7631192" cy="3649258"/>
          </a:xfrm>
        </p:spPr>
        <p:txBody>
          <a:bodyPr vert="horz" wrap="square" lIns="0" tIns="0" rIns="0" bIns="0" rtlCol="0"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3200" kern="1200" dirty="0">
                <a:solidFill>
                  <a:srgbClr val="FFFF66"/>
                </a:solidFill>
                <a:latin typeface="+mj-lt"/>
                <a:ea typeface="+mn-ea"/>
                <a:cs typeface="+mn-cs"/>
              </a:rPr>
              <a:t>5G Wire</a:t>
            </a:r>
            <a:r>
              <a:rPr lang="en-US" sz="3200" dirty="0">
                <a:solidFill>
                  <a:srgbClr val="FFFF66"/>
                </a:solidFill>
                <a:latin typeface="+mj-lt"/>
              </a:rPr>
              <a:t>less</a:t>
            </a:r>
            <a:r>
              <a:rPr lang="en-US" sz="2000" dirty="0">
                <a:latin typeface="+mj-lt"/>
              </a:rPr>
              <a:t>:-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kern="1200" dirty="0">
                <a:solidFill>
                  <a:schemeClr val="accent2">
                    <a:lumMod val="20000"/>
                    <a:lumOff val="80000"/>
                    <a:alpha val="60000"/>
                  </a:schemeClr>
                </a:solidFill>
                <a:latin typeface="+mj-lt"/>
                <a:ea typeface="+mn-ea"/>
                <a:cs typeface="+mn-cs"/>
              </a:rPr>
              <a:t>          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  <a:alpha val="60000"/>
                  </a:schemeClr>
                </a:solidFill>
                <a:latin typeface="+mj-lt"/>
              </a:rPr>
              <a:t>       5</a:t>
            </a:r>
            <a:r>
              <a:rPr lang="en-US" sz="2400" baseline="30000" dirty="0">
                <a:solidFill>
                  <a:schemeClr val="accent2">
                    <a:lumMod val="20000"/>
                    <a:lumOff val="80000"/>
                    <a:alpha val="60000"/>
                  </a:schemeClr>
                </a:solidFill>
                <a:latin typeface="+mj-lt"/>
              </a:rPr>
              <a:t>th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  <a:alpha val="60000"/>
                  </a:schemeClr>
                </a:solidFill>
                <a:latin typeface="+mj-lt"/>
              </a:rPr>
              <a:t> generation wireless technology.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  <a:alpha val="60000"/>
                  </a:schemeClr>
                </a:solidFill>
                <a:latin typeface="+mj-lt"/>
              </a:rPr>
              <a:t>    Complete wireless communication with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  <a:alpha val="60000"/>
                  </a:schemeClr>
                </a:solidFill>
                <a:latin typeface="+mj-lt"/>
              </a:rPr>
              <a:t>           almost no limitations.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  <a:alpha val="60000"/>
                  </a:schemeClr>
                </a:solidFill>
                <a:latin typeface="+mj-lt"/>
              </a:rPr>
              <a:t>It is incredible transmission speed. Concept is only theory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kern="1200" dirty="0">
                <a:solidFill>
                  <a:schemeClr val="accent2">
                    <a:lumMod val="20000"/>
                    <a:lumOff val="80000"/>
                    <a:alpha val="60000"/>
                  </a:schemeClr>
                </a:solidFill>
                <a:latin typeface="+mj-lt"/>
                <a:ea typeface="+mn-ea"/>
                <a:cs typeface="+mn-cs"/>
              </a:rPr>
              <a:t>Not real.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576"/>
            <a:ext cx="11091600" cy="1332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Evolution from 1G TO 5G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1CD9-CF03-4EDF-9695-90058922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B0F0">
                    <a:alpha val="60000"/>
                  </a:srgbClr>
                </a:solidFill>
              </a:rPr>
              <a:t>1G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B0F0">
                    <a:alpha val="60000"/>
                  </a:srgbClr>
                </a:solidFill>
              </a:rPr>
              <a:t>2G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B0F0">
                    <a:alpha val="60000"/>
                  </a:srgbClr>
                </a:solidFill>
              </a:rPr>
              <a:t>3G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B0F0">
                    <a:alpha val="60000"/>
                  </a:srgbClr>
                </a:solidFill>
              </a:rPr>
              <a:t>4G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B0F0">
                    <a:alpha val="60000"/>
                  </a:srgbClr>
                </a:solidFill>
              </a:rPr>
              <a:t>5G</a:t>
            </a:r>
            <a:endParaRPr lang="en-IN" dirty="0">
              <a:solidFill>
                <a:srgbClr val="00B0F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1G Wireless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02FEF-7ACF-4096-B999-8B67C75E9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5281901" cy="3414425"/>
          </a:xfrm>
        </p:spPr>
        <p:txBody>
          <a:bodyPr anchor="t">
            <a:noAutofit/>
          </a:bodyPr>
          <a:lstStyle/>
          <a:p>
            <a:r>
              <a:rPr lang="en-GB" sz="2800" dirty="0">
                <a:latin typeface="+mj-lt"/>
              </a:rPr>
              <a:t>Developed in 1980s &amp; completed in early 1990s.</a:t>
            </a:r>
          </a:p>
          <a:p>
            <a:r>
              <a:rPr lang="en-GB" sz="2800" dirty="0">
                <a:latin typeface="+mj-lt"/>
              </a:rPr>
              <a:t>Allows user to make voice calls in 1 country.</a:t>
            </a:r>
          </a:p>
          <a:p>
            <a:r>
              <a:rPr lang="en-GB" sz="2800" dirty="0">
                <a:latin typeface="+mj-lt"/>
              </a:rPr>
              <a:t>Based on </a:t>
            </a:r>
            <a:r>
              <a:rPr lang="en-GB" sz="2800" dirty="0" err="1">
                <a:latin typeface="+mj-lt"/>
              </a:rPr>
              <a:t>analog</a:t>
            </a:r>
            <a:r>
              <a:rPr lang="en-GB" sz="2800" dirty="0">
                <a:latin typeface="+mj-lt"/>
              </a:rPr>
              <a:t> system.</a:t>
            </a:r>
          </a:p>
          <a:p>
            <a:r>
              <a:rPr lang="en-GB" sz="2800" dirty="0">
                <a:latin typeface="+mj-lt"/>
              </a:rPr>
              <a:t>Speed up to 2.4 kbps.</a:t>
            </a:r>
            <a:endParaRPr lang="en-IN" sz="2800" dirty="0">
              <a:latin typeface="+mj-lt"/>
            </a:endParaRPr>
          </a:p>
        </p:txBody>
      </p:sp>
      <p:pic>
        <p:nvPicPr>
          <p:cNvPr id="6" name="Picture 5" descr="A group of cell phones&#10;&#10;Description automatically generated with medium confidence">
            <a:extLst>
              <a:ext uri="{FF2B5EF4-FFF2-40B4-BE49-F238E27FC236}">
                <a16:creationId xmlns:a16="http://schemas.microsoft.com/office/drawing/2014/main" id="{6A73817A-4683-4104-94FE-E2747CB3F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475" r="19525"/>
          <a:stretch/>
        </p:blipFill>
        <p:spPr>
          <a:xfrm>
            <a:off x="6541612" y="1126043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59040-8AF4-4BD3-B492-9598C7E664AC}"/>
              </a:ext>
            </a:extLst>
          </p:cNvPr>
          <p:cNvSpPr txBox="1"/>
          <p:nvPr/>
        </p:nvSpPr>
        <p:spPr>
          <a:xfrm>
            <a:off x="10724757" y="6921182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en.wikipedia.org/wiki/Mobile_phone_industry_in_Jap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656633"/>
            <a:ext cx="3566160" cy="1504676"/>
          </a:xfrm>
        </p:spPr>
        <p:txBody>
          <a:bodyPr>
            <a:normAutofit/>
          </a:bodyPr>
          <a:lstStyle/>
          <a:p>
            <a:r>
              <a:rPr lang="en-US" sz="4800" dirty="0"/>
              <a:t>2G Wireless Technology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2" y="2438400"/>
            <a:ext cx="6002337" cy="40100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F0">
                    <a:alpha val="60000"/>
                  </a:srgbClr>
                </a:solidFill>
                <a:latin typeface="+mj-lt"/>
              </a:rPr>
              <a:t>Developed in late 1980s &amp; completed in late 1990s.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F0">
                    <a:alpha val="60000"/>
                  </a:srgbClr>
                </a:solidFill>
                <a:latin typeface="+mj-lt"/>
              </a:rPr>
              <a:t>Services such are digital voice &amp; SMS with more clarity.</a:t>
            </a:r>
          </a:p>
          <a:p>
            <a:pPr marL="457200" indent="-457200">
              <a:buAutoNum type="arabicPeriod" startAt="3"/>
            </a:pPr>
            <a:r>
              <a:rPr lang="en-US" dirty="0">
                <a:solidFill>
                  <a:srgbClr val="00B0F0">
                    <a:alpha val="60000"/>
                  </a:srgbClr>
                </a:solidFill>
                <a:latin typeface="+mj-lt"/>
              </a:rPr>
              <a:t>Based on digital system.</a:t>
            </a:r>
          </a:p>
          <a:p>
            <a:pPr marL="457200" indent="-457200">
              <a:buAutoNum type="arabicPeriod" startAt="3"/>
            </a:pPr>
            <a:r>
              <a:rPr lang="en-US" dirty="0">
                <a:solidFill>
                  <a:srgbClr val="00B0F0">
                    <a:alpha val="60000"/>
                  </a:srgbClr>
                </a:solidFill>
                <a:latin typeface="+mj-lt"/>
              </a:rPr>
              <a:t>Speed up to 64 </a:t>
            </a:r>
            <a:r>
              <a:rPr lang="en-US" dirty="0" err="1">
                <a:solidFill>
                  <a:srgbClr val="00B0F0">
                    <a:alpha val="60000"/>
                  </a:srgbClr>
                </a:solidFill>
                <a:latin typeface="+mj-lt"/>
              </a:rPr>
              <a:t>kpbs</a:t>
            </a:r>
            <a:endParaRPr lang="en-US" dirty="0">
              <a:solidFill>
                <a:srgbClr val="00B0F0">
                  <a:alpha val="60000"/>
                </a:srgbClr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2718" y="656633"/>
            <a:ext cx="5132388" cy="5132388"/>
          </a:xfr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3G Wireless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6400" y="1534160"/>
            <a:ext cx="10737517" cy="33428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Developed between late 1990s &amp; early 2000s.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Transmission speed from 125 kbps to 2 Mbps.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Good clarity in video conference.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E-mail, shopping &amp; banking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5" name="Picture 3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97646242-3FAF-40DD-8532-660CBB82E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3839" y="1415732"/>
            <a:ext cx="4216401" cy="3762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55" y="549275"/>
            <a:ext cx="5437186" cy="2663806"/>
          </a:xfrm>
        </p:spPr>
        <p:txBody>
          <a:bodyPr wrap="square" anchor="b">
            <a:normAutofit/>
          </a:bodyPr>
          <a:lstStyle/>
          <a:p>
            <a:r>
              <a:rPr lang="en-US" sz="6400"/>
              <a:t>4G Wireless Technology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80825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D0FA0774-12D7-489F-91C5-711CC32B1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1032" y="549276"/>
            <a:ext cx="5039590" cy="2771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8CF6DD1-3D97-467D-AE38-72A3EE170A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724146" y="3536950"/>
            <a:ext cx="2773362" cy="2773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5059306"/>
            <a:ext cx="762805" cy="734873"/>
            <a:chOff x="7950336" y="1300590"/>
            <a:chExt cx="762805" cy="7348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2385BE-9406-4CA8-B989-90A71A483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654" y="3409936"/>
            <a:ext cx="5437187" cy="2682889"/>
          </a:xfrm>
        </p:spPr>
        <p:txBody>
          <a:bodyPr anchor="t">
            <a:normAutofit/>
          </a:bodyPr>
          <a:lstStyle/>
          <a:p>
            <a:r>
              <a:rPr lang="en-GB" sz="2800" dirty="0">
                <a:solidFill>
                  <a:schemeClr val="accent2">
                    <a:lumMod val="60000"/>
                    <a:lumOff val="40000"/>
                    <a:alpha val="60000"/>
                  </a:schemeClr>
                </a:solidFill>
                <a:latin typeface="+mj-lt"/>
              </a:rPr>
              <a:t>Developed in 2010.</a:t>
            </a:r>
          </a:p>
          <a:p>
            <a:r>
              <a:rPr lang="en-GB" sz="2800" dirty="0">
                <a:solidFill>
                  <a:schemeClr val="accent2">
                    <a:lumMod val="60000"/>
                    <a:lumOff val="40000"/>
                    <a:alpha val="60000"/>
                  </a:schemeClr>
                </a:solidFill>
                <a:latin typeface="+mj-lt"/>
              </a:rPr>
              <a:t>Faster &amp; more reliable.</a:t>
            </a:r>
          </a:p>
          <a:p>
            <a:r>
              <a:rPr lang="en-GB" sz="2800" dirty="0">
                <a:solidFill>
                  <a:schemeClr val="accent2">
                    <a:lumMod val="60000"/>
                    <a:lumOff val="40000"/>
                    <a:alpha val="60000"/>
                  </a:schemeClr>
                </a:solidFill>
                <a:latin typeface="+mj-lt"/>
              </a:rPr>
              <a:t>Speed up to 100 Mbps.</a:t>
            </a:r>
          </a:p>
          <a:p>
            <a:r>
              <a:rPr lang="en-GB" sz="2800" dirty="0">
                <a:solidFill>
                  <a:schemeClr val="accent2">
                    <a:lumMod val="60000"/>
                    <a:lumOff val="40000"/>
                    <a:alpha val="60000"/>
                  </a:schemeClr>
                </a:solidFill>
                <a:latin typeface="+mj-lt"/>
              </a:rPr>
              <a:t>High performance.</a:t>
            </a:r>
            <a:endParaRPr lang="en-IN" sz="2800" dirty="0">
              <a:solidFill>
                <a:schemeClr val="accent2">
                  <a:lumMod val="60000"/>
                  <a:lumOff val="40000"/>
                  <a:alpha val="6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BA7C7-4519-4D66-ADB7-2093D397073A}"/>
              </a:ext>
            </a:extLst>
          </p:cNvPr>
          <p:cNvSpPr txBox="1"/>
          <p:nvPr/>
        </p:nvSpPr>
        <p:spPr>
          <a:xfrm>
            <a:off x="9771145" y="6870700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6" tooltip="http://www.prepaidphonenews.com/2017/01/prepaid-phones-on-sale-this-week-jan-1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4C7031-3027-443F-8644-BCB468965190}"/>
              </a:ext>
            </a:extLst>
          </p:cNvPr>
          <p:cNvSpPr txBox="1"/>
          <p:nvPr/>
        </p:nvSpPr>
        <p:spPr>
          <a:xfrm>
            <a:off x="7337590" y="6870700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geobrava.wordpress.com/2014/07/18/4g-lte-mobile-subscribers-will-exceed-one-billion-in-2017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http://purl.org/dc/dcmitype/"/>
    <ds:schemaRef ds:uri="http://purl.org/dc/elements/1.1/"/>
    <ds:schemaRef ds:uri="http://schemas.microsoft.com/office/infopath/2007/PartnerControls"/>
    <ds:schemaRef ds:uri="http://schemas.microsoft.com/sharepoint/v3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122</TotalTime>
  <Words>452</Words>
  <Application>Microsoft Office PowerPoint</Application>
  <PresentationFormat>Widescreen</PresentationFormat>
  <Paragraphs>86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Copperplate Gothic Light</vt:lpstr>
      <vt:lpstr>Gill Sans MT</vt:lpstr>
      <vt:lpstr>Walbaum Display</vt:lpstr>
      <vt:lpstr>Wingdings</vt:lpstr>
      <vt:lpstr>3DFloatVTI</vt:lpstr>
      <vt:lpstr>PowerPoint Presentation</vt:lpstr>
      <vt:lpstr>Contents….</vt:lpstr>
      <vt:lpstr>Introduction to 5G</vt:lpstr>
      <vt:lpstr>What is 5G?</vt:lpstr>
      <vt:lpstr>Evolution from 1G TO 5G</vt:lpstr>
      <vt:lpstr>1G Wireless Technology</vt:lpstr>
      <vt:lpstr>2G Wireless Technology</vt:lpstr>
      <vt:lpstr>3G Wireless Technology</vt:lpstr>
      <vt:lpstr>4G Wireless Technology</vt:lpstr>
      <vt:lpstr>5G Wireless Technology </vt:lpstr>
      <vt:lpstr>5G Hardware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Gurram shashidhar</dc:creator>
  <cp:lastModifiedBy>Gurram shashidhar</cp:lastModifiedBy>
  <cp:revision>13</cp:revision>
  <dcterms:created xsi:type="dcterms:W3CDTF">2021-05-19T14:11:52Z</dcterms:created>
  <dcterms:modified xsi:type="dcterms:W3CDTF">2021-05-19T16:14:42Z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