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7" r:id="rId3"/>
    <p:sldId id="270" r:id="rId4"/>
    <p:sldId id="269" r:id="rId5"/>
    <p:sldId id="268" r:id="rId6"/>
    <p:sldId id="267" r:id="rId7"/>
    <p:sldId id="271" r:id="rId8"/>
    <p:sldId id="266" r:id="rId9"/>
    <p:sldId id="265" r:id="rId10"/>
    <p:sldId id="264" r:id="rId11"/>
    <p:sldId id="263" r:id="rId12"/>
    <p:sldId id="262" r:id="rId13"/>
    <p:sldId id="272" r:id="rId14"/>
    <p:sldId id="273" r:id="rId15"/>
    <p:sldId id="274" r:id="rId16"/>
    <p:sldId id="275" r:id="rId17"/>
    <p:sldId id="276" r:id="rId18"/>
    <p:sldId id="279" r:id="rId19"/>
    <p:sldId id="277" r:id="rId20"/>
    <p:sldId id="278" r:id="rId21"/>
    <p:sldId id="261"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4552A-A6CD-415C-BEB6-3E591A7DBD12}"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40A47-3209-4347-8E2F-459114111700}" type="slidenum">
              <a:rPr lang="en-IN" smtClean="0"/>
              <a:t>‹#›</a:t>
            </a:fld>
            <a:endParaRPr lang="en-IN"/>
          </a:p>
        </p:txBody>
      </p:sp>
    </p:spTree>
    <p:extLst>
      <p:ext uri="{BB962C8B-B14F-4D97-AF65-F5344CB8AC3E}">
        <p14:creationId xmlns:p14="http://schemas.microsoft.com/office/powerpoint/2010/main" val="377770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040A47-3209-4347-8E2F-459114111700}" type="slidenum">
              <a:rPr lang="en-IN" smtClean="0"/>
              <a:t>1</a:t>
            </a:fld>
            <a:endParaRPr lang="en-IN"/>
          </a:p>
        </p:txBody>
      </p:sp>
    </p:spTree>
    <p:extLst>
      <p:ext uri="{BB962C8B-B14F-4D97-AF65-F5344CB8AC3E}">
        <p14:creationId xmlns:p14="http://schemas.microsoft.com/office/powerpoint/2010/main" val="107102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040A47-3209-4347-8E2F-459114111700}" type="slidenum">
              <a:rPr lang="en-IN" smtClean="0"/>
              <a:t>14</a:t>
            </a:fld>
            <a:endParaRPr lang="en-IN"/>
          </a:p>
        </p:txBody>
      </p:sp>
    </p:spTree>
    <p:extLst>
      <p:ext uri="{BB962C8B-B14F-4D97-AF65-F5344CB8AC3E}">
        <p14:creationId xmlns:p14="http://schemas.microsoft.com/office/powerpoint/2010/main" val="391521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040A47-3209-4347-8E2F-459114111700}" type="slidenum">
              <a:rPr lang="en-IN" smtClean="0"/>
              <a:t>15</a:t>
            </a:fld>
            <a:endParaRPr lang="en-IN"/>
          </a:p>
        </p:txBody>
      </p:sp>
    </p:spTree>
    <p:extLst>
      <p:ext uri="{BB962C8B-B14F-4D97-AF65-F5344CB8AC3E}">
        <p14:creationId xmlns:p14="http://schemas.microsoft.com/office/powerpoint/2010/main" val="184091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040A47-3209-4347-8E2F-459114111700}" type="slidenum">
              <a:rPr lang="en-IN" smtClean="0"/>
              <a:t>16</a:t>
            </a:fld>
            <a:endParaRPr lang="en-IN"/>
          </a:p>
        </p:txBody>
      </p:sp>
    </p:spTree>
    <p:extLst>
      <p:ext uri="{BB962C8B-B14F-4D97-AF65-F5344CB8AC3E}">
        <p14:creationId xmlns:p14="http://schemas.microsoft.com/office/powerpoint/2010/main" val="238831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375474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224100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083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1596408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873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202536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2902049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118324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311858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6EA9-2B16-4DE1-9855-443F08103E02}"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402034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46EA9-2B16-4DE1-9855-443F08103E02}"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144388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46EA9-2B16-4DE1-9855-443F08103E02}"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187049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46EA9-2B16-4DE1-9855-443F08103E02}"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132009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46EA9-2B16-4DE1-9855-443F08103E02}"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287550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6EA9-2B16-4DE1-9855-443F08103E02}"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291914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046EA9-2B16-4DE1-9855-443F08103E02}"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45836-2B6B-4F4D-A773-70DF934AE4A5}" type="slidenum">
              <a:rPr lang="en-IN" smtClean="0"/>
              <a:t>‹#›</a:t>
            </a:fld>
            <a:endParaRPr lang="en-IN"/>
          </a:p>
        </p:txBody>
      </p:sp>
    </p:spTree>
    <p:extLst>
      <p:ext uri="{BB962C8B-B14F-4D97-AF65-F5344CB8AC3E}">
        <p14:creationId xmlns:p14="http://schemas.microsoft.com/office/powerpoint/2010/main" val="282811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046EA9-2B16-4DE1-9855-443F08103E02}" type="datetimeFigureOut">
              <a:rPr lang="en-IN" smtClean="0"/>
              <a:t>09-03-2023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E45836-2B6B-4F4D-A773-70DF934AE4A5}" type="slidenum">
              <a:rPr lang="en-IN" smtClean="0"/>
              <a:t>‹#›</a:t>
            </a:fld>
            <a:endParaRPr lang="en-IN"/>
          </a:p>
        </p:txBody>
      </p:sp>
    </p:spTree>
    <p:extLst>
      <p:ext uri="{BB962C8B-B14F-4D97-AF65-F5344CB8AC3E}">
        <p14:creationId xmlns:p14="http://schemas.microsoft.com/office/powerpoint/2010/main" val="3510652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A483-EF2C-4DCB-B0AD-88E4B53A4790}"/>
              </a:ext>
            </a:extLst>
          </p:cNvPr>
          <p:cNvSpPr>
            <a:spLocks noGrp="1"/>
          </p:cNvSpPr>
          <p:nvPr>
            <p:ph type="ctrTitle"/>
          </p:nvPr>
        </p:nvSpPr>
        <p:spPr>
          <a:xfrm>
            <a:off x="1214200" y="110117"/>
            <a:ext cx="8883994" cy="1875934"/>
          </a:xfrm>
        </p:spPr>
        <p:txBody>
          <a:bodyPr>
            <a:no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Presentation</a:t>
            </a: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on</a:t>
            </a: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Cricket </a:t>
            </a:r>
            <a:r>
              <a:rPr lang="en-IN" sz="4400" b="1" dirty="0">
                <a:solidFill>
                  <a:schemeClr val="tx1"/>
                </a:solidFill>
                <a:latin typeface="Times New Roman" panose="02020603050405020304" pitchFamily="18" charset="0"/>
                <a:cs typeface="Times New Roman" panose="02020603050405020304" pitchFamily="18" charset="0"/>
              </a:rPr>
              <a:t>Management</a:t>
            </a:r>
            <a:r>
              <a:rPr lang="en-IN" sz="4000" b="1" dirty="0">
                <a:solidFill>
                  <a:schemeClr val="tx1"/>
                </a:solidFill>
                <a:latin typeface="Times New Roman" panose="02020603050405020304" pitchFamily="18" charset="0"/>
                <a:cs typeface="Times New Roman" panose="02020603050405020304" pitchFamily="18" charset="0"/>
              </a:rPr>
              <a:t> System</a:t>
            </a:r>
          </a:p>
        </p:txBody>
      </p:sp>
      <p:sp>
        <p:nvSpPr>
          <p:cNvPr id="3" name="Subtitle 2">
            <a:extLst>
              <a:ext uri="{FF2B5EF4-FFF2-40B4-BE49-F238E27FC236}">
                <a16:creationId xmlns:a16="http://schemas.microsoft.com/office/drawing/2014/main" id="{55F2D0D6-E0EB-4083-B77D-9212FB92FC93}"/>
              </a:ext>
            </a:extLst>
          </p:cNvPr>
          <p:cNvSpPr>
            <a:spLocks noGrp="1"/>
          </p:cNvSpPr>
          <p:nvPr>
            <p:ph type="subTitle" idx="1"/>
          </p:nvPr>
        </p:nvSpPr>
        <p:spPr>
          <a:xfrm>
            <a:off x="164039" y="3346847"/>
            <a:ext cx="4138368" cy="2058298"/>
          </a:xfrm>
        </p:spPr>
        <p:txBody>
          <a:bodyPr>
            <a:noAutofit/>
          </a:bodyPr>
          <a:lstStyle/>
          <a:p>
            <a:pPr algn="l"/>
            <a:r>
              <a:rPr lang="en-IN" sz="1800" dirty="0">
                <a:solidFill>
                  <a:schemeClr val="tx1"/>
                </a:solidFill>
                <a:latin typeface="Times New Roman" panose="02020603050405020304" pitchFamily="18" charset="0"/>
                <a:cs typeface="Times New Roman" panose="02020603050405020304" pitchFamily="18" charset="0"/>
              </a:rPr>
              <a:t>Submitted by </a:t>
            </a:r>
          </a:p>
          <a:p>
            <a:pPr algn="l"/>
            <a:r>
              <a:rPr lang="en-IN" sz="1800" dirty="0" err="1">
                <a:solidFill>
                  <a:schemeClr val="tx1"/>
                </a:solidFill>
                <a:latin typeface="Times New Roman" panose="02020603050405020304" pitchFamily="18" charset="0"/>
                <a:cs typeface="Times New Roman" panose="02020603050405020304" pitchFamily="18" charset="0"/>
              </a:rPr>
              <a:t>Gelle</a:t>
            </a:r>
            <a:r>
              <a:rPr lang="en-IN" sz="1800" dirty="0">
                <a:solidFill>
                  <a:schemeClr val="tx1"/>
                </a:solidFill>
                <a:latin typeface="Times New Roman" panose="02020603050405020304" pitchFamily="18" charset="0"/>
                <a:cs typeface="Times New Roman" panose="02020603050405020304" pitchFamily="18" charset="0"/>
              </a:rPr>
              <a:t> Hruthesh Reddy(</a:t>
            </a:r>
            <a:r>
              <a:rPr lang="en-IN" sz="1800">
                <a:solidFill>
                  <a:schemeClr val="tx1"/>
                </a:solidFill>
                <a:latin typeface="Times New Roman" panose="02020603050405020304" pitchFamily="18" charset="0"/>
                <a:cs typeface="Times New Roman" panose="02020603050405020304" pitchFamily="18" charset="0"/>
              </a:rPr>
              <a:t>20BCB7031)</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285F61-A90D-4838-911F-63672946EAC4}"/>
              </a:ext>
            </a:extLst>
          </p:cNvPr>
          <p:cNvPicPr>
            <a:picLocks noChangeAspect="1"/>
          </p:cNvPicPr>
          <p:nvPr/>
        </p:nvPicPr>
        <p:blipFill>
          <a:blip r:embed="rId3"/>
          <a:stretch>
            <a:fillRect/>
          </a:stretch>
        </p:blipFill>
        <p:spPr>
          <a:xfrm>
            <a:off x="3252245" y="1986051"/>
            <a:ext cx="4393122" cy="1360796"/>
          </a:xfrm>
          <a:prstGeom prst="rect">
            <a:avLst/>
          </a:prstGeom>
        </p:spPr>
      </p:pic>
      <p:sp>
        <p:nvSpPr>
          <p:cNvPr id="5" name="TextBox 4">
            <a:extLst>
              <a:ext uri="{FF2B5EF4-FFF2-40B4-BE49-F238E27FC236}">
                <a16:creationId xmlns:a16="http://schemas.microsoft.com/office/drawing/2014/main" id="{103249FC-FA44-40DC-AC49-2E9FD0164C56}"/>
              </a:ext>
            </a:extLst>
          </p:cNvPr>
          <p:cNvSpPr txBox="1"/>
          <p:nvPr/>
        </p:nvSpPr>
        <p:spPr>
          <a:xfrm>
            <a:off x="8247811" y="3346847"/>
            <a:ext cx="378015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Guided by</a:t>
            </a:r>
          </a:p>
          <a:p>
            <a:r>
              <a:rPr lang="en-IN" dirty="0" err="1">
                <a:latin typeface="Times New Roman" panose="02020603050405020304" pitchFamily="18" charset="0"/>
                <a:cs typeface="Times New Roman" panose="02020603050405020304" pitchFamily="18" charset="0"/>
              </a:rPr>
              <a:t>Prof.Hussain</a:t>
            </a:r>
            <a:r>
              <a:rPr lang="en-IN" dirty="0">
                <a:latin typeface="Times New Roman" panose="02020603050405020304" pitchFamily="18" charset="0"/>
                <a:cs typeface="Times New Roman" panose="02020603050405020304" pitchFamily="18" charset="0"/>
              </a:rPr>
              <a:t> Ahmed </a:t>
            </a:r>
            <a:r>
              <a:rPr lang="en-IN" dirty="0" err="1">
                <a:latin typeface="Times New Roman" panose="02020603050405020304" pitchFamily="18" charset="0"/>
                <a:cs typeface="Times New Roman" panose="02020603050405020304" pitchFamily="18" charset="0"/>
              </a:rPr>
              <a:t>Choudary</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Asst.Prof.Vamshi</a:t>
            </a:r>
            <a:r>
              <a:rPr lang="en-IN" dirty="0">
                <a:latin typeface="Times New Roman" panose="02020603050405020304" pitchFamily="18" charset="0"/>
                <a:cs typeface="Times New Roman" panose="02020603050405020304" pitchFamily="18" charset="0"/>
              </a:rPr>
              <a:t> Krishna</a:t>
            </a:r>
          </a:p>
        </p:txBody>
      </p:sp>
      <p:sp>
        <p:nvSpPr>
          <p:cNvPr id="7" name="TextBox 6">
            <a:extLst>
              <a:ext uri="{FF2B5EF4-FFF2-40B4-BE49-F238E27FC236}">
                <a16:creationId xmlns:a16="http://schemas.microsoft.com/office/drawing/2014/main" id="{07035EFD-A1AD-4F65-9C19-0364607334C5}"/>
              </a:ext>
            </a:extLst>
          </p:cNvPr>
          <p:cNvSpPr txBox="1"/>
          <p:nvPr/>
        </p:nvSpPr>
        <p:spPr>
          <a:xfrm>
            <a:off x="3869817" y="5377660"/>
            <a:ext cx="3572759" cy="1200329"/>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VIT-AP UNIVERSITY </a:t>
            </a:r>
          </a:p>
          <a:p>
            <a:pPr algn="ctr"/>
            <a:r>
              <a:rPr lang="en-IN" dirty="0">
                <a:latin typeface="Times New Roman" panose="02020603050405020304" pitchFamily="18" charset="0"/>
                <a:cs typeface="Times New Roman" panose="02020603050405020304" pitchFamily="18" charset="0"/>
              </a:rPr>
              <a:t>AMARAVATI</a:t>
            </a:r>
          </a:p>
          <a:p>
            <a:pPr algn="ctr"/>
            <a:r>
              <a:rPr lang="en-IN" dirty="0">
                <a:latin typeface="Times New Roman" panose="02020603050405020304" pitchFamily="18" charset="0"/>
                <a:cs typeface="Times New Roman" panose="02020603050405020304" pitchFamily="18" charset="0"/>
              </a:rPr>
              <a:t> ANDHRA PRADESH, INDIA</a:t>
            </a:r>
          </a:p>
          <a:p>
            <a:pPr algn="ctr"/>
            <a:r>
              <a:rPr lang="en-IN" dirty="0">
                <a:latin typeface="Times New Roman" panose="02020603050405020304" pitchFamily="18" charset="0"/>
                <a:cs typeface="Times New Roman" panose="02020603050405020304" pitchFamily="18" charset="0"/>
              </a:rPr>
              <a:t>2021 </a:t>
            </a:r>
          </a:p>
        </p:txBody>
      </p:sp>
    </p:spTree>
    <p:extLst>
      <p:ext uri="{BB962C8B-B14F-4D97-AF65-F5344CB8AC3E}">
        <p14:creationId xmlns:p14="http://schemas.microsoft.com/office/powerpoint/2010/main" val="64427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2935-8D55-4108-AE02-7CD3626CB43B}"/>
              </a:ext>
            </a:extLst>
          </p:cNvPr>
          <p:cNvSpPr>
            <a:spLocks noGrp="1"/>
          </p:cNvSpPr>
          <p:nvPr>
            <p:ph type="title"/>
          </p:nvPr>
        </p:nvSpPr>
        <p:spPr>
          <a:xfrm>
            <a:off x="460518" y="317369"/>
            <a:ext cx="8596668" cy="1320800"/>
          </a:xfrm>
        </p:spPr>
        <p:txBody>
          <a:bodyPr/>
          <a:lstStyle/>
          <a:p>
            <a:r>
              <a:rPr lang="en-IN" b="1" u="sng" dirty="0">
                <a:solidFill>
                  <a:schemeClr val="tx1"/>
                </a:solidFill>
                <a:latin typeface="Times New Roman" panose="02020603050405020304" pitchFamily="18" charset="0"/>
                <a:cs typeface="Times New Roman" panose="02020603050405020304" pitchFamily="18" charset="0"/>
              </a:rPr>
              <a:t>8.Fundamental and Non-Functional Requirements</a:t>
            </a:r>
          </a:p>
        </p:txBody>
      </p:sp>
      <p:sp>
        <p:nvSpPr>
          <p:cNvPr id="5" name="TextBox 4">
            <a:extLst>
              <a:ext uri="{FF2B5EF4-FFF2-40B4-BE49-F238E27FC236}">
                <a16:creationId xmlns:a16="http://schemas.microsoft.com/office/drawing/2014/main" id="{C0042AF4-F8F9-464B-8095-239CAFC87532}"/>
              </a:ext>
            </a:extLst>
          </p:cNvPr>
          <p:cNvSpPr txBox="1"/>
          <p:nvPr/>
        </p:nvSpPr>
        <p:spPr>
          <a:xfrm>
            <a:off x="659878" y="1638169"/>
            <a:ext cx="8861196" cy="489364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Functional requirements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view option given to user to view both the personal and professional data of the player or team required.</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Retrieve function lets the user can download the data of players or matches.</a:t>
            </a:r>
          </a:p>
          <a:p>
            <a:pPr algn="just"/>
            <a:r>
              <a:rPr lang="en-US" sz="2400" b="1" dirty="0">
                <a:latin typeface="Times New Roman" panose="02020603050405020304" pitchFamily="18" charset="0"/>
                <a:cs typeface="Times New Roman" panose="02020603050405020304" pitchFamily="18" charset="0"/>
              </a:rPr>
              <a:t>Non -Functional requirements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user and admin need to login to access the data of players and matches.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can handle multiple users at a time, giving better performance.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is highly flexible as it can be accessed by anyone.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information is stored in the database which contain the information players, teams, etc.</a:t>
            </a:r>
          </a:p>
        </p:txBody>
      </p:sp>
    </p:spTree>
    <p:extLst>
      <p:ext uri="{BB962C8B-B14F-4D97-AF65-F5344CB8AC3E}">
        <p14:creationId xmlns:p14="http://schemas.microsoft.com/office/powerpoint/2010/main" val="220450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3422-025E-43B9-ACEE-8A0AF8B72F3D}"/>
              </a:ext>
            </a:extLst>
          </p:cNvPr>
          <p:cNvSpPr>
            <a:spLocks noGrp="1"/>
          </p:cNvSpPr>
          <p:nvPr>
            <p:ph type="title"/>
          </p:nvPr>
        </p:nvSpPr>
        <p:spPr>
          <a:xfrm>
            <a:off x="677334" y="609600"/>
            <a:ext cx="8596668" cy="785567"/>
          </a:xfrm>
        </p:spPr>
        <p:txBody>
          <a:bodyPr/>
          <a:lstStyle/>
          <a:p>
            <a:r>
              <a:rPr lang="en-IN" b="1" u="sng" dirty="0">
                <a:solidFill>
                  <a:schemeClr val="tx1"/>
                </a:solidFill>
                <a:latin typeface="Times New Roman" panose="02020603050405020304" pitchFamily="18" charset="0"/>
                <a:cs typeface="Times New Roman" panose="02020603050405020304" pitchFamily="18" charset="0"/>
              </a:rPr>
              <a:t>9.Methodology,Flowchart,Architecture</a:t>
            </a:r>
          </a:p>
        </p:txBody>
      </p:sp>
      <p:pic>
        <p:nvPicPr>
          <p:cNvPr id="5" name="Picture 4" descr="Diagram&#10;&#10;Description automatically generated">
            <a:extLst>
              <a:ext uri="{FF2B5EF4-FFF2-40B4-BE49-F238E27FC236}">
                <a16:creationId xmlns:a16="http://schemas.microsoft.com/office/drawing/2014/main" id="{645EB883-6B08-4E46-A0B2-6B431E3F7014}"/>
              </a:ext>
            </a:extLst>
          </p:cNvPr>
          <p:cNvPicPr>
            <a:picLocks noChangeAspect="1"/>
          </p:cNvPicPr>
          <p:nvPr/>
        </p:nvPicPr>
        <p:blipFill rotWithShape="1">
          <a:blip r:embed="rId2">
            <a:extLst>
              <a:ext uri="{28A0092B-C50C-407E-A947-70E740481C1C}">
                <a14:useLocalDpi xmlns:a14="http://schemas.microsoft.com/office/drawing/2010/main" val="0"/>
              </a:ext>
            </a:extLst>
          </a:blip>
          <a:srcRect l="23935" t="19149" r="26834" b="8888"/>
          <a:stretch/>
        </p:blipFill>
        <p:spPr>
          <a:xfrm>
            <a:off x="2394209" y="1482248"/>
            <a:ext cx="6002266" cy="4935166"/>
          </a:xfrm>
          <a:prstGeom prst="rect">
            <a:avLst/>
          </a:prstGeom>
        </p:spPr>
      </p:pic>
      <p:sp>
        <p:nvSpPr>
          <p:cNvPr id="6" name="TextBox 5">
            <a:extLst>
              <a:ext uri="{FF2B5EF4-FFF2-40B4-BE49-F238E27FC236}">
                <a16:creationId xmlns:a16="http://schemas.microsoft.com/office/drawing/2014/main" id="{5CED484E-B8FF-4E35-9804-9FCDCECCC012}"/>
              </a:ext>
            </a:extLst>
          </p:cNvPr>
          <p:cNvSpPr txBox="1"/>
          <p:nvPr/>
        </p:nvSpPr>
        <p:spPr>
          <a:xfrm>
            <a:off x="3714161" y="6443455"/>
            <a:ext cx="266778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9.1 Use Case Diagram</a:t>
            </a:r>
          </a:p>
        </p:txBody>
      </p:sp>
    </p:spTree>
    <p:extLst>
      <p:ext uri="{BB962C8B-B14F-4D97-AF65-F5344CB8AC3E}">
        <p14:creationId xmlns:p14="http://schemas.microsoft.com/office/powerpoint/2010/main" val="387919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 Word&#10;&#10;Description automatically generated">
            <a:extLst>
              <a:ext uri="{FF2B5EF4-FFF2-40B4-BE49-F238E27FC236}">
                <a16:creationId xmlns:a16="http://schemas.microsoft.com/office/drawing/2014/main" id="{CFF9CE24-23A8-4477-A230-C30E043555D3}"/>
              </a:ext>
            </a:extLst>
          </p:cNvPr>
          <p:cNvPicPr>
            <a:picLocks noChangeAspect="1"/>
          </p:cNvPicPr>
          <p:nvPr/>
        </p:nvPicPr>
        <p:blipFill rotWithShape="1">
          <a:blip r:embed="rId2">
            <a:extLst>
              <a:ext uri="{28A0092B-C50C-407E-A947-70E740481C1C}">
                <a14:useLocalDpi xmlns:a14="http://schemas.microsoft.com/office/drawing/2010/main" val="0"/>
              </a:ext>
            </a:extLst>
          </a:blip>
          <a:srcRect l="24255" t="24114" r="25638" b="8936"/>
          <a:stretch/>
        </p:blipFill>
        <p:spPr>
          <a:xfrm>
            <a:off x="1420238" y="573932"/>
            <a:ext cx="7003915" cy="5264088"/>
          </a:xfrm>
          <a:prstGeom prst="rect">
            <a:avLst/>
          </a:prstGeom>
        </p:spPr>
      </p:pic>
      <p:sp>
        <p:nvSpPr>
          <p:cNvPr id="8" name="TextBox 7">
            <a:extLst>
              <a:ext uri="{FF2B5EF4-FFF2-40B4-BE49-F238E27FC236}">
                <a16:creationId xmlns:a16="http://schemas.microsoft.com/office/drawing/2014/main" id="{6AD76761-228D-4AE8-BAD8-091BBAF253D4}"/>
              </a:ext>
            </a:extLst>
          </p:cNvPr>
          <p:cNvSpPr txBox="1"/>
          <p:nvPr/>
        </p:nvSpPr>
        <p:spPr>
          <a:xfrm>
            <a:off x="3470467" y="5838020"/>
            <a:ext cx="290345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9.2 Sequence Diagram</a:t>
            </a:r>
          </a:p>
        </p:txBody>
      </p:sp>
    </p:spTree>
    <p:extLst>
      <p:ext uri="{BB962C8B-B14F-4D97-AF65-F5344CB8AC3E}">
        <p14:creationId xmlns:p14="http://schemas.microsoft.com/office/powerpoint/2010/main" val="14690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327E98E8-D7FC-41FF-AB86-D8736115DD8A}"/>
              </a:ext>
            </a:extLst>
          </p:cNvPr>
          <p:cNvPicPr>
            <a:picLocks noChangeAspect="1"/>
          </p:cNvPicPr>
          <p:nvPr/>
        </p:nvPicPr>
        <p:blipFill rotWithShape="1">
          <a:blip r:embed="rId2">
            <a:extLst>
              <a:ext uri="{28A0092B-C50C-407E-A947-70E740481C1C}">
                <a14:useLocalDpi xmlns:a14="http://schemas.microsoft.com/office/drawing/2010/main" val="0"/>
              </a:ext>
            </a:extLst>
          </a:blip>
          <a:srcRect l="22820" t="25390" r="23962" b="11205"/>
          <a:stretch/>
        </p:blipFill>
        <p:spPr>
          <a:xfrm>
            <a:off x="496110" y="554476"/>
            <a:ext cx="8015591" cy="5371768"/>
          </a:xfrm>
          <a:prstGeom prst="rect">
            <a:avLst/>
          </a:prstGeom>
        </p:spPr>
      </p:pic>
      <p:sp>
        <p:nvSpPr>
          <p:cNvPr id="4" name="TextBox 3">
            <a:extLst>
              <a:ext uri="{FF2B5EF4-FFF2-40B4-BE49-F238E27FC236}">
                <a16:creationId xmlns:a16="http://schemas.microsoft.com/office/drawing/2014/main" id="{345EB93D-172C-4900-81CC-B82EA8AA79A8}"/>
              </a:ext>
            </a:extLst>
          </p:cNvPr>
          <p:cNvSpPr txBox="1"/>
          <p:nvPr/>
        </p:nvSpPr>
        <p:spPr>
          <a:xfrm>
            <a:off x="3864989" y="6118858"/>
            <a:ext cx="243211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9.3 Class Diagram</a:t>
            </a:r>
          </a:p>
        </p:txBody>
      </p:sp>
    </p:spTree>
    <p:extLst>
      <p:ext uri="{BB962C8B-B14F-4D97-AF65-F5344CB8AC3E}">
        <p14:creationId xmlns:p14="http://schemas.microsoft.com/office/powerpoint/2010/main" val="427461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3DFBAC9-0E9C-4D65-90FC-90EE7C854E55}"/>
              </a:ext>
            </a:extLst>
          </p:cNvPr>
          <p:cNvPicPr>
            <a:picLocks noChangeAspect="1"/>
          </p:cNvPicPr>
          <p:nvPr/>
        </p:nvPicPr>
        <p:blipFill rotWithShape="1">
          <a:blip r:embed="rId3">
            <a:extLst>
              <a:ext uri="{28A0092B-C50C-407E-A947-70E740481C1C}">
                <a14:useLocalDpi xmlns:a14="http://schemas.microsoft.com/office/drawing/2010/main" val="0"/>
              </a:ext>
            </a:extLst>
          </a:blip>
          <a:srcRect l="27048" t="29361" r="26516" b="25976"/>
          <a:stretch/>
        </p:blipFill>
        <p:spPr>
          <a:xfrm>
            <a:off x="496109" y="622570"/>
            <a:ext cx="8524416" cy="5042939"/>
          </a:xfrm>
          <a:prstGeom prst="rect">
            <a:avLst/>
          </a:prstGeom>
        </p:spPr>
      </p:pic>
      <p:sp>
        <p:nvSpPr>
          <p:cNvPr id="4" name="TextBox 3">
            <a:extLst>
              <a:ext uri="{FF2B5EF4-FFF2-40B4-BE49-F238E27FC236}">
                <a16:creationId xmlns:a16="http://schemas.microsoft.com/office/drawing/2014/main" id="{E5466D5A-221D-48D4-AF6C-DDD6BF6BF2D9}"/>
              </a:ext>
            </a:extLst>
          </p:cNvPr>
          <p:cNvSpPr txBox="1"/>
          <p:nvPr/>
        </p:nvSpPr>
        <p:spPr>
          <a:xfrm>
            <a:off x="3660093" y="6127423"/>
            <a:ext cx="219644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9.4 DFD Level 0</a:t>
            </a:r>
          </a:p>
        </p:txBody>
      </p:sp>
    </p:spTree>
    <p:extLst>
      <p:ext uri="{BB962C8B-B14F-4D97-AF65-F5344CB8AC3E}">
        <p14:creationId xmlns:p14="http://schemas.microsoft.com/office/powerpoint/2010/main" val="340356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98555666-7516-4FD7-9668-79BA1C04C780}"/>
              </a:ext>
            </a:extLst>
          </p:cNvPr>
          <p:cNvPicPr>
            <a:picLocks noChangeAspect="1"/>
          </p:cNvPicPr>
          <p:nvPr/>
        </p:nvPicPr>
        <p:blipFill rotWithShape="1">
          <a:blip r:embed="rId3">
            <a:extLst>
              <a:ext uri="{28A0092B-C50C-407E-A947-70E740481C1C}">
                <a14:useLocalDpi xmlns:a14="http://schemas.microsoft.com/office/drawing/2010/main" val="0"/>
              </a:ext>
            </a:extLst>
          </a:blip>
          <a:srcRect l="24016" t="28510" r="25000" b="11353"/>
          <a:stretch/>
        </p:blipFill>
        <p:spPr>
          <a:xfrm>
            <a:off x="875491" y="437743"/>
            <a:ext cx="8064228" cy="5350315"/>
          </a:xfrm>
          <a:prstGeom prst="rect">
            <a:avLst/>
          </a:prstGeom>
        </p:spPr>
      </p:pic>
      <p:sp>
        <p:nvSpPr>
          <p:cNvPr id="4" name="TextBox 3">
            <a:extLst>
              <a:ext uri="{FF2B5EF4-FFF2-40B4-BE49-F238E27FC236}">
                <a16:creationId xmlns:a16="http://schemas.microsoft.com/office/drawing/2014/main" id="{8471E1CA-FB40-403A-9FB4-9FD680404173}"/>
              </a:ext>
            </a:extLst>
          </p:cNvPr>
          <p:cNvSpPr txBox="1"/>
          <p:nvPr/>
        </p:nvSpPr>
        <p:spPr>
          <a:xfrm>
            <a:off x="3912124" y="6050925"/>
            <a:ext cx="240383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9.5 DFD Level 1</a:t>
            </a:r>
          </a:p>
        </p:txBody>
      </p:sp>
    </p:spTree>
    <p:extLst>
      <p:ext uri="{BB962C8B-B14F-4D97-AF65-F5344CB8AC3E}">
        <p14:creationId xmlns:p14="http://schemas.microsoft.com/office/powerpoint/2010/main" val="209434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91AB3C2-4B61-4103-900A-D1349CACF8A3}"/>
              </a:ext>
            </a:extLst>
          </p:cNvPr>
          <p:cNvPicPr>
            <a:picLocks noChangeAspect="1"/>
          </p:cNvPicPr>
          <p:nvPr/>
        </p:nvPicPr>
        <p:blipFill rotWithShape="1">
          <a:blip r:embed="rId3">
            <a:extLst>
              <a:ext uri="{28A0092B-C50C-407E-A947-70E740481C1C}">
                <a14:useLocalDpi xmlns:a14="http://schemas.microsoft.com/office/drawing/2010/main" val="0"/>
              </a:ext>
            </a:extLst>
          </a:blip>
          <a:srcRect l="24654" t="21276" r="25558" b="20145"/>
          <a:stretch/>
        </p:blipFill>
        <p:spPr>
          <a:xfrm>
            <a:off x="710119" y="389405"/>
            <a:ext cx="7986216" cy="5285532"/>
          </a:xfrm>
          <a:prstGeom prst="rect">
            <a:avLst/>
          </a:prstGeom>
        </p:spPr>
      </p:pic>
      <p:sp>
        <p:nvSpPr>
          <p:cNvPr id="4" name="TextBox 3">
            <a:extLst>
              <a:ext uri="{FF2B5EF4-FFF2-40B4-BE49-F238E27FC236}">
                <a16:creationId xmlns:a16="http://schemas.microsoft.com/office/drawing/2014/main" id="{A52BDD2A-24A1-4E9A-A13F-BE4AE104B673}"/>
              </a:ext>
            </a:extLst>
          </p:cNvPr>
          <p:cNvSpPr txBox="1"/>
          <p:nvPr/>
        </p:nvSpPr>
        <p:spPr>
          <a:xfrm>
            <a:off x="3648173" y="6099263"/>
            <a:ext cx="244782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9.6 DFD Level 2</a:t>
            </a:r>
          </a:p>
        </p:txBody>
      </p:sp>
    </p:spTree>
    <p:extLst>
      <p:ext uri="{BB962C8B-B14F-4D97-AF65-F5344CB8AC3E}">
        <p14:creationId xmlns:p14="http://schemas.microsoft.com/office/powerpoint/2010/main" val="271454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F356204B-FD3F-4EED-A47A-54AE40DFFD9F}"/>
              </a:ext>
            </a:extLst>
          </p:cNvPr>
          <p:cNvPicPr>
            <a:picLocks noChangeAspect="1"/>
          </p:cNvPicPr>
          <p:nvPr/>
        </p:nvPicPr>
        <p:blipFill rotWithShape="1">
          <a:blip r:embed="rId2">
            <a:extLst>
              <a:ext uri="{28A0092B-C50C-407E-A947-70E740481C1C}">
                <a14:useLocalDpi xmlns:a14="http://schemas.microsoft.com/office/drawing/2010/main" val="0"/>
              </a:ext>
            </a:extLst>
          </a:blip>
          <a:srcRect l="31835" t="21986" r="32740" b="10496"/>
          <a:stretch/>
        </p:blipFill>
        <p:spPr>
          <a:xfrm>
            <a:off x="2354094" y="807395"/>
            <a:ext cx="5311302" cy="5694100"/>
          </a:xfrm>
          <a:prstGeom prst="rect">
            <a:avLst/>
          </a:prstGeom>
        </p:spPr>
      </p:pic>
      <p:sp>
        <p:nvSpPr>
          <p:cNvPr id="4" name="TextBox 3">
            <a:extLst>
              <a:ext uri="{FF2B5EF4-FFF2-40B4-BE49-F238E27FC236}">
                <a16:creationId xmlns:a16="http://schemas.microsoft.com/office/drawing/2014/main" id="{4F025C8C-41BB-4C38-8EF4-9C8287CF4AB3}"/>
              </a:ext>
            </a:extLst>
          </p:cNvPr>
          <p:cNvSpPr txBox="1"/>
          <p:nvPr/>
        </p:nvSpPr>
        <p:spPr>
          <a:xfrm>
            <a:off x="661481" y="345730"/>
            <a:ext cx="1955259"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Architecture:</a:t>
            </a:r>
          </a:p>
        </p:txBody>
      </p:sp>
      <p:sp>
        <p:nvSpPr>
          <p:cNvPr id="5" name="TextBox 4">
            <a:extLst>
              <a:ext uri="{FF2B5EF4-FFF2-40B4-BE49-F238E27FC236}">
                <a16:creationId xmlns:a16="http://schemas.microsoft.com/office/drawing/2014/main" id="{8D299723-7242-436B-8CC3-D2C37AB3DBBE}"/>
              </a:ext>
            </a:extLst>
          </p:cNvPr>
          <p:cNvSpPr txBox="1"/>
          <p:nvPr/>
        </p:nvSpPr>
        <p:spPr>
          <a:xfrm>
            <a:off x="4110086" y="6488668"/>
            <a:ext cx="249810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9.7 Architecture</a:t>
            </a:r>
          </a:p>
        </p:txBody>
      </p:sp>
    </p:spTree>
    <p:extLst>
      <p:ext uri="{BB962C8B-B14F-4D97-AF65-F5344CB8AC3E}">
        <p14:creationId xmlns:p14="http://schemas.microsoft.com/office/powerpoint/2010/main" val="106399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C1AC20E7-8A3B-41ED-A55F-9A412AC0FBA5}"/>
              </a:ext>
            </a:extLst>
          </p:cNvPr>
          <p:cNvPicPr>
            <a:picLocks noChangeAspect="1"/>
          </p:cNvPicPr>
          <p:nvPr/>
        </p:nvPicPr>
        <p:blipFill rotWithShape="1">
          <a:blip r:embed="rId2">
            <a:extLst>
              <a:ext uri="{28A0092B-C50C-407E-A947-70E740481C1C}">
                <a14:useLocalDpi xmlns:a14="http://schemas.microsoft.com/office/drawing/2010/main" val="0"/>
              </a:ext>
            </a:extLst>
          </a:blip>
          <a:srcRect l="22819" t="32766" r="23644" b="18440"/>
          <a:stretch/>
        </p:blipFill>
        <p:spPr>
          <a:xfrm>
            <a:off x="783868" y="661482"/>
            <a:ext cx="8709334" cy="5000016"/>
          </a:xfrm>
          <a:prstGeom prst="rect">
            <a:avLst/>
          </a:prstGeom>
        </p:spPr>
      </p:pic>
      <p:sp>
        <p:nvSpPr>
          <p:cNvPr id="4" name="TextBox 3">
            <a:extLst>
              <a:ext uri="{FF2B5EF4-FFF2-40B4-BE49-F238E27FC236}">
                <a16:creationId xmlns:a16="http://schemas.microsoft.com/office/drawing/2014/main" id="{405CF744-04CB-4AD7-8362-2394189C9167}"/>
              </a:ext>
            </a:extLst>
          </p:cNvPr>
          <p:cNvSpPr txBox="1"/>
          <p:nvPr/>
        </p:nvSpPr>
        <p:spPr>
          <a:xfrm>
            <a:off x="3638746" y="6033155"/>
            <a:ext cx="26866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9.8 Planning for CMS</a:t>
            </a:r>
          </a:p>
        </p:txBody>
      </p:sp>
    </p:spTree>
    <p:extLst>
      <p:ext uri="{BB962C8B-B14F-4D97-AF65-F5344CB8AC3E}">
        <p14:creationId xmlns:p14="http://schemas.microsoft.com/office/powerpoint/2010/main" val="262050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8C341-5267-4BB2-91D3-B363224DB474}"/>
              </a:ext>
            </a:extLst>
          </p:cNvPr>
          <p:cNvSpPr txBox="1"/>
          <p:nvPr/>
        </p:nvSpPr>
        <p:spPr>
          <a:xfrm>
            <a:off x="575035" y="414779"/>
            <a:ext cx="2036190"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10.Result</a:t>
            </a:r>
          </a:p>
        </p:txBody>
      </p:sp>
      <p:pic>
        <p:nvPicPr>
          <p:cNvPr id="7" name="Picture 6" descr="Graphical user interface, text, website&#10;&#10;Description automatically generated">
            <a:extLst>
              <a:ext uri="{FF2B5EF4-FFF2-40B4-BE49-F238E27FC236}">
                <a16:creationId xmlns:a16="http://schemas.microsoft.com/office/drawing/2014/main" id="{66661445-E848-4013-9279-771F64424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518" y="1333485"/>
            <a:ext cx="8337309" cy="4707392"/>
          </a:xfrm>
          <a:prstGeom prst="rect">
            <a:avLst/>
          </a:prstGeom>
        </p:spPr>
      </p:pic>
    </p:spTree>
    <p:extLst>
      <p:ext uri="{BB962C8B-B14F-4D97-AF65-F5344CB8AC3E}">
        <p14:creationId xmlns:p14="http://schemas.microsoft.com/office/powerpoint/2010/main" val="382532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372B-1AB4-4C9F-B8BC-125A2281F372}"/>
              </a:ext>
            </a:extLst>
          </p:cNvPr>
          <p:cNvSpPr>
            <a:spLocks noGrp="1"/>
          </p:cNvSpPr>
          <p:nvPr>
            <p:ph type="title"/>
          </p:nvPr>
        </p:nvSpPr>
        <p:spPr>
          <a:xfrm>
            <a:off x="781029" y="191327"/>
            <a:ext cx="2490072" cy="625311"/>
          </a:xfrm>
        </p:spPr>
        <p:txBody>
          <a:bodyPr>
            <a:noAutofit/>
          </a:bodyPr>
          <a:lstStyle/>
          <a:p>
            <a:r>
              <a:rPr lang="en-IN" sz="4400" b="1" u="sng"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A15D1A4-A2E4-4D7B-83A3-A085F06F62DB}"/>
              </a:ext>
            </a:extLst>
          </p:cNvPr>
          <p:cNvSpPr>
            <a:spLocks noGrp="1"/>
          </p:cNvSpPr>
          <p:nvPr>
            <p:ph idx="1"/>
          </p:nvPr>
        </p:nvSpPr>
        <p:spPr>
          <a:xfrm>
            <a:off x="1488039" y="975321"/>
            <a:ext cx="8596668" cy="5691352"/>
          </a:xfrm>
        </p:spPr>
        <p:txBody>
          <a:bodyPr>
            <a:normAutofit fontScale="62500" lnSpcReduction="20000"/>
          </a:bodyPr>
          <a:lstStyle/>
          <a:p>
            <a:pPr marL="0" indent="0">
              <a:buNone/>
            </a:pPr>
            <a:r>
              <a:rPr lang="en-IN" sz="4100" dirty="0">
                <a:solidFill>
                  <a:schemeClr val="tx1"/>
                </a:solidFill>
                <a:latin typeface="Times New Roman" panose="02020603050405020304" pitchFamily="18" charset="0"/>
                <a:cs typeface="Times New Roman" panose="02020603050405020304" pitchFamily="18" charset="0"/>
              </a:rPr>
              <a:t>1.Abstract</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2.Introduction</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3.Motivation</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4.Literature Survey</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5.Problem Statement</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6.Objective</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7.Software and Hardware Requirement</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8.Functional and Non-Functional Requirements</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9.Algorithm,Flowchart,Architecture</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10.Result</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11.Conclusion and Future work</a:t>
            </a:r>
          </a:p>
          <a:p>
            <a:pPr marL="0" indent="0">
              <a:buNone/>
            </a:pPr>
            <a:r>
              <a:rPr lang="en-IN" sz="4100" dirty="0">
                <a:solidFill>
                  <a:schemeClr val="tx1"/>
                </a:solidFill>
                <a:latin typeface="Times New Roman" panose="02020603050405020304" pitchFamily="18" charset="0"/>
                <a:cs typeface="Times New Roman" panose="02020603050405020304" pitchFamily="18" charset="0"/>
              </a:rPr>
              <a:t>12.Reference</a:t>
            </a:r>
          </a:p>
          <a:p>
            <a:pPr marL="0" indent="0">
              <a:buNone/>
            </a:pPr>
            <a:endParaRPr lang="en-IN" dirty="0"/>
          </a:p>
        </p:txBody>
      </p:sp>
    </p:spTree>
    <p:extLst>
      <p:ext uri="{BB962C8B-B14F-4D97-AF65-F5344CB8AC3E}">
        <p14:creationId xmlns:p14="http://schemas.microsoft.com/office/powerpoint/2010/main" val="231643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816C8675-8FCC-4A36-9118-FACDBCE2D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41" y="851771"/>
            <a:ext cx="9096443" cy="5116749"/>
          </a:xfrm>
          <a:prstGeom prst="rect">
            <a:avLst/>
          </a:prstGeom>
        </p:spPr>
      </p:pic>
    </p:spTree>
    <p:extLst>
      <p:ext uri="{BB962C8B-B14F-4D97-AF65-F5344CB8AC3E}">
        <p14:creationId xmlns:p14="http://schemas.microsoft.com/office/powerpoint/2010/main" val="320283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68B2-D95D-4EC8-A8F3-C7AB2127ADB9}"/>
              </a:ext>
            </a:extLst>
          </p:cNvPr>
          <p:cNvSpPr>
            <a:spLocks noGrp="1"/>
          </p:cNvSpPr>
          <p:nvPr>
            <p:ph type="title"/>
          </p:nvPr>
        </p:nvSpPr>
        <p:spPr>
          <a:xfrm>
            <a:off x="592492" y="722722"/>
            <a:ext cx="3027400" cy="729006"/>
          </a:xfrm>
        </p:spPr>
        <p:txBody>
          <a:bodyPr/>
          <a:lstStyle/>
          <a:p>
            <a:r>
              <a:rPr lang="en-IN" b="1" u="sng" dirty="0">
                <a:solidFill>
                  <a:schemeClr val="tx1"/>
                </a:solidFill>
                <a:latin typeface="Times New Roman" panose="02020603050405020304" pitchFamily="18" charset="0"/>
                <a:cs typeface="Times New Roman" panose="02020603050405020304" pitchFamily="18" charset="0"/>
              </a:rPr>
              <a:t>11.Conclusion</a:t>
            </a:r>
          </a:p>
        </p:txBody>
      </p:sp>
      <p:sp>
        <p:nvSpPr>
          <p:cNvPr id="3" name="Content Placeholder 2">
            <a:extLst>
              <a:ext uri="{FF2B5EF4-FFF2-40B4-BE49-F238E27FC236}">
                <a16:creationId xmlns:a16="http://schemas.microsoft.com/office/drawing/2014/main" id="{CFD9A217-1877-48CB-8ED9-8DE59261C02A}"/>
              </a:ext>
            </a:extLst>
          </p:cNvPr>
          <p:cNvSpPr>
            <a:spLocks noGrp="1"/>
          </p:cNvSpPr>
          <p:nvPr>
            <p:ph idx="1"/>
          </p:nvPr>
        </p:nvSpPr>
        <p:spPr>
          <a:xfrm>
            <a:off x="1120393" y="1815632"/>
            <a:ext cx="8596668" cy="3226735"/>
          </a:xfrm>
        </p:spPr>
        <p:txBody>
          <a:bodyPr>
            <a:normAutofit lnSpcReduction="10000"/>
          </a:bodyPr>
          <a:lstStyle/>
          <a:p>
            <a:pPr algn="just">
              <a:buClr>
                <a:schemeClr val="tx1"/>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We can conclude that the Cricket Management System can be used by people all across the world to access the information of various players and teams.</a:t>
            </a:r>
          </a:p>
          <a:p>
            <a:pPr algn="just">
              <a:buClr>
                <a:schemeClr val="tx1"/>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It can help in accessing new data and news about favourite players and teams.</a:t>
            </a:r>
          </a:p>
          <a:p>
            <a:pPr algn="just">
              <a:buClr>
                <a:schemeClr val="tx1"/>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It is a modern approach to fetch data of players and teams, along with live scores.</a:t>
            </a:r>
          </a:p>
          <a:p>
            <a:pPr algn="just">
              <a:buClr>
                <a:schemeClr val="tx1"/>
              </a:buCl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It is compatible with any device with internet connection.</a:t>
            </a:r>
          </a:p>
        </p:txBody>
      </p:sp>
    </p:spTree>
    <p:extLst>
      <p:ext uri="{BB962C8B-B14F-4D97-AF65-F5344CB8AC3E}">
        <p14:creationId xmlns:p14="http://schemas.microsoft.com/office/powerpoint/2010/main" val="2564398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A8CF3-602F-4654-AB7D-0E215F9D0A90}"/>
              </a:ext>
            </a:extLst>
          </p:cNvPr>
          <p:cNvSpPr txBox="1"/>
          <p:nvPr/>
        </p:nvSpPr>
        <p:spPr>
          <a:xfrm>
            <a:off x="556181" y="546754"/>
            <a:ext cx="2969443"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12.Reference</a:t>
            </a:r>
            <a:endParaRPr lang="en-IN" b="1" u="sng" dirty="0"/>
          </a:p>
        </p:txBody>
      </p:sp>
      <p:sp>
        <p:nvSpPr>
          <p:cNvPr id="5" name="TextBox 4">
            <a:extLst>
              <a:ext uri="{FF2B5EF4-FFF2-40B4-BE49-F238E27FC236}">
                <a16:creationId xmlns:a16="http://schemas.microsoft.com/office/drawing/2014/main" id="{54FCE3F8-3587-4181-8B45-DA0EBE943D1A}"/>
              </a:ext>
            </a:extLst>
          </p:cNvPr>
          <p:cNvSpPr txBox="1"/>
          <p:nvPr/>
        </p:nvSpPr>
        <p:spPr>
          <a:xfrm>
            <a:off x="1140642" y="2205872"/>
            <a:ext cx="7758259" cy="1200329"/>
          </a:xfrm>
          <a:prstGeom prst="rect">
            <a:avLst/>
          </a:prstGeom>
          <a:noFill/>
        </p:spPr>
        <p:txBody>
          <a:bodyPr wrap="square" rtlCol="0">
            <a:spAutoFit/>
          </a:bodyPr>
          <a:lstStyle/>
          <a:p>
            <a:pPr marL="342900" indent="-342900" algn="just">
              <a:buAutoNum type="arabicParenR"/>
            </a:pPr>
            <a:r>
              <a:rPr lang="en-IN" sz="2400" dirty="0">
                <a:latin typeface="Times New Roman" panose="02020603050405020304" pitchFamily="18" charset="0"/>
                <a:cs typeface="Times New Roman" panose="02020603050405020304" pitchFamily="18" charset="0"/>
              </a:rPr>
              <a:t>Software Engineering: A Practitioners Approach by Roger </a:t>
            </a:r>
            <a:r>
              <a:rPr lang="en-IN" sz="2400" dirty="0" err="1">
                <a:latin typeface="Times New Roman" panose="02020603050405020304" pitchFamily="18" charset="0"/>
                <a:cs typeface="Times New Roman" panose="02020603050405020304" pitchFamily="18" charset="0"/>
              </a:rPr>
              <a:t>S.Pressman</a:t>
            </a:r>
            <a:endParaRPr lang="en-IN" sz="2400" dirty="0">
              <a:latin typeface="Times New Roman" panose="02020603050405020304" pitchFamily="18" charset="0"/>
              <a:cs typeface="Times New Roman" panose="02020603050405020304" pitchFamily="18" charset="0"/>
            </a:endParaRPr>
          </a:p>
          <a:p>
            <a:pPr marL="342900" indent="-342900" algn="just">
              <a:buAutoNum type="arabicParenR"/>
            </a:pPr>
            <a:r>
              <a:rPr lang="en-IN" sz="2400" dirty="0">
                <a:latin typeface="Times New Roman" panose="02020603050405020304" pitchFamily="18" charset="0"/>
                <a:cs typeface="Times New Roman" panose="02020603050405020304" pitchFamily="18" charset="0"/>
              </a:rPr>
              <a:t>Software Engineering by </a:t>
            </a:r>
            <a:r>
              <a:rPr lang="en-IN" sz="2400" dirty="0" err="1">
                <a:latin typeface="Times New Roman" panose="02020603050405020304" pitchFamily="18" charset="0"/>
                <a:cs typeface="Times New Roman" panose="02020603050405020304" pitchFamily="18" charset="0"/>
              </a:rPr>
              <a:t>K.K.Aggarwal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28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B2A2BD-4EFD-439A-9312-79C4D2B577F8}"/>
              </a:ext>
            </a:extLst>
          </p:cNvPr>
          <p:cNvSpPr txBox="1"/>
          <p:nvPr/>
        </p:nvSpPr>
        <p:spPr>
          <a:xfrm>
            <a:off x="725862" y="490193"/>
            <a:ext cx="2705493"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1.Abstract</a:t>
            </a:r>
          </a:p>
        </p:txBody>
      </p:sp>
      <p:sp>
        <p:nvSpPr>
          <p:cNvPr id="8" name="TextBox 7">
            <a:extLst>
              <a:ext uri="{FF2B5EF4-FFF2-40B4-BE49-F238E27FC236}">
                <a16:creationId xmlns:a16="http://schemas.microsoft.com/office/drawing/2014/main" id="{A4EE5C8A-6B6B-4F01-9FA2-09F757BA83B9}"/>
              </a:ext>
            </a:extLst>
          </p:cNvPr>
          <p:cNvSpPr txBox="1"/>
          <p:nvPr/>
        </p:nvSpPr>
        <p:spPr>
          <a:xfrm>
            <a:off x="1338606" y="1720840"/>
            <a:ext cx="8241382"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present days we encounter so many problems like many people cannot watch the live score of current matches and it requires high quality network and consumes more time to load. We can also see the advertisements more often than the information needed in time. As we can see there so many server errors in giving the required information to the user and this cause more time to load the information. So, we want to develop a software which minimize unrelated matter and make it easy for every user to use the website.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0A63-E23D-4909-9F8B-26908E018E37}"/>
              </a:ext>
            </a:extLst>
          </p:cNvPr>
          <p:cNvSpPr>
            <a:spLocks noGrp="1"/>
          </p:cNvSpPr>
          <p:nvPr>
            <p:ph type="title" idx="4294967295"/>
          </p:nvPr>
        </p:nvSpPr>
        <p:spPr>
          <a:xfrm>
            <a:off x="650448" y="609600"/>
            <a:ext cx="3657601" cy="776288"/>
          </a:xfrm>
        </p:spPr>
        <p:txBody>
          <a:bodyPr>
            <a:noAutofit/>
          </a:bodyPr>
          <a:lstStyle/>
          <a:p>
            <a:r>
              <a:rPr lang="en-IN" b="1" u="sng" dirty="0">
                <a:solidFill>
                  <a:schemeClr val="tx1"/>
                </a:solidFill>
                <a:latin typeface="Times New Roman" panose="02020603050405020304" pitchFamily="18" charset="0"/>
                <a:cs typeface="Times New Roman" panose="02020603050405020304" pitchFamily="18" charset="0"/>
              </a:rPr>
              <a:t>2.Introduction</a:t>
            </a:r>
          </a:p>
        </p:txBody>
      </p:sp>
      <p:sp>
        <p:nvSpPr>
          <p:cNvPr id="9" name="TextBox 8">
            <a:extLst>
              <a:ext uri="{FF2B5EF4-FFF2-40B4-BE49-F238E27FC236}">
                <a16:creationId xmlns:a16="http://schemas.microsoft.com/office/drawing/2014/main" id="{52CA1EEE-C1F7-4AB9-90A0-CED3A710050F}"/>
              </a:ext>
            </a:extLst>
          </p:cNvPr>
          <p:cNvSpPr txBox="1"/>
          <p:nvPr/>
        </p:nvSpPr>
        <p:spPr>
          <a:xfrm>
            <a:off x="1084328" y="1857228"/>
            <a:ext cx="7899417" cy="2677656"/>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aim of the project is to provide the complete information of the National and International statistics. The information is available country wise and player wise. By entering the data of each match, we can get all type of reports instantly, which will be useful to call back history of each player. Also, the team performance in each match can be obtained. We can get a report on number of matches, wins and lost.</a:t>
            </a:r>
          </a:p>
        </p:txBody>
      </p:sp>
    </p:spTree>
    <p:extLst>
      <p:ext uri="{BB962C8B-B14F-4D97-AF65-F5344CB8AC3E}">
        <p14:creationId xmlns:p14="http://schemas.microsoft.com/office/powerpoint/2010/main" val="143726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B48E-B4F4-4A80-9A19-2BAAD53D8775}"/>
              </a:ext>
            </a:extLst>
          </p:cNvPr>
          <p:cNvSpPr>
            <a:spLocks noGrp="1"/>
          </p:cNvSpPr>
          <p:nvPr>
            <p:ph type="title"/>
          </p:nvPr>
        </p:nvSpPr>
        <p:spPr>
          <a:xfrm>
            <a:off x="677334" y="694441"/>
            <a:ext cx="3093388" cy="700726"/>
          </a:xfrm>
        </p:spPr>
        <p:txBody>
          <a:bodyPr>
            <a:normAutofit/>
          </a:bodyPr>
          <a:lstStyle/>
          <a:p>
            <a:r>
              <a:rPr lang="en-IN" b="1" u="sng" dirty="0">
                <a:solidFill>
                  <a:schemeClr val="tx1"/>
                </a:solidFill>
                <a:latin typeface="Times New Roman" panose="02020603050405020304" pitchFamily="18" charset="0"/>
                <a:cs typeface="Times New Roman" panose="02020603050405020304" pitchFamily="18" charset="0"/>
              </a:rPr>
              <a:t>3.Motivation</a:t>
            </a:r>
          </a:p>
        </p:txBody>
      </p:sp>
      <p:sp>
        <p:nvSpPr>
          <p:cNvPr id="5" name="TextBox 4">
            <a:extLst>
              <a:ext uri="{FF2B5EF4-FFF2-40B4-BE49-F238E27FC236}">
                <a16:creationId xmlns:a16="http://schemas.microsoft.com/office/drawing/2014/main" id="{1C7D0EA6-9326-4431-8E92-F11D98789289}"/>
              </a:ext>
            </a:extLst>
          </p:cNvPr>
          <p:cNvSpPr txBox="1"/>
          <p:nvPr/>
        </p:nvSpPr>
        <p:spPr>
          <a:xfrm>
            <a:off x="1329178" y="1750807"/>
            <a:ext cx="7826603"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many online websites the score updates are delayed, and many unrelated advertisements were shown, this is where we thought of making a software which do not waste time. We want to create a website where user can easily access data with minimal number of advertisements.</a:t>
            </a:r>
          </a:p>
          <a:p>
            <a:pPr algn="just"/>
            <a:r>
              <a:rPr lang="en-US" sz="2400" dirty="0">
                <a:latin typeface="Times New Roman" panose="02020603050405020304" pitchFamily="18" charset="0"/>
                <a:cs typeface="Times New Roman" panose="02020603050405020304" pitchFamily="18" charset="0"/>
              </a:rPr>
              <a:t>So, we want to make,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website can be easily accessible by the users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And no need of high-quality internet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59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BDA0-3030-409F-970E-63C7C02DF516}"/>
              </a:ext>
            </a:extLst>
          </p:cNvPr>
          <p:cNvSpPr>
            <a:spLocks noGrp="1"/>
          </p:cNvSpPr>
          <p:nvPr>
            <p:ph type="title"/>
          </p:nvPr>
        </p:nvSpPr>
        <p:spPr>
          <a:xfrm>
            <a:off x="677334" y="609600"/>
            <a:ext cx="3838105" cy="597031"/>
          </a:xfrm>
        </p:spPr>
        <p:txBody>
          <a:bodyPr>
            <a:normAutofit fontScale="90000"/>
          </a:bodyPr>
          <a:lstStyle/>
          <a:p>
            <a:r>
              <a:rPr lang="en-IN" sz="3600" b="1" u="sng" dirty="0">
                <a:solidFill>
                  <a:schemeClr val="tx1"/>
                </a:solidFill>
                <a:latin typeface="Times New Roman" panose="02020603050405020304" pitchFamily="18" charset="0"/>
                <a:cs typeface="Times New Roman" panose="02020603050405020304" pitchFamily="18" charset="0"/>
              </a:rPr>
              <a:t>4.Literature Survey</a:t>
            </a:r>
            <a:br>
              <a:rPr lang="en-IN" sz="36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8DB34491-57BD-41D0-820E-E1B788828528}"/>
              </a:ext>
            </a:extLst>
          </p:cNvPr>
          <p:cNvSpPr txBox="1"/>
          <p:nvPr/>
        </p:nvSpPr>
        <p:spPr>
          <a:xfrm>
            <a:off x="1319752" y="1905506"/>
            <a:ext cx="7711126" cy="2308324"/>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We have researched and taken the problems of many examples like most of the software will show the results very late and show unrelatable matter like advertisements. There are some errors in which the servers are down and many other problems. So , we wanted to make a website which gives the result quickly than other website</a:t>
            </a:r>
          </a:p>
        </p:txBody>
      </p:sp>
    </p:spTree>
    <p:extLst>
      <p:ext uri="{BB962C8B-B14F-4D97-AF65-F5344CB8AC3E}">
        <p14:creationId xmlns:p14="http://schemas.microsoft.com/office/powerpoint/2010/main" val="147139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832F77-C37C-4DAA-AA48-59282494B026}"/>
              </a:ext>
            </a:extLst>
          </p:cNvPr>
          <p:cNvSpPr txBox="1"/>
          <p:nvPr/>
        </p:nvSpPr>
        <p:spPr>
          <a:xfrm>
            <a:off x="1395166" y="2009444"/>
            <a:ext cx="7739406" cy="2839111"/>
          </a:xfrm>
          <a:prstGeom prst="rect">
            <a:avLst/>
          </a:prstGeom>
          <a:noFill/>
        </p:spPr>
        <p:txBody>
          <a:bodyPr wrap="square">
            <a:spAutoFit/>
          </a:bodyPr>
          <a:lstStyle/>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W</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 had encounter so many problems like most of the website requires high quality network. We can also see the advertisements more often than the information needed in time which wastes more time than searching for the required information. As we can see there so many errors or False information giving to the user and the live updates of ongoing matches are not showing up the information quickly.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1284B78-912C-426C-91A4-7EBB7AC3FCC6}"/>
              </a:ext>
            </a:extLst>
          </p:cNvPr>
          <p:cNvSpPr txBox="1"/>
          <p:nvPr/>
        </p:nvSpPr>
        <p:spPr>
          <a:xfrm>
            <a:off x="876690" y="631595"/>
            <a:ext cx="5420414"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5.Problem Statement</a:t>
            </a:r>
          </a:p>
        </p:txBody>
      </p:sp>
    </p:spTree>
    <p:extLst>
      <p:ext uri="{BB962C8B-B14F-4D97-AF65-F5344CB8AC3E}">
        <p14:creationId xmlns:p14="http://schemas.microsoft.com/office/powerpoint/2010/main" val="70274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07A921-8913-40B2-BE95-13FBF818B6E8}"/>
              </a:ext>
            </a:extLst>
          </p:cNvPr>
          <p:cNvSpPr txBox="1"/>
          <p:nvPr/>
        </p:nvSpPr>
        <p:spPr>
          <a:xfrm>
            <a:off x="1150069" y="1760562"/>
            <a:ext cx="8163612" cy="3336876"/>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create easy for the user to use the software.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Two reduce the time to get results of the data provided.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make it run-in Low-end device and to make it run in any type of internet connection.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let people, know the information of players, teams and giving updates every day.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provide the correct data and provide an authentication for completing tasks safely.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2B14156-145C-4FD6-A2F7-7E15AAE341A8}"/>
              </a:ext>
            </a:extLst>
          </p:cNvPr>
          <p:cNvSpPr txBox="1"/>
          <p:nvPr/>
        </p:nvSpPr>
        <p:spPr>
          <a:xfrm>
            <a:off x="711723" y="609154"/>
            <a:ext cx="2908169"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6.Objective</a:t>
            </a:r>
          </a:p>
        </p:txBody>
      </p:sp>
    </p:spTree>
    <p:extLst>
      <p:ext uri="{BB962C8B-B14F-4D97-AF65-F5344CB8AC3E}">
        <p14:creationId xmlns:p14="http://schemas.microsoft.com/office/powerpoint/2010/main" val="51827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F6C4-251C-44D4-8BE9-C576F4CC1673}"/>
              </a:ext>
            </a:extLst>
          </p:cNvPr>
          <p:cNvSpPr>
            <a:spLocks noGrp="1"/>
          </p:cNvSpPr>
          <p:nvPr>
            <p:ph type="title"/>
          </p:nvPr>
        </p:nvSpPr>
        <p:spPr>
          <a:xfrm>
            <a:off x="347396" y="593975"/>
            <a:ext cx="8127302" cy="706924"/>
          </a:xfrm>
        </p:spPr>
        <p:txBody>
          <a:bodyPr>
            <a:normAutofit fontScale="90000"/>
          </a:bodyPr>
          <a:lstStyle/>
          <a:p>
            <a:r>
              <a:rPr lang="en-IN" sz="4000" b="1" u="sng" dirty="0">
                <a:solidFill>
                  <a:schemeClr val="tx1"/>
                </a:solidFill>
                <a:latin typeface="Times New Roman" panose="02020603050405020304" pitchFamily="18" charset="0"/>
                <a:cs typeface="Times New Roman" panose="02020603050405020304" pitchFamily="18" charset="0"/>
              </a:rPr>
              <a:t>7.Software and Hardware Requirement</a:t>
            </a:r>
            <a:br>
              <a:rPr lang="en-IN" sz="3600" dirty="0">
                <a:latin typeface="Times New Roman" panose="02020603050405020304" pitchFamily="18"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A289CD9B-2FE6-4FCC-927B-272BE17642F5}"/>
              </a:ext>
            </a:extLst>
          </p:cNvPr>
          <p:cNvSpPr txBox="1"/>
          <p:nvPr/>
        </p:nvSpPr>
        <p:spPr>
          <a:xfrm>
            <a:off x="1150071" y="1754678"/>
            <a:ext cx="7946795" cy="3046988"/>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Software requirements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CMS will work properly on any device with internet connection.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device should  at least  have a web browser and internet connection.</a:t>
            </a:r>
          </a:p>
          <a:p>
            <a:pPr algn="just"/>
            <a:r>
              <a:rPr lang="en-US" sz="2400" b="1" dirty="0">
                <a:latin typeface="Times New Roman" panose="02020603050405020304" pitchFamily="18" charset="0"/>
                <a:cs typeface="Times New Roman" panose="02020603050405020304" pitchFamily="18" charset="0"/>
              </a:rPr>
              <a:t>Hardware requirements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Device should have at least 256mb or higher RAM.</a:t>
            </a:r>
          </a:p>
          <a:p>
            <a:pPr algn="just"/>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610848"/>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510</TotalTime>
  <Words>865</Words>
  <Application>Microsoft Office PowerPoint</Application>
  <PresentationFormat>Widescreen</PresentationFormat>
  <Paragraphs>80</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Presentation on Cricket Management System</vt:lpstr>
      <vt:lpstr>Contents</vt:lpstr>
      <vt:lpstr>PowerPoint Presentation</vt:lpstr>
      <vt:lpstr>2.Introduction</vt:lpstr>
      <vt:lpstr>3.Motivation</vt:lpstr>
      <vt:lpstr>4.Literature Survey </vt:lpstr>
      <vt:lpstr>PowerPoint Presentation</vt:lpstr>
      <vt:lpstr>PowerPoint Presentation</vt:lpstr>
      <vt:lpstr>7.Software and Hardware Requirement </vt:lpstr>
      <vt:lpstr>8.Fundamental and Non-Functional Requirements</vt:lpstr>
      <vt:lpstr>9.Methodology,Flowchart,Architecture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Cricket Management System</dc:title>
  <dc:creator>GELLE HRUTHESH REDDY  20BCB7031</dc:creator>
  <cp:lastModifiedBy>GELLE HRUTHESH REDDY  20BCB7031</cp:lastModifiedBy>
  <cp:revision>12</cp:revision>
  <dcterms:created xsi:type="dcterms:W3CDTF">2021-10-04T11:02:25Z</dcterms:created>
  <dcterms:modified xsi:type="dcterms:W3CDTF">2023-03-09T12:27:44Z</dcterms:modified>
</cp:coreProperties>
</file>