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67" r:id="rId3"/>
    <p:sldId id="257" r:id="rId4"/>
    <p:sldId id="259" r:id="rId5"/>
    <p:sldId id="258" r:id="rId6"/>
    <p:sldId id="268" r:id="rId7"/>
    <p:sldId id="260" r:id="rId8"/>
    <p:sldId id="269" r:id="rId9"/>
    <p:sldId id="270" r:id="rId10"/>
    <p:sldId id="262" r:id="rId11"/>
    <p:sldId id="274" r:id="rId12"/>
    <p:sldId id="272" r:id="rId13"/>
    <p:sldId id="261" r:id="rId14"/>
    <p:sldId id="263" r:id="rId15"/>
    <p:sldId id="273" r:id="rId16"/>
    <p:sldId id="264" r:id="rId17"/>
    <p:sldId id="275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49"/>
    <p:restoredTop sz="94719"/>
  </p:normalViewPr>
  <p:slideViewPr>
    <p:cSldViewPr snapToGrid="0">
      <p:cViewPr varScale="1">
        <p:scale>
          <a:sx n="120" d="100"/>
          <a:sy n="120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9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2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0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9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7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8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7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5/17/23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0364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8" r:id="rId6"/>
    <p:sldLayoutId id="2147483793" r:id="rId7"/>
    <p:sldLayoutId id="2147483794" r:id="rId8"/>
    <p:sldLayoutId id="2147483795" r:id="rId9"/>
    <p:sldLayoutId id="2147483797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ext-message-note-39418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fgov.org/Public-Safe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2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56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57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59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6" name="Rectangle 61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62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60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30B32-CE38-8902-0E89-25606C17A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993" y="1898109"/>
            <a:ext cx="4500561" cy="2930290"/>
          </a:xfrm>
        </p:spPr>
        <p:txBody>
          <a:bodyPr>
            <a:normAutofit/>
          </a:bodyPr>
          <a:lstStyle/>
          <a:p>
            <a:r>
              <a:rPr lang="en-US" dirty="0"/>
              <a:t>Project Defense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3" descr="An abstract burst of blue and pink">
            <a:extLst>
              <a:ext uri="{FF2B5EF4-FFF2-40B4-BE49-F238E27FC236}">
                <a16:creationId xmlns:a16="http://schemas.microsoft.com/office/drawing/2014/main" id="{CEABEA1B-2CE5-3317-3E54-21374CB00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5" r="21135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39225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41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71" name="Rectangle 42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2" name="Oval 43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3" name="Oval 44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4" name="Rectangle 50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5" name="Rectangle 51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6" name="Rectangle 48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7" name="Rectangle 49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78" name="Rectangle 47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79" name="Rectangle 53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80" name="Rectangle 55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57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2" name="Group 61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83" name="Rectangle 66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62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5" name="Rectangle 64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65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63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D65E2-9342-3A36-70C0-5FFA79C9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39" y="335954"/>
            <a:ext cx="4737740" cy="1788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7500" dirty="0"/>
            </a:br>
            <a:r>
              <a:rPr lang="en-US" sz="7500" dirty="0"/>
              <a:t>Data Flow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5EE34-5C80-56EB-AE0D-D5E752C1A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91" y="1268479"/>
            <a:ext cx="7475784" cy="53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1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9A25-3A06-FF73-6CC4-93BF179B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462E00-FCD8-5B49-1BAB-FFB599AF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102" y="1688131"/>
            <a:ext cx="5707329" cy="4557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14E9B2-56F0-704C-86FA-86A32B80368D}"/>
              </a:ext>
            </a:extLst>
          </p:cNvPr>
          <p:cNvSpPr txBox="1"/>
          <p:nvPr/>
        </p:nvSpPr>
        <p:spPr>
          <a:xfrm>
            <a:off x="6913471" y="2889027"/>
            <a:ext cx="464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Crime category with maximum number of incidents were Theft, followed by others and non-criminal category.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89B12-545A-63D6-5E69-8DA375A99357}"/>
              </a:ext>
            </a:extLst>
          </p:cNvPr>
          <p:cNvSpPr txBox="1"/>
          <p:nvPr/>
        </p:nvSpPr>
        <p:spPr>
          <a:xfrm>
            <a:off x="1080654" y="6342676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of different crime categories</a:t>
            </a:r>
          </a:p>
        </p:txBody>
      </p:sp>
    </p:spTree>
    <p:extLst>
      <p:ext uri="{BB962C8B-B14F-4D97-AF65-F5344CB8AC3E}">
        <p14:creationId xmlns:p14="http://schemas.microsoft.com/office/powerpoint/2010/main" val="419640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542D-1BE9-84C1-2E61-A35B208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generation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D2AC-62E6-E872-BAE0-B0434EB2F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28" y="2036061"/>
            <a:ext cx="11101136" cy="4460432"/>
          </a:xfrm>
        </p:spPr>
        <p:txBody>
          <a:bodyPr/>
          <a:lstStyle/>
          <a:p>
            <a:r>
              <a:rPr lang="en-US" sz="1700" b="1" dirty="0"/>
              <a:t>The final output is to produce expected class labels 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E037CF-B073-B975-FDE9-5E22812D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24" y="2548229"/>
            <a:ext cx="6374286" cy="3246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C21DD-6AD4-CE54-D9A8-1BD0D7030EDE}"/>
              </a:ext>
            </a:extLst>
          </p:cNvPr>
          <p:cNvSpPr txBox="1"/>
          <p:nvPr/>
        </p:nvSpPr>
        <p:spPr>
          <a:xfrm>
            <a:off x="7262037" y="2721935"/>
            <a:ext cx="4640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was tested on new data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Description : “selling opium around the corner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predicted label accurately as ‘5’ as drug/narcotic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DDA9F-22D9-DBD8-EA6D-A7547E05D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939" y="5061586"/>
            <a:ext cx="2349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590D-8294-B171-084C-43E95769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FE39-2DA7-211D-D9B4-579649CE4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919" y="1858488"/>
            <a:ext cx="7855528" cy="4186052"/>
          </a:xfrm>
        </p:spPr>
        <p:txBody>
          <a:bodyPr>
            <a:normAutofit/>
          </a:bodyPr>
          <a:lstStyle/>
          <a:p>
            <a:r>
              <a:rPr lang="en-US" sz="2000" dirty="0"/>
              <a:t>Multi Class Evaluation Metrics</a:t>
            </a:r>
          </a:p>
          <a:p>
            <a:pPr marL="0" indent="0">
              <a:buNone/>
            </a:pPr>
            <a:r>
              <a:rPr lang="en-US" sz="2000" dirty="0"/>
              <a:t>        - Accuracy</a:t>
            </a:r>
          </a:p>
          <a:p>
            <a:pPr marL="0" indent="0">
              <a:buNone/>
            </a:pPr>
            <a:r>
              <a:rPr lang="en-US" sz="2000" dirty="0"/>
              <a:t>        - Precision</a:t>
            </a:r>
          </a:p>
          <a:p>
            <a:pPr marL="0" indent="0">
              <a:buNone/>
            </a:pPr>
            <a:r>
              <a:rPr lang="en-US" sz="2000" dirty="0"/>
              <a:t>        - Recall</a:t>
            </a:r>
          </a:p>
          <a:p>
            <a:pPr marL="0" indent="0">
              <a:buNone/>
            </a:pPr>
            <a:r>
              <a:rPr lang="en-US" sz="2000" dirty="0"/>
              <a:t>        - F1 score</a:t>
            </a:r>
          </a:p>
          <a:p>
            <a:r>
              <a:rPr lang="en-US" sz="2000" dirty="0"/>
              <a:t>Logistic Regression performed well 95% accuracy</a:t>
            </a:r>
          </a:p>
          <a:p>
            <a:endParaRPr lang="en-US" sz="2000" dirty="0"/>
          </a:p>
          <a:p>
            <a:r>
              <a:rPr lang="en-US" sz="2000" dirty="0"/>
              <a:t>Naïve Bayes outperformed with 99%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9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4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26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27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2" name="Rectangle 33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34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4" name="Rectangle 31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30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3388-00C1-DF09-A090-821C60C4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03" y="312388"/>
            <a:ext cx="4345368" cy="28042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dirty="0"/>
              <a:t>Results and discussion</a:t>
            </a:r>
            <a:br>
              <a:rPr lang="en-US" sz="6200" dirty="0"/>
            </a:br>
            <a:endParaRPr lang="en-US" sz="6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35C00-E691-6605-96B2-198893EC5E76}"/>
              </a:ext>
            </a:extLst>
          </p:cNvPr>
          <p:cNvSpPr txBox="1"/>
          <p:nvPr/>
        </p:nvSpPr>
        <p:spPr>
          <a:xfrm>
            <a:off x="1680358" y="2850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92F955-A929-9191-F7EF-0BD8E83D6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77257"/>
              </p:ext>
            </p:extLst>
          </p:nvPr>
        </p:nvGraphicFramePr>
        <p:xfrm>
          <a:off x="4199473" y="1234270"/>
          <a:ext cx="7107647" cy="531993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625135">
                  <a:extLst>
                    <a:ext uri="{9D8B030D-6E8A-4147-A177-3AD203B41FA5}">
                      <a16:colId xmlns:a16="http://schemas.microsoft.com/office/drawing/2014/main" val="4160244057"/>
                    </a:ext>
                  </a:extLst>
                </a:gridCol>
                <a:gridCol w="1395589">
                  <a:extLst>
                    <a:ext uri="{9D8B030D-6E8A-4147-A177-3AD203B41FA5}">
                      <a16:colId xmlns:a16="http://schemas.microsoft.com/office/drawing/2014/main" val="2456731095"/>
                    </a:ext>
                  </a:extLst>
                </a:gridCol>
                <a:gridCol w="1321043">
                  <a:extLst>
                    <a:ext uri="{9D8B030D-6E8A-4147-A177-3AD203B41FA5}">
                      <a16:colId xmlns:a16="http://schemas.microsoft.com/office/drawing/2014/main" val="1257698668"/>
                    </a:ext>
                  </a:extLst>
                </a:gridCol>
                <a:gridCol w="1303597">
                  <a:extLst>
                    <a:ext uri="{9D8B030D-6E8A-4147-A177-3AD203B41FA5}">
                      <a16:colId xmlns:a16="http://schemas.microsoft.com/office/drawing/2014/main" val="586429172"/>
                    </a:ext>
                  </a:extLst>
                </a:gridCol>
                <a:gridCol w="1462283">
                  <a:extLst>
                    <a:ext uri="{9D8B030D-6E8A-4147-A177-3AD203B41FA5}">
                      <a16:colId xmlns:a16="http://schemas.microsoft.com/office/drawing/2014/main" val="3787970002"/>
                    </a:ext>
                  </a:extLst>
                </a:gridCol>
              </a:tblGrid>
              <a:tr h="5167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95697" marR="95697" marT="0" marB="0" anchor="ctr"/>
                </a:tc>
                <a:extLst>
                  <a:ext uri="{0D108BD9-81ED-4DB2-BD59-A6C34878D82A}">
                    <a16:rowId xmlns:a16="http://schemas.microsoft.com/office/drawing/2014/main" val="4236298984"/>
                  </a:ext>
                </a:extLst>
              </a:tr>
              <a:tr h="11860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 with Count Vectorizer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0.958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0.9562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0.9463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0.958</a:t>
                      </a:r>
                    </a:p>
                  </a:txBody>
                  <a:tcPr marL="95697" marR="95697" marT="0" marB="0" anchor="ctr"/>
                </a:tc>
                <a:extLst>
                  <a:ext uri="{0D108BD9-81ED-4DB2-BD59-A6C34878D82A}">
                    <a16:rowId xmlns:a16="http://schemas.microsoft.com/office/drawing/2014/main" val="3030744718"/>
                  </a:ext>
                </a:extLst>
              </a:tr>
              <a:tr h="1033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 with TF-IDF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0.9575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0.9557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0.9457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0.9575  </a:t>
                      </a:r>
                    </a:p>
                  </a:txBody>
                  <a:tcPr marL="95697" marR="95697" marT="0" marB="0" anchor="ctr"/>
                </a:tc>
                <a:extLst>
                  <a:ext uri="{0D108BD9-81ED-4DB2-BD59-A6C34878D82A}">
                    <a16:rowId xmlns:a16="http://schemas.microsoft.com/office/drawing/2014/main" val="83971077"/>
                  </a:ext>
                </a:extLst>
              </a:tr>
              <a:tr h="15501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Naïve Bayes with Count Vectorizer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0.9946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0.9958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0.995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0.9946</a:t>
                      </a:r>
                    </a:p>
                  </a:txBody>
                  <a:tcPr marL="95697" marR="95697" marT="0" marB="0" anchor="ctr"/>
                </a:tc>
                <a:extLst>
                  <a:ext uri="{0D108BD9-81ED-4DB2-BD59-A6C34878D82A}">
                    <a16:rowId xmlns:a16="http://schemas.microsoft.com/office/drawing/2014/main" val="94274022"/>
                  </a:ext>
                </a:extLst>
              </a:tr>
              <a:tr h="1033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Naïve Bayes with TF-IDF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0.9946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0.9955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0.9939</a:t>
                      </a:r>
                    </a:p>
                  </a:txBody>
                  <a:tcPr marL="95697" marR="9569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spc="5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0.993</a:t>
                      </a:r>
                    </a:p>
                  </a:txBody>
                  <a:tcPr marL="95697" marR="95697" marT="0" marB="0" anchor="ctr"/>
                </a:tc>
                <a:extLst>
                  <a:ext uri="{0D108BD9-81ED-4DB2-BD59-A6C34878D82A}">
                    <a16:rowId xmlns:a16="http://schemas.microsoft.com/office/drawing/2014/main" val="83022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EAF8-54E5-667D-C553-9BFC3DF4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Output against Hypothesis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5CE6-F0B4-8D4F-1D84-906FFC19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062" y="2571008"/>
            <a:ext cx="9539204" cy="4171166"/>
          </a:xfrm>
        </p:spPr>
        <p:txBody>
          <a:bodyPr>
            <a:normAutofit/>
          </a:bodyPr>
          <a:lstStyle/>
          <a:p>
            <a:r>
              <a:rPr lang="en-US" sz="2000" dirty="0"/>
              <a:t>The proposed hypothesis was to give accurate results when Classifiers are used with different feature extractors.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Hypothesis was validated based on the results and findings.</a:t>
            </a:r>
          </a:p>
        </p:txBody>
      </p:sp>
    </p:spTree>
    <p:extLst>
      <p:ext uri="{BB962C8B-B14F-4D97-AF65-F5344CB8AC3E}">
        <p14:creationId xmlns:p14="http://schemas.microsoft.com/office/powerpoint/2010/main" val="319625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D7D5-E6FF-CAA6-7413-BCC38915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FBC-05C3-A1AD-ED73-F2D6E05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76301"/>
            <a:ext cx="11101136" cy="4432423"/>
          </a:xfrm>
        </p:spPr>
        <p:txBody>
          <a:bodyPr/>
          <a:lstStyle/>
          <a:p>
            <a:r>
              <a:rPr lang="en-US" sz="2000" dirty="0"/>
              <a:t>Overall, the project successfully demonstrated the effectiveness of logistic regression and Naive Bayes models in classifying crime categories based on description.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It emphasizes the significance of preprocessing techniques and highlights the need for data quality assurance.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By considering these factors and further refining the models, this project has the potential to contribute to real-world crime prediction and prevention efforts.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0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BBAB-1E8E-0037-291B-16885D50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49AC-C65B-2188-7262-B1B72FDF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337" y="2154814"/>
            <a:ext cx="10397174" cy="3779837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further enhance the project, more advanced techniques like word embeddings or deep learning models could be explored to potentially improve the accuracy and overall performance.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Since some of the time components are extracted and analyzed during the EDA, more detailed analysis including seasonal pattern can be studied.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Time Series Forecasting can be performed  as a future scope using ARIMA, LSTM and other time series model.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1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12" name="Picture 11" descr="101010 data lines to infinity">
            <a:extLst>
              <a:ext uri="{FF2B5EF4-FFF2-40B4-BE49-F238E27FC236}">
                <a16:creationId xmlns:a16="http://schemas.microsoft.com/office/drawing/2014/main" id="{A2F3A341-1CF7-A85B-5A23-F2B23584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32" r="1" b="1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7186895-7DAD-4EEE-BF1A-CC36B942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62" name="Group 30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Group 31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0C8F77F-4220-4C2C-BE7D-0C626E457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66BF283-D5A5-422F-9640-B6D1ABD9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EAD1A7-3DBD-4376-BF10-AEE971C1B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V="1">
                <a:off x="2424112" y="3428998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4637393" y="-696606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BC7DA8-A02B-130D-0155-378D5CE8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>
                <a:solidFill>
                  <a:srgbClr val="FFFFFF"/>
                </a:solidFill>
              </a:rPr>
              <a:t>Code Walkthrough and Demo</a:t>
            </a:r>
          </a:p>
        </p:txBody>
      </p:sp>
    </p:spTree>
    <p:extLst>
      <p:ext uri="{BB962C8B-B14F-4D97-AF65-F5344CB8AC3E}">
        <p14:creationId xmlns:p14="http://schemas.microsoft.com/office/powerpoint/2010/main" val="1717317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handwriting, font, calligraphy, graphics&#10;&#10;Description automatically generated">
            <a:extLst>
              <a:ext uri="{FF2B5EF4-FFF2-40B4-BE49-F238E27FC236}">
                <a16:creationId xmlns:a16="http://schemas.microsoft.com/office/drawing/2014/main" id="{7C625C41-07DA-F062-6550-92708F893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69989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0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291B-AD7A-BAB1-E8EC-D1CCE85F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65" y="551876"/>
            <a:ext cx="11101135" cy="1809500"/>
          </a:xfrm>
        </p:spPr>
        <p:txBody>
          <a:bodyPr/>
          <a:lstStyle/>
          <a:p>
            <a:r>
              <a:rPr lang="en-US" dirty="0"/>
              <a:t>Crime Classification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6CAD0-6FCC-2BF4-C2FC-810DF4A696AA}"/>
              </a:ext>
            </a:extLst>
          </p:cNvPr>
          <p:cNvSpPr txBox="1"/>
          <p:nvPr/>
        </p:nvSpPr>
        <p:spPr>
          <a:xfrm>
            <a:off x="7671328" y="3743208"/>
            <a:ext cx="427128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 err="1">
                <a:latin typeface="Times" pitchFamily="2" charset="0"/>
                <a:ea typeface="Times New Roman" panose="02020603050405020304" pitchFamily="18" charset="0"/>
              </a:rPr>
              <a:t>Hruthik</a:t>
            </a:r>
            <a:r>
              <a:rPr lang="en-US" sz="2000" dirty="0">
                <a:latin typeface="Times" pitchFamily="2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" pitchFamily="2" charset="0"/>
                <a:ea typeface="Times New Roman" panose="02020603050405020304" pitchFamily="18" charset="0"/>
              </a:rPr>
              <a:t>Vinnakota</a:t>
            </a:r>
            <a:endParaRPr lang="en-US" sz="2000" dirty="0">
              <a:latin typeface="Times" pitchFamily="2" charset="0"/>
              <a:ea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2000" dirty="0">
                <a:latin typeface="Times" pitchFamily="2" charset="0"/>
                <a:ea typeface="Times New Roman" panose="02020603050405020304" pitchFamily="18" charset="0"/>
              </a:rPr>
              <a:t>Jugal Kishore </a:t>
            </a:r>
            <a:r>
              <a:rPr lang="en-US" sz="2000" dirty="0" err="1">
                <a:latin typeface="Times" pitchFamily="2" charset="0"/>
                <a:ea typeface="Times New Roman" panose="02020603050405020304" pitchFamily="18" charset="0"/>
              </a:rPr>
              <a:t>Ruvva</a:t>
            </a:r>
            <a:r>
              <a:rPr lang="en-US" sz="2000" dirty="0">
                <a:latin typeface="Times" pitchFamily="2" charset="0"/>
                <a:ea typeface="Times New Roman" panose="02020603050405020304" pitchFamily="18" charset="0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latin typeface="Times" pitchFamily="2" charset="0"/>
                <a:ea typeface="Times New Roman" panose="02020603050405020304" pitchFamily="18" charset="0"/>
              </a:rPr>
              <a:t>Rajeev </a:t>
            </a:r>
            <a:r>
              <a:rPr lang="en-US" sz="2000" dirty="0" err="1">
                <a:latin typeface="Times" pitchFamily="2" charset="0"/>
                <a:ea typeface="Times New Roman" panose="02020603050405020304" pitchFamily="18" charset="0"/>
              </a:rPr>
              <a:t>Yenugula</a:t>
            </a:r>
            <a:r>
              <a:rPr lang="en-US" sz="2000" dirty="0">
                <a:latin typeface="Times" pitchFamily="2" charset="0"/>
                <a:ea typeface="Times New Roman" panose="02020603050405020304" pitchFamily="18" charset="0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latin typeface="Times" pitchFamily="2" charset="0"/>
                <a:ea typeface="Times New Roman" panose="02020603050405020304" pitchFamily="18" charset="0"/>
              </a:rPr>
              <a:t>Shilpa Bai Udaya Singh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A9DF4-0265-9749-76C9-406D5886DB9D}"/>
              </a:ext>
            </a:extLst>
          </p:cNvPr>
          <p:cNvSpPr txBox="1"/>
          <p:nvPr/>
        </p:nvSpPr>
        <p:spPr>
          <a:xfrm>
            <a:off x="148443" y="3967599"/>
            <a:ext cx="4926280" cy="166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Data Analytics</a:t>
            </a:r>
          </a:p>
          <a:p>
            <a:pPr marL="0" marR="0" algn="ctr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 Jose State University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</a:rPr>
              <a:t>Professor: Dr Ming - Hwa Wang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E6663-FC06-B03D-D0F0-CF0E2C21F906}"/>
              </a:ext>
            </a:extLst>
          </p:cNvPr>
          <p:cNvSpPr txBox="1"/>
          <p:nvPr/>
        </p:nvSpPr>
        <p:spPr>
          <a:xfrm>
            <a:off x="3681075" y="2038210"/>
            <a:ext cx="508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DATA 228 - Big Data Technologies and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8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554D-8D68-5944-34A2-50517F97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6071-3340-0266-36B7-EF71C055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093" y="1606848"/>
            <a:ext cx="11101136" cy="47111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Project Overview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Design Document 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 and Future Scope</a:t>
            </a:r>
          </a:p>
          <a:p>
            <a:r>
              <a:rPr lang="en-US" dirty="0"/>
              <a:t>Code Walkthrough and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DFA4-52B1-7C01-71B2-D992723C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CBDF8-90EA-3042-449E-FE5ADCF24107}"/>
              </a:ext>
            </a:extLst>
          </p:cNvPr>
          <p:cNvSpPr txBox="1"/>
          <p:nvPr/>
        </p:nvSpPr>
        <p:spPr>
          <a:xfrm>
            <a:off x="630167" y="1892340"/>
            <a:ext cx="10299614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Data collected from Police Department Incident Reports: Historical 2003 to May 2018</a:t>
            </a:r>
          </a:p>
          <a:p>
            <a:r>
              <a:rPr lang="en-U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sz="2000" b="0" i="0" dirty="0">
                <a:effectLst/>
                <a:latin typeface="Roboto" panose="02000000000000000000" pitchFamily="2" charset="0"/>
                <a:hlinkClick r:id="rId2"/>
              </a:rPr>
              <a:t>https://data.sfgov.org/Public-Safety</a:t>
            </a:r>
            <a:endParaRPr lang="en-US" sz="2000" dirty="0">
              <a:latin typeface="Roboto" panose="02000000000000000000" pitchFamily="2" charset="0"/>
            </a:endParaRPr>
          </a:p>
          <a:p>
            <a:endParaRPr lang="en-US" sz="2000" dirty="0">
              <a:latin typeface="Roboto" panose="020000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More than 2M records present in the dataset.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0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</a:rPr>
              <a:t>The project will use big data techniques to analyze the vast amount of crime data </a:t>
            </a:r>
          </a:p>
          <a:p>
            <a:r>
              <a:rPr lang="en-US" sz="2000" dirty="0">
                <a:latin typeface="Roboto" panose="02000000000000000000" pitchFamily="2" charset="0"/>
              </a:rPr>
              <a:t>    and will be preprocessed and used to train the ML algorithms to accurately classify the</a:t>
            </a:r>
          </a:p>
          <a:p>
            <a:r>
              <a:rPr lang="en-US" sz="2000" dirty="0">
                <a:latin typeface="Roboto" panose="02000000000000000000" pitchFamily="2" charset="0"/>
              </a:rPr>
              <a:t>    crime description into different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</a:rPr>
              <a:t>The system would accept a crime description as input and employ </a:t>
            </a:r>
          </a:p>
          <a:p>
            <a:r>
              <a:rPr lang="en-US" sz="2000" dirty="0">
                <a:latin typeface="Roboto" panose="02000000000000000000" pitchFamily="2" charset="0"/>
              </a:rPr>
              <a:t>    machine learning algorithms to evaluate the text in order to find </a:t>
            </a:r>
          </a:p>
          <a:p>
            <a:r>
              <a:rPr lang="en-US" sz="2000" dirty="0">
                <a:latin typeface="Roboto" panose="02000000000000000000" pitchFamily="2" charset="0"/>
              </a:rPr>
              <a:t>    specific keywords, terms and tendencies that can be used to categorize the crime.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0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57F2-8260-3753-FFFC-DFB62E49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B2A2-C2B8-AC41-35E4-313FFCC34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222" y="2544658"/>
            <a:ext cx="8759391" cy="3452381"/>
          </a:xfrm>
        </p:spPr>
        <p:txBody>
          <a:bodyPr/>
          <a:lstStyle/>
          <a:p>
            <a:r>
              <a:rPr lang="en-US" sz="2000" dirty="0"/>
              <a:t>Python programming language. </a:t>
            </a:r>
          </a:p>
          <a:p>
            <a:r>
              <a:rPr lang="en-US" sz="2000" dirty="0"/>
              <a:t>PySpark and associated machine learning libraries.</a:t>
            </a:r>
          </a:p>
          <a:p>
            <a:r>
              <a:rPr lang="en-US" sz="2000" dirty="0"/>
              <a:t>Databricks for coding and visualization.</a:t>
            </a:r>
          </a:p>
          <a:p>
            <a:r>
              <a:rPr lang="en-US" sz="2000" dirty="0"/>
              <a:t>Feature extractors and transformers.</a:t>
            </a:r>
          </a:p>
          <a:p>
            <a:r>
              <a:rPr lang="en-US" sz="2000" dirty="0"/>
              <a:t>Pipelines, Classifiers and Evaluation metrics.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1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E14A-DF38-90D6-154B-B04E5684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Feature transformers </a:t>
            </a:r>
            <a:br>
              <a:rPr lang="en-US" sz="6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705B-B4AB-6861-6978-A3FE8F90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255" y="2125682"/>
            <a:ext cx="8401792" cy="3616038"/>
          </a:xfrm>
        </p:spPr>
        <p:txBody>
          <a:bodyPr>
            <a:normAutofit/>
          </a:bodyPr>
          <a:lstStyle/>
          <a:p>
            <a:r>
              <a:rPr lang="en-US" sz="2000" dirty="0"/>
              <a:t>String Indexer, Tokenizer and StopWordsRemover.</a:t>
            </a:r>
          </a:p>
          <a:p>
            <a:r>
              <a:rPr lang="en-US" sz="2000" dirty="0"/>
              <a:t>String Indexer– Label the string column.</a:t>
            </a:r>
          </a:p>
          <a:p>
            <a:pPr marL="0" indent="0">
              <a:buNone/>
            </a:pPr>
            <a:r>
              <a:rPr lang="en-US" sz="2000" dirty="0"/>
              <a:t>             - Crime Category</a:t>
            </a:r>
          </a:p>
          <a:p>
            <a:r>
              <a:rPr lang="en-US" sz="2000" dirty="0"/>
              <a:t>Tokenizer breaks the crime description into array of words.</a:t>
            </a:r>
          </a:p>
          <a:p>
            <a:r>
              <a:rPr lang="en-US" sz="2000" dirty="0"/>
              <a:t>StopWordsRemover excludes the words that do not carry any meaning.</a:t>
            </a:r>
          </a:p>
        </p:txBody>
      </p:sp>
    </p:spTree>
    <p:extLst>
      <p:ext uri="{BB962C8B-B14F-4D97-AF65-F5344CB8AC3E}">
        <p14:creationId xmlns:p14="http://schemas.microsoft.com/office/powerpoint/2010/main" val="217409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E14A-DF38-90D6-154B-B04E5684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Feature extractors </a:t>
            </a:r>
            <a:br>
              <a:rPr lang="en-US" sz="6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705B-B4AB-6861-6978-A3FE8F90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634" y="2024743"/>
            <a:ext cx="8401792" cy="3616038"/>
          </a:xfrm>
        </p:spPr>
        <p:txBody>
          <a:bodyPr>
            <a:normAutofit/>
          </a:bodyPr>
          <a:lstStyle/>
          <a:p>
            <a:r>
              <a:rPr lang="en-US" sz="2000" dirty="0"/>
              <a:t>TF-IDF and Count Vectorizer.</a:t>
            </a:r>
          </a:p>
          <a:p>
            <a:r>
              <a:rPr lang="en-US" sz="2000" dirty="0"/>
              <a:t>NLP methods to vectorize the text.</a:t>
            </a:r>
          </a:p>
          <a:p>
            <a:r>
              <a:rPr lang="en-US" sz="2000" dirty="0"/>
              <a:t>Count Vectorizer converts text into vector of token counts.</a:t>
            </a:r>
          </a:p>
          <a:p>
            <a:r>
              <a:rPr lang="en-US" sz="2000" dirty="0"/>
              <a:t>TF-IDF consider how important the word is in the document during the conversion.</a:t>
            </a:r>
          </a:p>
        </p:txBody>
      </p:sp>
    </p:spTree>
    <p:extLst>
      <p:ext uri="{BB962C8B-B14F-4D97-AF65-F5344CB8AC3E}">
        <p14:creationId xmlns:p14="http://schemas.microsoft.com/office/powerpoint/2010/main" val="17368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E14A-DF38-90D6-154B-B04E5684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  <a:br>
              <a:rPr lang="en-US" sz="6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705B-B4AB-6861-6978-A3FE8F90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099" y="3022270"/>
            <a:ext cx="7849589" cy="2731325"/>
          </a:xfrm>
        </p:spPr>
        <p:txBody>
          <a:bodyPr>
            <a:normAutofit/>
          </a:bodyPr>
          <a:lstStyle/>
          <a:p>
            <a:r>
              <a:rPr lang="en-US" sz="2000" dirty="0"/>
              <a:t>Split data into training and testing data sets.</a:t>
            </a:r>
          </a:p>
          <a:p>
            <a:r>
              <a:rPr lang="en-US" sz="2000" dirty="0"/>
              <a:t>70% of data used for training.</a:t>
            </a:r>
          </a:p>
          <a:p>
            <a:r>
              <a:rPr lang="en-US" sz="2000" dirty="0"/>
              <a:t>30% for testing.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007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E14A-DF38-90D6-154B-B04E5684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Models</a:t>
            </a:r>
            <a:br>
              <a:rPr lang="en-US" sz="6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705B-B4AB-6861-6978-A3FE8F90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7" y="1769424"/>
            <a:ext cx="10004961" cy="3984172"/>
          </a:xfrm>
        </p:spPr>
        <p:txBody>
          <a:bodyPr>
            <a:normAutofit/>
          </a:bodyPr>
          <a:lstStyle/>
          <a:p>
            <a:r>
              <a:rPr lang="en-US" sz="2000" dirty="0"/>
              <a:t>Multi Class classification – 36 Categories</a:t>
            </a:r>
          </a:p>
          <a:p>
            <a:r>
              <a:rPr lang="en-US" sz="2000" dirty="0"/>
              <a:t>Logistic Regression and Naïve Bayes.</a:t>
            </a:r>
          </a:p>
          <a:p>
            <a:r>
              <a:rPr lang="en-US" sz="2000" dirty="0"/>
              <a:t>Creating Pipelines with 4 stages.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00B383-8572-F102-2249-A1D488CC3D7C}"/>
              </a:ext>
            </a:extLst>
          </p:cNvPr>
          <p:cNvSpPr/>
          <p:nvPr/>
        </p:nvSpPr>
        <p:spPr>
          <a:xfrm>
            <a:off x="2202873" y="3699164"/>
            <a:ext cx="1246909" cy="93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Tokenizer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C1BDB-31D5-EC9C-485B-72EC7E403446}"/>
              </a:ext>
            </a:extLst>
          </p:cNvPr>
          <p:cNvSpPr/>
          <p:nvPr/>
        </p:nvSpPr>
        <p:spPr>
          <a:xfrm>
            <a:off x="3905992" y="3699160"/>
            <a:ext cx="1246909" cy="93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 Words Remover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F4973-48DD-2F00-B754-37F7DA19ECFE}"/>
              </a:ext>
            </a:extLst>
          </p:cNvPr>
          <p:cNvSpPr/>
          <p:nvPr/>
        </p:nvSpPr>
        <p:spPr>
          <a:xfrm>
            <a:off x="7561612" y="3699160"/>
            <a:ext cx="1376550" cy="93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Logistic Regression/Naïve Bayes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D6BCE3-0030-931C-B74F-B3F5F5D3F2A6}"/>
              </a:ext>
            </a:extLst>
          </p:cNvPr>
          <p:cNvSpPr/>
          <p:nvPr/>
        </p:nvSpPr>
        <p:spPr>
          <a:xfrm>
            <a:off x="5737760" y="3699160"/>
            <a:ext cx="1238993" cy="93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Count Vectorizer/TF-IDF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55B040D-D168-78BF-1422-35B1A6A9CF31}"/>
              </a:ext>
            </a:extLst>
          </p:cNvPr>
          <p:cNvSpPr/>
          <p:nvPr/>
        </p:nvSpPr>
        <p:spPr>
          <a:xfrm>
            <a:off x="3449782" y="4165266"/>
            <a:ext cx="456210" cy="457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1163610-1676-7939-0FFE-D18EC2308F02}"/>
              </a:ext>
            </a:extLst>
          </p:cNvPr>
          <p:cNvSpPr/>
          <p:nvPr/>
        </p:nvSpPr>
        <p:spPr>
          <a:xfrm>
            <a:off x="5152900" y="4142406"/>
            <a:ext cx="584859" cy="457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96F0231-A5BD-D794-D0D6-9AFADE8A8AED}"/>
              </a:ext>
            </a:extLst>
          </p:cNvPr>
          <p:cNvSpPr/>
          <p:nvPr/>
        </p:nvSpPr>
        <p:spPr>
          <a:xfrm>
            <a:off x="6967002" y="4120531"/>
            <a:ext cx="584859" cy="457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3631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672</Words>
  <Application>Microsoft Macintosh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Avenir Next LT Pro</vt:lpstr>
      <vt:lpstr>Bell MT</vt:lpstr>
      <vt:lpstr>Calibri</vt:lpstr>
      <vt:lpstr>Roboto</vt:lpstr>
      <vt:lpstr>Times</vt:lpstr>
      <vt:lpstr>Times New Roman</vt:lpstr>
      <vt:lpstr>Verdana</vt:lpstr>
      <vt:lpstr>GlowVTI</vt:lpstr>
      <vt:lpstr>Project Defense</vt:lpstr>
      <vt:lpstr>Crime Classification Analysis</vt:lpstr>
      <vt:lpstr>Agenda</vt:lpstr>
      <vt:lpstr>Project Overview </vt:lpstr>
      <vt:lpstr>Implementation </vt:lpstr>
      <vt:lpstr>Feature transformers   </vt:lpstr>
      <vt:lpstr>Feature extractors   </vt:lpstr>
      <vt:lpstr>Data Preparation  </vt:lpstr>
      <vt:lpstr>Machine Learning Models  </vt:lpstr>
      <vt:lpstr> Data Flow Design</vt:lpstr>
      <vt:lpstr>Data Analysis</vt:lpstr>
      <vt:lpstr>Output generation and Analysis</vt:lpstr>
      <vt:lpstr>Model Evaluation</vt:lpstr>
      <vt:lpstr>Results and discussion </vt:lpstr>
      <vt:lpstr>Compare Output against Hypothesis </vt:lpstr>
      <vt:lpstr>Conclusion </vt:lpstr>
      <vt:lpstr>Future Scope</vt:lpstr>
      <vt:lpstr>Code Walkthrough and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Defense</dc:title>
  <dc:creator>Shilpa Bai Udaya Singh</dc:creator>
  <cp:lastModifiedBy>Shilpa Bai Udaya Singh</cp:lastModifiedBy>
  <cp:revision>11</cp:revision>
  <dcterms:created xsi:type="dcterms:W3CDTF">2023-05-13T03:22:42Z</dcterms:created>
  <dcterms:modified xsi:type="dcterms:W3CDTF">2023-05-18T00:47:04Z</dcterms:modified>
</cp:coreProperties>
</file>