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260" r:id="rId4"/>
    <p:sldId id="263" r:id="rId5"/>
    <p:sldId id="264" r:id="rId6"/>
    <p:sldId id="267" r:id="rId7"/>
    <p:sldId id="265" r:id="rId8"/>
    <p:sldId id="266" r:id="rId9"/>
    <p:sldId id="268"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500"/>
    <a:srgbClr val="E28868"/>
    <a:srgbClr val="E5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646"/>
  </p:normalViewPr>
  <p:slideViewPr>
    <p:cSldViewPr>
      <p:cViewPr varScale="1">
        <p:scale>
          <a:sx n="139" d="100"/>
          <a:sy n="139" d="100"/>
        </p:scale>
        <p:origin x="70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368B9-F921-0B45-8650-71D4AC31F092}" type="datetimeFigureOut">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2EF84-DC0D-A243-9ECA-E03507693FFA}" type="slidenum">
              <a:rPr lang="en-US" smtClean="0"/>
              <a:t>‹#›</a:t>
            </a:fld>
            <a:endParaRPr lang="en-US"/>
          </a:p>
        </p:txBody>
      </p:sp>
    </p:spTree>
    <p:extLst>
      <p:ext uri="{BB962C8B-B14F-4D97-AF65-F5344CB8AC3E}">
        <p14:creationId xmlns:p14="http://schemas.microsoft.com/office/powerpoint/2010/main" val="1104118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42EF84-DC0D-A243-9ECA-E03507693FFA}" type="slidenum">
              <a:rPr lang="en-US" smtClean="0"/>
              <a:t>2</a:t>
            </a:fld>
            <a:endParaRPr lang="en-US"/>
          </a:p>
        </p:txBody>
      </p:sp>
    </p:spTree>
    <p:extLst>
      <p:ext uri="{BB962C8B-B14F-4D97-AF65-F5344CB8AC3E}">
        <p14:creationId xmlns:p14="http://schemas.microsoft.com/office/powerpoint/2010/main" val="2290040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12/10/22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7701" y="270633"/>
            <a:ext cx="4716015" cy="2862322"/>
          </a:xfrm>
          <a:prstGeom prst="rect">
            <a:avLst/>
          </a:prstGeom>
          <a:noFill/>
        </p:spPr>
        <p:txBody>
          <a:bodyPr wrap="square">
            <a:spAutoFit/>
          </a:bodyPr>
          <a:lstStyle/>
          <a:p>
            <a:pPr marL="0" marR="0" algn="ctr">
              <a:spcBef>
                <a:spcPts val="0"/>
              </a:spcBef>
              <a:spcAft>
                <a:spcPts val="0"/>
              </a:spcAft>
            </a:pPr>
            <a:r>
              <a:rPr lang="en-US" sz="1200" dirty="0">
                <a:solidFill>
                  <a:schemeClr val="bg1"/>
                </a:solidFill>
                <a:effectLst/>
                <a:latin typeface="HGMaruGothicMPRO" panose="020F0600000000000000" pitchFamily="34" charset="-128"/>
                <a:ea typeface="HGMaruGothicMPRO" panose="020F0600000000000000" pitchFamily="34" charset="-128"/>
                <a:cs typeface="Times New Roman" panose="02020603050405020304" pitchFamily="18" charset="0"/>
              </a:rPr>
              <a:t> </a:t>
            </a: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San Jose State University, Department of Data Analytics</a:t>
            </a:r>
          </a:p>
          <a:p>
            <a:pPr marL="0" marR="0" algn="ctr">
              <a:spcBef>
                <a:spcPts val="0"/>
              </a:spcBef>
              <a:spcAft>
                <a:spcPts val="0"/>
              </a:spcAft>
            </a:pPr>
            <a:endPar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endParaRP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DATA 230: DATA VISUALIZATION</a:t>
            </a:r>
          </a:p>
          <a:p>
            <a:pPr marL="0" marR="0" algn="ctr">
              <a:spcBef>
                <a:spcPts val="0"/>
              </a:spcBef>
              <a:spcAft>
                <a:spcPts val="0"/>
              </a:spcAft>
            </a:pPr>
            <a:endPar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endParaRP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Professor: H. Andrew Bond</a:t>
            </a:r>
          </a:p>
          <a:p>
            <a:pPr marL="0" marR="0" algn="ctr">
              <a:spcBef>
                <a:spcPts val="0"/>
              </a:spcBef>
              <a:spcAft>
                <a:spcPts val="0"/>
              </a:spcAft>
            </a:pPr>
            <a:endPar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endParaRP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December 6, 2022</a:t>
            </a: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 </a:t>
            </a: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From </a:t>
            </a:r>
          </a:p>
          <a:p>
            <a:pPr marL="0" marR="0" algn="ctr">
              <a:spcBef>
                <a:spcPts val="0"/>
              </a:spcBef>
              <a:spcAft>
                <a:spcPts val="0"/>
              </a:spcAft>
            </a:pPr>
            <a:endPar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endParaRP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Hruthik Vinnakota</a:t>
            </a:r>
          </a:p>
          <a:p>
            <a:pPr marL="0" marR="0" algn="ctr">
              <a:spcBef>
                <a:spcPts val="0"/>
              </a:spcBef>
              <a:spcAft>
                <a:spcPts val="0"/>
              </a:spcAft>
            </a:pPr>
            <a:endPar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endParaRPr>
          </a:p>
          <a:p>
            <a:pPr marL="0" marR="0" algn="ctr">
              <a:spcBef>
                <a:spcPts val="0"/>
              </a:spcBef>
              <a:spcAft>
                <a:spcPts val="0"/>
              </a:spcAft>
            </a:pPr>
            <a:r>
              <a:rPr lang="en-US" sz="1200" dirty="0">
                <a:ln w="0"/>
                <a:effectLst>
                  <a:outerShdw blurRad="38100" dist="19050" dir="2700000" algn="tl" rotWithShape="0">
                    <a:schemeClr val="dk1">
                      <a:alpha val="40000"/>
                    </a:schemeClr>
                  </a:outerShdw>
                </a:effectLst>
                <a:latin typeface="HGMaruGothicMPRO" panose="020F0600000000000000" pitchFamily="34" charset="-128"/>
                <a:ea typeface="HGMaruGothicMPRO" panose="020F0600000000000000" pitchFamily="34" charset="-128"/>
              </a:rPr>
              <a:t>SJSU Student ID: 016047824</a:t>
            </a:r>
          </a:p>
          <a:p>
            <a:pPr algn="r" fontAlgn="auto">
              <a:spcBef>
                <a:spcPts val="0"/>
              </a:spcBef>
              <a:spcAft>
                <a:spcPts val="0"/>
              </a:spcAft>
              <a:defRPr/>
            </a:pPr>
            <a:endParaRPr kumimoji="0" lang="en-US" altLang="ko-KR" sz="1200" b="1" dirty="0">
              <a:solidFill>
                <a:schemeClr val="bg1"/>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B2433AC8-FDB6-577A-8EDD-6151CEFB67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5" y="3983790"/>
            <a:ext cx="2555776" cy="1160382"/>
          </a:xfrm>
          <a:prstGeom prst="rect">
            <a:avLst/>
          </a:prstGeom>
        </p:spPr>
      </p:pic>
      <p:pic>
        <p:nvPicPr>
          <p:cNvPr id="3" name="Picture 2">
            <a:extLst>
              <a:ext uri="{FF2B5EF4-FFF2-40B4-BE49-F238E27FC236}">
                <a16:creationId xmlns:a16="http://schemas.microsoft.com/office/drawing/2014/main" id="{DE3B823A-7484-6064-50DE-7CE83BF96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701794"/>
            <a:ext cx="1170384" cy="2133391"/>
          </a:xfrm>
          <a:prstGeom prst="rect">
            <a:avLst/>
          </a:prstGeom>
        </p:spPr>
      </p:pic>
      <p:sp>
        <p:nvSpPr>
          <p:cNvPr id="5" name="Rectangle 4">
            <a:extLst>
              <a:ext uri="{FF2B5EF4-FFF2-40B4-BE49-F238E27FC236}">
                <a16:creationId xmlns:a16="http://schemas.microsoft.com/office/drawing/2014/main" id="{DD936C79-7105-AD1F-774D-586BE2CBED8A}"/>
              </a:ext>
            </a:extLst>
          </p:cNvPr>
          <p:cNvSpPr/>
          <p:nvPr/>
        </p:nvSpPr>
        <p:spPr>
          <a:xfrm>
            <a:off x="-3348880" y="0"/>
            <a:ext cx="16350141" cy="400110"/>
          </a:xfrm>
          <a:prstGeom prst="rect">
            <a:avLst/>
          </a:prstGeom>
          <a:noFill/>
          <a:ln>
            <a:solidFill>
              <a:schemeClr val="tx2">
                <a:lumMod val="75000"/>
              </a:schemeClr>
            </a:solidFill>
          </a:ln>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Devanagari MT" panose="02000500020000000000" pitchFamily="2" charset="0"/>
                <a:ea typeface="Times New Roman" panose="02020603050405020304" pitchFamily="18" charset="0"/>
                <a:cs typeface="Devanagari MT" panose="02000500020000000000" pitchFamily="2" charset="0"/>
              </a:rPr>
              <a:t>Flipkart Mobile Phone Sales &amp; Reviews</a:t>
            </a:r>
            <a:endParaRPr 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447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E6B36B71-5262-C636-72E9-0380D9E15DE2}"/>
              </a:ext>
            </a:extLst>
          </p:cNvPr>
          <p:cNvSpPr/>
          <p:nvPr/>
        </p:nvSpPr>
        <p:spPr>
          <a:xfrm>
            <a:off x="5526753" y="3735226"/>
            <a:ext cx="3040398" cy="792088"/>
          </a:xfrm>
          <a:prstGeom prst="roundRect">
            <a:avLst/>
          </a:prstGeom>
          <a:gradFill flip="none" rotWithShape="1">
            <a:gsLst>
              <a:gs pos="0">
                <a:srgbClr val="E84500"/>
              </a:gs>
              <a:gs pos="100000">
                <a:schemeClr val="accent6">
                  <a:lumMod val="40000"/>
                  <a:lumOff val="60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2D3E411D-0490-C32A-9274-11D620A5DCB5}"/>
              </a:ext>
            </a:extLst>
          </p:cNvPr>
          <p:cNvSpPr/>
          <p:nvPr/>
        </p:nvSpPr>
        <p:spPr>
          <a:xfrm>
            <a:off x="743113" y="3769838"/>
            <a:ext cx="3040398" cy="792088"/>
          </a:xfrm>
          <a:prstGeom prst="roundRect">
            <a:avLst/>
          </a:prstGeom>
          <a:gradFill flip="none" rotWithShape="1">
            <a:gsLst>
              <a:gs pos="0">
                <a:srgbClr val="E84500"/>
              </a:gs>
              <a:gs pos="100000">
                <a:schemeClr val="accent6">
                  <a:lumMod val="40000"/>
                  <a:lumOff val="60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2C47D7B7-DC2E-A1AE-95B2-480AF4861C66}"/>
              </a:ext>
            </a:extLst>
          </p:cNvPr>
          <p:cNvSpPr/>
          <p:nvPr/>
        </p:nvSpPr>
        <p:spPr>
          <a:xfrm>
            <a:off x="5526753" y="2496677"/>
            <a:ext cx="3040398" cy="792088"/>
          </a:xfrm>
          <a:prstGeom prst="roundRect">
            <a:avLst/>
          </a:prstGeom>
          <a:gradFill flip="none" rotWithShape="1">
            <a:gsLst>
              <a:gs pos="0">
                <a:srgbClr val="E84500"/>
              </a:gs>
              <a:gs pos="100000">
                <a:schemeClr val="accent6">
                  <a:lumMod val="40000"/>
                  <a:lumOff val="60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33DE8573-603E-2521-0CB9-678986CC50D9}"/>
              </a:ext>
            </a:extLst>
          </p:cNvPr>
          <p:cNvSpPr/>
          <p:nvPr/>
        </p:nvSpPr>
        <p:spPr>
          <a:xfrm>
            <a:off x="773690" y="1288264"/>
            <a:ext cx="3040398" cy="792088"/>
          </a:xfrm>
          <a:prstGeom prst="roundRect">
            <a:avLst/>
          </a:prstGeom>
          <a:gradFill flip="none" rotWithShape="1">
            <a:gsLst>
              <a:gs pos="0">
                <a:srgbClr val="E84500"/>
              </a:gs>
              <a:gs pos="100000">
                <a:schemeClr val="accent6">
                  <a:lumMod val="40000"/>
                  <a:lumOff val="60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CB93C5-3453-B2B6-CA39-810B70313916}"/>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0" dirty="0">
                <a:ln w="0">
                  <a:solidFill>
                    <a:schemeClr val="bg1"/>
                  </a:solidFill>
                </a:ln>
                <a:solidFill>
                  <a:schemeClr val="accent1"/>
                </a:solidFill>
                <a:effectLst>
                  <a:outerShdw blurRad="38100" dist="25400" dir="5400000" algn="ctr" rotWithShape="0">
                    <a:srgbClr val="6E747A">
                      <a:alpha val="43000"/>
                    </a:srgbClr>
                  </a:outerShdw>
                </a:effectLst>
              </a:rPr>
              <a:t>Introduction</a:t>
            </a:r>
          </a:p>
        </p:txBody>
      </p:sp>
      <p:sp>
        <p:nvSpPr>
          <p:cNvPr id="7" name="Rounded Rectangle 6">
            <a:extLst>
              <a:ext uri="{FF2B5EF4-FFF2-40B4-BE49-F238E27FC236}">
                <a16:creationId xmlns:a16="http://schemas.microsoft.com/office/drawing/2014/main" id="{A330BAC0-E41B-8BDB-6C33-96C59CC9BB52}"/>
              </a:ext>
            </a:extLst>
          </p:cNvPr>
          <p:cNvSpPr/>
          <p:nvPr/>
        </p:nvSpPr>
        <p:spPr>
          <a:xfrm>
            <a:off x="743113" y="2484151"/>
            <a:ext cx="3040398" cy="792088"/>
          </a:xfrm>
          <a:prstGeom prst="roundRect">
            <a:avLst/>
          </a:prstGeom>
          <a:gradFill flip="none" rotWithShape="1">
            <a:gsLst>
              <a:gs pos="0">
                <a:srgbClr val="E84500"/>
              </a:gs>
              <a:gs pos="100000">
                <a:schemeClr val="accent6">
                  <a:lumMod val="40000"/>
                  <a:lumOff val="60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98F285C0-9B1C-81BB-6B61-EDD47F67FA8C}"/>
              </a:ext>
            </a:extLst>
          </p:cNvPr>
          <p:cNvSpPr/>
          <p:nvPr/>
        </p:nvSpPr>
        <p:spPr>
          <a:xfrm>
            <a:off x="5515873" y="1319339"/>
            <a:ext cx="3040398" cy="792088"/>
          </a:xfrm>
          <a:prstGeom prst="roundRect">
            <a:avLst/>
          </a:prstGeom>
          <a:gradFill flip="none" rotWithShape="1">
            <a:gsLst>
              <a:gs pos="0">
                <a:srgbClr val="E84500"/>
              </a:gs>
              <a:gs pos="100000">
                <a:schemeClr val="accent6">
                  <a:lumMod val="40000"/>
                  <a:lumOff val="60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ECF4792-F613-9F20-3D8E-D4D645BC0ACE}"/>
              </a:ext>
            </a:extLst>
          </p:cNvPr>
          <p:cNvSpPr/>
          <p:nvPr/>
        </p:nvSpPr>
        <p:spPr>
          <a:xfrm>
            <a:off x="3563888" y="1059582"/>
            <a:ext cx="2016224" cy="3816424"/>
          </a:xfrm>
          <a:prstGeom prst="roundRect">
            <a:avLst/>
          </a:prstGeom>
          <a:solidFill>
            <a:schemeClr val="bg1"/>
          </a:solidFill>
          <a:ln w="120650">
            <a:gradFill flip="none" rotWithShape="1">
              <a:gsLst>
                <a:gs pos="0">
                  <a:schemeClr val="accent1">
                    <a:lumMod val="5000"/>
                    <a:lumOff val="95000"/>
                  </a:schemeClr>
                </a:gs>
                <a:gs pos="67000">
                  <a:schemeClr val="bg1">
                    <a:lumMod val="85000"/>
                  </a:schemeClr>
                </a:gs>
                <a:gs pos="82000">
                  <a:schemeClr val="bg1">
                    <a:lumMod val="95000"/>
                  </a:schemeClr>
                </a:gs>
                <a:gs pos="100000">
                  <a:schemeClr val="bg1">
                    <a:lumMod val="85000"/>
                  </a:schemeClr>
                </a:gs>
              </a:gsLst>
              <a:lin ang="13500000" scaled="1"/>
              <a:tileRect/>
            </a:gradFill>
          </a:ln>
          <a:effectLst>
            <a:outerShdw blurRad="50800" dist="114300" dir="5400000" algn="t" rotWithShape="0">
              <a:prstClr val="black">
                <a:alpha val="2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13" name="Straight Connector 12">
            <a:extLst>
              <a:ext uri="{FF2B5EF4-FFF2-40B4-BE49-F238E27FC236}">
                <a16:creationId xmlns:a16="http://schemas.microsoft.com/office/drawing/2014/main" id="{E04D17C8-73F5-1DFD-DCDA-F6F915EE0AD9}"/>
              </a:ext>
            </a:extLst>
          </p:cNvPr>
          <p:cNvCxnSpPr/>
          <p:nvPr/>
        </p:nvCxnSpPr>
        <p:spPr>
          <a:xfrm>
            <a:off x="1279576" y="1480884"/>
            <a:ext cx="0" cy="434479"/>
          </a:xfrm>
          <a:prstGeom prst="line">
            <a:avLst/>
          </a:prstGeom>
          <a:ln>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DADF11-5886-3905-A154-BFB3B3008FC9}"/>
              </a:ext>
            </a:extLst>
          </p:cNvPr>
          <p:cNvCxnSpPr/>
          <p:nvPr/>
        </p:nvCxnSpPr>
        <p:spPr>
          <a:xfrm>
            <a:off x="1279576" y="2662955"/>
            <a:ext cx="0" cy="434479"/>
          </a:xfrm>
          <a:prstGeom prst="line">
            <a:avLst/>
          </a:prstGeom>
          <a:ln>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0A0FA2-2389-B2CA-E709-0104DBF8D1B4}"/>
              </a:ext>
            </a:extLst>
          </p:cNvPr>
          <p:cNvCxnSpPr/>
          <p:nvPr/>
        </p:nvCxnSpPr>
        <p:spPr>
          <a:xfrm>
            <a:off x="1288025" y="3938645"/>
            <a:ext cx="0" cy="434479"/>
          </a:xfrm>
          <a:prstGeom prst="line">
            <a:avLst/>
          </a:prstGeom>
          <a:ln>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4C7A76-4A3A-1762-364A-C3605FF6521C}"/>
              </a:ext>
            </a:extLst>
          </p:cNvPr>
          <p:cNvCxnSpPr/>
          <p:nvPr/>
        </p:nvCxnSpPr>
        <p:spPr>
          <a:xfrm>
            <a:off x="6225547" y="3938645"/>
            <a:ext cx="0" cy="434479"/>
          </a:xfrm>
          <a:prstGeom prst="line">
            <a:avLst/>
          </a:prstGeom>
          <a:ln>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8ABDB22-5494-F759-9CCD-023052FF6BC9}"/>
              </a:ext>
            </a:extLst>
          </p:cNvPr>
          <p:cNvCxnSpPr/>
          <p:nvPr/>
        </p:nvCxnSpPr>
        <p:spPr>
          <a:xfrm>
            <a:off x="6228184" y="2662955"/>
            <a:ext cx="0" cy="434479"/>
          </a:xfrm>
          <a:prstGeom prst="line">
            <a:avLst/>
          </a:prstGeom>
          <a:ln>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EF1859-4D96-07DB-9272-0115D2D151D7}"/>
              </a:ext>
            </a:extLst>
          </p:cNvPr>
          <p:cNvCxnSpPr/>
          <p:nvPr/>
        </p:nvCxnSpPr>
        <p:spPr>
          <a:xfrm>
            <a:off x="6228184" y="1480884"/>
            <a:ext cx="0" cy="434479"/>
          </a:xfrm>
          <a:prstGeom prst="line">
            <a:avLst/>
          </a:prstGeom>
          <a:ln>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EA96F53-EEB4-D8E3-CC33-FF7F4CFE8771}"/>
              </a:ext>
            </a:extLst>
          </p:cNvPr>
          <p:cNvSpPr txBox="1"/>
          <p:nvPr/>
        </p:nvSpPr>
        <p:spPr>
          <a:xfrm>
            <a:off x="971600" y="1491630"/>
            <a:ext cx="288032" cy="369332"/>
          </a:xfrm>
          <a:prstGeom prst="rect">
            <a:avLst/>
          </a:prstGeom>
          <a:noFill/>
          <a:ln>
            <a:noFill/>
          </a:ln>
        </p:spPr>
        <p:txBody>
          <a:bodyPr wrap="square" rtlCol="0">
            <a:spAutoFit/>
          </a:bodyPr>
          <a:lstStyle/>
          <a:p>
            <a:r>
              <a:rPr lang="en-US" dirty="0"/>
              <a:t>1</a:t>
            </a:r>
          </a:p>
        </p:txBody>
      </p:sp>
      <p:sp>
        <p:nvSpPr>
          <p:cNvPr id="20" name="TextBox 19">
            <a:extLst>
              <a:ext uri="{FF2B5EF4-FFF2-40B4-BE49-F238E27FC236}">
                <a16:creationId xmlns:a16="http://schemas.microsoft.com/office/drawing/2014/main" id="{1EA67E3B-A0F0-1E5C-29C6-39615DEB7618}"/>
              </a:ext>
            </a:extLst>
          </p:cNvPr>
          <p:cNvSpPr txBox="1"/>
          <p:nvPr/>
        </p:nvSpPr>
        <p:spPr>
          <a:xfrm>
            <a:off x="5796136" y="1480884"/>
            <a:ext cx="322206" cy="369332"/>
          </a:xfrm>
          <a:prstGeom prst="rect">
            <a:avLst/>
          </a:prstGeom>
          <a:noFill/>
          <a:ln>
            <a:noFill/>
          </a:ln>
        </p:spPr>
        <p:txBody>
          <a:bodyPr wrap="square" rtlCol="0">
            <a:spAutoFit/>
          </a:bodyPr>
          <a:lstStyle/>
          <a:p>
            <a:r>
              <a:rPr lang="en-US" dirty="0"/>
              <a:t>2</a:t>
            </a:r>
          </a:p>
        </p:txBody>
      </p:sp>
      <p:sp>
        <p:nvSpPr>
          <p:cNvPr id="21" name="TextBox 20">
            <a:extLst>
              <a:ext uri="{FF2B5EF4-FFF2-40B4-BE49-F238E27FC236}">
                <a16:creationId xmlns:a16="http://schemas.microsoft.com/office/drawing/2014/main" id="{B9DFC2CF-839B-C179-9D14-2CE70BB555AF}"/>
              </a:ext>
            </a:extLst>
          </p:cNvPr>
          <p:cNvSpPr txBox="1"/>
          <p:nvPr/>
        </p:nvSpPr>
        <p:spPr>
          <a:xfrm>
            <a:off x="899592" y="2662955"/>
            <a:ext cx="360040" cy="369332"/>
          </a:xfrm>
          <a:prstGeom prst="rect">
            <a:avLst/>
          </a:prstGeom>
          <a:noFill/>
          <a:ln>
            <a:noFill/>
          </a:ln>
        </p:spPr>
        <p:txBody>
          <a:bodyPr wrap="square" rtlCol="0">
            <a:spAutoFit/>
          </a:bodyPr>
          <a:lstStyle/>
          <a:p>
            <a:r>
              <a:rPr lang="en-US" dirty="0"/>
              <a:t>3</a:t>
            </a:r>
          </a:p>
        </p:txBody>
      </p:sp>
      <p:sp>
        <p:nvSpPr>
          <p:cNvPr id="22" name="TextBox 21">
            <a:extLst>
              <a:ext uri="{FF2B5EF4-FFF2-40B4-BE49-F238E27FC236}">
                <a16:creationId xmlns:a16="http://schemas.microsoft.com/office/drawing/2014/main" id="{0C5D2D76-B71C-F340-CA54-C50947DE6639}"/>
              </a:ext>
            </a:extLst>
          </p:cNvPr>
          <p:cNvSpPr txBox="1"/>
          <p:nvPr/>
        </p:nvSpPr>
        <p:spPr>
          <a:xfrm>
            <a:off x="5796136" y="2662955"/>
            <a:ext cx="291631" cy="369332"/>
          </a:xfrm>
          <a:prstGeom prst="rect">
            <a:avLst/>
          </a:prstGeom>
          <a:noFill/>
        </p:spPr>
        <p:txBody>
          <a:bodyPr wrap="square" rtlCol="0">
            <a:spAutoFit/>
          </a:bodyPr>
          <a:lstStyle/>
          <a:p>
            <a:r>
              <a:rPr lang="en-US" dirty="0"/>
              <a:t>4</a:t>
            </a:r>
          </a:p>
        </p:txBody>
      </p:sp>
      <p:sp>
        <p:nvSpPr>
          <p:cNvPr id="23" name="TextBox 22">
            <a:extLst>
              <a:ext uri="{FF2B5EF4-FFF2-40B4-BE49-F238E27FC236}">
                <a16:creationId xmlns:a16="http://schemas.microsoft.com/office/drawing/2014/main" id="{0DEB37C4-BAAB-6F4D-FC4C-E762FE061D18}"/>
              </a:ext>
            </a:extLst>
          </p:cNvPr>
          <p:cNvSpPr txBox="1"/>
          <p:nvPr/>
        </p:nvSpPr>
        <p:spPr>
          <a:xfrm>
            <a:off x="899592" y="3938645"/>
            <a:ext cx="288032" cy="369332"/>
          </a:xfrm>
          <a:prstGeom prst="rect">
            <a:avLst/>
          </a:prstGeom>
          <a:noFill/>
        </p:spPr>
        <p:txBody>
          <a:bodyPr wrap="square" rtlCol="0">
            <a:spAutoFit/>
          </a:bodyPr>
          <a:lstStyle/>
          <a:p>
            <a:r>
              <a:rPr lang="en-US" dirty="0"/>
              <a:t>5</a:t>
            </a:r>
          </a:p>
        </p:txBody>
      </p:sp>
      <p:sp>
        <p:nvSpPr>
          <p:cNvPr id="24" name="TextBox 23">
            <a:extLst>
              <a:ext uri="{FF2B5EF4-FFF2-40B4-BE49-F238E27FC236}">
                <a16:creationId xmlns:a16="http://schemas.microsoft.com/office/drawing/2014/main" id="{C13E6528-23A6-74D8-6471-05841E8EC697}"/>
              </a:ext>
            </a:extLst>
          </p:cNvPr>
          <p:cNvSpPr txBox="1"/>
          <p:nvPr/>
        </p:nvSpPr>
        <p:spPr>
          <a:xfrm>
            <a:off x="5796136" y="3938645"/>
            <a:ext cx="291631" cy="369332"/>
          </a:xfrm>
          <a:prstGeom prst="rect">
            <a:avLst/>
          </a:prstGeom>
          <a:noFill/>
        </p:spPr>
        <p:txBody>
          <a:bodyPr wrap="square" rtlCol="0">
            <a:spAutoFit/>
          </a:bodyPr>
          <a:lstStyle/>
          <a:p>
            <a:r>
              <a:rPr lang="en-US" dirty="0"/>
              <a:t>6</a:t>
            </a:r>
          </a:p>
        </p:txBody>
      </p:sp>
      <p:pic>
        <p:nvPicPr>
          <p:cNvPr id="26" name="Graphic 25">
            <a:extLst>
              <a:ext uri="{FF2B5EF4-FFF2-40B4-BE49-F238E27FC236}">
                <a16:creationId xmlns:a16="http://schemas.microsoft.com/office/drawing/2014/main" id="{8CF9645F-1D86-2D3D-29E3-F0361B13BD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7100" y="1491630"/>
            <a:ext cx="2096643" cy="2447015"/>
          </a:xfrm>
          <a:prstGeom prst="rect">
            <a:avLst/>
          </a:prstGeom>
        </p:spPr>
      </p:pic>
      <p:sp>
        <p:nvSpPr>
          <p:cNvPr id="27" name="TextBox 26">
            <a:extLst>
              <a:ext uri="{FF2B5EF4-FFF2-40B4-BE49-F238E27FC236}">
                <a16:creationId xmlns:a16="http://schemas.microsoft.com/office/drawing/2014/main" id="{88A7240A-8206-EB36-D9AA-F687EE2B1B56}"/>
              </a:ext>
            </a:extLst>
          </p:cNvPr>
          <p:cNvSpPr txBox="1"/>
          <p:nvPr/>
        </p:nvSpPr>
        <p:spPr>
          <a:xfrm>
            <a:off x="1468768" y="1465096"/>
            <a:ext cx="1978387" cy="646331"/>
          </a:xfrm>
          <a:prstGeom prst="rect">
            <a:avLst/>
          </a:prstGeom>
          <a:noFill/>
        </p:spPr>
        <p:txBody>
          <a:bodyPr wrap="square" rtlCol="0">
            <a:spAutoFit/>
          </a:bodyPr>
          <a:lstStyle/>
          <a:p>
            <a:r>
              <a:rPr lang="en-US" b="1" kern="0" dirty="0">
                <a:latin typeface="Times New Roman" panose="02020603050405020304" pitchFamily="18" charset="0"/>
                <a:ea typeface="Times New Roman" panose="02020603050405020304" pitchFamily="18" charset="0"/>
              </a:rPr>
              <a:t>C</a:t>
            </a:r>
            <a:r>
              <a:rPr lang="en-US" sz="1800" b="1" kern="0" dirty="0">
                <a:effectLst/>
                <a:latin typeface="Times New Roman" panose="02020603050405020304" pitchFamily="18" charset="0"/>
                <a:ea typeface="Times New Roman" panose="02020603050405020304" pitchFamily="18" charset="0"/>
              </a:rPr>
              <a:t>oncept brief</a:t>
            </a:r>
          </a:p>
          <a:p>
            <a:endParaRPr lang="en-US" dirty="0"/>
          </a:p>
        </p:txBody>
      </p:sp>
      <p:sp>
        <p:nvSpPr>
          <p:cNvPr id="28" name="TextBox 27">
            <a:extLst>
              <a:ext uri="{FF2B5EF4-FFF2-40B4-BE49-F238E27FC236}">
                <a16:creationId xmlns:a16="http://schemas.microsoft.com/office/drawing/2014/main" id="{C2D50B9E-1FCF-1608-8F7D-CFCABE73AE1A}"/>
              </a:ext>
            </a:extLst>
          </p:cNvPr>
          <p:cNvSpPr txBox="1"/>
          <p:nvPr/>
        </p:nvSpPr>
        <p:spPr>
          <a:xfrm>
            <a:off x="1289849" y="2662955"/>
            <a:ext cx="22424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Calculated measures</a:t>
            </a:r>
          </a:p>
        </p:txBody>
      </p:sp>
      <p:sp>
        <p:nvSpPr>
          <p:cNvPr id="29" name="TextBox 28">
            <a:extLst>
              <a:ext uri="{FF2B5EF4-FFF2-40B4-BE49-F238E27FC236}">
                <a16:creationId xmlns:a16="http://schemas.microsoft.com/office/drawing/2014/main" id="{F0A82970-F9CA-8622-5118-4D516DDD7A26}"/>
              </a:ext>
            </a:extLst>
          </p:cNvPr>
          <p:cNvSpPr txBox="1"/>
          <p:nvPr/>
        </p:nvSpPr>
        <p:spPr>
          <a:xfrm>
            <a:off x="6284770" y="1510918"/>
            <a:ext cx="2214915" cy="646331"/>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Data Source</a:t>
            </a:r>
          </a:p>
          <a:p>
            <a:endParaRPr lang="en-US" dirty="0"/>
          </a:p>
        </p:txBody>
      </p:sp>
      <p:sp>
        <p:nvSpPr>
          <p:cNvPr id="30" name="TextBox 29">
            <a:extLst>
              <a:ext uri="{FF2B5EF4-FFF2-40B4-BE49-F238E27FC236}">
                <a16:creationId xmlns:a16="http://schemas.microsoft.com/office/drawing/2014/main" id="{34F570F5-FD1A-DA5C-549A-10B8BEA6D339}"/>
              </a:ext>
            </a:extLst>
          </p:cNvPr>
          <p:cNvSpPr txBox="1"/>
          <p:nvPr/>
        </p:nvSpPr>
        <p:spPr>
          <a:xfrm>
            <a:off x="6322524" y="2690826"/>
            <a:ext cx="2317927" cy="646331"/>
          </a:xfrm>
          <a:prstGeom prst="rect">
            <a:avLst/>
          </a:prstGeom>
          <a:noFill/>
        </p:spPr>
        <p:txBody>
          <a:bodyPr wrap="square" rtlCol="0">
            <a:spAutoFit/>
          </a:bodyPr>
          <a:lstStyle/>
          <a:p>
            <a:r>
              <a:rPr lang="en-US" sz="1800" b="1" kern="0" dirty="0">
                <a:solidFill>
                  <a:srgbClr val="333333"/>
                </a:solidFill>
                <a:effectLst/>
                <a:latin typeface="Times New Roman" panose="02020603050405020304" pitchFamily="18" charset="0"/>
                <a:ea typeface="Times New Roman" panose="02020603050405020304" pitchFamily="18" charset="0"/>
              </a:rPr>
              <a:t>Demo</a:t>
            </a:r>
            <a:endParaRPr lang="en-US" sz="1800" b="1" kern="0" dirty="0">
              <a:effectLst/>
              <a:latin typeface="Times New Roman" panose="02020603050405020304" pitchFamily="18" charset="0"/>
              <a:ea typeface="Times New Roman" panose="02020603050405020304" pitchFamily="18" charset="0"/>
            </a:endParaRPr>
          </a:p>
          <a:p>
            <a:endParaRPr lang="en-US" dirty="0"/>
          </a:p>
        </p:txBody>
      </p:sp>
      <p:sp>
        <p:nvSpPr>
          <p:cNvPr id="31" name="TextBox 30">
            <a:extLst>
              <a:ext uri="{FF2B5EF4-FFF2-40B4-BE49-F238E27FC236}">
                <a16:creationId xmlns:a16="http://schemas.microsoft.com/office/drawing/2014/main" id="{6C50FD6F-7871-27E6-7457-5E4677408E80}"/>
              </a:ext>
            </a:extLst>
          </p:cNvPr>
          <p:cNvSpPr txBox="1"/>
          <p:nvPr/>
        </p:nvSpPr>
        <p:spPr>
          <a:xfrm>
            <a:off x="1477227" y="3920158"/>
            <a:ext cx="1792224" cy="646331"/>
          </a:xfrm>
          <a:prstGeom prst="rect">
            <a:avLst/>
          </a:prstGeom>
          <a:noFill/>
        </p:spPr>
        <p:txBody>
          <a:bodyPr wrap="square" rtlCol="0">
            <a:spAutoFit/>
          </a:bodyPr>
          <a:lstStyle/>
          <a:p>
            <a:r>
              <a:rPr lang="en-US" sz="1800" b="1" kern="0" dirty="0">
                <a:solidFill>
                  <a:srgbClr val="333333"/>
                </a:solidFill>
                <a:effectLst/>
                <a:latin typeface="Times New Roman" panose="02020603050405020304" pitchFamily="18" charset="0"/>
                <a:ea typeface="Times New Roman" panose="02020603050405020304" pitchFamily="18" charset="0"/>
              </a:rPr>
              <a:t>Charts &amp; Story</a:t>
            </a:r>
            <a:endParaRPr lang="en-US" sz="1800" b="1" kern="0" dirty="0">
              <a:effectLst/>
              <a:latin typeface="Times New Roman" panose="02020603050405020304" pitchFamily="18" charset="0"/>
              <a:ea typeface="Times New Roman" panose="02020603050405020304" pitchFamily="18" charset="0"/>
            </a:endParaRPr>
          </a:p>
          <a:p>
            <a:endParaRPr lang="en-US" dirty="0"/>
          </a:p>
        </p:txBody>
      </p:sp>
      <p:sp>
        <p:nvSpPr>
          <p:cNvPr id="32" name="TextBox 31">
            <a:extLst>
              <a:ext uri="{FF2B5EF4-FFF2-40B4-BE49-F238E27FC236}">
                <a16:creationId xmlns:a16="http://schemas.microsoft.com/office/drawing/2014/main" id="{57D58208-BD0B-9190-51EC-EE08A4909256}"/>
              </a:ext>
            </a:extLst>
          </p:cNvPr>
          <p:cNvSpPr txBox="1"/>
          <p:nvPr/>
        </p:nvSpPr>
        <p:spPr>
          <a:xfrm>
            <a:off x="6291261" y="3920158"/>
            <a:ext cx="1843522" cy="646331"/>
          </a:xfrm>
          <a:prstGeom prst="rect">
            <a:avLst/>
          </a:prstGeom>
          <a:noFill/>
        </p:spPr>
        <p:txBody>
          <a:bodyPr wrap="square" rtlCol="0">
            <a:spAutoFit/>
          </a:bodyPr>
          <a:lstStyle/>
          <a:p>
            <a:r>
              <a:rPr lang="en-US" sz="1800" b="1" kern="0" dirty="0">
                <a:solidFill>
                  <a:srgbClr val="333333"/>
                </a:solidFill>
                <a:effectLst/>
                <a:latin typeface="Times New Roman" panose="02020603050405020304" pitchFamily="18" charset="0"/>
                <a:ea typeface="Times New Roman" panose="02020603050405020304" pitchFamily="18" charset="0"/>
              </a:rPr>
              <a:t>Conclusion</a:t>
            </a:r>
            <a:endParaRPr lang="en-US" sz="1800" b="1" kern="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8487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DB70-5AE2-1F5E-063C-DBF3511E7D43}"/>
              </a:ext>
            </a:extLst>
          </p:cNvPr>
          <p:cNvSpPr>
            <a:spLocks noGrp="1"/>
          </p:cNvSpPr>
          <p:nvPr>
            <p:ph type="title"/>
          </p:nvPr>
        </p:nvSpPr>
        <p:spPr>
          <a:xfrm>
            <a:off x="1013116" y="-132783"/>
            <a:ext cx="7524328" cy="884466"/>
          </a:xfrm>
        </p:spPr>
        <p:txBody>
          <a:bodyPr/>
          <a:lstStyle/>
          <a:p>
            <a:pPr marL="457200" indent="-457200" algn="ctr">
              <a:buFont typeface="Wingdings" pitchFamily="2" charset="2"/>
              <a:buChar char="v"/>
            </a:pPr>
            <a:r>
              <a:rPr lang="en-US" sz="2800" dirty="0"/>
              <a:t>Concept brief</a:t>
            </a:r>
          </a:p>
        </p:txBody>
      </p:sp>
      <p:sp>
        <p:nvSpPr>
          <p:cNvPr id="11" name="TextBox 10">
            <a:extLst>
              <a:ext uri="{FF2B5EF4-FFF2-40B4-BE49-F238E27FC236}">
                <a16:creationId xmlns:a16="http://schemas.microsoft.com/office/drawing/2014/main" id="{7F44A60D-1BC3-081B-FED4-83B9484D5B0D}"/>
              </a:ext>
            </a:extLst>
          </p:cNvPr>
          <p:cNvSpPr txBox="1"/>
          <p:nvPr/>
        </p:nvSpPr>
        <p:spPr>
          <a:xfrm>
            <a:off x="1187624" y="822339"/>
            <a:ext cx="676875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 online retail service that allows customers to buy their products on the platform called ‘</a:t>
            </a:r>
            <a:r>
              <a:rPr lang="en-US"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Flipkart.com</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arious mobile phone sales of several brands traded </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Flipkart e-commerce website.</a:t>
            </a:r>
          </a:p>
        </p:txBody>
      </p:sp>
      <p:sp>
        <p:nvSpPr>
          <p:cNvPr id="13" name="TextBox 12">
            <a:extLst>
              <a:ext uri="{FF2B5EF4-FFF2-40B4-BE49-F238E27FC236}">
                <a16:creationId xmlns:a16="http://schemas.microsoft.com/office/drawing/2014/main" id="{F2EE9835-8689-5AEC-E9D2-9FF3D55AC747}"/>
              </a:ext>
            </a:extLst>
          </p:cNvPr>
          <p:cNvSpPr txBox="1"/>
          <p:nvPr/>
        </p:nvSpPr>
        <p:spPr>
          <a:xfrm>
            <a:off x="1187624" y="2414928"/>
            <a:ext cx="7848872"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complete visualization of data that consists of a wide range of mobile brands, models, storage, stock availability, certain specifications including color,</a:t>
            </a:r>
          </a:p>
          <a:p>
            <a:endParaRPr lang="en-US" dirty="0"/>
          </a:p>
        </p:txBody>
      </p:sp>
      <p:sp>
        <p:nvSpPr>
          <p:cNvPr id="14" name="TextBox 13">
            <a:extLst>
              <a:ext uri="{FF2B5EF4-FFF2-40B4-BE49-F238E27FC236}">
                <a16:creationId xmlns:a16="http://schemas.microsoft.com/office/drawing/2014/main" id="{0C74E457-34DD-F481-C1E9-309DD694D44C}"/>
              </a:ext>
            </a:extLst>
          </p:cNvPr>
          <p:cNvSpPr txBox="1"/>
          <p:nvPr/>
        </p:nvSpPr>
        <p:spPr>
          <a:xfrm>
            <a:off x="1196982" y="3723878"/>
            <a:ext cx="7340462" cy="93610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 result consists of various tableau sheets and dashboards which portray distinct visualization charts and graphs that simplify for end users to select the mobile phone of their choice from the Flipkart platform.</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EEEE2EA-0C00-3CDE-670A-0154743F29A7}"/>
              </a:ext>
            </a:extLst>
          </p:cNvPr>
          <p:cNvSpPr txBox="1"/>
          <p:nvPr/>
        </p:nvSpPr>
        <p:spPr>
          <a:xfrm>
            <a:off x="1475656" y="2959470"/>
            <a:ext cx="7740352" cy="1200329"/>
          </a:xfrm>
          <a:prstGeom prst="rect">
            <a:avLst/>
          </a:prstGeom>
          <a:noFill/>
        </p:spPr>
        <p:txBody>
          <a:bodyPr wrap="square" rtlCol="0">
            <a:spAutoFit/>
          </a:bodyPr>
          <a:lstStyle/>
          <a:p>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internal memory, ram, its highlights, selling and original prices, 1 - 5 stars rating, and reviews.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390851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F5D76-1880-AB07-99CF-B41B391CF081}"/>
              </a:ext>
            </a:extLst>
          </p:cNvPr>
          <p:cNvSpPr>
            <a:spLocks noGrp="1"/>
          </p:cNvSpPr>
          <p:nvPr>
            <p:ph idx="1"/>
          </p:nvPr>
        </p:nvSpPr>
        <p:spPr>
          <a:xfrm>
            <a:off x="1619672" y="253194"/>
            <a:ext cx="6912768" cy="460648"/>
          </a:xfrm>
        </p:spPr>
        <p:txBody>
          <a:bodyPr/>
          <a:lstStyle/>
          <a:p>
            <a:pPr marL="342900" indent="-342900" algn="ctr">
              <a:buFont typeface="Wingdings" pitchFamily="2" charset="2"/>
              <a:buChar char="v"/>
            </a:pPr>
            <a:r>
              <a:rPr lang="en-US" sz="3200" b="1" dirty="0">
                <a:latin typeface="Calibri" panose="020F0502020204030204" pitchFamily="34" charset="0"/>
                <a:cs typeface="Calibri" panose="020F0502020204030204" pitchFamily="34" charset="0"/>
              </a:rPr>
              <a:t>Data Source</a:t>
            </a:r>
          </a:p>
          <a:p>
            <a:endParaRPr lang="en-US" dirty="0"/>
          </a:p>
        </p:txBody>
      </p:sp>
      <p:sp>
        <p:nvSpPr>
          <p:cNvPr id="4" name="Content Placeholder 3">
            <a:extLst>
              <a:ext uri="{FF2B5EF4-FFF2-40B4-BE49-F238E27FC236}">
                <a16:creationId xmlns:a16="http://schemas.microsoft.com/office/drawing/2014/main" id="{9FF51716-188A-CC83-DA26-0BC6236A9915}"/>
              </a:ext>
            </a:extLst>
          </p:cNvPr>
          <p:cNvSpPr>
            <a:spLocks noGrp="1"/>
          </p:cNvSpPr>
          <p:nvPr>
            <p:ph idx="10"/>
          </p:nvPr>
        </p:nvSpPr>
        <p:spPr>
          <a:xfrm>
            <a:off x="1367136" y="751447"/>
            <a:ext cx="6912768" cy="1604274"/>
          </a:xfrm>
        </p:spPr>
        <p:txBody>
          <a:bodyPr/>
          <a:lstStyle/>
          <a:p>
            <a:pPr marL="285750" indent="-285750">
              <a:buFont typeface="Arial" panose="020B0604020202020204" pitchFamily="34" charset="0"/>
              <a:buChar char="•"/>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Domain: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Flipkart mobile sales data</a:t>
            </a:r>
            <a:r>
              <a:rPr lang="en-US" dirty="0">
                <a:effectLst/>
              </a:rPr>
              <a:t>  </a:t>
            </a:r>
          </a:p>
          <a:p>
            <a:pPr marL="285750" indent="-285750">
              <a:buFont typeface="Arial" panose="020B0604020202020204" pitchFamily="34" charset="0"/>
              <a:buChar char="•"/>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Data Source:</a:t>
            </a:r>
            <a:r>
              <a:rPr lang="en-US" sz="1800" dirty="0">
                <a:effectLst/>
                <a:latin typeface="Calibri" panose="020F0502020204030204" pitchFamily="34" charset="0"/>
                <a:ea typeface="Calibri" panose="020F0502020204030204" pitchFamily="34" charset="0"/>
                <a:cs typeface="Times New Roman" panose="02020603050405020304" pitchFamily="18" charset="0"/>
              </a:rPr>
              <a:t>  Downloaded from Kaggle datasets.</a:t>
            </a:r>
            <a:r>
              <a:rPr lang="en-US" dirty="0">
                <a:effectLst/>
              </a:rPr>
              <a:t> </a:t>
            </a:r>
            <a:endParaRPr lang="en-US" dirty="0"/>
          </a:p>
        </p:txBody>
      </p:sp>
      <p:sp>
        <p:nvSpPr>
          <p:cNvPr id="6" name="Rectangle 2">
            <a:extLst>
              <a:ext uri="{FF2B5EF4-FFF2-40B4-BE49-F238E27FC236}">
                <a16:creationId xmlns:a16="http://schemas.microsoft.com/office/drawing/2014/main" id="{75151677-B11D-1348-1C45-081CF39B5781}"/>
              </a:ext>
            </a:extLst>
          </p:cNvPr>
          <p:cNvSpPr>
            <a:spLocks noChangeArrowheads="1"/>
          </p:cNvSpPr>
          <p:nvPr/>
        </p:nvSpPr>
        <p:spPr bwMode="auto">
          <a:xfrm>
            <a:off x="-252536" y="376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AB1EF3E5-70C1-5187-E4BA-8386AD604F9E}"/>
              </a:ext>
            </a:extLst>
          </p:cNvPr>
          <p:cNvGraphicFramePr>
            <a:graphicFrameLocks noChangeAspect="1"/>
          </p:cNvGraphicFramePr>
          <p:nvPr>
            <p:extLst>
              <p:ext uri="{D42A27DB-BD31-4B8C-83A1-F6EECF244321}">
                <p14:modId xmlns:p14="http://schemas.microsoft.com/office/powerpoint/2010/main" val="1649072125"/>
              </p:ext>
            </p:extLst>
          </p:nvPr>
        </p:nvGraphicFramePr>
        <p:xfrm>
          <a:off x="4572000" y="1627014"/>
          <a:ext cx="1003300" cy="622300"/>
        </p:xfrm>
        <a:graphic>
          <a:graphicData uri="http://schemas.openxmlformats.org/presentationml/2006/ole">
            <mc:AlternateContent xmlns:mc="http://schemas.openxmlformats.org/markup-compatibility/2006">
              <mc:Choice xmlns:v="urn:schemas-microsoft-com:vml" Requires="v">
                <p:oleObj name="Worksheet" showAsIcon="1" r:id="rId2" imgW="876300" imgH="571500" progId="Excel.Sheet.12">
                  <p:embed/>
                </p:oleObj>
              </mc:Choice>
              <mc:Fallback>
                <p:oleObj name="Worksheet" showAsIcon="1" r:id="rId2" imgW="876300" imgH="571500" progId="Excel.Shee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7014"/>
                        <a:ext cx="10033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B5F8590C-C134-69F2-CA4A-F1076EDAC1B9}"/>
              </a:ext>
            </a:extLst>
          </p:cNvPr>
          <p:cNvSpPr txBox="1"/>
          <p:nvPr/>
        </p:nvSpPr>
        <p:spPr>
          <a:xfrm>
            <a:off x="1623307" y="2806851"/>
            <a:ext cx="7056784"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Flipkart smartphones: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https://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/datasets/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jithinanievarghese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flipkart</a:t>
            </a:r>
            <a:r>
              <a:rPr lang="en-US" sz="1800" dirty="0">
                <a:effectLst/>
                <a:latin typeface="Calibri" panose="020F0502020204030204" pitchFamily="34" charset="0"/>
                <a:ea typeface="Calibri" panose="020F0502020204030204" pitchFamily="34" charset="0"/>
                <a:cs typeface="Times New Roman" panose="02020603050405020304" pitchFamily="18" charset="0"/>
              </a:rPr>
              <a:t>-smartphones-dataset</a:t>
            </a:r>
          </a:p>
          <a:p>
            <a:endParaRPr lang="en-US" dirty="0"/>
          </a:p>
        </p:txBody>
      </p:sp>
    </p:spTree>
    <p:extLst>
      <p:ext uri="{BB962C8B-B14F-4D97-AF65-F5344CB8AC3E}">
        <p14:creationId xmlns:p14="http://schemas.microsoft.com/office/powerpoint/2010/main" val="2079325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F5D76-1880-AB07-99CF-B41B391CF081}"/>
              </a:ext>
            </a:extLst>
          </p:cNvPr>
          <p:cNvSpPr>
            <a:spLocks noGrp="1"/>
          </p:cNvSpPr>
          <p:nvPr>
            <p:ph idx="1"/>
          </p:nvPr>
        </p:nvSpPr>
        <p:spPr>
          <a:xfrm>
            <a:off x="1619672" y="253194"/>
            <a:ext cx="6912768" cy="460648"/>
          </a:xfrm>
        </p:spPr>
        <p:txBody>
          <a:bodyPr/>
          <a:lstStyle/>
          <a:p>
            <a:pPr marL="342900" indent="-342900" algn="ctr">
              <a:buFont typeface="Wingdings" pitchFamily="2" charset="2"/>
              <a:buChar char="v"/>
            </a:pPr>
            <a:r>
              <a:rPr lang="en-US" sz="2800" b="1" dirty="0">
                <a:latin typeface="Times New Roman" panose="02020603050405020304" pitchFamily="18" charset="0"/>
                <a:cs typeface="Times New Roman" panose="02020603050405020304" pitchFamily="18" charset="0"/>
              </a:rPr>
              <a:t>Calculated measures</a:t>
            </a:r>
          </a:p>
          <a:p>
            <a:endParaRPr lang="en-US" dirty="0"/>
          </a:p>
        </p:txBody>
      </p:sp>
      <p:sp>
        <p:nvSpPr>
          <p:cNvPr id="4" name="Content Placeholder 3">
            <a:extLst>
              <a:ext uri="{FF2B5EF4-FFF2-40B4-BE49-F238E27FC236}">
                <a16:creationId xmlns:a16="http://schemas.microsoft.com/office/drawing/2014/main" id="{9FF51716-188A-CC83-DA26-0BC6236A9915}"/>
              </a:ext>
            </a:extLst>
          </p:cNvPr>
          <p:cNvSpPr>
            <a:spLocks noGrp="1"/>
          </p:cNvSpPr>
          <p:nvPr>
            <p:ph idx="10"/>
          </p:nvPr>
        </p:nvSpPr>
        <p:spPr>
          <a:xfrm>
            <a:off x="1367136" y="751447"/>
            <a:ext cx="7776864" cy="1820304"/>
          </a:xfrm>
        </p:spPr>
        <p:txBody>
          <a:bodyPr/>
          <a:lstStyle/>
          <a:p>
            <a:pPr marL="0" marR="0" algn="just">
              <a:lnSpc>
                <a:spcPct val="107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Visualization tools:</a:t>
            </a:r>
            <a:r>
              <a:rPr lang="en-US" sz="1800" dirty="0">
                <a:effectLst/>
                <a:latin typeface="Calibri" panose="020F0502020204030204" pitchFamily="34" charset="0"/>
                <a:ea typeface="Calibri" panose="020F0502020204030204" pitchFamily="34" charset="0"/>
                <a:cs typeface="Times New Roman" panose="02020603050405020304" pitchFamily="18" charset="0"/>
              </a:rPr>
              <a:t> Tableau</a:t>
            </a:r>
          </a:p>
          <a:p>
            <a:pPr marL="0" marR="0" algn="just">
              <a:lnSpc>
                <a:spcPct val="107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Data Cleaning Strategies if any:</a:t>
            </a:r>
            <a:r>
              <a:rPr lang="en-US" sz="1800" dirty="0">
                <a:effectLst/>
                <a:latin typeface="Calibri" panose="020F0502020204030204" pitchFamily="34" charset="0"/>
                <a:ea typeface="Calibri" panose="020F0502020204030204" pitchFamily="34" charset="0"/>
                <a:cs typeface="Times New Roman" panose="02020603050405020304" pitchFamily="18" charset="0"/>
              </a:rPr>
              <a:t>  Split the “Title” column into multiple columns (internal memory, product model, product color). Removed additional spaces for few columns.</a:t>
            </a:r>
          </a:p>
          <a:p>
            <a:pPr marL="285750" indent="-285750">
              <a:buFont typeface="Arial" panose="020B0604020202020204" pitchFamily="34" charset="0"/>
              <a:buChar char="•"/>
            </a:pPr>
            <a:endParaRPr lang="en-US" dirty="0"/>
          </a:p>
        </p:txBody>
      </p:sp>
      <p:sp>
        <p:nvSpPr>
          <p:cNvPr id="6" name="Rectangle 2">
            <a:extLst>
              <a:ext uri="{FF2B5EF4-FFF2-40B4-BE49-F238E27FC236}">
                <a16:creationId xmlns:a16="http://schemas.microsoft.com/office/drawing/2014/main" id="{75151677-B11D-1348-1C45-081CF39B5781}"/>
              </a:ext>
            </a:extLst>
          </p:cNvPr>
          <p:cNvSpPr>
            <a:spLocks noChangeArrowheads="1"/>
          </p:cNvSpPr>
          <p:nvPr/>
        </p:nvSpPr>
        <p:spPr bwMode="auto">
          <a:xfrm>
            <a:off x="-252536" y="376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F2085F83-BB4E-D348-D3D5-BDC65910EAAC}"/>
              </a:ext>
            </a:extLst>
          </p:cNvPr>
          <p:cNvPicPr>
            <a:picLocks noChangeAspect="1"/>
          </p:cNvPicPr>
          <p:nvPr/>
        </p:nvPicPr>
        <p:blipFill rotWithShape="1">
          <a:blip r:embed="rId2">
            <a:extLst>
              <a:ext uri="{28A0092B-C50C-407E-A947-70E740481C1C}">
                <a14:useLocalDpi xmlns:a14="http://schemas.microsoft.com/office/drawing/2010/main" val="0"/>
              </a:ext>
            </a:extLst>
          </a:blip>
          <a:srcRect l="17590" t="51413" r="-58"/>
          <a:stretch/>
        </p:blipFill>
        <p:spPr>
          <a:xfrm>
            <a:off x="1619672" y="2057008"/>
            <a:ext cx="7271792" cy="1440160"/>
          </a:xfrm>
          <a:prstGeom prst="rect">
            <a:avLst/>
          </a:prstGeom>
        </p:spPr>
      </p:pic>
      <p:pic>
        <p:nvPicPr>
          <p:cNvPr id="8" name="Picture 7">
            <a:extLst>
              <a:ext uri="{FF2B5EF4-FFF2-40B4-BE49-F238E27FC236}">
                <a16:creationId xmlns:a16="http://schemas.microsoft.com/office/drawing/2014/main" id="{BAB697DC-2BA5-751A-385E-6702F8C28688}"/>
              </a:ext>
            </a:extLst>
          </p:cNvPr>
          <p:cNvPicPr>
            <a:picLocks noChangeAspect="1"/>
          </p:cNvPicPr>
          <p:nvPr/>
        </p:nvPicPr>
        <p:blipFill rotWithShape="1">
          <a:blip r:embed="rId3">
            <a:extLst>
              <a:ext uri="{28A0092B-C50C-407E-A947-70E740481C1C}">
                <a14:useLocalDpi xmlns:a14="http://schemas.microsoft.com/office/drawing/2010/main" val="0"/>
              </a:ext>
            </a:extLst>
          </a:blip>
          <a:srcRect l="18986" t="50839" r="-20426" b="2167"/>
          <a:stretch/>
        </p:blipFill>
        <p:spPr>
          <a:xfrm>
            <a:off x="1619672" y="3519501"/>
            <a:ext cx="9289032" cy="1623999"/>
          </a:xfrm>
          <a:prstGeom prst="rect">
            <a:avLst/>
          </a:prstGeom>
        </p:spPr>
      </p:pic>
    </p:spTree>
    <p:extLst>
      <p:ext uri="{BB962C8B-B14F-4D97-AF65-F5344CB8AC3E}">
        <p14:creationId xmlns:p14="http://schemas.microsoft.com/office/powerpoint/2010/main" val="1253364315"/>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F51716-188A-CC83-DA26-0BC6236A9915}"/>
              </a:ext>
            </a:extLst>
          </p:cNvPr>
          <p:cNvSpPr>
            <a:spLocks noGrp="1"/>
          </p:cNvSpPr>
          <p:nvPr>
            <p:ph idx="10"/>
          </p:nvPr>
        </p:nvSpPr>
        <p:spPr>
          <a:xfrm>
            <a:off x="1763688" y="1635646"/>
            <a:ext cx="6912768" cy="2995737"/>
          </a:xfrm>
        </p:spPr>
        <p:txBody>
          <a:bodyPr/>
          <a:lstStyle/>
          <a:p>
            <a:pPr algn="ctr"/>
            <a:r>
              <a:rPr lang="en-US" sz="4000" dirty="0">
                <a:solidFill>
                  <a:schemeClr val="accent6">
                    <a:lumMod val="50000"/>
                  </a:schemeClr>
                </a:solidFill>
                <a:latin typeface="HGMaruGothicMPRO" panose="020F0600000000000000" pitchFamily="34" charset="-128"/>
                <a:ea typeface="HGMaruGothicMPRO" panose="020F0600000000000000" pitchFamily="34" charset="-128"/>
              </a:rPr>
              <a:t>#DEMO</a:t>
            </a:r>
          </a:p>
        </p:txBody>
      </p:sp>
      <p:pic>
        <p:nvPicPr>
          <p:cNvPr id="3" name="Picture 2">
            <a:extLst>
              <a:ext uri="{FF2B5EF4-FFF2-40B4-BE49-F238E27FC236}">
                <a16:creationId xmlns:a16="http://schemas.microsoft.com/office/drawing/2014/main" id="{ACCBDC17-39A4-C438-6745-12BABBFED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8218"/>
            <a:ext cx="5143500" cy="5143500"/>
          </a:xfrm>
          <a:prstGeom prst="rect">
            <a:avLst/>
          </a:prstGeom>
        </p:spPr>
      </p:pic>
      <p:sp>
        <p:nvSpPr>
          <p:cNvPr id="5" name="TextBox 4">
            <a:extLst>
              <a:ext uri="{FF2B5EF4-FFF2-40B4-BE49-F238E27FC236}">
                <a16:creationId xmlns:a16="http://schemas.microsoft.com/office/drawing/2014/main" id="{6E99E1EB-4131-6449-DC6D-1D6460099333}"/>
              </a:ext>
            </a:extLst>
          </p:cNvPr>
          <p:cNvSpPr txBox="1"/>
          <p:nvPr/>
        </p:nvSpPr>
        <p:spPr>
          <a:xfrm>
            <a:off x="3779912" y="666015"/>
            <a:ext cx="5256584" cy="461665"/>
          </a:xfrm>
          <a:prstGeom prst="rect">
            <a:avLst/>
          </a:prstGeom>
          <a:noFill/>
        </p:spPr>
        <p:txBody>
          <a:bodyPr wrap="square" rtlCol="0">
            <a:spAutoFit/>
          </a:bodyPr>
          <a:lstStyle/>
          <a:p>
            <a:r>
              <a:rPr lang="en-US" sz="2400" dirty="0"/>
              <a:t>#</a:t>
            </a:r>
            <a:r>
              <a:rPr lang="en-US" sz="2400" dirty="0">
                <a:latin typeface="HGMaruGothicMPRO" panose="020F0600000000000000" pitchFamily="34" charset="-128"/>
                <a:ea typeface="HGMaruGothicMPRO" panose="020F0600000000000000" pitchFamily="34" charset="-128"/>
              </a:rPr>
              <a:t>Visualization_Demo</a:t>
            </a:r>
          </a:p>
        </p:txBody>
      </p:sp>
    </p:spTree>
    <p:extLst>
      <p:ext uri="{BB962C8B-B14F-4D97-AF65-F5344CB8AC3E}">
        <p14:creationId xmlns:p14="http://schemas.microsoft.com/office/powerpoint/2010/main" val="2787976636"/>
      </p:ext>
    </p:extLst>
  </p:cSld>
  <p:clrMapOvr>
    <a:masterClrMapping/>
  </p:clrMapOvr>
  <p:transition spd="slow">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8064C-6D0A-5D4C-C9B4-29354089CBDD}"/>
              </a:ext>
            </a:extLst>
          </p:cNvPr>
          <p:cNvSpPr>
            <a:spLocks noGrp="1"/>
          </p:cNvSpPr>
          <p:nvPr>
            <p:ph idx="1"/>
          </p:nvPr>
        </p:nvSpPr>
        <p:spPr>
          <a:xfrm>
            <a:off x="1835696" y="339502"/>
            <a:ext cx="6912768" cy="460648"/>
          </a:xfrm>
        </p:spPr>
        <p:txBody>
          <a:bodyPr/>
          <a:lstStyle/>
          <a:p>
            <a:pPr marL="342900" indent="-342900" algn="ctr">
              <a:buFont typeface="Wingdings" pitchFamily="2" charset="2"/>
              <a:buChar char="v"/>
            </a:pPr>
            <a:r>
              <a:rPr lang="en-US" sz="2800" b="1" dirty="0"/>
              <a:t>Conclusion</a:t>
            </a:r>
          </a:p>
        </p:txBody>
      </p:sp>
      <p:sp>
        <p:nvSpPr>
          <p:cNvPr id="5" name="TextBox 4">
            <a:extLst>
              <a:ext uri="{FF2B5EF4-FFF2-40B4-BE49-F238E27FC236}">
                <a16:creationId xmlns:a16="http://schemas.microsoft.com/office/drawing/2014/main" id="{E82FB26F-AFE8-AB72-E307-97299AA24DD6}"/>
              </a:ext>
            </a:extLst>
          </p:cNvPr>
          <p:cNvSpPr txBox="1"/>
          <p:nvPr/>
        </p:nvSpPr>
        <p:spPr>
          <a:xfrm>
            <a:off x="1547656" y="2499742"/>
            <a:ext cx="7344816" cy="1200329"/>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Reviews count and average ratings are compared and proclaimed the original price and Flipkart’s selling price, and the user average rating from one to five stars are stated for various mobile brands. Eventually, by viewing these charts it is accessible to end users to opt for the mobile of their choice.</a:t>
            </a:r>
            <a:endParaRPr lang="en-US" dirty="0"/>
          </a:p>
        </p:txBody>
      </p:sp>
      <p:sp>
        <p:nvSpPr>
          <p:cNvPr id="8" name="TextBox 7">
            <a:extLst>
              <a:ext uri="{FF2B5EF4-FFF2-40B4-BE49-F238E27FC236}">
                <a16:creationId xmlns:a16="http://schemas.microsoft.com/office/drawing/2014/main" id="{A70EB3AC-BCFE-D1B6-6ABB-885E2853B2A8}"/>
              </a:ext>
            </a:extLst>
          </p:cNvPr>
          <p:cNvSpPr txBox="1"/>
          <p:nvPr/>
        </p:nvSpPr>
        <p:spPr>
          <a:xfrm>
            <a:off x="1547664" y="1089852"/>
            <a:ext cx="7596336" cy="1477328"/>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I can conclude that in this project I have created several dashboards, stories, </a:t>
            </a:r>
          </a:p>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and visualization. On the Flipkart e-commerce platform, customers can scrutinize various mobile stock availability, selling prices, original prices, ratings, and </a:t>
            </a:r>
          </a:p>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specifications.</a:t>
            </a:r>
          </a:p>
          <a:p>
            <a:endParaRPr lang="en-US" dirty="0"/>
          </a:p>
        </p:txBody>
      </p:sp>
    </p:spTree>
    <p:extLst>
      <p:ext uri="{BB962C8B-B14F-4D97-AF65-F5344CB8AC3E}">
        <p14:creationId xmlns:p14="http://schemas.microsoft.com/office/powerpoint/2010/main" val="629171774"/>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3A14A80-E5C0-23C1-14E0-8D5CF1A07D98}"/>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0" y="0"/>
            <a:ext cx="9144000" cy="5143500"/>
          </a:xfrm>
        </p:spPr>
      </p:pic>
    </p:spTree>
    <p:extLst>
      <p:ext uri="{BB962C8B-B14F-4D97-AF65-F5344CB8AC3E}">
        <p14:creationId xmlns:p14="http://schemas.microsoft.com/office/powerpoint/2010/main" val="411205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11814</TotalTime>
  <Words>354</Words>
  <Application>Microsoft Macintosh PowerPoint</Application>
  <PresentationFormat>On-screen Show (16:9)</PresentationFormat>
  <Paragraphs>53</Paragraphs>
  <Slides>8</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9" baseType="lpstr">
      <vt:lpstr>HGMaruGothicMPRO</vt:lpstr>
      <vt:lpstr>맑은 고딕</vt:lpstr>
      <vt:lpstr>Arial</vt:lpstr>
      <vt:lpstr>Calibri</vt:lpstr>
      <vt:lpstr>Calibri Light</vt:lpstr>
      <vt:lpstr>Devanagari MT</vt:lpstr>
      <vt:lpstr>Times New Roman</vt:lpstr>
      <vt:lpstr>Wingdings</vt:lpstr>
      <vt:lpstr>Office Theme</vt:lpstr>
      <vt:lpstr>Custom Design</vt:lpstr>
      <vt:lpstr>Worksheet</vt:lpstr>
      <vt:lpstr>PowerPoint Presentation</vt:lpstr>
      <vt:lpstr>Introduction</vt:lpstr>
      <vt:lpstr>Concept brief</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Microsoft Office User</cp:lastModifiedBy>
  <cp:revision>48</cp:revision>
  <dcterms:created xsi:type="dcterms:W3CDTF">2014-04-01T16:27:38Z</dcterms:created>
  <dcterms:modified xsi:type="dcterms:W3CDTF">2022-12-12T05:42:59Z</dcterms:modified>
</cp:coreProperties>
</file>