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91" r:id="rId2"/>
    <p:sldId id="279" r:id="rId3"/>
    <p:sldId id="292" r:id="rId4"/>
    <p:sldId id="257" r:id="rId5"/>
    <p:sldId id="293" r:id="rId6"/>
    <p:sldId id="295" r:id="rId7"/>
    <p:sldId id="298" r:id="rId8"/>
    <p:sldId id="299" r:id="rId9"/>
    <p:sldId id="297" r:id="rId10"/>
    <p:sldId id="296" r:id="rId11"/>
    <p:sldId id="281" r:id="rId12"/>
    <p:sldId id="282" r:id="rId13"/>
    <p:sldId id="284" r:id="rId14"/>
    <p:sldId id="285" r:id="rId15"/>
    <p:sldId id="287"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1pPr>
    <a:lvl2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2pPr>
    <a:lvl3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3pPr>
    <a:lvl4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4pPr>
    <a:lvl5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5pPr>
    <a:lvl6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6pPr>
    <a:lvl7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7pPr>
    <a:lvl8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8pPr>
    <a:lvl9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eeth punch" initials="vp" lastIdx="5" clrIdx="0">
    <p:extLst>
      <p:ext uri="{19B8F6BF-5375-455C-9EA6-DF929625EA0E}">
        <p15:presenceInfo xmlns:p15="http://schemas.microsoft.com/office/powerpoint/2012/main" userId="01817672594a9a0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635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635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635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635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635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635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76200" cap="flat">
              <a:solidFill>
                <a:srgbClr val="000000"/>
              </a:solidFill>
              <a:prstDash val="solid"/>
              <a:round/>
            </a:ln>
          </a:top>
          <a:bottom>
            <a:ln w="381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38100" cap="flat">
              <a:solidFill>
                <a:srgbClr val="000000"/>
              </a:solidFill>
              <a:prstDash val="solid"/>
              <a:round/>
            </a:ln>
          </a:top>
          <a:bottom>
            <a:ln w="381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635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635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762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6" autoAdjust="0"/>
    <p:restoredTop sz="94660"/>
  </p:normalViewPr>
  <p:slideViewPr>
    <p:cSldViewPr snapToGrid="0">
      <p:cViewPr varScale="1">
        <p:scale>
          <a:sx n="40" d="100"/>
          <a:sy n="40" d="100"/>
        </p:scale>
        <p:origin x="730" y="24"/>
      </p:cViewPr>
      <p:guideLst/>
    </p:cSldViewPr>
  </p:slideViewPr>
  <p:notesTextViewPr>
    <p:cViewPr>
      <p:scale>
        <a:sx n="1" d="1"/>
        <a:sy n="1" d="1"/>
      </p:scale>
      <p:origin x="0" y="0"/>
    </p:cViewPr>
  </p:notesTextViewPr>
  <p:sorterViewPr>
    <p:cViewPr>
      <p:scale>
        <a:sx n="20" d="100"/>
        <a:sy n="20" d="100"/>
      </p:scale>
      <p:origin x="0" y="0"/>
    </p:cViewPr>
  </p:sorterViewPr>
  <p:notesViewPr>
    <p:cSldViewPr snapToGrid="0">
      <p:cViewPr varScale="1">
        <p:scale>
          <a:sx n="55" d="100"/>
          <a:sy n="55" d="100"/>
        </p:scale>
        <p:origin x="288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5B9228-F67C-4B75-BCFB-DDC54CAD7D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A0FF074-025B-4CF1-B9C9-6229EF167BF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9726B1-4BFF-4744-A66F-7BAFD5AB6113}" type="datetimeFigureOut">
              <a:rPr lang="en-US" smtClean="0"/>
              <a:t>4/28/2022</a:t>
            </a:fld>
            <a:endParaRPr lang="en-US"/>
          </a:p>
        </p:txBody>
      </p:sp>
      <p:sp>
        <p:nvSpPr>
          <p:cNvPr id="4" name="Footer Placeholder 3">
            <a:extLst>
              <a:ext uri="{FF2B5EF4-FFF2-40B4-BE49-F238E27FC236}">
                <a16:creationId xmlns:a16="http://schemas.microsoft.com/office/drawing/2014/main" id="{3D0C82CB-3596-42A7-8491-93B4BFFAE74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ADF283F-4893-4168-B2EA-D32CCFE6FD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B6D9D3-5195-44BB-95F8-32F71FA96270}" type="slidenum">
              <a:rPr lang="en-US" smtClean="0"/>
              <a:t>‹#›</a:t>
            </a:fld>
            <a:endParaRPr lang="en-US"/>
          </a:p>
        </p:txBody>
      </p:sp>
    </p:spTree>
    <p:extLst>
      <p:ext uri="{BB962C8B-B14F-4D97-AF65-F5344CB8AC3E}">
        <p14:creationId xmlns:p14="http://schemas.microsoft.com/office/powerpoint/2010/main" val="39298179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1" name="Shape 61"/>
          <p:cNvSpPr>
            <a:spLocks noGrp="1" noRot="1" noChangeAspect="1"/>
          </p:cNvSpPr>
          <p:nvPr>
            <p:ph type="sldImg"/>
          </p:nvPr>
        </p:nvSpPr>
        <p:spPr>
          <a:xfrm>
            <a:off x="1143000" y="685800"/>
            <a:ext cx="4572000" cy="3429000"/>
          </a:xfrm>
          <a:prstGeom prst="rect">
            <a:avLst/>
          </a:prstGeom>
        </p:spPr>
        <p:txBody>
          <a:bodyPr/>
          <a:lstStyle/>
          <a:p>
            <a:endParaRPr/>
          </a:p>
        </p:txBody>
      </p:sp>
      <p:sp>
        <p:nvSpPr>
          <p:cNvPr id="62" name="Shape 6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1524000" latinLnBrk="0">
      <a:defRPr sz="2000">
        <a:latin typeface="+mn-lt"/>
        <a:ea typeface="+mn-ea"/>
        <a:cs typeface="+mn-cs"/>
        <a:sym typeface="Helvetica Neue"/>
      </a:defRPr>
    </a:lvl1pPr>
    <a:lvl2pPr indent="228600" defTabSz="1524000" latinLnBrk="0">
      <a:defRPr sz="2000">
        <a:latin typeface="+mn-lt"/>
        <a:ea typeface="+mn-ea"/>
        <a:cs typeface="+mn-cs"/>
        <a:sym typeface="Helvetica Neue"/>
      </a:defRPr>
    </a:lvl2pPr>
    <a:lvl3pPr indent="457200" defTabSz="1524000" latinLnBrk="0">
      <a:defRPr sz="2000">
        <a:latin typeface="+mn-lt"/>
        <a:ea typeface="+mn-ea"/>
        <a:cs typeface="+mn-cs"/>
        <a:sym typeface="Helvetica Neue"/>
      </a:defRPr>
    </a:lvl3pPr>
    <a:lvl4pPr indent="685800" defTabSz="1524000" latinLnBrk="0">
      <a:defRPr sz="2000">
        <a:latin typeface="+mn-lt"/>
        <a:ea typeface="+mn-ea"/>
        <a:cs typeface="+mn-cs"/>
        <a:sym typeface="Helvetica Neue"/>
      </a:defRPr>
    </a:lvl4pPr>
    <a:lvl5pPr indent="914400" defTabSz="1524000" latinLnBrk="0">
      <a:defRPr sz="2000">
        <a:latin typeface="+mn-lt"/>
        <a:ea typeface="+mn-ea"/>
        <a:cs typeface="+mn-cs"/>
        <a:sym typeface="Helvetica Neue"/>
      </a:defRPr>
    </a:lvl5pPr>
    <a:lvl6pPr indent="1143000" defTabSz="1524000" latinLnBrk="0">
      <a:defRPr sz="2000">
        <a:latin typeface="+mn-lt"/>
        <a:ea typeface="+mn-ea"/>
        <a:cs typeface="+mn-cs"/>
        <a:sym typeface="Helvetica Neue"/>
      </a:defRPr>
    </a:lvl6pPr>
    <a:lvl7pPr indent="1371600" defTabSz="1524000" latinLnBrk="0">
      <a:defRPr sz="2000">
        <a:latin typeface="+mn-lt"/>
        <a:ea typeface="+mn-ea"/>
        <a:cs typeface="+mn-cs"/>
        <a:sym typeface="Helvetica Neue"/>
      </a:defRPr>
    </a:lvl7pPr>
    <a:lvl8pPr indent="1600200" defTabSz="1524000" latinLnBrk="0">
      <a:defRPr sz="2000">
        <a:latin typeface="+mn-lt"/>
        <a:ea typeface="+mn-ea"/>
        <a:cs typeface="+mn-cs"/>
        <a:sym typeface="Helvetica Neue"/>
      </a:defRPr>
    </a:lvl8pPr>
    <a:lvl9pPr indent="1828800" defTabSz="1524000" latinLnBrk="0">
      <a:defRPr sz="20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reserve="1">
  <p:cSld name="1_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xfrm>
            <a:off x="1817881" y="2072169"/>
            <a:ext cx="14582568" cy="651935"/>
          </a:xfrm>
          <a:prstGeom prst="rect">
            <a:avLst/>
          </a:prstGeom>
        </p:spPr>
        <p:txBody>
          <a:bodyPr>
            <a:normAutofit/>
          </a:bodyPr>
          <a:lstStyle>
            <a:lvl1pPr>
              <a:defRPr b="1">
                <a:latin typeface="Arial" panose="020B0604020202020204" pitchFamily="34" charset="0"/>
                <a:cs typeface="Arial" panose="020B0604020202020204" pitchFamily="34" charset="0"/>
              </a:defRPr>
            </a:lvl1pPr>
          </a:lstStyle>
          <a:p>
            <a:r>
              <a:t>Title Text</a:t>
            </a:r>
          </a:p>
        </p:txBody>
      </p:sp>
      <p:sp>
        <p:nvSpPr>
          <p:cNvPr id="23" name="Body Level One…"/>
          <p:cNvSpPr txBox="1">
            <a:spLocks noGrp="1"/>
          </p:cNvSpPr>
          <p:nvPr>
            <p:ph type="body" idx="1"/>
          </p:nvPr>
        </p:nvSpPr>
        <p:spPr>
          <a:xfrm>
            <a:off x="1817881" y="3448594"/>
            <a:ext cx="20493479" cy="8758646"/>
          </a:xfrm>
          <a:prstGeom prst="rect">
            <a:avLst/>
          </a:prstGeom>
        </p:spPr>
        <p:txBody>
          <a:bodyPr>
            <a:norm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4" name="Slide Number"/>
          <p:cNvSpPr txBox="1">
            <a:spLocks noGrp="1"/>
          </p:cNvSpPr>
          <p:nvPr>
            <p:ph type="sldNum" sz="quarter" idx="2"/>
          </p:nvPr>
        </p:nvSpPr>
        <p:spPr>
          <a:xfrm>
            <a:off x="22695120" y="12755880"/>
            <a:ext cx="469680" cy="461665"/>
          </a:xfrm>
          <a:prstGeom prst="rect">
            <a:avLst/>
          </a:prstGeom>
        </p:spPr>
        <p:txBody>
          <a:bodyPr/>
          <a:lstStyle>
            <a:lvl1pPr>
              <a:defRPr>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pic>
        <p:nvPicPr>
          <p:cNvPr id="6" name="Image" descr="Image">
            <a:extLst>
              <a:ext uri="{FF2B5EF4-FFF2-40B4-BE49-F238E27FC236}">
                <a16:creationId xmlns:a16="http://schemas.microsoft.com/office/drawing/2014/main" id="{22440991-EE5E-47EE-B295-476A43B69B2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3320485" y="229917"/>
            <a:ext cx="577740" cy="827081"/>
          </a:xfrm>
          <a:prstGeom prst="rect">
            <a:avLst/>
          </a:prstGeom>
          <a:ln w="12700">
            <a:miter lim="400000"/>
          </a:ln>
        </p:spPr>
      </p:pic>
      <p:sp>
        <p:nvSpPr>
          <p:cNvPr id="9" name="Slide Number Placeholder 5">
            <a:extLst>
              <a:ext uri="{FF2B5EF4-FFF2-40B4-BE49-F238E27FC236}">
                <a16:creationId xmlns:a16="http://schemas.microsoft.com/office/drawing/2014/main" id="{D6D33089-F559-4B66-9AC1-98E4901211FC}"/>
              </a:ext>
            </a:extLst>
          </p:cNvPr>
          <p:cNvSpPr txBox="1">
            <a:spLocks/>
          </p:cNvSpPr>
          <p:nvPr userDrawn="1"/>
        </p:nvSpPr>
        <p:spPr>
          <a:xfrm>
            <a:off x="23320486" y="12755880"/>
            <a:ext cx="577740" cy="307777"/>
          </a:xfrm>
          <a:prstGeom prst="rect">
            <a:avLst/>
          </a:prstGeom>
          <a:solidFill>
            <a:srgbClr val="FF6600"/>
          </a:solidFill>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888888"/>
                </a:solidFill>
                <a:effectLst/>
                <a:uFillTx/>
                <a:latin typeface="+mj-lt"/>
                <a:ea typeface="+mj-ea"/>
                <a:cs typeface="+mj-cs"/>
                <a:sym typeface="Helvetica"/>
              </a:defRPr>
            </a:lvl1pPr>
            <a:lvl2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2pPr>
            <a:lvl3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3pPr>
            <a:lvl4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4pPr>
            <a:lvl5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5pPr>
            <a:lvl6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6pPr>
            <a:lvl7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7pPr>
            <a:lvl8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8pPr>
            <a:lvl9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9pPr>
          </a:lstStyle>
          <a:p>
            <a:pPr algn="ctr"/>
            <a:fld id="{20ACEE5B-6B89-47D3-A969-11CC9D54FA43}" type="slidenum">
              <a:rPr lang="en-US" sz="2000" smtClean="0">
                <a:solidFill>
                  <a:schemeClr val="bg1"/>
                </a:solidFill>
                <a:latin typeface="Arial" panose="020B0604020202020204" pitchFamily="34" charset="0"/>
                <a:cs typeface="Arial" panose="020B0604020202020204" pitchFamily="34" charset="0"/>
              </a:rPr>
              <a:pPr algn="ctr"/>
              <a:t>‹#›</a:t>
            </a:fld>
            <a:endParaRPr lang="en-US"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069377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and Content">
    <p:spTree>
      <p:nvGrpSpPr>
        <p:cNvPr id="1" name=""/>
        <p:cNvGrpSpPr/>
        <p:nvPr/>
      </p:nvGrpSpPr>
      <p:grpSpPr>
        <a:xfrm>
          <a:off x="0" y="0"/>
          <a:ext cx="0" cy="0"/>
          <a:chOff x="0" y="0"/>
          <a:chExt cx="0" cy="0"/>
        </a:xfrm>
      </p:grpSpPr>
      <p:sp>
        <p:nvSpPr>
          <p:cNvPr id="24" name="Slide Number"/>
          <p:cNvSpPr txBox="1">
            <a:spLocks noGrp="1"/>
          </p:cNvSpPr>
          <p:nvPr>
            <p:ph type="sldNum" sz="quarter" idx="2"/>
          </p:nvPr>
        </p:nvSpPr>
        <p:spPr>
          <a:xfrm>
            <a:off x="22695120" y="12755880"/>
            <a:ext cx="469680" cy="461665"/>
          </a:xfrm>
          <a:prstGeom prst="rect">
            <a:avLst/>
          </a:prstGeom>
        </p:spPr>
        <p:txBody>
          <a:bodyPr/>
          <a:lstStyle>
            <a:lvl1pPr>
              <a:defRPr>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pic>
        <p:nvPicPr>
          <p:cNvPr id="6" name="Image" descr="Image">
            <a:extLst>
              <a:ext uri="{FF2B5EF4-FFF2-40B4-BE49-F238E27FC236}">
                <a16:creationId xmlns:a16="http://schemas.microsoft.com/office/drawing/2014/main" id="{22440991-EE5E-47EE-B295-476A43B69B2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3320485" y="229917"/>
            <a:ext cx="577740" cy="827081"/>
          </a:xfrm>
          <a:prstGeom prst="rect">
            <a:avLst/>
          </a:prstGeom>
          <a:ln w="12700">
            <a:miter lim="400000"/>
          </a:ln>
        </p:spPr>
      </p:pic>
      <p:sp>
        <p:nvSpPr>
          <p:cNvPr id="9" name="Slide Number Placeholder 5">
            <a:extLst>
              <a:ext uri="{FF2B5EF4-FFF2-40B4-BE49-F238E27FC236}">
                <a16:creationId xmlns:a16="http://schemas.microsoft.com/office/drawing/2014/main" id="{D6D33089-F559-4B66-9AC1-98E4901211FC}"/>
              </a:ext>
            </a:extLst>
          </p:cNvPr>
          <p:cNvSpPr txBox="1">
            <a:spLocks/>
          </p:cNvSpPr>
          <p:nvPr userDrawn="1"/>
        </p:nvSpPr>
        <p:spPr>
          <a:xfrm>
            <a:off x="23320486" y="12755880"/>
            <a:ext cx="577740" cy="307777"/>
          </a:xfrm>
          <a:prstGeom prst="rect">
            <a:avLst/>
          </a:prstGeom>
          <a:solidFill>
            <a:srgbClr val="FF6600"/>
          </a:solidFill>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888888"/>
                </a:solidFill>
                <a:effectLst/>
                <a:uFillTx/>
                <a:latin typeface="+mj-lt"/>
                <a:ea typeface="+mj-ea"/>
                <a:cs typeface="+mj-cs"/>
                <a:sym typeface="Helvetica"/>
              </a:defRPr>
            </a:lvl1pPr>
            <a:lvl2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2pPr>
            <a:lvl3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3pPr>
            <a:lvl4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4pPr>
            <a:lvl5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5pPr>
            <a:lvl6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6pPr>
            <a:lvl7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7pPr>
            <a:lvl8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8pPr>
            <a:lvl9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9pPr>
          </a:lstStyle>
          <a:p>
            <a:pPr algn="ctr"/>
            <a:fld id="{20ACEE5B-6B89-47D3-A969-11CC9D54FA43}" type="slidenum">
              <a:rPr lang="en-US" sz="2000" smtClean="0">
                <a:solidFill>
                  <a:schemeClr val="bg1"/>
                </a:solidFill>
                <a:latin typeface="Arial" panose="020B0604020202020204" pitchFamily="34" charset="0"/>
                <a:cs typeface="Arial" panose="020B0604020202020204" pitchFamily="34" charset="0"/>
              </a:rPr>
              <a:pPr algn="ctr"/>
              <a:t>‹#›</a:t>
            </a:fld>
            <a:endParaRPr lang="en-US" sz="2000" dirty="0">
              <a:solidFill>
                <a:schemeClr val="bg1"/>
              </a:solidFill>
              <a:latin typeface="Arial" panose="020B0604020202020204" pitchFamily="34" charset="0"/>
              <a:cs typeface="Arial" panose="020B0604020202020204" pitchFamily="34" charset="0"/>
            </a:endParaRPr>
          </a:p>
        </p:txBody>
      </p:sp>
      <p:sp>
        <p:nvSpPr>
          <p:cNvPr id="7" name="object 568">
            <a:extLst>
              <a:ext uri="{FF2B5EF4-FFF2-40B4-BE49-F238E27FC236}">
                <a16:creationId xmlns:a16="http://schemas.microsoft.com/office/drawing/2014/main" id="{95722644-CF14-4FFC-927C-58839D0F0907}"/>
              </a:ext>
            </a:extLst>
          </p:cNvPr>
          <p:cNvSpPr/>
          <p:nvPr userDrawn="1"/>
        </p:nvSpPr>
        <p:spPr>
          <a:xfrm>
            <a:off x="0" y="0"/>
            <a:ext cx="24384000" cy="13716001"/>
          </a:xfrm>
          <a:prstGeom prst="rect">
            <a:avLst/>
          </a:prstGeom>
          <a:blipFill>
            <a:blip r:embed="rId3"/>
            <a:stretch>
              <a:fillRect/>
            </a:stretch>
          </a:blipFill>
          <a:ln w="12700">
            <a:miter lim="400000"/>
          </a:ln>
        </p:spPr>
        <p:txBody>
          <a:bodyPr lIns="55452" rIns="55452"/>
          <a:lstStyle/>
          <a:p>
            <a:endParaRPr sz="3639"/>
          </a:p>
        </p:txBody>
      </p:sp>
    </p:spTree>
    <p:extLst>
      <p:ext uri="{BB962C8B-B14F-4D97-AF65-F5344CB8AC3E}">
        <p14:creationId xmlns:p14="http://schemas.microsoft.com/office/powerpoint/2010/main" val="4070335229"/>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1"/>
    <p:sldLayoutId id="2147483656" r:id="rId2"/>
  </p:sldLayoutIdLst>
  <p:transition spd="med"/>
  <p:txStyles>
    <p:titleStyle>
      <a:lvl1pPr marL="0" marR="0" indent="0" algn="l" defTabSz="1524000" rtl="0" latinLnBrk="0">
        <a:lnSpc>
          <a:spcPct val="100000"/>
        </a:lnSpc>
        <a:spcBef>
          <a:spcPts val="0"/>
        </a:spcBef>
        <a:spcAft>
          <a:spcPts val="0"/>
        </a:spcAft>
        <a:buClrTx/>
        <a:buSzTx/>
        <a:buFontTx/>
        <a:buNone/>
        <a:tabLst/>
        <a:defRPr sz="4000" b="0" i="0" u="none" strike="noStrike" cap="none" spc="0" baseline="0">
          <a:solidFill>
            <a:srgbClr val="000000"/>
          </a:solidFill>
          <a:uFillTx/>
          <a:latin typeface="Arial Black"/>
          <a:ea typeface="Arial Black"/>
          <a:cs typeface="Arial Black"/>
          <a:sym typeface="Arial Black"/>
        </a:defRPr>
      </a:lvl1pPr>
      <a:lvl2pPr marL="0" marR="0" indent="0" algn="l" defTabSz="1524000" rtl="0" latinLnBrk="0">
        <a:lnSpc>
          <a:spcPct val="100000"/>
        </a:lnSpc>
        <a:spcBef>
          <a:spcPts val="0"/>
        </a:spcBef>
        <a:spcAft>
          <a:spcPts val="0"/>
        </a:spcAft>
        <a:buClrTx/>
        <a:buSzTx/>
        <a:buFontTx/>
        <a:buNone/>
        <a:tabLst/>
        <a:defRPr sz="4000" b="0" i="0" u="none" strike="noStrike" cap="none" spc="0" baseline="0">
          <a:solidFill>
            <a:srgbClr val="000000"/>
          </a:solidFill>
          <a:uFillTx/>
          <a:latin typeface="Arial Black"/>
          <a:ea typeface="Arial Black"/>
          <a:cs typeface="Arial Black"/>
          <a:sym typeface="Arial Black"/>
        </a:defRPr>
      </a:lvl2pPr>
      <a:lvl3pPr marL="0" marR="0" indent="0" algn="l" defTabSz="1524000" rtl="0" latinLnBrk="0">
        <a:lnSpc>
          <a:spcPct val="100000"/>
        </a:lnSpc>
        <a:spcBef>
          <a:spcPts val="0"/>
        </a:spcBef>
        <a:spcAft>
          <a:spcPts val="0"/>
        </a:spcAft>
        <a:buClrTx/>
        <a:buSzTx/>
        <a:buFontTx/>
        <a:buNone/>
        <a:tabLst/>
        <a:defRPr sz="4000" b="0" i="0" u="none" strike="noStrike" cap="none" spc="0" baseline="0">
          <a:solidFill>
            <a:srgbClr val="000000"/>
          </a:solidFill>
          <a:uFillTx/>
          <a:latin typeface="Arial Black"/>
          <a:ea typeface="Arial Black"/>
          <a:cs typeface="Arial Black"/>
          <a:sym typeface="Arial Black"/>
        </a:defRPr>
      </a:lvl3pPr>
      <a:lvl4pPr marL="0" marR="0" indent="0" algn="l" defTabSz="1524000" rtl="0" latinLnBrk="0">
        <a:lnSpc>
          <a:spcPct val="100000"/>
        </a:lnSpc>
        <a:spcBef>
          <a:spcPts val="0"/>
        </a:spcBef>
        <a:spcAft>
          <a:spcPts val="0"/>
        </a:spcAft>
        <a:buClrTx/>
        <a:buSzTx/>
        <a:buFontTx/>
        <a:buNone/>
        <a:tabLst/>
        <a:defRPr sz="4000" b="0" i="0" u="none" strike="noStrike" cap="none" spc="0" baseline="0">
          <a:solidFill>
            <a:srgbClr val="000000"/>
          </a:solidFill>
          <a:uFillTx/>
          <a:latin typeface="Arial Black"/>
          <a:ea typeface="Arial Black"/>
          <a:cs typeface="Arial Black"/>
          <a:sym typeface="Arial Black"/>
        </a:defRPr>
      </a:lvl4pPr>
      <a:lvl5pPr marL="0" marR="0" indent="0" algn="l" defTabSz="1524000" rtl="0" latinLnBrk="0">
        <a:lnSpc>
          <a:spcPct val="100000"/>
        </a:lnSpc>
        <a:spcBef>
          <a:spcPts val="0"/>
        </a:spcBef>
        <a:spcAft>
          <a:spcPts val="0"/>
        </a:spcAft>
        <a:buClrTx/>
        <a:buSzTx/>
        <a:buFontTx/>
        <a:buNone/>
        <a:tabLst/>
        <a:defRPr sz="4000" b="0" i="0" u="none" strike="noStrike" cap="none" spc="0" baseline="0">
          <a:solidFill>
            <a:srgbClr val="000000"/>
          </a:solidFill>
          <a:uFillTx/>
          <a:latin typeface="Arial Black"/>
          <a:ea typeface="Arial Black"/>
          <a:cs typeface="Arial Black"/>
          <a:sym typeface="Arial Black"/>
        </a:defRPr>
      </a:lvl5pPr>
      <a:lvl6pPr marL="0" marR="0" indent="0" algn="l" defTabSz="1524000" rtl="0" latinLnBrk="0">
        <a:lnSpc>
          <a:spcPct val="100000"/>
        </a:lnSpc>
        <a:spcBef>
          <a:spcPts val="0"/>
        </a:spcBef>
        <a:spcAft>
          <a:spcPts val="0"/>
        </a:spcAft>
        <a:buClrTx/>
        <a:buSzTx/>
        <a:buFontTx/>
        <a:buNone/>
        <a:tabLst/>
        <a:defRPr sz="4000" b="0" i="0" u="none" strike="noStrike" cap="none" spc="0" baseline="0">
          <a:solidFill>
            <a:srgbClr val="000000"/>
          </a:solidFill>
          <a:uFillTx/>
          <a:latin typeface="Arial Black"/>
          <a:ea typeface="Arial Black"/>
          <a:cs typeface="Arial Black"/>
          <a:sym typeface="Arial Black"/>
        </a:defRPr>
      </a:lvl6pPr>
      <a:lvl7pPr marL="0" marR="0" indent="0" algn="l" defTabSz="1524000" rtl="0" latinLnBrk="0">
        <a:lnSpc>
          <a:spcPct val="100000"/>
        </a:lnSpc>
        <a:spcBef>
          <a:spcPts val="0"/>
        </a:spcBef>
        <a:spcAft>
          <a:spcPts val="0"/>
        </a:spcAft>
        <a:buClrTx/>
        <a:buSzTx/>
        <a:buFontTx/>
        <a:buNone/>
        <a:tabLst/>
        <a:defRPr sz="4000" b="0" i="0" u="none" strike="noStrike" cap="none" spc="0" baseline="0">
          <a:solidFill>
            <a:srgbClr val="000000"/>
          </a:solidFill>
          <a:uFillTx/>
          <a:latin typeface="Arial Black"/>
          <a:ea typeface="Arial Black"/>
          <a:cs typeface="Arial Black"/>
          <a:sym typeface="Arial Black"/>
        </a:defRPr>
      </a:lvl7pPr>
      <a:lvl8pPr marL="0" marR="0" indent="0" algn="l" defTabSz="1524000" rtl="0" latinLnBrk="0">
        <a:lnSpc>
          <a:spcPct val="100000"/>
        </a:lnSpc>
        <a:spcBef>
          <a:spcPts val="0"/>
        </a:spcBef>
        <a:spcAft>
          <a:spcPts val="0"/>
        </a:spcAft>
        <a:buClrTx/>
        <a:buSzTx/>
        <a:buFontTx/>
        <a:buNone/>
        <a:tabLst/>
        <a:defRPr sz="4000" b="0" i="0" u="none" strike="noStrike" cap="none" spc="0" baseline="0">
          <a:solidFill>
            <a:srgbClr val="000000"/>
          </a:solidFill>
          <a:uFillTx/>
          <a:latin typeface="Arial Black"/>
          <a:ea typeface="Arial Black"/>
          <a:cs typeface="Arial Black"/>
          <a:sym typeface="Arial Black"/>
        </a:defRPr>
      </a:lvl8pPr>
      <a:lvl9pPr marL="0" marR="0" indent="0" algn="l" defTabSz="1524000" rtl="0" latinLnBrk="0">
        <a:lnSpc>
          <a:spcPct val="100000"/>
        </a:lnSpc>
        <a:spcBef>
          <a:spcPts val="0"/>
        </a:spcBef>
        <a:spcAft>
          <a:spcPts val="0"/>
        </a:spcAft>
        <a:buClrTx/>
        <a:buSzTx/>
        <a:buFontTx/>
        <a:buNone/>
        <a:tabLst/>
        <a:defRPr sz="4000" b="0" i="0" u="none" strike="noStrike" cap="none" spc="0" baseline="0">
          <a:solidFill>
            <a:srgbClr val="000000"/>
          </a:solidFill>
          <a:uFillTx/>
          <a:latin typeface="Arial Black"/>
          <a:ea typeface="Arial Black"/>
          <a:cs typeface="Arial Black"/>
          <a:sym typeface="Arial Black"/>
        </a:defRPr>
      </a:lvl9pPr>
    </p:titleStyle>
    <p:bodyStyle>
      <a:lvl1pPr marL="0" marR="0" indent="0" algn="l" defTabSz="15240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Arial" panose="020B0604020202020204" pitchFamily="34" charset="0"/>
          <a:ea typeface="Arial" panose="020B0604020202020204" pitchFamily="34" charset="0"/>
          <a:cs typeface="Arial" panose="020B0604020202020204" pitchFamily="34" charset="0"/>
          <a:sym typeface="Calibri"/>
        </a:defRPr>
      </a:lvl1pPr>
      <a:lvl2pPr marL="0" marR="0" indent="457200" algn="l" defTabSz="15240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Arial" panose="020B0604020202020204" pitchFamily="34" charset="0"/>
          <a:ea typeface="Arial" panose="020B0604020202020204" pitchFamily="34" charset="0"/>
          <a:cs typeface="Arial" panose="020B0604020202020204" pitchFamily="34" charset="0"/>
          <a:sym typeface="Calibri"/>
        </a:defRPr>
      </a:lvl2pPr>
      <a:lvl3pPr marL="0" marR="0" indent="914400" algn="l" defTabSz="15240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Arial" panose="020B0604020202020204" pitchFamily="34" charset="0"/>
          <a:ea typeface="Arial" panose="020B0604020202020204" pitchFamily="34" charset="0"/>
          <a:cs typeface="Arial" panose="020B0604020202020204" pitchFamily="34" charset="0"/>
          <a:sym typeface="Calibri"/>
        </a:defRPr>
      </a:lvl3pPr>
      <a:lvl4pPr marL="0" marR="0" indent="1371600" algn="l" defTabSz="15240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Arial" panose="020B0604020202020204" pitchFamily="34" charset="0"/>
          <a:ea typeface="Arial" panose="020B0604020202020204" pitchFamily="34" charset="0"/>
          <a:cs typeface="Arial" panose="020B0604020202020204" pitchFamily="34" charset="0"/>
          <a:sym typeface="Calibri"/>
        </a:defRPr>
      </a:lvl4pPr>
      <a:lvl5pPr marL="0" marR="0" indent="1828800" algn="l" defTabSz="15240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Arial" panose="020B0604020202020204" pitchFamily="34" charset="0"/>
          <a:ea typeface="Arial" panose="020B0604020202020204" pitchFamily="34" charset="0"/>
          <a:cs typeface="Arial" panose="020B0604020202020204" pitchFamily="34" charset="0"/>
          <a:sym typeface="Calibri"/>
        </a:defRPr>
      </a:lvl5pPr>
      <a:lvl6pPr marL="0" marR="0" indent="2286000" algn="l" defTabSz="15240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6pPr>
      <a:lvl7pPr marL="0" marR="0" indent="2743200" algn="l" defTabSz="15240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7pPr>
      <a:lvl8pPr marL="0" marR="0" indent="3200400" algn="l" defTabSz="15240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8pPr>
      <a:lvl9pPr marL="0" marR="0" indent="3657600" algn="l" defTabSz="15240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9pPr>
    </p:bodyStyle>
    <p:otherStyle>
      <a:lvl1pPr marL="0" marR="0" indent="0" algn="r" defTabSz="1524000" rtl="0" latinLnBrk="0">
        <a:lnSpc>
          <a:spcPct val="100000"/>
        </a:lnSpc>
        <a:spcBef>
          <a:spcPts val="0"/>
        </a:spcBef>
        <a:spcAft>
          <a:spcPts val="0"/>
        </a:spcAft>
        <a:buClrTx/>
        <a:buSzTx/>
        <a:buFontTx/>
        <a:buNone/>
        <a:tabLst/>
        <a:defRPr sz="3000" b="0" i="0" u="none" strike="noStrike" cap="none" spc="0" baseline="0">
          <a:solidFill>
            <a:schemeClr val="tx1"/>
          </a:solidFill>
          <a:uFillTx/>
          <a:latin typeface="+mn-lt"/>
          <a:ea typeface="+mn-ea"/>
          <a:cs typeface="+mn-cs"/>
          <a:sym typeface="Helvetica"/>
        </a:defRPr>
      </a:lvl1pPr>
      <a:lvl2pPr marL="0" marR="0" indent="0" algn="r" defTabSz="1524000" rtl="0" latinLnBrk="0">
        <a:lnSpc>
          <a:spcPct val="100000"/>
        </a:lnSpc>
        <a:spcBef>
          <a:spcPts val="0"/>
        </a:spcBef>
        <a:spcAft>
          <a:spcPts val="0"/>
        </a:spcAft>
        <a:buClrTx/>
        <a:buSzTx/>
        <a:buFontTx/>
        <a:buNone/>
        <a:tabLst/>
        <a:defRPr sz="3000" b="0" i="0" u="none" strike="noStrike" cap="none" spc="0" baseline="0">
          <a:solidFill>
            <a:schemeClr val="tx1"/>
          </a:solidFill>
          <a:uFillTx/>
          <a:latin typeface="+mn-lt"/>
          <a:ea typeface="+mn-ea"/>
          <a:cs typeface="+mn-cs"/>
          <a:sym typeface="Helvetica"/>
        </a:defRPr>
      </a:lvl2pPr>
      <a:lvl3pPr marL="0" marR="0" indent="0" algn="r" defTabSz="1524000" rtl="0" latinLnBrk="0">
        <a:lnSpc>
          <a:spcPct val="100000"/>
        </a:lnSpc>
        <a:spcBef>
          <a:spcPts val="0"/>
        </a:spcBef>
        <a:spcAft>
          <a:spcPts val="0"/>
        </a:spcAft>
        <a:buClrTx/>
        <a:buSzTx/>
        <a:buFontTx/>
        <a:buNone/>
        <a:tabLst/>
        <a:defRPr sz="3000" b="0" i="0" u="none" strike="noStrike" cap="none" spc="0" baseline="0">
          <a:solidFill>
            <a:schemeClr val="tx1"/>
          </a:solidFill>
          <a:uFillTx/>
          <a:latin typeface="+mn-lt"/>
          <a:ea typeface="+mn-ea"/>
          <a:cs typeface="+mn-cs"/>
          <a:sym typeface="Helvetica"/>
        </a:defRPr>
      </a:lvl3pPr>
      <a:lvl4pPr marL="0" marR="0" indent="0" algn="r" defTabSz="1524000" rtl="0" latinLnBrk="0">
        <a:lnSpc>
          <a:spcPct val="100000"/>
        </a:lnSpc>
        <a:spcBef>
          <a:spcPts val="0"/>
        </a:spcBef>
        <a:spcAft>
          <a:spcPts val="0"/>
        </a:spcAft>
        <a:buClrTx/>
        <a:buSzTx/>
        <a:buFontTx/>
        <a:buNone/>
        <a:tabLst/>
        <a:defRPr sz="3000" b="0" i="0" u="none" strike="noStrike" cap="none" spc="0" baseline="0">
          <a:solidFill>
            <a:schemeClr val="tx1"/>
          </a:solidFill>
          <a:uFillTx/>
          <a:latin typeface="+mn-lt"/>
          <a:ea typeface="+mn-ea"/>
          <a:cs typeface="+mn-cs"/>
          <a:sym typeface="Helvetica"/>
        </a:defRPr>
      </a:lvl4pPr>
      <a:lvl5pPr marL="0" marR="0" indent="0" algn="r" defTabSz="1524000" rtl="0" latinLnBrk="0">
        <a:lnSpc>
          <a:spcPct val="100000"/>
        </a:lnSpc>
        <a:spcBef>
          <a:spcPts val="0"/>
        </a:spcBef>
        <a:spcAft>
          <a:spcPts val="0"/>
        </a:spcAft>
        <a:buClrTx/>
        <a:buSzTx/>
        <a:buFontTx/>
        <a:buNone/>
        <a:tabLst/>
        <a:defRPr sz="3000" b="0" i="0" u="none" strike="noStrike" cap="none" spc="0" baseline="0">
          <a:solidFill>
            <a:schemeClr val="tx1"/>
          </a:solidFill>
          <a:uFillTx/>
          <a:latin typeface="+mn-lt"/>
          <a:ea typeface="+mn-ea"/>
          <a:cs typeface="+mn-cs"/>
          <a:sym typeface="Helvetica"/>
        </a:defRPr>
      </a:lvl5pPr>
      <a:lvl6pPr marL="0" marR="0" indent="0" algn="r" defTabSz="1524000" rtl="0" latinLnBrk="0">
        <a:lnSpc>
          <a:spcPct val="100000"/>
        </a:lnSpc>
        <a:spcBef>
          <a:spcPts val="0"/>
        </a:spcBef>
        <a:spcAft>
          <a:spcPts val="0"/>
        </a:spcAft>
        <a:buClrTx/>
        <a:buSzTx/>
        <a:buFontTx/>
        <a:buNone/>
        <a:tabLst/>
        <a:defRPr sz="3000" b="0" i="0" u="none" strike="noStrike" cap="none" spc="0" baseline="0">
          <a:solidFill>
            <a:schemeClr val="tx1"/>
          </a:solidFill>
          <a:uFillTx/>
          <a:latin typeface="+mn-lt"/>
          <a:ea typeface="+mn-ea"/>
          <a:cs typeface="+mn-cs"/>
          <a:sym typeface="Helvetica"/>
        </a:defRPr>
      </a:lvl6pPr>
      <a:lvl7pPr marL="0" marR="0" indent="0" algn="r" defTabSz="1524000" rtl="0" latinLnBrk="0">
        <a:lnSpc>
          <a:spcPct val="100000"/>
        </a:lnSpc>
        <a:spcBef>
          <a:spcPts val="0"/>
        </a:spcBef>
        <a:spcAft>
          <a:spcPts val="0"/>
        </a:spcAft>
        <a:buClrTx/>
        <a:buSzTx/>
        <a:buFontTx/>
        <a:buNone/>
        <a:tabLst/>
        <a:defRPr sz="3000" b="0" i="0" u="none" strike="noStrike" cap="none" spc="0" baseline="0">
          <a:solidFill>
            <a:schemeClr val="tx1"/>
          </a:solidFill>
          <a:uFillTx/>
          <a:latin typeface="+mn-lt"/>
          <a:ea typeface="+mn-ea"/>
          <a:cs typeface="+mn-cs"/>
          <a:sym typeface="Helvetica"/>
        </a:defRPr>
      </a:lvl7pPr>
      <a:lvl8pPr marL="0" marR="0" indent="0" algn="r" defTabSz="1524000" rtl="0" latinLnBrk="0">
        <a:lnSpc>
          <a:spcPct val="100000"/>
        </a:lnSpc>
        <a:spcBef>
          <a:spcPts val="0"/>
        </a:spcBef>
        <a:spcAft>
          <a:spcPts val="0"/>
        </a:spcAft>
        <a:buClrTx/>
        <a:buSzTx/>
        <a:buFontTx/>
        <a:buNone/>
        <a:tabLst/>
        <a:defRPr sz="3000" b="0" i="0" u="none" strike="noStrike" cap="none" spc="0" baseline="0">
          <a:solidFill>
            <a:schemeClr val="tx1"/>
          </a:solidFill>
          <a:uFillTx/>
          <a:latin typeface="+mn-lt"/>
          <a:ea typeface="+mn-ea"/>
          <a:cs typeface="+mn-cs"/>
          <a:sym typeface="Helvetica"/>
        </a:defRPr>
      </a:lvl8pPr>
      <a:lvl9pPr marL="0" marR="0" indent="0" algn="r" defTabSz="1524000" rtl="0" latinLnBrk="0">
        <a:lnSpc>
          <a:spcPct val="100000"/>
        </a:lnSpc>
        <a:spcBef>
          <a:spcPts val="0"/>
        </a:spcBef>
        <a:spcAft>
          <a:spcPts val="0"/>
        </a:spcAft>
        <a:buClrTx/>
        <a:buSzTx/>
        <a:buFontTx/>
        <a:buNone/>
        <a:tabLst/>
        <a:defRPr sz="3000" b="0" i="0" u="none" strike="noStrike" cap="none" spc="0" baseline="0">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id.wikipedia.org/wiki/Larsen_&amp;_Toubro"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id.wikipedia.org/wiki/Larsen_&amp;_Toubro"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FC63A2-B282-4FC7-96A5-202CC2A2CB84}"/>
              </a:ext>
            </a:extLst>
          </p:cNvPr>
          <p:cNvSpPr txBox="1"/>
          <p:nvPr/>
        </p:nvSpPr>
        <p:spPr>
          <a:xfrm>
            <a:off x="1885950" y="2171700"/>
            <a:ext cx="19602450" cy="1631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t">
            <a:spAutoFit/>
          </a:bodyPr>
          <a:lstStyle/>
          <a:p>
            <a:pPr marL="0" marR="0" indent="0" algn="ctr" defTabSz="1524000" rtl="0" fontAlgn="auto" latinLnBrk="0" hangingPunct="0">
              <a:lnSpc>
                <a:spcPct val="100000"/>
              </a:lnSpc>
              <a:spcBef>
                <a:spcPts val="0"/>
              </a:spcBef>
              <a:spcAft>
                <a:spcPts val="0"/>
              </a:spcAft>
              <a:buClrTx/>
              <a:buSzTx/>
              <a:buFontTx/>
              <a:buNone/>
              <a:tabLst/>
            </a:pPr>
            <a:r>
              <a:rPr lang="en-IN" sz="9600" b="1" dirty="0">
                <a:effectLst/>
                <a:latin typeface="Arial Unicode MS" panose="020B0604020202020204" pitchFamily="34" charset="-128"/>
                <a:ea typeface="Arial Unicode MS" panose="020B0604020202020204" pitchFamily="34" charset="-128"/>
                <a:cs typeface="Arial Unicode MS" panose="020B0604020202020204" pitchFamily="34" charset="-128"/>
              </a:rPr>
              <a:t>ML - Mini Project</a:t>
            </a:r>
            <a:endParaRPr kumimoji="0" lang="en-IN" sz="9600" b="0" i="0" u="none" strike="noStrike" cap="none" spc="0" normalizeH="0" baseline="0" dirty="0">
              <a:ln>
                <a:noFill/>
              </a:ln>
              <a:solidFill>
                <a:srgbClr val="000000"/>
              </a:solidFill>
              <a:effectLst/>
              <a:uFillTx/>
              <a:latin typeface="Arial Unicode MS" panose="020B0604020202020204" pitchFamily="34" charset="-128"/>
              <a:ea typeface="Arial Unicode MS" panose="020B0604020202020204" pitchFamily="34" charset="-128"/>
              <a:cs typeface="Arial Unicode MS" panose="020B0604020202020204" pitchFamily="34" charset="-128"/>
              <a:sym typeface="Calibri"/>
            </a:endParaRPr>
          </a:p>
        </p:txBody>
      </p:sp>
      <p:sp>
        <p:nvSpPr>
          <p:cNvPr id="3" name="TextBox 2">
            <a:extLst>
              <a:ext uri="{FF2B5EF4-FFF2-40B4-BE49-F238E27FC236}">
                <a16:creationId xmlns:a16="http://schemas.microsoft.com/office/drawing/2014/main" id="{E2558C7B-1555-4A56-BDDB-25560BCB7F90}"/>
              </a:ext>
            </a:extLst>
          </p:cNvPr>
          <p:cNvSpPr txBox="1"/>
          <p:nvPr/>
        </p:nvSpPr>
        <p:spPr>
          <a:xfrm>
            <a:off x="1552575" y="4221373"/>
            <a:ext cx="20269200" cy="892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t">
            <a:spAutoFit/>
          </a:bodyPr>
          <a:lstStyle/>
          <a:p>
            <a:pPr marL="0" marR="0" indent="0" algn="r" defTabSz="1524000" rtl="0" fontAlgn="auto" latinLnBrk="0" hangingPunct="0">
              <a:lnSpc>
                <a:spcPct val="100000"/>
              </a:lnSpc>
              <a:spcBef>
                <a:spcPts val="0"/>
              </a:spcBef>
              <a:spcAft>
                <a:spcPts val="0"/>
              </a:spcAft>
              <a:buClrTx/>
              <a:buSzTx/>
              <a:buFontTx/>
              <a:buNone/>
              <a:tabLst/>
            </a:pPr>
            <a:r>
              <a:rPr lang="en-US" sz="4800" b="1" dirty="0"/>
              <a:t>Machine Learning Model To Predict Loan Defaulters For L&amp;T Financial Service</a:t>
            </a:r>
            <a:endParaRPr kumimoji="0" lang="en-IN" sz="4800" b="1" i="0" u="none" strike="noStrike" cap="none" spc="0" normalizeH="0" baseline="0" dirty="0">
              <a:ln>
                <a:noFill/>
              </a:ln>
              <a:solidFill>
                <a:srgbClr val="000000"/>
              </a:solidFill>
              <a:effectLst/>
              <a:uFillTx/>
              <a:latin typeface="Calibri"/>
              <a:ea typeface="Calibri"/>
              <a:cs typeface="Calibri"/>
              <a:sym typeface="Calibri"/>
            </a:endParaRPr>
          </a:p>
        </p:txBody>
      </p:sp>
      <p:pic>
        <p:nvPicPr>
          <p:cNvPr id="5" name="Picture 4" descr="Text&#10;&#10;Description automatically generated with medium confidence">
            <a:extLst>
              <a:ext uri="{FF2B5EF4-FFF2-40B4-BE49-F238E27FC236}">
                <a16:creationId xmlns:a16="http://schemas.microsoft.com/office/drawing/2014/main" id="{2BD5E61A-AA21-4181-8CF4-E150A2CCB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450" y="7553739"/>
            <a:ext cx="14173199" cy="5098416"/>
          </a:xfrm>
          <a:prstGeom prst="rect">
            <a:avLst/>
          </a:prstGeom>
        </p:spPr>
      </p:pic>
      <p:sp>
        <p:nvSpPr>
          <p:cNvPr id="6" name="TextBox 5">
            <a:extLst>
              <a:ext uri="{FF2B5EF4-FFF2-40B4-BE49-F238E27FC236}">
                <a16:creationId xmlns:a16="http://schemas.microsoft.com/office/drawing/2014/main" id="{16173FA7-EC61-461F-A521-D25A5A1F31BA}"/>
              </a:ext>
            </a:extLst>
          </p:cNvPr>
          <p:cNvSpPr txBox="1"/>
          <p:nvPr/>
        </p:nvSpPr>
        <p:spPr>
          <a:xfrm>
            <a:off x="11687175" y="5674144"/>
            <a:ext cx="10306050" cy="7694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t">
            <a:spAutoFit/>
          </a:bodyPr>
          <a:lstStyle/>
          <a:p>
            <a:pPr marL="0" marR="0" indent="0" algn="ctr" defTabSz="1524000" rtl="0" fontAlgn="auto" latinLnBrk="0" hangingPunct="0">
              <a:lnSpc>
                <a:spcPct val="100000"/>
              </a:lnSpc>
              <a:spcBef>
                <a:spcPts val="0"/>
              </a:spcBef>
              <a:spcAft>
                <a:spcPts val="0"/>
              </a:spcAft>
              <a:buClrTx/>
              <a:buSzTx/>
              <a:buFontTx/>
              <a:buNone/>
              <a:tabLst/>
            </a:pPr>
            <a:r>
              <a:rPr lang="en-US" sz="4000" dirty="0"/>
              <a:t>                            -Pydisetty Hruthik(21125892014) </a:t>
            </a:r>
            <a:endParaRPr kumimoji="0" lang="en-IN" sz="40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86279183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ar chart&#10;&#10;Description automatically generated">
            <a:extLst>
              <a:ext uri="{FF2B5EF4-FFF2-40B4-BE49-F238E27FC236}">
                <a16:creationId xmlns:a16="http://schemas.microsoft.com/office/drawing/2014/main" id="{C77E3046-19F4-49C2-92B0-41DC96358D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7608" y="6453554"/>
            <a:ext cx="9557238" cy="6371492"/>
          </a:xfrm>
          <a:prstGeom prst="rect">
            <a:avLst/>
          </a:prstGeom>
        </p:spPr>
      </p:pic>
      <p:pic>
        <p:nvPicPr>
          <p:cNvPr id="7" name="Picture 6" descr="Chart, bar chart&#10;&#10;Description automatically generated">
            <a:extLst>
              <a:ext uri="{FF2B5EF4-FFF2-40B4-BE49-F238E27FC236}">
                <a16:creationId xmlns:a16="http://schemas.microsoft.com/office/drawing/2014/main" id="{FEDA3C49-7BE4-4989-BF91-713A3AC3DF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79569" y="6453554"/>
            <a:ext cx="10524392" cy="7016261"/>
          </a:xfrm>
          <a:prstGeom prst="rect">
            <a:avLst/>
          </a:prstGeom>
        </p:spPr>
      </p:pic>
      <p:pic>
        <p:nvPicPr>
          <p:cNvPr id="9" name="Picture 8" descr="Chart, bar chart&#10;&#10;Description automatically generated">
            <a:extLst>
              <a:ext uri="{FF2B5EF4-FFF2-40B4-BE49-F238E27FC236}">
                <a16:creationId xmlns:a16="http://schemas.microsoft.com/office/drawing/2014/main" id="{786B2ED8-051C-40B4-A4DE-8497ACE6C9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79568" y="463060"/>
            <a:ext cx="10524391" cy="7016261"/>
          </a:xfrm>
          <a:prstGeom prst="rect">
            <a:avLst/>
          </a:prstGeom>
        </p:spPr>
      </p:pic>
      <p:pic>
        <p:nvPicPr>
          <p:cNvPr id="12" name="Picture 11" descr="A picture containing icon&#10;&#10;Description automatically generated">
            <a:extLst>
              <a:ext uri="{FF2B5EF4-FFF2-40B4-BE49-F238E27FC236}">
                <a16:creationId xmlns:a16="http://schemas.microsoft.com/office/drawing/2014/main" id="{074F2488-CF7D-4A2A-AF36-A0797C2171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4668" y="890954"/>
            <a:ext cx="11479365" cy="5905735"/>
          </a:xfrm>
          <a:prstGeom prst="rect">
            <a:avLst/>
          </a:prstGeom>
        </p:spPr>
      </p:pic>
    </p:spTree>
    <p:extLst>
      <p:ext uri="{BB962C8B-B14F-4D97-AF65-F5344CB8AC3E}">
        <p14:creationId xmlns:p14="http://schemas.microsoft.com/office/powerpoint/2010/main" val="36275704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4C96F82-DEEC-489E-AF0A-8D3E921C88CF}"/>
              </a:ext>
            </a:extLst>
          </p:cNvPr>
          <p:cNvSpPr>
            <a:spLocks noGrp="1"/>
          </p:cNvSpPr>
          <p:nvPr>
            <p:ph type="body" idx="1"/>
          </p:nvPr>
        </p:nvSpPr>
        <p:spPr>
          <a:xfrm>
            <a:off x="1945259" y="10590976"/>
            <a:ext cx="20493479" cy="2007705"/>
          </a:xfrm>
        </p:spPr>
        <p:txBody>
          <a:bodyPr>
            <a:normAutofit/>
          </a:bodyPr>
          <a:lstStyle/>
          <a:p>
            <a:r>
              <a:rPr lang="en-US" sz="4000" dirty="0">
                <a:latin typeface="Times New Roman" panose="02020603050405020304" pitchFamily="18" charset="0"/>
                <a:cs typeface="Times New Roman" panose="02020603050405020304" pitchFamily="18" charset="0"/>
              </a:rPr>
              <a:t>Karnataka has the highest no of customer defaulters proceeded by Maharashtra, Gujarat and Tamil Nādu.</a:t>
            </a:r>
            <a:endParaRPr lang="en-IN" sz="4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9DC278B-0D7A-47E7-9E11-F955F1F05C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546" y="1623526"/>
            <a:ext cx="21966906" cy="8192278"/>
          </a:xfrm>
          <a:prstGeom prst="rect">
            <a:avLst/>
          </a:prstGeom>
        </p:spPr>
      </p:pic>
    </p:spTree>
    <p:extLst>
      <p:ext uri="{BB962C8B-B14F-4D97-AF65-F5344CB8AC3E}">
        <p14:creationId xmlns:p14="http://schemas.microsoft.com/office/powerpoint/2010/main" val="100473189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6FED6C-D030-4A4C-91D0-F5AE632A3393}"/>
              </a:ext>
            </a:extLst>
          </p:cNvPr>
          <p:cNvSpPr>
            <a:spLocks noGrp="1"/>
          </p:cNvSpPr>
          <p:nvPr>
            <p:ph type="body" idx="1"/>
          </p:nvPr>
        </p:nvSpPr>
        <p:spPr>
          <a:xfrm>
            <a:off x="2109965" y="11322639"/>
            <a:ext cx="20493479" cy="1870544"/>
          </a:xfrm>
        </p:spPr>
        <p:txBody>
          <a:bodyPr>
            <a:normAutofit/>
          </a:bodyPr>
          <a:lstStyle/>
          <a:p>
            <a:r>
              <a:rPr lang="en-US" sz="4000" dirty="0">
                <a:latin typeface="Times New Roman" panose="02020603050405020304" pitchFamily="18" charset="0"/>
                <a:cs typeface="Times New Roman" panose="02020603050405020304" pitchFamily="18" charset="0"/>
              </a:rPr>
              <a:t>Here, we see the default rate across the different regions. South region has more no of default rate followed by west region.</a:t>
            </a:r>
            <a:endParaRPr lang="en-IN" sz="4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8AD4319-9675-4BE3-9B25-C274CEAED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5167" y="638933"/>
            <a:ext cx="16762892" cy="10683706"/>
          </a:xfrm>
          <a:prstGeom prst="rect">
            <a:avLst/>
          </a:prstGeom>
        </p:spPr>
      </p:pic>
    </p:spTree>
    <p:extLst>
      <p:ext uri="{BB962C8B-B14F-4D97-AF65-F5344CB8AC3E}">
        <p14:creationId xmlns:p14="http://schemas.microsoft.com/office/powerpoint/2010/main" val="248574314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3C0CB-853A-4424-9F86-E23981EA0B6B}"/>
              </a:ext>
            </a:extLst>
          </p:cNvPr>
          <p:cNvSpPr>
            <a:spLocks noGrp="1"/>
          </p:cNvSpPr>
          <p:nvPr>
            <p:ph type="title"/>
          </p:nvPr>
        </p:nvSpPr>
        <p:spPr>
          <a:xfrm>
            <a:off x="1227331" y="281515"/>
            <a:ext cx="14582568" cy="1090085"/>
          </a:xfrm>
        </p:spPr>
        <p:txBody>
          <a:bodyPr>
            <a:noAutofit/>
          </a:bodyPr>
          <a:lstStyle/>
          <a:p>
            <a:r>
              <a:rPr lang="en-US" sz="8000" dirty="0"/>
              <a:t>Building the model</a:t>
            </a:r>
            <a:endParaRPr lang="en-IN" sz="8000" dirty="0"/>
          </a:p>
        </p:txBody>
      </p:sp>
      <p:sp>
        <p:nvSpPr>
          <p:cNvPr id="3" name="Text Placeholder 2">
            <a:extLst>
              <a:ext uri="{FF2B5EF4-FFF2-40B4-BE49-F238E27FC236}">
                <a16:creationId xmlns:a16="http://schemas.microsoft.com/office/drawing/2014/main" id="{2D5AF25E-CCAE-4691-8CA4-95DDC5C01394}"/>
              </a:ext>
            </a:extLst>
          </p:cNvPr>
          <p:cNvSpPr>
            <a:spLocks noGrp="1"/>
          </p:cNvSpPr>
          <p:nvPr>
            <p:ph type="body" idx="1"/>
          </p:nvPr>
        </p:nvSpPr>
        <p:spPr>
          <a:xfrm>
            <a:off x="1066801" y="2343150"/>
            <a:ext cx="21907500" cy="10267950"/>
          </a:xfrm>
        </p:spPr>
        <p:txBody>
          <a:bodyPr>
            <a:noAutofit/>
          </a:bodyPr>
          <a:lstStyle/>
          <a:p>
            <a:pPr marL="457200" indent="-457200">
              <a:buFont typeface="Arial" panose="020B0604020202020204" pitchFamily="34" charset="0"/>
              <a:buChar char="•"/>
            </a:pPr>
            <a:endParaRPr lang="en-US" sz="4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4800" dirty="0">
                <a:latin typeface="Times New Roman" panose="02020603050405020304" pitchFamily="18" charset="0"/>
                <a:cs typeface="Times New Roman" panose="02020603050405020304" pitchFamily="18" charset="0"/>
              </a:rPr>
              <a:t>Drop the unwanted columns from the dataset </a:t>
            </a:r>
            <a:r>
              <a:rPr lang="en-US" sz="4800" dirty="0" err="1">
                <a:latin typeface="Times New Roman" panose="02020603050405020304" pitchFamily="18" charset="0"/>
                <a:cs typeface="Times New Roman" panose="02020603050405020304" pitchFamily="18" charset="0"/>
              </a:rPr>
              <a:t>i.e</a:t>
            </a:r>
            <a:r>
              <a:rPr lang="en-US" sz="480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'State_Name','Postal_Code_x','State_Code_x','City_Name_y','Region_Name’, 'PAN_flag','Driving_flag','Passport_flag','Employment_Type','City_Code', '</a:t>
            </a:r>
            <a:r>
              <a:rPr lang="en-US" sz="3600" dirty="0" err="1">
                <a:latin typeface="Times New Roman" panose="02020603050405020304" pitchFamily="18" charset="0"/>
                <a:cs typeface="Times New Roman" panose="02020603050405020304" pitchFamily="18" charset="0"/>
              </a:rPr>
              <a:t>Date_of_Birth</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DisbursalDate</a:t>
            </a:r>
            <a:r>
              <a:rPr lang="en-US" sz="3600" dirty="0">
                <a:latin typeface="Times New Roman" panose="02020603050405020304" pitchFamily="18" charset="0"/>
                <a:cs typeface="Times New Roman" panose="02020603050405020304" pitchFamily="18" charset="0"/>
              </a:rPr>
              <a:t>', 'CREDIT.HISTORY.LENGTH', '</a:t>
            </a:r>
            <a:r>
              <a:rPr lang="en-US" sz="3600" dirty="0" err="1">
                <a:latin typeface="Times New Roman" panose="02020603050405020304" pitchFamily="18" charset="0"/>
                <a:cs typeface="Times New Roman" panose="02020603050405020304" pitchFamily="18" charset="0"/>
              </a:rPr>
              <a:t>Region_ID</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State_Code_y</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City_Name_x</a:t>
            </a:r>
            <a:r>
              <a:rPr lang="en-US" sz="3600" dirty="0">
                <a:latin typeface="Times New Roman" panose="02020603050405020304" pitchFamily="18" charset="0"/>
                <a:cs typeface="Times New Roman" panose="02020603050405020304" pitchFamily="18" charset="0"/>
              </a:rPr>
              <a:t>', 'Postal_Code_y', 'Region', 'State Name’ </a:t>
            </a:r>
            <a:endParaRPr lang="en-US" sz="4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4800" dirty="0">
                <a:latin typeface="Times New Roman" panose="02020603050405020304" pitchFamily="18" charset="0"/>
                <a:cs typeface="Times New Roman" panose="02020603050405020304" pitchFamily="18" charset="0"/>
              </a:rPr>
              <a:t>Dropped the duplicated columns</a:t>
            </a:r>
          </a:p>
          <a:p>
            <a:pPr marL="457200" indent="-457200">
              <a:buFont typeface="Arial" panose="020B0604020202020204" pitchFamily="34" charset="0"/>
              <a:buChar char="•"/>
            </a:pPr>
            <a:r>
              <a:rPr lang="en-US" sz="4800" dirty="0">
                <a:latin typeface="Times New Roman" panose="02020603050405020304" pitchFamily="18" charset="0"/>
                <a:cs typeface="Times New Roman" panose="02020603050405020304" pitchFamily="18" charset="0"/>
              </a:rPr>
              <a:t>Imputed mean with missing values</a:t>
            </a:r>
          </a:p>
          <a:p>
            <a:pPr marL="457200" indent="-457200">
              <a:buFont typeface="Arial" panose="020B0604020202020204" pitchFamily="34" charset="0"/>
              <a:buChar char="•"/>
            </a:pPr>
            <a:r>
              <a:rPr lang="en-US" sz="4800" dirty="0">
                <a:latin typeface="Times New Roman" panose="02020603050405020304" pitchFamily="18" charset="0"/>
                <a:cs typeface="Times New Roman" panose="02020603050405020304" pitchFamily="18" charset="0"/>
              </a:rPr>
              <a:t>With the shape of 33902 columns and 27 rows the dataset is cleaned and ready for the model(EDA &amp; Data Manipulation)</a:t>
            </a:r>
          </a:p>
          <a:p>
            <a:pPr marL="457200" indent="-457200">
              <a:buFont typeface="Arial" panose="020B0604020202020204" pitchFamily="34" charset="0"/>
              <a:buChar char="•"/>
            </a:pPr>
            <a:r>
              <a:rPr lang="en-US" sz="4800" dirty="0">
                <a:latin typeface="Times New Roman" panose="02020603050405020304" pitchFamily="18" charset="0"/>
                <a:cs typeface="Times New Roman" panose="02020603050405020304" pitchFamily="18" charset="0"/>
              </a:rPr>
              <a:t>Dataset is converted  to “</a:t>
            </a:r>
            <a:r>
              <a:rPr lang="de-DE" sz="4800" dirty="0">
                <a:latin typeface="Times New Roman" panose="02020603050405020304" pitchFamily="18" charset="0"/>
                <a:cs typeface="Times New Roman" panose="02020603050405020304" pitchFamily="18" charset="0"/>
              </a:rPr>
              <a:t>l&amp;t_loan_default.csv“ for the </a:t>
            </a:r>
            <a:r>
              <a:rPr lang="en-IN" sz="4800" dirty="0">
                <a:effectLst/>
                <a:latin typeface="Times New Roman" panose="02020603050405020304" pitchFamily="18" charset="0"/>
                <a:ea typeface="Times New Roman" panose="02020603050405020304" pitchFamily="18" charset="0"/>
              </a:rPr>
              <a:t>Data Visualization in tableau </a:t>
            </a:r>
          </a:p>
          <a:p>
            <a:pPr marL="457200" indent="-457200">
              <a:buFont typeface="Arial" panose="020B0604020202020204" pitchFamily="34" charset="0"/>
              <a:buChar char="•"/>
            </a:pPr>
            <a:r>
              <a:rPr lang="en-IN" sz="4800" dirty="0">
                <a:latin typeface="Times New Roman" panose="02020603050405020304" pitchFamily="18" charset="0"/>
                <a:cs typeface="Times New Roman" panose="02020603050405020304" pitchFamily="18" charset="0"/>
              </a:rPr>
              <a:t>S</a:t>
            </a:r>
            <a:r>
              <a:rPr lang="en-IN" sz="4800" i="0" dirty="0">
                <a:solidFill>
                  <a:srgbClr val="000000"/>
                </a:solidFill>
                <a:effectLst/>
                <a:latin typeface="Times New Roman" panose="02020603050405020304" pitchFamily="18" charset="0"/>
                <a:cs typeface="Times New Roman" panose="02020603050405020304" pitchFamily="18" charset="0"/>
              </a:rPr>
              <a:t>tatistical Hypothesis Techniques are applied to dataset Test of Normality, Independent Samples test, Test of Proportion, Chi Square test</a:t>
            </a:r>
            <a:endParaRPr lang="en-IN" sz="5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4800" dirty="0">
                <a:latin typeface="Times New Roman" panose="02020603050405020304" pitchFamily="18" charset="0"/>
                <a:cs typeface="Times New Roman" panose="02020603050405020304" pitchFamily="18" charset="0"/>
              </a:rPr>
              <a:t>Data split as 80% and 20% for Training and Testing data set</a:t>
            </a:r>
          </a:p>
          <a:p>
            <a:pPr lvl="2" indent="0"/>
            <a:r>
              <a:rPr lang="en-US" sz="4800" dirty="0">
                <a:latin typeface="Times New Roman" panose="02020603050405020304" pitchFamily="18" charset="0"/>
                <a:cs typeface="Times New Roman" panose="02020603050405020304" pitchFamily="18" charset="0"/>
              </a:rPr>
              <a:t>Models used: Linear Regression, Logistic Regression, Random Forest </a:t>
            </a:r>
            <a:r>
              <a:rPr lang="en-IN" sz="4800" i="0" dirty="0">
                <a:solidFill>
                  <a:srgbClr val="000000"/>
                </a:solidFill>
                <a:effectLst/>
                <a:latin typeface="Times New Roman" panose="02020603050405020304" pitchFamily="18" charset="0"/>
                <a:cs typeface="Times New Roman" panose="02020603050405020304" pitchFamily="18" charset="0"/>
              </a:rPr>
              <a:t>Classifier</a:t>
            </a:r>
            <a:r>
              <a:rPr lang="en-US" sz="4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endParaRPr lang="en-US" sz="4000" dirty="0">
              <a:latin typeface="Times New Roman" panose="02020603050405020304" pitchFamily="18" charset="0"/>
              <a:cs typeface="Times New Roman" panose="02020603050405020304" pitchFamily="18" charset="0"/>
            </a:endParaRPr>
          </a:p>
          <a:p>
            <a:pPr lvl="2" indent="0"/>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510982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A9A74-DCD9-451B-A92F-9B9F139BCE75}"/>
              </a:ext>
            </a:extLst>
          </p:cNvPr>
          <p:cNvSpPr>
            <a:spLocks noGrp="1"/>
          </p:cNvSpPr>
          <p:nvPr>
            <p:ph type="title"/>
          </p:nvPr>
        </p:nvSpPr>
        <p:spPr>
          <a:xfrm>
            <a:off x="1817881" y="1619135"/>
            <a:ext cx="14582568" cy="651935"/>
          </a:xfrm>
        </p:spPr>
        <p:txBody>
          <a:bodyPr>
            <a:noAutofit/>
          </a:bodyPr>
          <a:lstStyle/>
          <a:p>
            <a:r>
              <a:rPr lang="en-US" sz="8000" dirty="0"/>
              <a:t>How good is the model?</a:t>
            </a:r>
            <a:endParaRPr lang="en-IN" sz="8000" dirty="0"/>
          </a:p>
        </p:txBody>
      </p:sp>
      <p:sp>
        <p:nvSpPr>
          <p:cNvPr id="3" name="Text Placeholder 2">
            <a:extLst>
              <a:ext uri="{FF2B5EF4-FFF2-40B4-BE49-F238E27FC236}">
                <a16:creationId xmlns:a16="http://schemas.microsoft.com/office/drawing/2014/main" id="{B864AEFE-06FC-4981-A64F-98120E34CF85}"/>
              </a:ext>
            </a:extLst>
          </p:cNvPr>
          <p:cNvSpPr>
            <a:spLocks noGrp="1"/>
          </p:cNvSpPr>
          <p:nvPr>
            <p:ph type="body" idx="1"/>
          </p:nvPr>
        </p:nvSpPr>
        <p:spPr/>
        <p:txBody>
          <a:bodyPr>
            <a:normAutofit/>
          </a:bodyPr>
          <a:lstStyle/>
          <a:p>
            <a:r>
              <a:rPr lang="en-US" sz="4000" dirty="0">
                <a:latin typeface="Times New Roman" panose="02020603050405020304" pitchFamily="18" charset="0"/>
                <a:cs typeface="Times New Roman" panose="02020603050405020304" pitchFamily="18" charset="0"/>
              </a:rPr>
              <a:t>Our main objective by trying different ML are to increase the accuracy score of the models and we’ve achieved this by with Random Forest Classifier model of 81% accuracy, but the precision score has been compromised. </a:t>
            </a:r>
          </a:p>
          <a:p>
            <a:endParaRPr lang="en-US" sz="4000"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As, our data set is somewhat imbalanced it will lead to a bias. So, that’s we applied SMOTE technique as a solution.</a:t>
            </a:r>
          </a:p>
          <a:p>
            <a:endParaRPr lang="en-US" sz="4000"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The limitation of this model is that the data set only consists of transactions done in a single year i.e., 2018. If were given data set consists of transactions of at least 2years then the model could have predicted good accuracy and precision score. It would be good practice to grant loans to people with good credit score to minimize the risk of defaulting.</a:t>
            </a:r>
          </a:p>
          <a:p>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925515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441BF-0AF6-4642-9675-A876C9C0FA48}"/>
              </a:ext>
            </a:extLst>
          </p:cNvPr>
          <p:cNvSpPr>
            <a:spLocks noGrp="1"/>
          </p:cNvSpPr>
          <p:nvPr>
            <p:ph type="title"/>
          </p:nvPr>
        </p:nvSpPr>
        <p:spPr>
          <a:xfrm>
            <a:off x="1455931" y="632460"/>
            <a:ext cx="14582568" cy="651935"/>
          </a:xfrm>
        </p:spPr>
        <p:txBody>
          <a:bodyPr>
            <a:noAutofit/>
          </a:bodyPr>
          <a:lstStyle/>
          <a:p>
            <a:r>
              <a:rPr lang="en-US" sz="8000" dirty="0"/>
              <a:t>Conclusion</a:t>
            </a:r>
            <a:endParaRPr lang="en-IN" sz="8000" dirty="0"/>
          </a:p>
        </p:txBody>
      </p:sp>
      <p:sp>
        <p:nvSpPr>
          <p:cNvPr id="3" name="Text Placeholder 2">
            <a:extLst>
              <a:ext uri="{FF2B5EF4-FFF2-40B4-BE49-F238E27FC236}">
                <a16:creationId xmlns:a16="http://schemas.microsoft.com/office/drawing/2014/main" id="{47A7539B-5F21-44CF-87C6-AF230E8A855D}"/>
              </a:ext>
            </a:extLst>
          </p:cNvPr>
          <p:cNvSpPr>
            <a:spLocks noGrp="1"/>
          </p:cNvSpPr>
          <p:nvPr>
            <p:ph type="body" idx="1"/>
          </p:nvPr>
        </p:nvSpPr>
        <p:spPr>
          <a:xfrm>
            <a:off x="1246381" y="1284395"/>
            <a:ext cx="20493479" cy="8758646"/>
          </a:xfrm>
        </p:spPr>
        <p:txBody>
          <a:bodyPr>
            <a:noAutofit/>
          </a:bodyPr>
          <a:lstStyle/>
          <a:p>
            <a:pPr marL="457200" indent="-457200">
              <a:buFont typeface="Arial" panose="020B0604020202020204" pitchFamily="34" charset="0"/>
              <a:buChar char="•"/>
            </a:pPr>
            <a:endParaRPr lang="en-US" sz="4000" dirty="0">
              <a:latin typeface="Times New Roman" panose="02020603050405020304" pitchFamily="18" charset="0"/>
              <a:cs typeface="Times New Roman" panose="02020603050405020304" pitchFamily="18" charset="0"/>
            </a:endParaRPr>
          </a:p>
          <a:p>
            <a:pPr algn="l"/>
            <a:r>
              <a:rPr lang="en-US" sz="4000" b="0" i="0" dirty="0">
                <a:solidFill>
                  <a:srgbClr val="000000"/>
                </a:solidFill>
                <a:effectLst/>
                <a:latin typeface="Times New Roman" panose="02020603050405020304" pitchFamily="18" charset="0"/>
                <a:cs typeface="Times New Roman" panose="02020603050405020304" pitchFamily="18" charset="0"/>
              </a:rPr>
              <a:t>The problem statement asks us to calculate the likelihood of a loanee/borrower defaulting on a loan. As a result, in addition to predicting whether a person is a defaulted or not, we must also predict the likelihood that a person will default on the loan.</a:t>
            </a:r>
          </a:p>
          <a:p>
            <a:pPr algn="l"/>
            <a:r>
              <a:rPr lang="en-US" sz="4000" b="0" i="0" dirty="0">
                <a:solidFill>
                  <a:srgbClr val="000000"/>
                </a:solidFill>
                <a:effectLst/>
                <a:latin typeface="Times New Roman" panose="02020603050405020304" pitchFamily="18" charset="0"/>
                <a:cs typeface="Times New Roman" panose="02020603050405020304" pitchFamily="18" charset="0"/>
              </a:rPr>
              <a:t>As a result, we used AUC-score, F1-score of 1's, and Binary Log Loss as performance metrics to assess model performance.</a:t>
            </a:r>
          </a:p>
          <a:p>
            <a:pPr algn="l"/>
            <a:r>
              <a:rPr lang="en-US" sz="4000" b="0" i="0" dirty="0">
                <a:solidFill>
                  <a:srgbClr val="000000"/>
                </a:solidFill>
                <a:effectLst/>
                <a:latin typeface="Times New Roman" panose="02020603050405020304" pitchFamily="18" charset="0"/>
                <a:cs typeface="Times New Roman" panose="02020603050405020304" pitchFamily="18" charset="0"/>
              </a:rPr>
              <a:t>All models give significantly lower F1-scores when SMOTE is not used (1s). This problem has been resolved by the use of SMOTE (Though the f1-scores can be controlled by selecting the appropriate threshold from the ROC curve).</a:t>
            </a:r>
          </a:p>
          <a:p>
            <a:pPr algn="l"/>
            <a:r>
              <a:rPr lang="en-US" sz="4000" b="0" i="0" dirty="0">
                <a:solidFill>
                  <a:srgbClr val="000000"/>
                </a:solidFill>
                <a:effectLst/>
                <a:latin typeface="Times New Roman" panose="02020603050405020304" pitchFamily="18" charset="0"/>
                <a:cs typeface="Times New Roman" panose="02020603050405020304" pitchFamily="18" charset="0"/>
              </a:rPr>
              <a:t>Looking at the performance metrics of various models in the table above, we can see that Logistic Regression with SMOTE performs extremely well when compared to other models. It produces good AUC scores (without overfitting) and the best F1-Score (1). When compared to other models, the Binary log loss is slightly higher.</a:t>
            </a:r>
          </a:p>
          <a:p>
            <a:pPr algn="l"/>
            <a:r>
              <a:rPr lang="en-US" sz="4000" b="0" i="0" dirty="0">
                <a:solidFill>
                  <a:srgbClr val="000000"/>
                </a:solidFill>
                <a:effectLst/>
                <a:latin typeface="Times New Roman" panose="02020603050405020304" pitchFamily="18" charset="0"/>
                <a:cs typeface="Times New Roman" panose="02020603050405020304" pitchFamily="18" charset="0"/>
              </a:rPr>
              <a:t>Random Forest Classifier with SMOTE is the next best model. AUC scores show that it is overfitting when compared to Logistic Regression. It does, however, have a good F1-score(1), which is slightly lower than Logistic Regression. When compared to Logistic Regression, it has a better(lower) binary log loss.</a:t>
            </a:r>
          </a:p>
          <a:p>
            <a:r>
              <a:rPr lang="en-US" sz="4000" dirty="0">
                <a:latin typeface="Times New Roman" panose="02020603050405020304" pitchFamily="18" charset="0"/>
                <a:cs typeface="Times New Roman" panose="02020603050405020304" pitchFamily="18" charset="0"/>
              </a:rPr>
              <a:t>Random forests model seems to have better accuracy compared to other models.</a:t>
            </a:r>
          </a:p>
          <a:p>
            <a:r>
              <a:rPr lang="en-US" sz="4000" dirty="0">
                <a:latin typeface="Times New Roman" panose="02020603050405020304" pitchFamily="18" charset="0"/>
                <a:cs typeface="Times New Roman" panose="02020603050405020304" pitchFamily="18" charset="0"/>
              </a:rPr>
              <a:t>Using this model will help the institution in predicting the loan defaulting with a 80% of confidence.</a:t>
            </a:r>
          </a:p>
          <a:p>
            <a:pPr algn="l"/>
            <a:endParaRPr lang="en-US" sz="4000" b="0" i="0" dirty="0">
              <a:solidFill>
                <a:srgbClr val="000000"/>
              </a:solidFill>
              <a:effectLst/>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4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63149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DE243-CBCD-4C14-A554-DF5257E8CF25}"/>
              </a:ext>
            </a:extLst>
          </p:cNvPr>
          <p:cNvSpPr>
            <a:spLocks noGrp="1"/>
          </p:cNvSpPr>
          <p:nvPr>
            <p:ph type="title"/>
          </p:nvPr>
        </p:nvSpPr>
        <p:spPr>
          <a:xfrm>
            <a:off x="1817881" y="1508760"/>
            <a:ext cx="14582568" cy="651935"/>
          </a:xfrm>
        </p:spPr>
        <p:txBody>
          <a:bodyPr>
            <a:noAutofit/>
          </a:bodyPr>
          <a:lstStyle/>
          <a:p>
            <a:r>
              <a:rPr lang="en-US" sz="8000" dirty="0"/>
              <a:t>            L&amp;T Financial service</a:t>
            </a:r>
            <a:endParaRPr lang="en-IN" sz="8000" dirty="0"/>
          </a:p>
        </p:txBody>
      </p:sp>
      <p:sp>
        <p:nvSpPr>
          <p:cNvPr id="3" name="Text Placeholder 2">
            <a:extLst>
              <a:ext uri="{FF2B5EF4-FFF2-40B4-BE49-F238E27FC236}">
                <a16:creationId xmlns:a16="http://schemas.microsoft.com/office/drawing/2014/main" id="{7ABF0A25-797F-426B-8D94-1B22CB6C8C89}"/>
              </a:ext>
            </a:extLst>
          </p:cNvPr>
          <p:cNvSpPr>
            <a:spLocks noGrp="1"/>
          </p:cNvSpPr>
          <p:nvPr>
            <p:ph type="body" idx="1"/>
          </p:nvPr>
        </p:nvSpPr>
        <p:spPr>
          <a:xfrm>
            <a:off x="1466850" y="4218622"/>
            <a:ext cx="20844509" cy="7939027"/>
          </a:xfrm>
        </p:spPr>
        <p:txBody>
          <a:bodyPr>
            <a:normAutofit/>
          </a:bodyPr>
          <a:lstStyle/>
          <a:p>
            <a:pPr lvl="3" indent="0"/>
            <a:r>
              <a:rPr lang="en-US" sz="4400" b="0" i="0" dirty="0">
                <a:solidFill>
                  <a:srgbClr val="282828"/>
                </a:solidFill>
                <a:effectLst/>
                <a:latin typeface="Times New Roman" panose="02020603050405020304" pitchFamily="18" charset="0"/>
                <a:cs typeface="Times New Roman" panose="02020603050405020304" pitchFamily="18" charset="0"/>
              </a:rPr>
              <a:t>L&amp;T Finance Holdings Limited is a holding company. The Company offers a range of financial products and services across the corporate, retail and infrastructure finance sectors through its wholly owned subsidiaries. It operates primarily in the business segment of investments activity. Its product portfolio across four business groups includes retail finance, which includes construction equipment finance, transportation equipment finance, rural products finance, rural enterprise finance, micro finance and financial products distribution; corporate finance, which includes corporate loans and leases and supply chain finance; infrastructure finance, which includes project finance </a:t>
            </a:r>
            <a:r>
              <a:rPr lang="en-US" sz="4400" b="0" i="0" u="none" strike="noStrike" dirty="0">
                <a:solidFill>
                  <a:srgbClr val="282828"/>
                </a:solidFill>
                <a:effectLst/>
                <a:latin typeface="Times New Roman" panose="02020603050405020304" pitchFamily="18" charset="0"/>
                <a:cs typeface="Times New Roman" panose="02020603050405020304" pitchFamily="18" charset="0"/>
              </a:rPr>
              <a:t>and corporate loans, financial advisory services and equity investments, and investment management.</a:t>
            </a:r>
            <a:endParaRPr lang="en-US" sz="4400" dirty="0">
              <a:latin typeface="Times New Roman" panose="02020603050405020304" pitchFamily="18" charset="0"/>
              <a:cs typeface="Times New Roman" panose="02020603050405020304" pitchFamily="18" charset="0"/>
            </a:endParaRPr>
          </a:p>
        </p:txBody>
      </p:sp>
      <p:pic>
        <p:nvPicPr>
          <p:cNvPr id="5" name="Picture 4" descr="Icon&#10;&#10;Description automatically generated">
            <a:extLst>
              <a:ext uri="{FF2B5EF4-FFF2-40B4-BE49-F238E27FC236}">
                <a16:creationId xmlns:a16="http://schemas.microsoft.com/office/drawing/2014/main" id="{D6672421-F116-45B4-A9B5-326C6C693C0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48517" y="441695"/>
            <a:ext cx="2709863" cy="2709863"/>
          </a:xfrm>
          <a:prstGeom prst="rect">
            <a:avLst/>
          </a:prstGeom>
        </p:spPr>
      </p:pic>
    </p:spTree>
    <p:extLst>
      <p:ext uri="{BB962C8B-B14F-4D97-AF65-F5344CB8AC3E}">
        <p14:creationId xmlns:p14="http://schemas.microsoft.com/office/powerpoint/2010/main" val="210040880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3862-0EAB-4808-8103-3353E4B3BAAF}"/>
              </a:ext>
            </a:extLst>
          </p:cNvPr>
          <p:cNvSpPr>
            <a:spLocks noGrp="1"/>
          </p:cNvSpPr>
          <p:nvPr>
            <p:ph type="title"/>
          </p:nvPr>
        </p:nvSpPr>
        <p:spPr>
          <a:xfrm>
            <a:off x="1608331" y="548169"/>
            <a:ext cx="14582568" cy="1128231"/>
          </a:xfrm>
        </p:spPr>
        <p:txBody>
          <a:bodyPr>
            <a:noAutofit/>
          </a:bodyPr>
          <a:lstStyle/>
          <a:p>
            <a:pPr>
              <a:lnSpc>
                <a:spcPct val="107000"/>
              </a:lnSpc>
              <a:spcAft>
                <a:spcPts val="800"/>
              </a:spcAft>
            </a:pPr>
            <a:r>
              <a:rPr lang="en-IN" sz="5400" b="1" dirty="0">
                <a:effectLst/>
                <a:latin typeface="Times New Roman" panose="02020603050405020304" pitchFamily="18" charset="0"/>
                <a:ea typeface="Times New Roman" panose="02020603050405020304" pitchFamily="18" charset="0"/>
              </a:rPr>
              <a:t>Challenges &amp; About The Project</a:t>
            </a:r>
            <a:br>
              <a:rPr lang="en-IN" sz="5400" b="1" dirty="0">
                <a:effectLst/>
                <a:latin typeface="Times New Roman" panose="02020603050405020304" pitchFamily="18" charset="0"/>
                <a:ea typeface="Times New Roman" panose="02020603050405020304" pitchFamily="18" charset="0"/>
              </a:rPr>
            </a:br>
            <a:br>
              <a:rPr lang="en-IN" sz="5400" dirty="0">
                <a:effectLst/>
                <a:latin typeface="Calibri" panose="020F0502020204030204" pitchFamily="34" charset="0"/>
                <a:ea typeface="Calibri" panose="020F0502020204030204" pitchFamily="34" charset="0"/>
              </a:rPr>
            </a:br>
            <a:endParaRPr lang="en-IN" sz="9600" dirty="0"/>
          </a:p>
        </p:txBody>
      </p:sp>
      <p:sp>
        <p:nvSpPr>
          <p:cNvPr id="3" name="Text Placeholder 2">
            <a:extLst>
              <a:ext uri="{FF2B5EF4-FFF2-40B4-BE49-F238E27FC236}">
                <a16:creationId xmlns:a16="http://schemas.microsoft.com/office/drawing/2014/main" id="{C10B94E6-5DA4-4F79-B390-25B437EFCBF2}"/>
              </a:ext>
            </a:extLst>
          </p:cNvPr>
          <p:cNvSpPr>
            <a:spLocks noGrp="1"/>
          </p:cNvSpPr>
          <p:nvPr>
            <p:ph type="body" idx="1"/>
          </p:nvPr>
        </p:nvSpPr>
        <p:spPr>
          <a:xfrm>
            <a:off x="1009650" y="3048000"/>
            <a:ext cx="21812249" cy="9159240"/>
          </a:xfrm>
        </p:spPr>
        <p:txBody>
          <a:bodyPr>
            <a:normAutofit/>
          </a:bodyPr>
          <a:lstStyle/>
          <a:p>
            <a:pPr algn="just">
              <a:lnSpc>
                <a:spcPct val="107000"/>
              </a:lnSpc>
              <a:spcAft>
                <a:spcPts val="800"/>
              </a:spcAft>
            </a:pPr>
            <a:r>
              <a:rPr lang="en-IN" sz="3200" dirty="0">
                <a:effectLst/>
                <a:latin typeface="Times New Roman" panose="02020603050405020304" pitchFamily="18" charset="0"/>
                <a:ea typeface="Times New Roman" panose="02020603050405020304" pitchFamily="18" charset="0"/>
              </a:rPr>
              <a:t>Finance is a field that is concerned with the allocation (investment) of assets and liabilities over space and time, often under conditions of risk or uncertainty. Finance can also be defined as the art of money management. Participants in the market aim to price assets based on their risk level, fundamental value, and their expected rate of return. </a:t>
            </a:r>
            <a:endParaRPr lang="en-IN" sz="3200" dirty="0">
              <a:effectLst/>
              <a:latin typeface="Calibri" panose="020F0502020204030204" pitchFamily="34" charset="0"/>
              <a:ea typeface="Calibri" panose="020F0502020204030204" pitchFamily="34" charset="0"/>
            </a:endParaRPr>
          </a:p>
          <a:p>
            <a:pPr algn="just">
              <a:lnSpc>
                <a:spcPct val="107000"/>
              </a:lnSpc>
              <a:spcAft>
                <a:spcPts val="800"/>
              </a:spcAft>
            </a:pPr>
            <a:r>
              <a:rPr lang="en-IN" sz="3200" dirty="0">
                <a:effectLst/>
                <a:latin typeface="Times New Roman" panose="02020603050405020304" pitchFamily="18" charset="0"/>
                <a:ea typeface="Times New Roman" panose="02020603050405020304" pitchFamily="18" charset="0"/>
              </a:rPr>
              <a:t> </a:t>
            </a:r>
            <a:endParaRPr lang="en-IN" sz="3200" dirty="0">
              <a:effectLst/>
              <a:latin typeface="Calibri" panose="020F0502020204030204" pitchFamily="34" charset="0"/>
              <a:ea typeface="Calibri" panose="020F0502020204030204" pitchFamily="34" charset="0"/>
            </a:endParaRPr>
          </a:p>
          <a:p>
            <a:pPr algn="just">
              <a:lnSpc>
                <a:spcPct val="107000"/>
              </a:lnSpc>
              <a:spcAft>
                <a:spcPts val="800"/>
              </a:spcAft>
            </a:pPr>
            <a:r>
              <a:rPr lang="en-IN" sz="3200" dirty="0">
                <a:effectLst/>
                <a:latin typeface="Times New Roman" panose="02020603050405020304" pitchFamily="18" charset="0"/>
                <a:ea typeface="Times New Roman" panose="02020603050405020304" pitchFamily="18" charset="0"/>
              </a:rPr>
              <a:t>The dataset consists of customer information of L&amp;T financial services. It is a finance dataset, which consists of customers demographics, loan disbursed, asset cost being purchased and the customers previous account and loan history. The dataset also consists of the state and branch id of L&amp;T from where the loan was disbursed, the customer’s account history. It also contains the CNS score and score description provided by the Credit Bureaus of India. </a:t>
            </a:r>
            <a:endParaRPr lang="en-IN" sz="3200" dirty="0">
              <a:effectLst/>
              <a:latin typeface="Calibri" panose="020F0502020204030204" pitchFamily="34" charset="0"/>
              <a:ea typeface="Calibri" panose="020F0502020204030204" pitchFamily="34" charset="0"/>
            </a:endParaRPr>
          </a:p>
          <a:p>
            <a:pPr algn="just">
              <a:lnSpc>
                <a:spcPct val="107000"/>
              </a:lnSpc>
              <a:spcAft>
                <a:spcPts val="800"/>
              </a:spcAft>
            </a:pPr>
            <a:r>
              <a:rPr lang="en-IN" sz="3200" dirty="0">
                <a:effectLst/>
                <a:latin typeface="Times New Roman" panose="02020603050405020304" pitchFamily="18" charset="0"/>
                <a:ea typeface="Times New Roman" panose="02020603050405020304" pitchFamily="18" charset="0"/>
              </a:rPr>
              <a:t> </a:t>
            </a:r>
            <a:endParaRPr lang="en-IN" sz="3200" dirty="0">
              <a:effectLst/>
              <a:latin typeface="Calibri" panose="020F0502020204030204" pitchFamily="34" charset="0"/>
              <a:ea typeface="Calibri" panose="020F0502020204030204" pitchFamily="34" charset="0"/>
            </a:endParaRPr>
          </a:p>
          <a:p>
            <a:pPr algn="just">
              <a:lnSpc>
                <a:spcPct val="107000"/>
              </a:lnSpc>
              <a:spcAft>
                <a:spcPts val="800"/>
              </a:spcAft>
            </a:pPr>
            <a:r>
              <a:rPr lang="en-IN" sz="3200" dirty="0">
                <a:effectLst/>
                <a:latin typeface="Times New Roman" panose="02020603050405020304" pitchFamily="18" charset="0"/>
                <a:ea typeface="Times New Roman" panose="02020603050405020304" pitchFamily="18" charset="0"/>
              </a:rPr>
              <a:t>It is a challenge for any financial services to target the right people for disbursing the loan. The credit team must analyse various details like CIBIL score, payment history (if available), credit history, geographical location, profession, income, age, education etc. of the customers. This will help in understanding whether the person can pay back the loan amount. Which in turn reduces its NPAs and increases the profitability. </a:t>
            </a:r>
            <a:endParaRPr lang="en-IN" sz="3200" dirty="0">
              <a:effectLst/>
              <a:latin typeface="Calibri" panose="020F0502020204030204" pitchFamily="34" charset="0"/>
              <a:ea typeface="Calibri" panose="020F0502020204030204" pitchFamily="34" charset="0"/>
            </a:endParaRPr>
          </a:p>
          <a:p>
            <a:pPr algn="just">
              <a:lnSpc>
                <a:spcPct val="107000"/>
              </a:lnSpc>
              <a:spcAft>
                <a:spcPts val="800"/>
              </a:spcAft>
            </a:pPr>
            <a:r>
              <a:rPr lang="en-IN" sz="3200" dirty="0">
                <a:effectLst/>
                <a:latin typeface="Times New Roman" panose="02020603050405020304" pitchFamily="18" charset="0"/>
                <a:ea typeface="Times New Roman" panose="02020603050405020304" pitchFamily="18" charset="0"/>
              </a:rPr>
              <a:t> </a:t>
            </a:r>
            <a:endParaRPr lang="en-IN" sz="3200" dirty="0">
              <a:effectLst/>
              <a:latin typeface="Calibri" panose="020F0502020204030204" pitchFamily="34" charset="0"/>
              <a:ea typeface="Calibri" panose="020F0502020204030204" pitchFamily="34" charset="0"/>
            </a:endParaRPr>
          </a:p>
          <a:p>
            <a:pPr algn="just">
              <a:lnSpc>
                <a:spcPct val="107000"/>
              </a:lnSpc>
              <a:spcAft>
                <a:spcPts val="800"/>
              </a:spcAft>
            </a:pPr>
            <a:r>
              <a:rPr lang="en-IN" sz="3200" dirty="0">
                <a:effectLst/>
                <a:latin typeface="Times New Roman" panose="02020603050405020304" pitchFamily="18" charset="0"/>
                <a:ea typeface="Times New Roman" panose="02020603050405020304" pitchFamily="18" charset="0"/>
              </a:rPr>
              <a:t>You need to assess what data is available and perform some exploratory and descriptive analytics to identify interesting and useful patterns, trends, and insights. </a:t>
            </a:r>
            <a:endParaRPr lang="en-IN" sz="3200" dirty="0">
              <a:effectLst/>
              <a:latin typeface="Calibri" panose="020F0502020204030204" pitchFamily="34" charset="0"/>
              <a:ea typeface="Calibri" panose="020F0502020204030204" pitchFamily="34" charset="0"/>
            </a:endParaRPr>
          </a:p>
          <a:p>
            <a:endParaRPr lang="en-IN" sz="4400" dirty="0"/>
          </a:p>
        </p:txBody>
      </p:sp>
      <p:pic>
        <p:nvPicPr>
          <p:cNvPr id="4" name="Picture 3" descr="Icon&#10;&#10;Description automatically generated">
            <a:extLst>
              <a:ext uri="{FF2B5EF4-FFF2-40B4-BE49-F238E27FC236}">
                <a16:creationId xmlns:a16="http://schemas.microsoft.com/office/drawing/2014/main" id="{EA3519BB-A98A-4502-926B-5CE557EAD60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9601497" y="153828"/>
            <a:ext cx="2709863" cy="2709863"/>
          </a:xfrm>
          <a:prstGeom prst="rect">
            <a:avLst/>
          </a:prstGeom>
        </p:spPr>
      </p:pic>
    </p:spTree>
    <p:extLst>
      <p:ext uri="{BB962C8B-B14F-4D97-AF65-F5344CB8AC3E}">
        <p14:creationId xmlns:p14="http://schemas.microsoft.com/office/powerpoint/2010/main" val="191664350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Lorem ipsum">
            <a:extLst>
              <a:ext uri="{FF2B5EF4-FFF2-40B4-BE49-F238E27FC236}">
                <a16:creationId xmlns:a16="http://schemas.microsoft.com/office/drawing/2014/main" id="{AD8CD89F-BB88-4F8E-8C98-A578484F75DF}"/>
              </a:ext>
            </a:extLst>
          </p:cNvPr>
          <p:cNvSpPr txBox="1"/>
          <p:nvPr/>
        </p:nvSpPr>
        <p:spPr>
          <a:xfrm>
            <a:off x="12801601" y="2634345"/>
            <a:ext cx="153953" cy="9848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spAutoFit/>
          </a:bodyPr>
          <a:lstStyle/>
          <a:p>
            <a:pPr>
              <a:spcBef>
                <a:spcPts val="100"/>
              </a:spcBef>
              <a:defRPr sz="4000">
                <a:latin typeface="HelveticaNowText-Bold"/>
                <a:ea typeface="HelveticaNowText-Bold"/>
                <a:cs typeface="HelveticaNowText-Bold"/>
                <a:sym typeface="HelveticaNowText-Bold"/>
              </a:defRPr>
            </a:pPr>
            <a:endParaRPr sz="5400" b="1" dirty="0">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0E52407A-42F5-4D58-9A1E-840398900468}"/>
              </a:ext>
            </a:extLst>
          </p:cNvPr>
          <p:cNvSpPr>
            <a:spLocks noGrp="1"/>
          </p:cNvSpPr>
          <p:nvPr>
            <p:ph type="title"/>
          </p:nvPr>
        </p:nvSpPr>
        <p:spPr>
          <a:xfrm>
            <a:off x="1817881" y="1300845"/>
            <a:ext cx="14582568" cy="651935"/>
          </a:xfrm>
        </p:spPr>
        <p:txBody>
          <a:bodyPr>
            <a:noAutofit/>
          </a:bodyPr>
          <a:lstStyle/>
          <a:p>
            <a:r>
              <a:rPr lang="en-US" sz="8000" dirty="0"/>
              <a:t>Why loan default prediction?</a:t>
            </a:r>
            <a:endParaRPr lang="en-IN" sz="8000" dirty="0"/>
          </a:p>
        </p:txBody>
      </p:sp>
      <p:sp>
        <p:nvSpPr>
          <p:cNvPr id="4" name="Text Placeholder 3">
            <a:extLst>
              <a:ext uri="{FF2B5EF4-FFF2-40B4-BE49-F238E27FC236}">
                <a16:creationId xmlns:a16="http://schemas.microsoft.com/office/drawing/2014/main" id="{25EBDE59-C60A-4B93-BA75-CADB469F0143}"/>
              </a:ext>
            </a:extLst>
          </p:cNvPr>
          <p:cNvSpPr>
            <a:spLocks noGrp="1"/>
          </p:cNvSpPr>
          <p:nvPr>
            <p:ph type="body" idx="1"/>
          </p:nvPr>
        </p:nvSpPr>
        <p:spPr>
          <a:xfrm>
            <a:off x="1817881" y="3126787"/>
            <a:ext cx="20493479" cy="8758646"/>
          </a:xfrm>
        </p:spPr>
        <p:txBody>
          <a:bodyPr>
            <a:normAutofit/>
          </a:bodyPr>
          <a:lstStyle/>
          <a:p>
            <a:r>
              <a:rPr lang="en-US" sz="4800" dirty="0">
                <a:latin typeface="Times New Roman" panose="02020603050405020304" pitchFamily="18" charset="0"/>
                <a:cs typeface="Times New Roman" panose="02020603050405020304" pitchFamily="18" charset="0"/>
              </a:rPr>
              <a:t>The great risk of giving a loan to any financial institution is not being able to recover the loan amount from the consumer within the estimated time frame. Before lending money to a customer, the institution should check his or her credit score. A credit score is a form of the algorithm in which the customer's prior data is sent into the algorithm, which then calculates and provides a credit score that aids in the loan being granted to the proper consumer. When a consumer is unable to return the debt within a reasonable time limit, the financial institution suffers. In order to deal with it, we're developing a machine learning model that learns and predicts when a new customer may default. Or not. This may also help in fraudulent detection which decreases the risk. </a:t>
            </a:r>
            <a:endParaRPr lang="en-US" sz="4000" dirty="0"/>
          </a:p>
          <a:p>
            <a:endParaRPr lang="en-IN" sz="4000"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D832A35E-7EB7-4A22-AD38-3A9AC1953049}"/>
              </a:ext>
            </a:extLst>
          </p:cNvPr>
          <p:cNvGraphicFramePr>
            <a:graphicFrameLocks noGrp="1"/>
          </p:cNvGraphicFramePr>
          <p:nvPr>
            <p:extLst>
              <p:ext uri="{D42A27DB-BD31-4B8C-83A1-F6EECF244321}">
                <p14:modId xmlns:p14="http://schemas.microsoft.com/office/powerpoint/2010/main" val="199892752"/>
              </p:ext>
            </p:extLst>
          </p:nvPr>
        </p:nvGraphicFramePr>
        <p:xfrm>
          <a:off x="2895599" y="742951"/>
          <a:ext cx="7561385" cy="12058648"/>
        </p:xfrm>
        <a:graphic>
          <a:graphicData uri="http://schemas.openxmlformats.org/drawingml/2006/table">
            <a:tbl>
              <a:tblPr bandRow="1">
                <a:tableStyleId>{5940675A-B579-460E-94D1-54222C63F5DA}</a:tableStyleId>
              </a:tblPr>
              <a:tblGrid>
                <a:gridCol w="3423779">
                  <a:extLst>
                    <a:ext uri="{9D8B030D-6E8A-4147-A177-3AD203B41FA5}">
                      <a16:colId xmlns:a16="http://schemas.microsoft.com/office/drawing/2014/main" val="3445150039"/>
                    </a:ext>
                  </a:extLst>
                </a:gridCol>
                <a:gridCol w="4137606">
                  <a:extLst>
                    <a:ext uri="{9D8B030D-6E8A-4147-A177-3AD203B41FA5}">
                      <a16:colId xmlns:a16="http://schemas.microsoft.com/office/drawing/2014/main" val="1446756401"/>
                    </a:ext>
                  </a:extLst>
                </a:gridCol>
              </a:tblGrid>
              <a:tr h="511661">
                <a:tc>
                  <a:txBody>
                    <a:bodyPr/>
                    <a:lstStyle/>
                    <a:p>
                      <a:pPr>
                        <a:lnSpc>
                          <a:spcPct val="107000"/>
                        </a:lnSpc>
                        <a:spcAft>
                          <a:spcPts val="800"/>
                        </a:spcAft>
                      </a:pPr>
                      <a:r>
                        <a:rPr lang="en-IN" sz="1400" dirty="0">
                          <a:effectLst/>
                        </a:rPr>
                        <a:t>Variable Name </a:t>
                      </a:r>
                      <a:endParaRPr lang="en-IN" sz="1100" dirty="0">
                        <a:effectLst/>
                        <a:latin typeface="Calibri" panose="020F0502020204030204" pitchFamily="34" charset="0"/>
                        <a:ea typeface="Calibri" panose="020F0502020204030204" pitchFamily="34" charset="0"/>
                      </a:endParaRPr>
                    </a:p>
                  </a:txBody>
                  <a:tcPr marL="68580" marR="68580" marT="0" marB="0" anchor="b"/>
                </a:tc>
                <a:tc>
                  <a:txBody>
                    <a:bodyPr/>
                    <a:lstStyle/>
                    <a:p>
                      <a:pPr>
                        <a:lnSpc>
                          <a:spcPct val="107000"/>
                        </a:lnSpc>
                        <a:spcAft>
                          <a:spcPts val="800"/>
                        </a:spcAft>
                      </a:pPr>
                      <a:r>
                        <a:rPr lang="en-IN" sz="1400" dirty="0">
                          <a:effectLst/>
                        </a:rPr>
                        <a:t>Description </a:t>
                      </a:r>
                      <a:endParaRPr lang="en-IN" sz="1100" dirty="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2096259331"/>
                  </a:ext>
                </a:extLst>
              </a:tr>
              <a:tr h="362771">
                <a:tc>
                  <a:txBody>
                    <a:bodyPr/>
                    <a:lstStyle/>
                    <a:p>
                      <a:pPr>
                        <a:lnSpc>
                          <a:spcPct val="107000"/>
                        </a:lnSpc>
                        <a:spcAft>
                          <a:spcPts val="800"/>
                        </a:spcAft>
                      </a:pPr>
                      <a:r>
                        <a:rPr lang="en-IN" sz="1100" dirty="0">
                          <a:effectLst/>
                        </a:rPr>
                        <a:t>Loan_Id</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100" dirty="0">
                          <a:effectLst/>
                        </a:rPr>
                        <a:t>Unique Loan id</a:t>
                      </a:r>
                      <a:endParaRPr lang="en-IN"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054672687"/>
                  </a:ext>
                </a:extLst>
              </a:tr>
              <a:tr h="362771">
                <a:tc>
                  <a:txBody>
                    <a:bodyPr/>
                    <a:lstStyle/>
                    <a:p>
                      <a:pPr>
                        <a:lnSpc>
                          <a:spcPct val="107000"/>
                        </a:lnSpc>
                        <a:spcAft>
                          <a:spcPts val="800"/>
                        </a:spcAft>
                      </a:pPr>
                      <a:r>
                        <a:rPr lang="en-IN" sz="1100" dirty="0" err="1">
                          <a:effectLst/>
                        </a:rPr>
                        <a:t>Disbursed_Amount</a:t>
                      </a:r>
                      <a:r>
                        <a:rPr lang="en-IN" sz="1100" dirty="0">
                          <a:effectLst/>
                        </a:rPr>
                        <a:t> </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100">
                          <a:effectLst/>
                        </a:rPr>
                        <a:t>Amount of Loan disbursed </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941936099"/>
                  </a:ext>
                </a:extLst>
              </a:tr>
              <a:tr h="368679">
                <a:tc>
                  <a:txBody>
                    <a:bodyPr/>
                    <a:lstStyle/>
                    <a:p>
                      <a:pPr>
                        <a:lnSpc>
                          <a:spcPct val="107000"/>
                        </a:lnSpc>
                        <a:spcAft>
                          <a:spcPts val="800"/>
                        </a:spcAft>
                      </a:pPr>
                      <a:r>
                        <a:rPr lang="en-IN" sz="1100">
                          <a:effectLst/>
                        </a:rPr>
                        <a:t>Asset_Cost </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100">
                          <a:effectLst/>
                        </a:rPr>
                        <a:t>Cost of the Asset </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252790272"/>
                  </a:ext>
                </a:extLst>
              </a:tr>
              <a:tr h="368679">
                <a:tc>
                  <a:txBody>
                    <a:bodyPr/>
                    <a:lstStyle/>
                    <a:p>
                      <a:pPr>
                        <a:lnSpc>
                          <a:spcPct val="107000"/>
                        </a:lnSpc>
                        <a:spcAft>
                          <a:spcPts val="800"/>
                        </a:spcAft>
                      </a:pPr>
                      <a:r>
                        <a:rPr lang="en-IN" sz="1100">
                          <a:effectLst/>
                        </a:rPr>
                        <a:t>LTV</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100">
                          <a:effectLst/>
                        </a:rPr>
                        <a:t>Loan to Value of the asset </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201719727"/>
                  </a:ext>
                </a:extLst>
              </a:tr>
              <a:tr h="363953">
                <a:tc>
                  <a:txBody>
                    <a:bodyPr/>
                    <a:lstStyle/>
                    <a:p>
                      <a:pPr>
                        <a:lnSpc>
                          <a:spcPct val="107000"/>
                        </a:lnSpc>
                        <a:spcAft>
                          <a:spcPts val="800"/>
                        </a:spcAft>
                      </a:pPr>
                      <a:r>
                        <a:rPr lang="en-IN" sz="1100">
                          <a:effectLst/>
                        </a:rPr>
                        <a:t>Branch_Id </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100">
                          <a:effectLst/>
                        </a:rPr>
                        <a:t>Branch where the loan was disbursed </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011374777"/>
                  </a:ext>
                </a:extLst>
              </a:tr>
              <a:tr h="368679">
                <a:tc>
                  <a:txBody>
                    <a:bodyPr/>
                    <a:lstStyle/>
                    <a:p>
                      <a:pPr>
                        <a:lnSpc>
                          <a:spcPct val="107000"/>
                        </a:lnSpc>
                        <a:spcAft>
                          <a:spcPts val="800"/>
                        </a:spcAft>
                      </a:pPr>
                      <a:r>
                        <a:rPr lang="en-IN" sz="1100">
                          <a:effectLst/>
                        </a:rPr>
                        <a:t>City_Code</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100">
                          <a:effectLst/>
                        </a:rPr>
                        <a:t>Code representing City</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44049030"/>
                  </a:ext>
                </a:extLst>
              </a:tr>
              <a:tr h="368679">
                <a:tc>
                  <a:txBody>
                    <a:bodyPr/>
                    <a:lstStyle/>
                    <a:p>
                      <a:pPr>
                        <a:lnSpc>
                          <a:spcPct val="107000"/>
                        </a:lnSpc>
                        <a:spcAft>
                          <a:spcPts val="800"/>
                        </a:spcAft>
                      </a:pPr>
                      <a:r>
                        <a:rPr lang="en-IN" sz="1100">
                          <a:effectLst/>
                        </a:rPr>
                        <a:t>State_Code</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100">
                          <a:effectLst/>
                        </a:rPr>
                        <a:t>Code representing State</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696955013"/>
                  </a:ext>
                </a:extLst>
              </a:tr>
              <a:tr h="368679">
                <a:tc>
                  <a:txBody>
                    <a:bodyPr/>
                    <a:lstStyle/>
                    <a:p>
                      <a:pPr>
                        <a:lnSpc>
                          <a:spcPct val="107000"/>
                        </a:lnSpc>
                        <a:spcAft>
                          <a:spcPts val="800"/>
                        </a:spcAft>
                      </a:pPr>
                      <a:r>
                        <a:rPr lang="en-IN" sz="1100">
                          <a:effectLst/>
                        </a:rPr>
                        <a:t>Postal_Code</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100">
                          <a:effectLst/>
                        </a:rPr>
                        <a:t>Postal code of the area</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855128491"/>
                  </a:ext>
                </a:extLst>
              </a:tr>
              <a:tr h="368679">
                <a:tc>
                  <a:txBody>
                    <a:bodyPr/>
                    <a:lstStyle/>
                    <a:p>
                      <a:pPr>
                        <a:lnSpc>
                          <a:spcPct val="107000"/>
                        </a:lnSpc>
                        <a:spcAft>
                          <a:spcPts val="800"/>
                        </a:spcAft>
                      </a:pPr>
                      <a:r>
                        <a:rPr lang="en-IN" sz="1100">
                          <a:effectLst/>
                        </a:rPr>
                        <a:t>Date_of_Birth </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100">
                          <a:effectLst/>
                        </a:rPr>
                        <a:t>Date of birth of the customer </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532232202"/>
                  </a:ext>
                </a:extLst>
              </a:tr>
              <a:tr h="720815">
                <a:tc>
                  <a:txBody>
                    <a:bodyPr/>
                    <a:lstStyle/>
                    <a:p>
                      <a:pPr>
                        <a:lnSpc>
                          <a:spcPct val="107000"/>
                        </a:lnSpc>
                        <a:spcAft>
                          <a:spcPts val="800"/>
                        </a:spcAft>
                      </a:pPr>
                      <a:r>
                        <a:rPr lang="en-IN" sz="1100">
                          <a:effectLst/>
                        </a:rPr>
                        <a:t>Employment_Type </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nSpc>
                          <a:spcPct val="107000"/>
                        </a:lnSpc>
                        <a:spcAft>
                          <a:spcPts val="800"/>
                        </a:spcAft>
                      </a:pPr>
                      <a:r>
                        <a:rPr lang="en-IN" sz="1100" dirty="0">
                          <a:effectLst/>
                        </a:rPr>
                        <a:t>Employment Type of the customer (Salaried/Self Employed) </a:t>
                      </a:r>
                      <a:endParaRPr lang="en-IN" sz="1100" dirty="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3282915993"/>
                  </a:ext>
                </a:extLst>
              </a:tr>
              <a:tr h="362771">
                <a:tc>
                  <a:txBody>
                    <a:bodyPr/>
                    <a:lstStyle/>
                    <a:p>
                      <a:pPr>
                        <a:lnSpc>
                          <a:spcPct val="107000"/>
                        </a:lnSpc>
                        <a:spcAft>
                          <a:spcPts val="800"/>
                        </a:spcAft>
                      </a:pPr>
                      <a:r>
                        <a:rPr lang="en-IN" sz="1100">
                          <a:effectLst/>
                        </a:rPr>
                        <a:t>DisbursalDate </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100">
                          <a:effectLst/>
                        </a:rPr>
                        <a:t>Date of disbursement </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273091555"/>
                  </a:ext>
                </a:extLst>
              </a:tr>
              <a:tr h="368679">
                <a:tc>
                  <a:txBody>
                    <a:bodyPr/>
                    <a:lstStyle/>
                    <a:p>
                      <a:pPr>
                        <a:lnSpc>
                          <a:spcPct val="107000"/>
                        </a:lnSpc>
                        <a:spcAft>
                          <a:spcPts val="800"/>
                        </a:spcAft>
                      </a:pPr>
                      <a:r>
                        <a:rPr lang="en-IN" sz="1100">
                          <a:effectLst/>
                        </a:rPr>
                        <a:t>Region_ID</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100">
                          <a:effectLst/>
                        </a:rPr>
                        <a:t>Code for region of disbursement </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819388302"/>
                  </a:ext>
                </a:extLst>
              </a:tr>
              <a:tr h="720815">
                <a:tc>
                  <a:txBody>
                    <a:bodyPr/>
                    <a:lstStyle/>
                    <a:p>
                      <a:pPr>
                        <a:lnSpc>
                          <a:spcPct val="107000"/>
                        </a:lnSpc>
                        <a:spcAft>
                          <a:spcPts val="800"/>
                        </a:spcAft>
                      </a:pPr>
                      <a:r>
                        <a:rPr lang="en-IN" sz="1100">
                          <a:effectLst/>
                        </a:rPr>
                        <a:t>MobileNo_Avl_Flag </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just">
                        <a:lnSpc>
                          <a:spcPct val="107000"/>
                        </a:lnSpc>
                        <a:spcAft>
                          <a:spcPts val="800"/>
                        </a:spcAft>
                      </a:pPr>
                      <a:r>
                        <a:rPr lang="en-IN" sz="1100">
                          <a:effectLst/>
                        </a:rPr>
                        <a:t>If Mobile no. was shared by the customer, then flagged as 1 </a:t>
                      </a:r>
                      <a:endParaRPr lang="en-IN" sz="11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1099571868"/>
                  </a:ext>
                </a:extLst>
              </a:tr>
              <a:tr h="720815">
                <a:tc>
                  <a:txBody>
                    <a:bodyPr/>
                    <a:lstStyle/>
                    <a:p>
                      <a:pPr>
                        <a:lnSpc>
                          <a:spcPct val="107000"/>
                        </a:lnSpc>
                        <a:spcAft>
                          <a:spcPts val="800"/>
                        </a:spcAft>
                      </a:pPr>
                      <a:r>
                        <a:rPr lang="en-IN" sz="1100">
                          <a:effectLst/>
                        </a:rPr>
                        <a:t>Aadhar_flag </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nSpc>
                          <a:spcPct val="107000"/>
                        </a:lnSpc>
                        <a:spcAft>
                          <a:spcPts val="800"/>
                        </a:spcAft>
                      </a:pPr>
                      <a:r>
                        <a:rPr lang="en-IN" sz="1100">
                          <a:effectLst/>
                        </a:rPr>
                        <a:t>If Aaddhar was shared by the customer then flagged as 1 </a:t>
                      </a:r>
                      <a:endParaRPr lang="en-IN" sz="11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1209312577"/>
                  </a:ext>
                </a:extLst>
              </a:tr>
              <a:tr h="650861">
                <a:tc>
                  <a:txBody>
                    <a:bodyPr/>
                    <a:lstStyle/>
                    <a:p>
                      <a:pPr>
                        <a:lnSpc>
                          <a:spcPct val="107000"/>
                        </a:lnSpc>
                        <a:spcAft>
                          <a:spcPts val="800"/>
                        </a:spcAft>
                      </a:pPr>
                      <a:r>
                        <a:rPr lang="en-IN" sz="1100">
                          <a:effectLst/>
                        </a:rPr>
                        <a:t>PAN_flag </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100">
                          <a:effectLst/>
                        </a:rPr>
                        <a:t>If PAN  was shared by the customer then flagged as 1 </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621707585"/>
                  </a:ext>
                </a:extLst>
              </a:tr>
              <a:tr h="650861">
                <a:tc>
                  <a:txBody>
                    <a:bodyPr/>
                    <a:lstStyle/>
                    <a:p>
                      <a:pPr>
                        <a:lnSpc>
                          <a:spcPct val="107000"/>
                        </a:lnSpc>
                        <a:spcAft>
                          <a:spcPts val="800"/>
                        </a:spcAft>
                      </a:pPr>
                      <a:r>
                        <a:rPr lang="en-IN" sz="1100">
                          <a:effectLst/>
                        </a:rPr>
                        <a:t>VoterID_flag </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100">
                          <a:effectLst/>
                        </a:rPr>
                        <a:t>If voter id  was shared by the customer then flagged as 1 </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856224396"/>
                  </a:ext>
                </a:extLst>
              </a:tr>
              <a:tr h="650861">
                <a:tc>
                  <a:txBody>
                    <a:bodyPr/>
                    <a:lstStyle/>
                    <a:p>
                      <a:pPr>
                        <a:lnSpc>
                          <a:spcPct val="107000"/>
                        </a:lnSpc>
                        <a:spcAft>
                          <a:spcPts val="800"/>
                        </a:spcAft>
                      </a:pPr>
                      <a:r>
                        <a:rPr lang="en-IN" sz="1100">
                          <a:effectLst/>
                        </a:rPr>
                        <a:t>Driving_flag </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100">
                          <a:effectLst/>
                        </a:rPr>
                        <a:t>If DL was shared by the customer then flagged as 1 </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768615379"/>
                  </a:ext>
                </a:extLst>
              </a:tr>
              <a:tr h="720815">
                <a:tc>
                  <a:txBody>
                    <a:bodyPr/>
                    <a:lstStyle/>
                    <a:p>
                      <a:pPr>
                        <a:lnSpc>
                          <a:spcPct val="107000"/>
                        </a:lnSpc>
                        <a:spcAft>
                          <a:spcPts val="800"/>
                        </a:spcAft>
                      </a:pPr>
                      <a:r>
                        <a:rPr lang="en-IN" sz="1100">
                          <a:effectLst/>
                        </a:rPr>
                        <a:t>Passport_flag </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nSpc>
                          <a:spcPct val="107000"/>
                        </a:lnSpc>
                        <a:spcAft>
                          <a:spcPts val="800"/>
                        </a:spcAft>
                      </a:pPr>
                      <a:r>
                        <a:rPr lang="en-IN" sz="1100">
                          <a:effectLst/>
                        </a:rPr>
                        <a:t>If passport was shared by the customer then flagged as 1 </a:t>
                      </a:r>
                      <a:endParaRPr lang="en-IN" sz="11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3156843481"/>
                  </a:ext>
                </a:extLst>
              </a:tr>
              <a:tr h="362771">
                <a:tc>
                  <a:txBody>
                    <a:bodyPr/>
                    <a:lstStyle/>
                    <a:p>
                      <a:pPr>
                        <a:lnSpc>
                          <a:spcPct val="107000"/>
                        </a:lnSpc>
                        <a:spcAft>
                          <a:spcPts val="800"/>
                        </a:spcAft>
                      </a:pPr>
                      <a:r>
                        <a:rPr lang="en-IN" sz="1100">
                          <a:effectLst/>
                        </a:rPr>
                        <a:t>PERFORM_CNS.SCORE </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100">
                          <a:effectLst/>
                        </a:rPr>
                        <a:t>Bureau Score </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19263095"/>
                  </a:ext>
                </a:extLst>
              </a:tr>
              <a:tr h="650861">
                <a:tc>
                  <a:txBody>
                    <a:bodyPr/>
                    <a:lstStyle/>
                    <a:p>
                      <a:pPr>
                        <a:lnSpc>
                          <a:spcPct val="107000"/>
                        </a:lnSpc>
                        <a:spcAft>
                          <a:spcPts val="800"/>
                        </a:spcAft>
                      </a:pPr>
                      <a:r>
                        <a:rPr lang="en-IN" sz="1100">
                          <a:effectLst/>
                        </a:rPr>
                        <a:t>DELINQUENT.ACCTS.IN.LAST.SIX.MONTHS</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100">
                          <a:effectLst/>
                        </a:rPr>
                        <a:t>Number of delinquent accounts in the last six months</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065004444"/>
                  </a:ext>
                </a:extLst>
              </a:tr>
              <a:tr h="362771">
                <a:tc>
                  <a:txBody>
                    <a:bodyPr/>
                    <a:lstStyle/>
                    <a:p>
                      <a:pPr>
                        <a:lnSpc>
                          <a:spcPct val="107000"/>
                        </a:lnSpc>
                        <a:spcAft>
                          <a:spcPts val="800"/>
                        </a:spcAft>
                      </a:pPr>
                      <a:r>
                        <a:rPr lang="en-IN" sz="1100">
                          <a:effectLst/>
                        </a:rPr>
                        <a:t>CREDIT.HISTORY.LENGTH</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100">
                          <a:effectLst/>
                        </a:rPr>
                        <a:t>Credit history in terms of years </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618085955"/>
                  </a:ext>
                </a:extLst>
              </a:tr>
              <a:tr h="650861">
                <a:tc>
                  <a:txBody>
                    <a:bodyPr/>
                    <a:lstStyle/>
                    <a:p>
                      <a:pPr>
                        <a:lnSpc>
                          <a:spcPct val="107000"/>
                        </a:lnSpc>
                        <a:spcAft>
                          <a:spcPts val="800"/>
                        </a:spcAft>
                      </a:pPr>
                      <a:r>
                        <a:rPr lang="en-IN" sz="1100">
                          <a:effectLst/>
                        </a:rPr>
                        <a:t>NO.OF_INQUIRIES</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100">
                          <a:effectLst/>
                        </a:rPr>
                        <a:t>Number of inquiries made by the customer</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410126830"/>
                  </a:ext>
                </a:extLst>
              </a:tr>
              <a:tr h="650861">
                <a:tc>
                  <a:txBody>
                    <a:bodyPr/>
                    <a:lstStyle/>
                    <a:p>
                      <a:pPr>
                        <a:lnSpc>
                          <a:spcPct val="107000"/>
                        </a:lnSpc>
                        <a:spcAft>
                          <a:spcPts val="800"/>
                        </a:spcAft>
                      </a:pPr>
                      <a:r>
                        <a:rPr lang="en-IN" sz="1100">
                          <a:effectLst/>
                        </a:rPr>
                        <a:t>Loan_Default (target variable)</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100" dirty="0">
                          <a:effectLst/>
                        </a:rPr>
                        <a:t>Payment default in the first EMI on due date </a:t>
                      </a:r>
                      <a:endParaRPr lang="en-IN"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918071257"/>
                  </a:ext>
                </a:extLst>
              </a:tr>
            </a:tbl>
          </a:graphicData>
        </a:graphic>
      </p:graphicFrame>
      <p:sp>
        <p:nvSpPr>
          <p:cNvPr id="10" name="TextBox 9">
            <a:extLst>
              <a:ext uri="{FF2B5EF4-FFF2-40B4-BE49-F238E27FC236}">
                <a16:creationId xmlns:a16="http://schemas.microsoft.com/office/drawing/2014/main" id="{16A438FF-A9B6-4957-B3DC-E716784A57F5}"/>
              </a:ext>
            </a:extLst>
          </p:cNvPr>
          <p:cNvSpPr txBox="1"/>
          <p:nvPr/>
        </p:nvSpPr>
        <p:spPr>
          <a:xfrm>
            <a:off x="11558954" y="5896561"/>
            <a:ext cx="11301046" cy="984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t">
            <a:spAutoFit/>
          </a:bodyPr>
          <a:lstStyle/>
          <a:p>
            <a:pPr marL="0" marR="0" indent="0" algn="ctr" defTabSz="1524000" rtl="0" fontAlgn="auto" latinLnBrk="0" hangingPunct="0">
              <a:lnSpc>
                <a:spcPct val="100000"/>
              </a:lnSpc>
              <a:spcBef>
                <a:spcPts val="0"/>
              </a:spcBef>
              <a:spcAft>
                <a:spcPts val="0"/>
              </a:spcAft>
              <a:buClrTx/>
              <a:buSzTx/>
              <a:buFontTx/>
              <a:buNone/>
              <a:tabLst/>
            </a:pPr>
            <a:r>
              <a:rPr lang="en-IN" sz="5400" b="1" dirty="0">
                <a:effectLst/>
                <a:latin typeface="Times New Roman" panose="02020603050405020304" pitchFamily="18" charset="0"/>
                <a:ea typeface="Times New Roman" panose="02020603050405020304" pitchFamily="18" charset="0"/>
              </a:rPr>
              <a:t>Data Dictionary of Dataset</a:t>
            </a:r>
            <a:endParaRPr kumimoji="0" lang="en-IN" sz="72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53979923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hape, rectangle&#10;&#10;Description automatically generated with medium confidence">
            <a:extLst>
              <a:ext uri="{FF2B5EF4-FFF2-40B4-BE49-F238E27FC236}">
                <a16:creationId xmlns:a16="http://schemas.microsoft.com/office/drawing/2014/main" id="{63B89910-F8B5-4F63-8235-39C655C211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354" y="2579077"/>
            <a:ext cx="19788554" cy="9765113"/>
          </a:xfrm>
          <a:prstGeom prst="rect">
            <a:avLst/>
          </a:prstGeom>
        </p:spPr>
      </p:pic>
      <p:sp>
        <p:nvSpPr>
          <p:cNvPr id="6" name="TextBox 5">
            <a:extLst>
              <a:ext uri="{FF2B5EF4-FFF2-40B4-BE49-F238E27FC236}">
                <a16:creationId xmlns:a16="http://schemas.microsoft.com/office/drawing/2014/main" id="{55B0722E-F128-4A14-B52B-A01D6A4D35FF}"/>
              </a:ext>
            </a:extLst>
          </p:cNvPr>
          <p:cNvSpPr txBox="1"/>
          <p:nvPr/>
        </p:nvSpPr>
        <p:spPr>
          <a:xfrm>
            <a:off x="4994032" y="516026"/>
            <a:ext cx="9472246" cy="1508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t">
            <a:spAutoFit/>
          </a:bodyPr>
          <a:lstStyle/>
          <a:p>
            <a:r>
              <a:rPr lang="en-IN" sz="8800" b="1" dirty="0">
                <a:effectLst/>
                <a:latin typeface="Times New Roman" panose="02020603050405020304" pitchFamily="18" charset="0"/>
                <a:ea typeface="Times New Roman" panose="02020603050405020304" pitchFamily="18" charset="0"/>
              </a:rPr>
              <a:t>Data Visualization</a:t>
            </a:r>
            <a:endParaRPr kumimoji="0" lang="en-IN" sz="80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92784025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7DC6EB-F3DA-4AD6-91C2-4474BA0F9268}"/>
              </a:ext>
            </a:extLst>
          </p:cNvPr>
          <p:cNvPicPr>
            <a:picLocks noChangeAspect="1"/>
          </p:cNvPicPr>
          <p:nvPr/>
        </p:nvPicPr>
        <p:blipFill>
          <a:blip r:embed="rId2"/>
          <a:stretch>
            <a:fillRect/>
          </a:stretch>
        </p:blipFill>
        <p:spPr>
          <a:xfrm>
            <a:off x="797169" y="867507"/>
            <a:ext cx="22578645" cy="12120701"/>
          </a:xfrm>
          <a:prstGeom prst="rect">
            <a:avLst/>
          </a:prstGeom>
        </p:spPr>
      </p:pic>
    </p:spTree>
    <p:extLst>
      <p:ext uri="{BB962C8B-B14F-4D97-AF65-F5344CB8AC3E}">
        <p14:creationId xmlns:p14="http://schemas.microsoft.com/office/powerpoint/2010/main" val="46652635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68A036-2E89-48FA-8E33-4FE77F2C0758}"/>
              </a:ext>
            </a:extLst>
          </p:cNvPr>
          <p:cNvPicPr>
            <a:picLocks noChangeAspect="1"/>
          </p:cNvPicPr>
          <p:nvPr/>
        </p:nvPicPr>
        <p:blipFill>
          <a:blip r:embed="rId2"/>
          <a:stretch>
            <a:fillRect/>
          </a:stretch>
        </p:blipFill>
        <p:spPr>
          <a:xfrm>
            <a:off x="1354963" y="984737"/>
            <a:ext cx="21980829" cy="11277601"/>
          </a:xfrm>
          <a:prstGeom prst="rect">
            <a:avLst/>
          </a:prstGeom>
        </p:spPr>
      </p:pic>
    </p:spTree>
    <p:extLst>
      <p:ext uri="{BB962C8B-B14F-4D97-AF65-F5344CB8AC3E}">
        <p14:creationId xmlns:p14="http://schemas.microsoft.com/office/powerpoint/2010/main" val="189884994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7D814-2596-47B7-AADD-64F043AA03D6}"/>
              </a:ext>
            </a:extLst>
          </p:cNvPr>
          <p:cNvSpPr>
            <a:spLocks noGrp="1"/>
          </p:cNvSpPr>
          <p:nvPr>
            <p:ph type="title"/>
          </p:nvPr>
        </p:nvSpPr>
        <p:spPr>
          <a:xfrm>
            <a:off x="2755727" y="12693276"/>
            <a:ext cx="14582568" cy="651935"/>
          </a:xfrm>
        </p:spPr>
        <p:txBody>
          <a:bodyPr>
            <a:normAutofit/>
          </a:bodyPr>
          <a:lstStyle/>
          <a:p>
            <a:r>
              <a:rPr lang="en-US" sz="3200" dirty="0">
                <a:solidFill>
                  <a:srgbClr val="333333"/>
                </a:solidFill>
                <a:effectLst/>
                <a:latin typeface="Tableau Light"/>
              </a:rPr>
              <a:t>Loan default rate across different states for the year 2018. (Total loan defaults: 5126)</a:t>
            </a:r>
            <a:endParaRPr lang="en-IN" sz="6000" dirty="0"/>
          </a:p>
        </p:txBody>
      </p:sp>
      <p:pic>
        <p:nvPicPr>
          <p:cNvPr id="5" name="Picture 4">
            <a:extLst>
              <a:ext uri="{FF2B5EF4-FFF2-40B4-BE49-F238E27FC236}">
                <a16:creationId xmlns:a16="http://schemas.microsoft.com/office/drawing/2014/main" id="{FCB4B76D-BB63-4B2D-A4EA-DC6312A7079E}"/>
              </a:ext>
            </a:extLst>
          </p:cNvPr>
          <p:cNvPicPr>
            <a:picLocks noChangeAspect="1"/>
          </p:cNvPicPr>
          <p:nvPr/>
        </p:nvPicPr>
        <p:blipFill>
          <a:blip r:embed="rId2"/>
          <a:stretch>
            <a:fillRect/>
          </a:stretch>
        </p:blipFill>
        <p:spPr>
          <a:xfrm>
            <a:off x="1336431" y="413732"/>
            <a:ext cx="21429784" cy="12721513"/>
          </a:xfrm>
          <a:prstGeom prst="rect">
            <a:avLst/>
          </a:prstGeom>
        </p:spPr>
      </p:pic>
    </p:spTree>
    <p:extLst>
      <p:ext uri="{BB962C8B-B14F-4D97-AF65-F5344CB8AC3E}">
        <p14:creationId xmlns:p14="http://schemas.microsoft.com/office/powerpoint/2010/main" val="3553796210"/>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Helvetica Neue"/>
        <a:ea typeface="Helvetica Neue"/>
        <a:cs typeface="Helvetica Neu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38100" dir="5400000" rotWithShape="0">
              <a:srgbClr val="000000">
                <a:alpha val="35000"/>
              </a:srgbClr>
            </a:outerShdw>
          </a:effectLst>
        </a:effectStyle>
        <a:effectStyle>
          <a:effectLst>
            <a:outerShdw blurRad="63500" dist="38100" dir="5400000" rotWithShape="0">
              <a:srgbClr val="000000">
                <a:alpha val="35000"/>
              </a:srgbClr>
            </a:outerShdw>
          </a:effectLst>
        </a:effectStyle>
        <a:effectStyle>
          <a:effectLst>
            <a:outerShdw blurRad="63500" dist="254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8100" cap="flat">
          <a:solidFill>
            <a:schemeClr val="accent1"/>
          </a:solidFill>
          <a:prstDash val="solid"/>
          <a:round/>
        </a:ln>
        <a:effectLst>
          <a:outerShdw blurRad="63500" dist="38100" dir="5400000" rotWithShape="0">
            <a:srgbClr val="000000">
              <a:alpha val="35000"/>
            </a:srgbClr>
          </a:outerShdw>
        </a:effectLst>
        <a:sp3d/>
      </a:spPr>
      <a:bodyPr rot="0" spcFirstLastPara="1" vertOverflow="overflow" horzOverflow="overflow" vert="horz" wrap="square" lIns="76200" tIns="76200" rIns="76200" bIns="76200" numCol="1" spcCol="38100" rtlCol="0" anchor="ctr">
        <a:spAutoFit/>
      </a:bodyPr>
      <a:lstStyle>
        <a:def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chemeClr val="accent1"/>
          </a:solidFill>
          <a:prstDash val="solid"/>
          <a:round/>
        </a:ln>
        <a:effectLst>
          <a:outerShdw blurRad="63500" dist="254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6200" tIns="76200" rIns="76200" bIns="76200" numCol="1" spcCol="38100" rtlCol="0" anchor="t">
        <a:spAutoFit/>
      </a:bodyPr>
      <a:lstStyle>
        <a:def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Helvetica Neue"/>
        <a:ea typeface="Helvetica Neue"/>
        <a:cs typeface="Helvetica Neu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38100" dir="5400000" rotWithShape="0">
              <a:srgbClr val="000000">
                <a:alpha val="35000"/>
              </a:srgbClr>
            </a:outerShdw>
          </a:effectLst>
        </a:effectStyle>
        <a:effectStyle>
          <a:effectLst>
            <a:outerShdw blurRad="63500" dist="38100" dir="5400000" rotWithShape="0">
              <a:srgbClr val="000000">
                <a:alpha val="35000"/>
              </a:srgbClr>
            </a:outerShdw>
          </a:effectLst>
        </a:effectStyle>
        <a:effectStyle>
          <a:effectLst>
            <a:outerShdw blurRad="63500" dist="254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8100" cap="flat">
          <a:solidFill>
            <a:schemeClr val="accent1"/>
          </a:solidFill>
          <a:prstDash val="solid"/>
          <a:round/>
        </a:ln>
        <a:effectLst>
          <a:outerShdw blurRad="63500" dist="38100" dir="5400000" rotWithShape="0">
            <a:srgbClr val="000000">
              <a:alpha val="35000"/>
            </a:srgbClr>
          </a:outerShdw>
        </a:effectLst>
        <a:sp3d/>
      </a:spPr>
      <a:bodyPr rot="0" spcFirstLastPara="1" vertOverflow="overflow" horzOverflow="overflow" vert="horz" wrap="square" lIns="76200" tIns="76200" rIns="76200" bIns="76200" numCol="1" spcCol="38100" rtlCol="0" anchor="ctr">
        <a:spAutoFit/>
      </a:bodyPr>
      <a:lstStyle>
        <a:def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chemeClr val="accent1"/>
          </a:solidFill>
          <a:prstDash val="solid"/>
          <a:round/>
        </a:ln>
        <a:effectLst>
          <a:outerShdw blurRad="63500" dist="254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6200" tIns="76200" rIns="76200" bIns="76200" numCol="1" spcCol="38100" rtlCol="0" anchor="t">
        <a:spAutoFit/>
      </a:bodyPr>
      <a:lstStyle>
        <a:def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1881</TotalTime>
  <Words>1499</Words>
  <Application>Microsoft Office PowerPoint</Application>
  <PresentationFormat>Custom</PresentationFormat>
  <Paragraphs>94</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 Unicode MS</vt:lpstr>
      <vt:lpstr>Arial</vt:lpstr>
      <vt:lpstr>Arial Black</vt:lpstr>
      <vt:lpstr>Calibri</vt:lpstr>
      <vt:lpstr>Helvetica Neue</vt:lpstr>
      <vt:lpstr>Tableau Light</vt:lpstr>
      <vt:lpstr>Times New Roman</vt:lpstr>
      <vt:lpstr>Office Theme</vt:lpstr>
      <vt:lpstr>PowerPoint Presentation</vt:lpstr>
      <vt:lpstr>            L&amp;T Financial service</vt:lpstr>
      <vt:lpstr>Challenges &amp; About The Project  </vt:lpstr>
      <vt:lpstr>Why loan default prediction?</vt:lpstr>
      <vt:lpstr>PowerPoint Presentation</vt:lpstr>
      <vt:lpstr>PowerPoint Presentation</vt:lpstr>
      <vt:lpstr>PowerPoint Presentation</vt:lpstr>
      <vt:lpstr>PowerPoint Presentation</vt:lpstr>
      <vt:lpstr>Loan default rate across different states for the year 2018. (Total loan defaults: 5126)</vt:lpstr>
      <vt:lpstr>PowerPoint Presentation</vt:lpstr>
      <vt:lpstr>PowerPoint Presentation</vt:lpstr>
      <vt:lpstr>PowerPoint Presentation</vt:lpstr>
      <vt:lpstr>Building the model</vt:lpstr>
      <vt:lpstr>How good is the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Tilbin Thambi [MaGE]</dc:creator>
  <cp:lastModifiedBy>Pydisetty Hruthik[DSML-B1]</cp:lastModifiedBy>
  <cp:revision>59</cp:revision>
  <dcterms:modified xsi:type="dcterms:W3CDTF">2022-04-28T06:34:30Z</dcterms:modified>
</cp:coreProperties>
</file>