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4191" r:id="rId4"/>
  </p:sldMasterIdLst>
  <p:notesMasterIdLst>
    <p:notesMasterId r:id="rId24"/>
  </p:notesMasterIdLst>
  <p:handoutMasterIdLst>
    <p:handoutMasterId r:id="rId25"/>
  </p:handoutMasterIdLst>
  <p:sldIdLst>
    <p:sldId id="325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74" r:id="rId15"/>
    <p:sldId id="377" r:id="rId16"/>
    <p:sldId id="369" r:id="rId17"/>
    <p:sldId id="373" r:id="rId18"/>
    <p:sldId id="375" r:id="rId19"/>
    <p:sldId id="379" r:id="rId20"/>
    <p:sldId id="370" r:id="rId21"/>
    <p:sldId id="371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B22"/>
    <a:srgbClr val="0E045C"/>
    <a:srgbClr val="ACC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7"/>
  </p:normalViewPr>
  <p:slideViewPr>
    <p:cSldViewPr snapToGrid="0" snapToObjects="1">
      <p:cViewPr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7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65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7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8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7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44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3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0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3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32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1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2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5F5F5"/>
            </a:gs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014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rnesandnoble.com/c/tarek-ahmed%2c-phd%2c-pe" TargetMode="External"/><Relationship Id="rId2" Type="http://schemas.openxmlformats.org/officeDocument/2006/relationships/hyperlink" Target="http://www.barnesandnoble.com/sample/read/978075067972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5AFAA4D-46F7-44D5-9AB3-8B2D9EDE3436}"/>
              </a:ext>
            </a:extLst>
          </p:cNvPr>
          <p:cNvSpPr txBox="1">
            <a:spLocks/>
          </p:cNvSpPr>
          <p:nvPr/>
        </p:nvSpPr>
        <p:spPr>
          <a:xfrm>
            <a:off x="1701702" y="3572222"/>
            <a:ext cx="3206921" cy="230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 the guidance of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 . Mohamed Ibrahim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A3011-2217-481F-9A31-A45194B2DFAA}"/>
              </a:ext>
            </a:extLst>
          </p:cNvPr>
          <p:cNvSpPr txBox="1"/>
          <p:nvPr/>
        </p:nvSpPr>
        <p:spPr>
          <a:xfrm>
            <a:off x="1321279" y="1111375"/>
            <a:ext cx="9549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RELIABLE MODELS FOR DETERMINING THE PRESSURE-VOLUME-TEMPERATURE PVT PROPERTIES USING MACHINE LEARNING TECHNIQUES</a:t>
            </a:r>
          </a:p>
          <a:p>
            <a:pPr algn="ctr"/>
            <a:endParaRPr lang="en-US" sz="2400" b="1" dirty="0">
              <a:solidFill>
                <a:schemeClr val="accent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40B42B5-DDB4-4860-890D-01FCAAE5E408}"/>
              </a:ext>
            </a:extLst>
          </p:cNvPr>
          <p:cNvSpPr txBox="1">
            <a:spLocks/>
          </p:cNvSpPr>
          <p:nvPr/>
        </p:nvSpPr>
        <p:spPr>
          <a:xfrm>
            <a:off x="6232633" y="3580965"/>
            <a:ext cx="5307725" cy="229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D524E61-6265-D422-0670-71B977F91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41863"/>
              </p:ext>
            </p:extLst>
          </p:nvPr>
        </p:nvGraphicFramePr>
        <p:xfrm>
          <a:off x="6232633" y="3580965"/>
          <a:ext cx="491744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8720">
                  <a:extLst>
                    <a:ext uri="{9D8B030D-6E8A-4147-A177-3AD203B41FA5}">
                      <a16:colId xmlns:a16="http://schemas.microsoft.com/office/drawing/2014/main" val="278958094"/>
                    </a:ext>
                  </a:extLst>
                </a:gridCol>
                <a:gridCol w="2458720">
                  <a:extLst>
                    <a:ext uri="{9D8B030D-6E8A-4147-A177-3AD203B41FA5}">
                      <a16:colId xmlns:a16="http://schemas.microsoft.com/office/drawing/2014/main" val="851771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UH 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9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N.SATHYA LAHARI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2200736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44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J.HRUTHIKA	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2151639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7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D.CHARAN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2215421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10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A.V. SAMPATH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2199279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13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MUSA AHMED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2034065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6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38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B33C-6E49-0B5B-E1F1-16F281F4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FD11F6-4004-A1C5-1AD9-AD20A50D3190}"/>
              </a:ext>
            </a:extLst>
          </p:cNvPr>
          <p:cNvSpPr/>
          <p:nvPr/>
        </p:nvSpPr>
        <p:spPr>
          <a:xfrm>
            <a:off x="5364480" y="2180496"/>
            <a:ext cx="45719" cy="5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5ABC0-E987-2358-32C0-47C78E799B4F}"/>
              </a:ext>
            </a:extLst>
          </p:cNvPr>
          <p:cNvSpPr/>
          <p:nvPr/>
        </p:nvSpPr>
        <p:spPr>
          <a:xfrm>
            <a:off x="447037" y="2020755"/>
            <a:ext cx="3434081" cy="136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Collection: </a:t>
            </a:r>
            <a:r>
              <a:rPr lang="en-US" dirty="0"/>
              <a:t>Collected and obtained data from various sources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AEB2BF-A477-4D00-3B06-810152F52B8F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1960878" y="3034555"/>
            <a:ext cx="203200" cy="34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F3DDD8-2839-6835-7C4E-B49ED245CEF4}"/>
              </a:ext>
            </a:extLst>
          </p:cNvPr>
          <p:cNvSpPr/>
          <p:nvPr/>
        </p:nvSpPr>
        <p:spPr>
          <a:xfrm>
            <a:off x="4267200" y="2020755"/>
            <a:ext cx="3352800" cy="136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Preparation:  </a:t>
            </a:r>
            <a:r>
              <a:rPr lang="en-US" dirty="0"/>
              <a:t>Remove outliers, split the data(7:3) and normalize through </a:t>
            </a:r>
            <a:r>
              <a:rPr lang="en-US" b="1" dirty="0"/>
              <a:t>Min Max Scaling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B213C-E09E-06EB-BF93-6D1EEFF3F97D}"/>
              </a:ext>
            </a:extLst>
          </p:cNvPr>
          <p:cNvSpPr/>
          <p:nvPr/>
        </p:nvSpPr>
        <p:spPr>
          <a:xfrm>
            <a:off x="8006081" y="2020755"/>
            <a:ext cx="3688080" cy="136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Engineering: </a:t>
            </a:r>
            <a:r>
              <a:rPr lang="en-US" dirty="0"/>
              <a:t>Selected relevant features using Correlation Matrix, Bidirectional </a:t>
            </a:r>
            <a:r>
              <a:rPr lang="en-US" dirty="0" err="1"/>
              <a:t>elimiation</a:t>
            </a:r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945D9-B674-D503-0B79-E9744A8DE307}"/>
              </a:ext>
            </a:extLst>
          </p:cNvPr>
          <p:cNvSpPr/>
          <p:nvPr/>
        </p:nvSpPr>
        <p:spPr>
          <a:xfrm>
            <a:off x="8016240" y="4197164"/>
            <a:ext cx="3688080" cy="136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Building 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Lasso Regression, KNN, Random Forest, ANN, SVM, and Gradient Boosting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Ensembling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Modelling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56489B-5F96-BAE7-3AC8-367C6AB0547C}"/>
              </a:ext>
            </a:extLst>
          </p:cNvPr>
          <p:cNvSpPr/>
          <p:nvPr/>
        </p:nvSpPr>
        <p:spPr>
          <a:xfrm>
            <a:off x="4236719" y="4176844"/>
            <a:ext cx="3444239" cy="14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Training: </a:t>
            </a:r>
            <a:r>
              <a:rPr lang="en-US" dirty="0"/>
              <a:t>Train the models on the data and tune the hyperparameter using </a:t>
            </a:r>
            <a:r>
              <a:rPr lang="en-US" b="1" dirty="0"/>
              <a:t>Randomized Search </a:t>
            </a:r>
            <a:r>
              <a:rPr lang="en-US" b="1" dirty="0" err="1"/>
              <a:t>CV,Grid</a:t>
            </a:r>
            <a:r>
              <a:rPr lang="en-US" b="1" dirty="0"/>
              <a:t> Search CV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548F0-B900-F94C-209F-563A6EE93EAF}"/>
              </a:ext>
            </a:extLst>
          </p:cNvPr>
          <p:cNvSpPr/>
          <p:nvPr/>
        </p:nvSpPr>
        <p:spPr>
          <a:xfrm>
            <a:off x="477518" y="4176845"/>
            <a:ext cx="3413759" cy="1402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Evaluation: </a:t>
            </a:r>
            <a:r>
              <a:rPr lang="en-US" dirty="0"/>
              <a:t>Evaluate on  test dataset  using appropriate performance metrics such as </a:t>
            </a:r>
            <a:r>
              <a:rPr lang="en-US" b="1" dirty="0"/>
              <a:t>AAPE, R-value </a:t>
            </a:r>
            <a:r>
              <a:rPr lang="en-US" dirty="0"/>
              <a:t>and compared results with existing methods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4D3014-1174-FE5E-A9E5-058D892518F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881118" y="2701475"/>
            <a:ext cx="386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20C049-8835-B3AD-5A9C-7950370C30E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620000" y="2701475"/>
            <a:ext cx="38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862982-DF55-C77B-C925-12A088314D2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850121" y="3382195"/>
            <a:ext cx="10159" cy="81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779B02-F07B-65CC-5189-BEA6969867F7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7680958" y="4877883"/>
            <a:ext cx="3352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87D316-4CE4-BDF9-8EAB-5394F76ED013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891277" y="4877883"/>
            <a:ext cx="3454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3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7A37-0A52-2741-9555-5128C704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1144674"/>
            <a:ext cx="10838648" cy="689764"/>
          </a:xfrm>
        </p:spPr>
        <p:txBody>
          <a:bodyPr/>
          <a:lstStyle/>
          <a:p>
            <a:r>
              <a:rPr lang="en-US" dirty="0"/>
              <a:t>bubble point pressure –Pb</a:t>
            </a:r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68771E4F-9333-51FB-4EBA-42CB82058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97760"/>
            <a:ext cx="5235450" cy="327009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6FC62B6-41E5-0FB2-A343-F4A21DA4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7760"/>
            <a:ext cx="5303568" cy="33526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66FA14C-1656-BCC0-714A-6530241009A3}"/>
              </a:ext>
            </a:extLst>
          </p:cNvPr>
          <p:cNvSpPr txBox="1">
            <a:spLocks/>
          </p:cNvSpPr>
          <p:nvPr/>
        </p:nvSpPr>
        <p:spPr>
          <a:xfrm>
            <a:off x="431799" y="556510"/>
            <a:ext cx="10838648" cy="6897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									RESULTS </a:t>
            </a:r>
          </a:p>
        </p:txBody>
      </p:sp>
    </p:spTree>
    <p:extLst>
      <p:ext uri="{BB962C8B-B14F-4D97-AF65-F5344CB8AC3E}">
        <p14:creationId xmlns:p14="http://schemas.microsoft.com/office/powerpoint/2010/main" val="193962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86637D-8500-DB50-D00F-9A90E1EA2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02161"/>
              </p:ext>
            </p:extLst>
          </p:nvPr>
        </p:nvGraphicFramePr>
        <p:xfrm>
          <a:off x="355600" y="770159"/>
          <a:ext cx="11383077" cy="52416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07088">
                  <a:extLst>
                    <a:ext uri="{9D8B030D-6E8A-4147-A177-3AD203B41FA5}">
                      <a16:colId xmlns:a16="http://schemas.microsoft.com/office/drawing/2014/main" val="636848462"/>
                    </a:ext>
                  </a:extLst>
                </a:gridCol>
                <a:gridCol w="1449529">
                  <a:extLst>
                    <a:ext uri="{9D8B030D-6E8A-4147-A177-3AD203B41FA5}">
                      <a16:colId xmlns:a16="http://schemas.microsoft.com/office/drawing/2014/main" val="3338122399"/>
                    </a:ext>
                  </a:extLst>
                </a:gridCol>
                <a:gridCol w="1414406">
                  <a:extLst>
                    <a:ext uri="{9D8B030D-6E8A-4147-A177-3AD203B41FA5}">
                      <a16:colId xmlns:a16="http://schemas.microsoft.com/office/drawing/2014/main" val="3599531345"/>
                    </a:ext>
                  </a:extLst>
                </a:gridCol>
                <a:gridCol w="1976114">
                  <a:extLst>
                    <a:ext uri="{9D8B030D-6E8A-4147-A177-3AD203B41FA5}">
                      <a16:colId xmlns:a16="http://schemas.microsoft.com/office/drawing/2014/main" val="2039696667"/>
                    </a:ext>
                  </a:extLst>
                </a:gridCol>
                <a:gridCol w="1723827">
                  <a:extLst>
                    <a:ext uri="{9D8B030D-6E8A-4147-A177-3AD203B41FA5}">
                      <a16:colId xmlns:a16="http://schemas.microsoft.com/office/drawing/2014/main" val="2750380621"/>
                    </a:ext>
                  </a:extLst>
                </a:gridCol>
                <a:gridCol w="1312113">
                  <a:extLst>
                    <a:ext uri="{9D8B030D-6E8A-4147-A177-3AD203B41FA5}">
                      <a16:colId xmlns:a16="http://schemas.microsoft.com/office/drawing/2014/main" val="4221636503"/>
                    </a:ext>
                  </a:extLst>
                </a:gridCol>
              </a:tblGrid>
              <a:tr h="8527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Author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Average Absolute 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 Error %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Sum of Squared Residuals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(RB/STB)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Variance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(RB/STB)</a:t>
                      </a:r>
                      <a:r>
                        <a:rPr lang="en-US" sz="1800" baseline="30000" dirty="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Standard Deviation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(RB/STB)</a:t>
                      </a:r>
                      <a:r>
                        <a:rPr lang="en-US" sz="1800" baseline="30000" dirty="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R Squared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882817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Glaso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7.91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5.14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0.05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0.224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-0.055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115450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Standing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6.87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4.642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0.0455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0.213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0.047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181332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Vasquez-Beggs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7.37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4.657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0.0456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0.214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0.044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62626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Petrosky &amp; Farshad 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7.45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4.719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0.0462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0.215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0.031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24192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Farshad &amp; Leblanc 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6.99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4.611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0.0452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0.213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0.053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466532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Almarhoun-1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6.64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4.422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0.0433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0.208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0.092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084367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Almarhoun-2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6.76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4.481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0.0439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0.21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0.08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324938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Kartoatmodjo and Schmidt 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6.59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4.418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0.0433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0.208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0.093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925666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Almedhaideb 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9.85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4.115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0.0399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0.155</a:t>
                      </a:r>
                      <a:endParaRPr lang="en-US" sz="18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260497"/>
                  </a:ext>
                </a:extLst>
              </a:tr>
              <a:tr h="4016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/>
                        </a:rPr>
                        <a:t>This study</a:t>
                      </a: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/>
                        </a:rPr>
                        <a:t>26.8</a:t>
                      </a: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/>
                        </a:rPr>
                        <a:t>1.17</a:t>
                      </a: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/>
                        </a:rPr>
                        <a:t>0.029</a:t>
                      </a: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/>
                        </a:rPr>
                        <a:t>0.171</a:t>
                      </a: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/>
                        </a:rPr>
                        <a:t>0.85</a:t>
                      </a:r>
                    </a:p>
                  </a:txBody>
                  <a:tcPr marL="64075" marR="64075" marT="0" marB="0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48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79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7A37-0A52-2741-9555-5128C704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433874"/>
            <a:ext cx="10838648" cy="689764"/>
          </a:xfrm>
        </p:spPr>
        <p:txBody>
          <a:bodyPr/>
          <a:lstStyle/>
          <a:p>
            <a:r>
              <a:rPr lang="en-US" dirty="0"/>
              <a:t>SOLUTION GAS-OIL RATIO –(Rs)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8EB5D7D-2711-F9ED-7AB2-5BF745FC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1123638"/>
            <a:ext cx="4083050" cy="249555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EE1267E-8C07-AD33-CBD8-0EE4DA1E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49" y="1123638"/>
            <a:ext cx="4191000" cy="2647950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25BDEB4-3C0D-D988-D377-45636D447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31023"/>
              </p:ext>
            </p:extLst>
          </p:nvPr>
        </p:nvGraphicFramePr>
        <p:xfrm>
          <a:off x="508000" y="3464560"/>
          <a:ext cx="11193774" cy="311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082">
                  <a:extLst>
                    <a:ext uri="{9D8B030D-6E8A-4147-A177-3AD203B41FA5}">
                      <a16:colId xmlns:a16="http://schemas.microsoft.com/office/drawing/2014/main" val="2083535443"/>
                    </a:ext>
                  </a:extLst>
                </a:gridCol>
                <a:gridCol w="2013214">
                  <a:extLst>
                    <a:ext uri="{9D8B030D-6E8A-4147-A177-3AD203B41FA5}">
                      <a16:colId xmlns:a16="http://schemas.microsoft.com/office/drawing/2014/main" val="1466103268"/>
                    </a:ext>
                  </a:extLst>
                </a:gridCol>
                <a:gridCol w="2331091">
                  <a:extLst>
                    <a:ext uri="{9D8B030D-6E8A-4147-A177-3AD203B41FA5}">
                      <a16:colId xmlns:a16="http://schemas.microsoft.com/office/drawing/2014/main" val="366082060"/>
                    </a:ext>
                  </a:extLst>
                </a:gridCol>
                <a:gridCol w="1614609">
                  <a:extLst>
                    <a:ext uri="{9D8B030D-6E8A-4147-A177-3AD203B41FA5}">
                      <a16:colId xmlns:a16="http://schemas.microsoft.com/office/drawing/2014/main" val="2662901614"/>
                    </a:ext>
                  </a:extLst>
                </a:gridCol>
                <a:gridCol w="2220087">
                  <a:extLst>
                    <a:ext uri="{9D8B030D-6E8A-4147-A177-3AD203B41FA5}">
                      <a16:colId xmlns:a16="http://schemas.microsoft.com/office/drawing/2014/main" val="3659073510"/>
                    </a:ext>
                  </a:extLst>
                </a:gridCol>
                <a:gridCol w="1402691">
                  <a:extLst>
                    <a:ext uri="{9D8B030D-6E8A-4147-A177-3AD203B41FA5}">
                      <a16:colId xmlns:a16="http://schemas.microsoft.com/office/drawing/2014/main" val="1582571652"/>
                    </a:ext>
                  </a:extLst>
                </a:gridCol>
              </a:tblGrid>
              <a:tr h="909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Author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Average Absolute  Error %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Sum of Squared Residuals*10</a:t>
                      </a:r>
                      <a:r>
                        <a:rPr lang="en-US" sz="1800" b="1" baseline="3000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4 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(scf/STB)</a:t>
                      </a:r>
                      <a:r>
                        <a:rPr lang="en-US" sz="1800" b="1" baseline="3000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Variance*10</a:t>
                      </a:r>
                      <a:r>
                        <a:rPr lang="en-US" sz="1800" b="1" baseline="3000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2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 (scf/STB)</a:t>
                      </a:r>
                      <a:r>
                        <a:rPr lang="en-US" sz="1800" b="1" baseline="3000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Standard Deviation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(scf/STB)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R Squared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extLst>
                  <a:ext uri="{0D108BD9-81ED-4DB2-BD59-A6C34878D82A}">
                    <a16:rowId xmlns:a16="http://schemas.microsoft.com/office/drawing/2014/main" val="3136080420"/>
                  </a:ext>
                </a:extLst>
              </a:tr>
              <a:tr h="3666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Standing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24.98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23.32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30.28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0.8381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extLst>
                  <a:ext uri="{0D108BD9-81ED-4DB2-BD59-A6C34878D82A}">
                    <a16:rowId xmlns:a16="http://schemas.microsoft.com/office/drawing/2014/main" val="3665005703"/>
                  </a:ext>
                </a:extLst>
              </a:tr>
              <a:tr h="3666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Vasquez-Beggs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31.88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19.37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25.16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50.2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0.8655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extLst>
                  <a:ext uri="{0D108BD9-81ED-4DB2-BD59-A6C34878D82A}">
                    <a16:rowId xmlns:a16="http://schemas.microsoft.com/office/drawing/2014/main" val="2538263785"/>
                  </a:ext>
                </a:extLst>
              </a:tr>
              <a:tr h="3666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Glaso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64.12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19.17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24.9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49.9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0.8669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extLst>
                  <a:ext uri="{0D108BD9-81ED-4DB2-BD59-A6C34878D82A}">
                    <a16:rowId xmlns:a16="http://schemas.microsoft.com/office/drawing/2014/main" val="3011823533"/>
                  </a:ext>
                </a:extLst>
              </a:tr>
              <a:tr h="3666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Almarhoun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38.14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51.68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67.11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81.9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0.6412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extLst>
                  <a:ext uri="{0D108BD9-81ED-4DB2-BD59-A6C34878D82A}">
                    <a16:rowId xmlns:a16="http://schemas.microsoft.com/office/drawing/2014/main" val="1717610847"/>
                  </a:ext>
                </a:extLst>
              </a:tr>
              <a:tr h="3666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kartoatmodjo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40.62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20.19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26.22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51.2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0.8598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extLst>
                  <a:ext uri="{0D108BD9-81ED-4DB2-BD59-A6C34878D82A}">
                    <a16:rowId xmlns:a16="http://schemas.microsoft.com/office/drawing/2014/main" val="4261489574"/>
                  </a:ext>
                </a:extLst>
              </a:tr>
              <a:tr h="3666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This Study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/>
                        </a:rPr>
                        <a:t>25.4</a:t>
                      </a: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/>
                        </a:rPr>
                        <a:t>4.58</a:t>
                      </a: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3.6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/>
                        </a:rPr>
                        <a:t>19.1</a:t>
                      </a:r>
                    </a:p>
                  </a:txBody>
                  <a:tcPr marL="60196" marR="6019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0.87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0196" marR="60196" marT="0" marB="0" anchor="ctr"/>
                </a:tc>
                <a:extLst>
                  <a:ext uri="{0D108BD9-81ED-4DB2-BD59-A6C34878D82A}">
                    <a16:rowId xmlns:a16="http://schemas.microsoft.com/office/drawing/2014/main" val="254992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46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63FC-56D1-B0B0-94A2-2FF40F04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oil formation volume factor –</a:t>
            </a:r>
            <a:r>
              <a:rPr lang="en-US" dirty="0"/>
              <a:t>Bo: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E5D7D426-BF6C-E802-B0E1-5D51741B6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05" y="2656500"/>
            <a:ext cx="5952546" cy="3155019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4C5A9EC-A7BE-CB47-5ED9-FD68FFEDB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120" y="2579065"/>
            <a:ext cx="5262880" cy="32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2BFC1E-7DE6-A58D-0DF9-B905BB2DD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489"/>
              </p:ext>
            </p:extLst>
          </p:nvPr>
        </p:nvGraphicFramePr>
        <p:xfrm>
          <a:off x="446532" y="770159"/>
          <a:ext cx="11292145" cy="55359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16156">
                  <a:extLst>
                    <a:ext uri="{9D8B030D-6E8A-4147-A177-3AD203B41FA5}">
                      <a16:colId xmlns:a16="http://schemas.microsoft.com/office/drawing/2014/main" val="636848462"/>
                    </a:ext>
                  </a:extLst>
                </a:gridCol>
                <a:gridCol w="1449529">
                  <a:extLst>
                    <a:ext uri="{9D8B030D-6E8A-4147-A177-3AD203B41FA5}">
                      <a16:colId xmlns:a16="http://schemas.microsoft.com/office/drawing/2014/main" val="3338122399"/>
                    </a:ext>
                  </a:extLst>
                </a:gridCol>
                <a:gridCol w="1414406">
                  <a:extLst>
                    <a:ext uri="{9D8B030D-6E8A-4147-A177-3AD203B41FA5}">
                      <a16:colId xmlns:a16="http://schemas.microsoft.com/office/drawing/2014/main" val="3599531345"/>
                    </a:ext>
                  </a:extLst>
                </a:gridCol>
                <a:gridCol w="1976114">
                  <a:extLst>
                    <a:ext uri="{9D8B030D-6E8A-4147-A177-3AD203B41FA5}">
                      <a16:colId xmlns:a16="http://schemas.microsoft.com/office/drawing/2014/main" val="2039696667"/>
                    </a:ext>
                  </a:extLst>
                </a:gridCol>
                <a:gridCol w="1723827">
                  <a:extLst>
                    <a:ext uri="{9D8B030D-6E8A-4147-A177-3AD203B41FA5}">
                      <a16:colId xmlns:a16="http://schemas.microsoft.com/office/drawing/2014/main" val="2750380621"/>
                    </a:ext>
                  </a:extLst>
                </a:gridCol>
                <a:gridCol w="1312113">
                  <a:extLst>
                    <a:ext uri="{9D8B030D-6E8A-4147-A177-3AD203B41FA5}">
                      <a16:colId xmlns:a16="http://schemas.microsoft.com/office/drawing/2014/main" val="4221636503"/>
                    </a:ext>
                  </a:extLst>
                </a:gridCol>
              </a:tblGrid>
              <a:tr h="8527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Author</a:t>
                      </a:r>
                    </a:p>
                  </a:txBody>
                  <a:tcPr marL="157297" marR="55037" marT="78649" marB="786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Average Absolute 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Error %</a:t>
                      </a:r>
                    </a:p>
                  </a:txBody>
                  <a:tcPr marL="157297" marR="55037" marT="78649" marB="786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Standard Deviation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(psia)</a:t>
                      </a:r>
                    </a:p>
                  </a:txBody>
                  <a:tcPr marL="157297" marR="55037" marT="78649" marB="786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Sum of Squared Residuals*10</a:t>
                      </a:r>
                      <a:r>
                        <a:rPr lang="en-US" sz="1800" b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4</a:t>
                      </a:r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 (psia)</a:t>
                      </a:r>
                      <a:r>
                        <a:rPr lang="en-US" sz="1800" b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2</a:t>
                      </a:r>
                      <a:endParaRPr 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157297" marR="55037" marT="78649" marB="786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Variance*10</a:t>
                      </a:r>
                      <a:r>
                        <a:rPr lang="en-US" sz="1800" b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3</a:t>
                      </a:r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 (psia)</a:t>
                      </a:r>
                      <a:r>
                        <a:rPr lang="en-US" sz="1800" b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2</a:t>
                      </a:r>
                      <a:endParaRPr 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157297" marR="55037" marT="78649" marB="786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R Squared</a:t>
                      </a:r>
                    </a:p>
                  </a:txBody>
                  <a:tcPr marL="157297" marR="55037" marT="78649" marB="786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882817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Glaso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37.4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145.7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42.48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21.24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0.938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115450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Standing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23.100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152.200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46.32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23.16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0.932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181332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Vasquez-Beggs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20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139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38.76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19.38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0.943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62626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Almarhoun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25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184.2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67.86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33.93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0.901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24192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Farshad-Leblanc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11.4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98.000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19.19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9.6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0.971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466532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Kartoatmodjo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-Schmidt 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32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188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70.42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35.21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0.897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084367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Valkó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 &amp; McCain 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16.600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136.700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37.37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18.68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0.945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324938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Velarde, Blasingame, &amp; McCain 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25.200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160.100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51.26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25.63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0.925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925666"/>
                  </a:ext>
                </a:extLst>
              </a:tr>
              <a:tr h="4005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Al-</a:t>
                      </a:r>
                      <a:r>
                        <a:rPr 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shammasi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13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117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27.29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13.65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0.96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260497"/>
                  </a:ext>
                </a:extLst>
              </a:tr>
              <a:tr h="4016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This study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2.28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14.4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12.3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2.1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n-lt"/>
                          <a:ea typeface="Times New Roman"/>
                          <a:cs typeface="Arial"/>
                        </a:rPr>
                        <a:t>0.95</a:t>
                      </a:r>
                    </a:p>
                  </a:txBody>
                  <a:tcPr marL="157297" marR="55037" marT="78649" marB="78649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06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02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0383-8373-BD1B-7387-4C5ED266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COMPARSION ANALYSIS: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3F06C4-26D3-224B-B555-EE50C4AF6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20686"/>
              </p:ext>
            </p:extLst>
          </p:nvPr>
        </p:nvGraphicFramePr>
        <p:xfrm>
          <a:off x="575894" y="2043083"/>
          <a:ext cx="11292145" cy="4497872"/>
        </p:xfrm>
        <a:graphic>
          <a:graphicData uri="http://schemas.openxmlformats.org/drawingml/2006/table">
            <a:tbl>
              <a:tblPr firstRow="1" bandRow="1"/>
              <a:tblGrid>
                <a:gridCol w="726067">
                  <a:extLst>
                    <a:ext uri="{9D8B030D-6E8A-4147-A177-3AD203B41FA5}">
                      <a16:colId xmlns:a16="http://schemas.microsoft.com/office/drawing/2014/main" val="1474413108"/>
                    </a:ext>
                  </a:extLst>
                </a:gridCol>
                <a:gridCol w="2306400">
                  <a:extLst>
                    <a:ext uri="{9D8B030D-6E8A-4147-A177-3AD203B41FA5}">
                      <a16:colId xmlns:a16="http://schemas.microsoft.com/office/drawing/2014/main" val="2029295040"/>
                    </a:ext>
                  </a:extLst>
                </a:gridCol>
                <a:gridCol w="2002150">
                  <a:extLst>
                    <a:ext uri="{9D8B030D-6E8A-4147-A177-3AD203B41FA5}">
                      <a16:colId xmlns:a16="http://schemas.microsoft.com/office/drawing/2014/main" val="2638525626"/>
                    </a:ext>
                  </a:extLst>
                </a:gridCol>
                <a:gridCol w="3301861">
                  <a:extLst>
                    <a:ext uri="{9D8B030D-6E8A-4147-A177-3AD203B41FA5}">
                      <a16:colId xmlns:a16="http://schemas.microsoft.com/office/drawing/2014/main" val="2344005314"/>
                    </a:ext>
                  </a:extLst>
                </a:gridCol>
                <a:gridCol w="1473404">
                  <a:extLst>
                    <a:ext uri="{9D8B030D-6E8A-4147-A177-3AD203B41FA5}">
                      <a16:colId xmlns:a16="http://schemas.microsoft.com/office/drawing/2014/main" val="1343680937"/>
                    </a:ext>
                  </a:extLst>
                </a:gridCol>
                <a:gridCol w="1482263">
                  <a:extLst>
                    <a:ext uri="{9D8B030D-6E8A-4147-A177-3AD203B41FA5}">
                      <a16:colId xmlns:a16="http://schemas.microsoft.com/office/drawing/2014/main" val="3262735387"/>
                    </a:ext>
                  </a:extLst>
                </a:gridCol>
              </a:tblGrid>
              <a:tr h="677788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Determination Approach</a:t>
                      </a:r>
                      <a:endParaRPr lang="en-US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Formation Volume Factor</a:t>
                      </a:r>
                      <a:endParaRPr lang="en-US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Bubble Point Pressure</a:t>
                      </a:r>
                      <a:endParaRPr lang="en-US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Solution Gas Oil Ratio</a:t>
                      </a:r>
                      <a:endParaRPr lang="en-US" sz="18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426740"/>
                  </a:ext>
                </a:extLst>
              </a:tr>
              <a:tr h="427413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</a:endParaRPr>
                    </a:p>
                    <a:p>
                      <a:pPr fontAlgn="t"/>
                      <a:br>
                        <a:rPr lang="en-US" sz="1800">
                          <a:effectLst/>
                          <a:latin typeface="+mn-lt"/>
                        </a:rPr>
                      </a:b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Famous Correlations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Standing (1947)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6.9%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23.1%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24.9%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547697"/>
                  </a:ext>
                </a:extLst>
              </a:tr>
              <a:tr h="677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Vasquez-Beggs (1977)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7.4%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20.0%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31.9%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633295"/>
                  </a:ext>
                </a:extLst>
              </a:tr>
              <a:tr h="42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Almarhoun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(1988)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6.6%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38.1%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934441"/>
                  </a:ext>
                </a:extLst>
              </a:tr>
              <a:tr h="67778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SPSS(Nonlinear Regression)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Mohamed et al (2018)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5.06%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9.1%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19.54%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378997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ANN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Amjed et al (2019)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2.59%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11.39%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10.31%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238545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Ensemble Model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study (2023)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2.28%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26.8%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25.4%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806" marR="91806" marT="61205" marB="612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170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406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A55D-E9D3-93F3-7640-4A885B38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9A46-DF0D-08DC-93A7-99866118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merging the results of the </a:t>
            </a:r>
            <a:r>
              <a:rPr lang="en-US" b="1" dirty="0"/>
              <a:t>Lasso Regression, KNN, Random Forest, ANN, SVM, and Gradient Boosting models</a:t>
            </a:r>
            <a:r>
              <a:rPr lang="en-US" dirty="0"/>
              <a:t>, we were able to create reliable </a:t>
            </a:r>
            <a:r>
              <a:rPr lang="en-US" b="1" dirty="0"/>
              <a:t>ensemble models. </a:t>
            </a:r>
          </a:p>
          <a:p>
            <a:r>
              <a:rPr lang="en-US" dirty="0"/>
              <a:t>The developed new model surpassed the most popular PVT correlations as well as the AI models in predicting the </a:t>
            </a:r>
            <a:r>
              <a:rPr lang="en-US" b="1" dirty="0"/>
              <a:t>oil formation volume factor </a:t>
            </a:r>
            <a:r>
              <a:rPr lang="en-US" dirty="0"/>
              <a:t>with </a:t>
            </a:r>
            <a:r>
              <a:rPr lang="en-US" b="1" dirty="0"/>
              <a:t>average absolute error of only 2.3 % </a:t>
            </a:r>
            <a:r>
              <a:rPr lang="en-US" dirty="0"/>
              <a:t>.</a:t>
            </a:r>
          </a:p>
          <a:p>
            <a:r>
              <a:rPr lang="en-US" dirty="0"/>
              <a:t> Furthermore, the ensemble model has predicted the bubble point pressure and solution gas oil ratio with almost same accuracy of the famous PVT equations. </a:t>
            </a:r>
          </a:p>
          <a:p>
            <a:r>
              <a:rPr lang="en-US" dirty="0"/>
              <a:t>The newly developed model are easy to use and has </a:t>
            </a:r>
            <a:r>
              <a:rPr lang="en-US" b="1" dirty="0"/>
              <a:t>good accuracy </a:t>
            </a:r>
            <a:r>
              <a:rPr lang="en-US" dirty="0"/>
              <a:t>to predict the PVT properties when we do not have </a:t>
            </a:r>
            <a:r>
              <a:rPr lang="en-US" b="1" dirty="0"/>
              <a:t>laboratory results</a:t>
            </a:r>
            <a:r>
              <a:rPr lang="en-US" dirty="0"/>
              <a:t>.</a:t>
            </a:r>
          </a:p>
          <a:p>
            <a:r>
              <a:rPr lang="en-US" dirty="0"/>
              <a:t> The finding of the study are important to </a:t>
            </a:r>
            <a:r>
              <a:rPr lang="en-US" b="1" dirty="0"/>
              <a:t>reservoir engineers, flow assurance engineers , production engineers and geologist for production optimization and reserve estimations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7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CB97-3A50-6B93-39BB-64B2F5B2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6164-85FD-5200-24B1-E4A73276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0850" indent="-342900" algn="l" rtl="0">
              <a:buFont typeface="Wingdings" panose="05000000000000000000" pitchFamily="2" charset="2"/>
              <a:buChar char="§"/>
            </a:pPr>
            <a:r>
              <a:rPr lang="en-US" altLang="en-US" sz="1800" dirty="0"/>
              <a:t>[1] Evaluation of Empirically Derived PVT Properties for Middle East Crude Oils </a:t>
            </a:r>
            <a:r>
              <a:rPr lang="en-US" altLang="en-US" sz="1800" dirty="0" err="1"/>
              <a:t>M.N.Hemmati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R.Kharrat</a:t>
            </a:r>
            <a:r>
              <a:rPr lang="en-US" altLang="en-US" sz="1800" dirty="0"/>
              <a:t>.</a:t>
            </a:r>
            <a:r>
              <a:rPr lang="en-US" altLang="en-US" sz="1800" dirty="0">
                <a:hlinkClick r:id="rId2" tooltip="Read Instantly"/>
              </a:rPr>
              <a:t> </a:t>
            </a:r>
            <a:r>
              <a:rPr lang="en-US" altLang="en-US" sz="1800" dirty="0"/>
              <a:t> </a:t>
            </a:r>
          </a:p>
          <a:p>
            <a:pPr marL="450850" indent="-342900" algn="l" rtl="0">
              <a:buFont typeface="Wingdings" panose="05000000000000000000" pitchFamily="2" charset="2"/>
              <a:buChar char="§"/>
            </a:pPr>
            <a:r>
              <a:rPr lang="en-US" altLang="en-US" sz="1800" dirty="0"/>
              <a:t>[2] Reservoir Engineering Handbook / Edition 3 By </a:t>
            </a:r>
            <a:r>
              <a:rPr lang="en-US" altLang="en-US" sz="1800" dirty="0">
                <a:hlinkClick r:id="rId3"/>
              </a:rPr>
              <a:t>Tarek Ahmed, PhD, PE</a:t>
            </a:r>
            <a:r>
              <a:rPr lang="en-US" altLang="en-US" sz="1800" dirty="0"/>
              <a:t> </a:t>
            </a:r>
          </a:p>
          <a:p>
            <a:pPr marL="450850" indent="-342900" algn="l" rtl="0">
              <a:buFont typeface="Wingdings" panose="05000000000000000000" pitchFamily="2" charset="2"/>
              <a:buChar char="§"/>
            </a:pPr>
            <a:r>
              <a:rPr lang="en-US" altLang="en-US" sz="1800" dirty="0"/>
              <a:t>[3] Herriot watt uni­versity reservo­ir engineering</a:t>
            </a:r>
          </a:p>
          <a:p>
            <a:pPr marL="450850" indent="-342900" algn="l" rtl="0">
              <a:buFont typeface="Wingdings" panose="05000000000000000000" pitchFamily="2" charset="2"/>
              <a:buChar char="§"/>
            </a:pPr>
            <a:r>
              <a:rPr lang="en-US" altLang="en-US" sz="1800" dirty="0"/>
              <a:t>[4] Correlation of Black Oil Properties at Pressure below Bubble-point A Thesis By JORGE JAVIER VELARDE PEREIRA Submitted to Texas A&amp;M University in partial Fulfillment of the requirements for the degree of Master of Science.</a:t>
            </a:r>
          </a:p>
          <a:p>
            <a:pPr marL="450850" indent="-342900" algn="l" rtl="0">
              <a:buFont typeface="Wingdings" panose="05000000000000000000" pitchFamily="2" charset="2"/>
              <a:buChar char="§"/>
            </a:pPr>
            <a:r>
              <a:rPr lang="en-US" altLang="en-US" sz="1800" dirty="0"/>
              <a:t>[5] Correlations  for  predicting  solution  gas-oil  ratio, bubble-point  pressure  and  oil  formation volume  factor  at  bubble-point of Iran crude oils </a:t>
            </a:r>
            <a:r>
              <a:rPr lang="en-US" altLang="en-US" sz="1800" dirty="0" err="1"/>
              <a:t>M.Taghizadeh</a:t>
            </a:r>
            <a:r>
              <a:rPr lang="en-US" altLang="en-US" sz="1800" dirty="0"/>
              <a:t> Mazandarani , S. Mohammad </a:t>
            </a:r>
            <a:r>
              <a:rPr lang="en-US" altLang="en-US" sz="1800" dirty="0" err="1"/>
              <a:t>Asghari</a:t>
            </a:r>
            <a:r>
              <a:rPr lang="en-US" altLang="en-US" sz="1800" dirty="0"/>
              <a:t>.  European Congress of Chemical Engineering (ECCE-6) Copenhagen, 16-20 September 2007.</a:t>
            </a:r>
          </a:p>
          <a:p>
            <a:pPr marL="450850" indent="-342900" algn="l" rtl="0">
              <a:buFont typeface="Wingdings" panose="05000000000000000000" pitchFamily="2" charset="2"/>
              <a:buChar char="§"/>
            </a:pPr>
            <a:r>
              <a:rPr lang="en-US" altLang="en-US" sz="1800" dirty="0"/>
              <a:t>[6] IMPROVED PVT CORRELATIONS FOR UAE CRUDE OILS. R.A. </a:t>
            </a:r>
            <a:r>
              <a:rPr lang="en-US" altLang="en-US" sz="1800" dirty="0" err="1"/>
              <a:t>Almedhaideb</a:t>
            </a:r>
            <a:r>
              <a:rPr lang="en-US" altLang="en-US" sz="1800" dirty="0"/>
              <a:t>, UAE university, SPE member.</a:t>
            </a:r>
          </a:p>
          <a:p>
            <a:pPr marL="450850" indent="-342900" algn="l" rtl="0">
              <a:buFont typeface="Wingdings" panose="05000000000000000000" pitchFamily="2" charset="2"/>
              <a:buChar char="§"/>
            </a:pPr>
            <a:r>
              <a:rPr lang="en-US" altLang="en-US" sz="1800" dirty="0"/>
              <a:t>[7] Introduction to PVT  (PETROTEC – November 2005) lectures slide</a:t>
            </a:r>
          </a:p>
          <a:p>
            <a:pPr marL="450850" indent="-342900" algn="l" rtl="0">
              <a:buFont typeface="Wingdings" panose="05000000000000000000" pitchFamily="2" charset="2"/>
              <a:buChar char="§"/>
            </a:pPr>
            <a:r>
              <a:rPr lang="en-US" altLang="en-US" sz="1800" dirty="0"/>
              <a:t>[8] PVT course lectures (slides)-Schlumberger</a:t>
            </a:r>
            <a:endParaRPr lang="ar-SA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63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153" y="1061590"/>
            <a:ext cx="8896653" cy="389883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Thank </a:t>
            </a:r>
            <a:r>
              <a:rPr lang="en-US" sz="8000" b="1" dirty="0">
                <a:solidFill>
                  <a:schemeClr val="tx1"/>
                </a:solidFill>
              </a:rPr>
              <a:t>You !</a:t>
            </a:r>
            <a:br>
              <a:rPr lang="en-US" sz="8000" b="1" dirty="0">
                <a:solidFill>
                  <a:schemeClr val="tx1"/>
                </a:solidFill>
              </a:rPr>
            </a:br>
            <a:br>
              <a:rPr lang="en-US" sz="8000" b="1" dirty="0">
                <a:solidFill>
                  <a:schemeClr val="tx1"/>
                </a:solidFill>
              </a:rPr>
            </a:br>
            <a:endParaRPr 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AD5C-8C7F-6AEA-5D53-80E84CCB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5FD7-1C1F-9402-C189-15FE235F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Objective</a:t>
            </a:r>
          </a:p>
          <a:p>
            <a:pPr algn="l" rtl="0" eaLnBrk="1" hangingPunct="1"/>
            <a:r>
              <a:rPr lang="en-US" altLang="en-US" sz="1800" dirty="0"/>
              <a:t>Introduction</a:t>
            </a:r>
          </a:p>
          <a:p>
            <a:pPr algn="l" rtl="0" eaLnBrk="1" hangingPunct="1"/>
            <a:r>
              <a:rPr lang="en-US" altLang="en-US" sz="1800" dirty="0"/>
              <a:t>Literature Review</a:t>
            </a:r>
          </a:p>
          <a:p>
            <a:pPr algn="l" rtl="0" eaLnBrk="1" hangingPunct="1"/>
            <a:r>
              <a:rPr lang="en-US" altLang="en-US" sz="1800" dirty="0"/>
              <a:t>Problem Statement</a:t>
            </a:r>
          </a:p>
          <a:p>
            <a:pPr algn="l" rtl="0" eaLnBrk="1" hangingPunct="1"/>
            <a:r>
              <a:rPr lang="en-US" altLang="en-US" sz="1800" dirty="0"/>
              <a:t>Impact and Value</a:t>
            </a:r>
          </a:p>
          <a:p>
            <a:pPr algn="l" rtl="0" eaLnBrk="1" hangingPunct="1"/>
            <a:r>
              <a:rPr lang="en-US" altLang="en-US" sz="1800" dirty="0"/>
              <a:t>Data</a:t>
            </a:r>
          </a:p>
          <a:p>
            <a:pPr algn="l" rtl="0" eaLnBrk="1" hangingPunct="1"/>
            <a:r>
              <a:rPr lang="en-US" altLang="en-US" sz="1800" dirty="0"/>
              <a:t>Methodology</a:t>
            </a:r>
          </a:p>
          <a:p>
            <a:pPr algn="l" rtl="0" eaLnBrk="1" hangingPunct="1"/>
            <a:r>
              <a:rPr lang="en-US" altLang="en-US" sz="1800" dirty="0"/>
              <a:t>Results </a:t>
            </a:r>
          </a:p>
          <a:p>
            <a:pPr algn="l" rtl="0" eaLnBrk="1" hangingPunct="1"/>
            <a:r>
              <a:rPr lang="en-US" altLang="en-US" sz="1800" dirty="0"/>
              <a:t>Conclusion </a:t>
            </a:r>
          </a:p>
          <a:p>
            <a:pPr algn="l" rtl="0" eaLnBrk="1" hangingPunct="1"/>
            <a:r>
              <a:rPr lang="en-US" altLang="en-US" sz="1800" dirty="0"/>
              <a:t>References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6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17F7-18EF-ED7C-F107-66C9F103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AF4C-59BC-A480-6429-39B7B51F9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Develop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reliable models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for Pressure-Volume-Temperature (PVT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Properites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 prediction.</a:t>
            </a:r>
          </a:p>
          <a:p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Figure out best machine learning model compared to other methods, like popular PVT correlation and other regression methods.</a:t>
            </a:r>
          </a:p>
          <a:p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Calculating </a:t>
            </a:r>
            <a:r>
              <a:rPr lang="en-US" sz="18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average absolute percentage error (AAPE) </a:t>
            </a: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and coefficient of determination (</a:t>
            </a:r>
            <a:r>
              <a:rPr lang="en-US" sz="18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R-value</a:t>
            </a: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 to check the model accuracy. 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6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BE07-BE92-8C7C-CFB6-A1B5A0C0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2EBD-6294-670D-E77A-5B310B89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PVT properties are important in the </a:t>
            </a:r>
            <a:r>
              <a:rPr lang="en-US" sz="1800" b="1" i="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oil and gas industry </a:t>
            </a:r>
            <a:r>
              <a:rPr lang="en-US" sz="1800" b="0" i="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for reservoir modeling and production optimization.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Traditionally, PVT properties are determined through </a:t>
            </a:r>
            <a:r>
              <a:rPr lang="en-US" sz="1800" b="1" i="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laboratory experiments </a:t>
            </a:r>
            <a:r>
              <a:rPr lang="en-US" sz="1800" b="0" i="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which can be </a:t>
            </a:r>
            <a:r>
              <a:rPr lang="en-US" sz="1800" b="1" i="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time-consuming </a:t>
            </a:r>
            <a:r>
              <a:rPr lang="en-US" sz="1800" b="0" i="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b="1" i="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expensive.</a:t>
            </a:r>
            <a:endParaRPr lang="en-US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Laboratory measurements </a:t>
            </a:r>
            <a:r>
              <a:rPr lang="en-US" dirty="0">
                <a:solidFill>
                  <a:schemeClr val="tx1"/>
                </a:solidFill>
              </a:rPr>
              <a:t>and numerous </a:t>
            </a:r>
            <a:r>
              <a:rPr lang="en-US" b="1" dirty="0">
                <a:solidFill>
                  <a:schemeClr val="tx1"/>
                </a:solidFill>
              </a:rPr>
              <a:t>correlations equations </a:t>
            </a:r>
            <a:r>
              <a:rPr lang="en-US" dirty="0">
                <a:solidFill>
                  <a:schemeClr val="tx1"/>
                </a:solidFill>
              </a:rPr>
              <a:t>show significant deviations between the actual values and the predicted results.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PVT properties determination using Machine Learning Techniques can greatly benefit these industries by providing more </a:t>
            </a:r>
            <a:r>
              <a:rPr lang="en-US" sz="18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accurate </a:t>
            </a: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and efficient methods of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F489-83A1-C6A7-4BE1-D7DB177A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2417-7B4F-CC29-D20F-1FE75C4F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studies have investigated the use of ensemble models for predicting PVT properties, including combinations of neural networks, support vector regression, and decision trees.</a:t>
            </a:r>
          </a:p>
          <a:p>
            <a:r>
              <a:rPr lang="en-US" dirty="0"/>
              <a:t>A study used a combination of neural networks and support vector regression to achieve higher accuracy in predicting PVT properties compared to individual models.</a:t>
            </a:r>
          </a:p>
          <a:p>
            <a:r>
              <a:rPr lang="en-US" dirty="0"/>
              <a:t>While ensemble models have shown promise in improving prediction accuracy and generalizability, challenges such as model complexity and interpretability need to be addressed for these models to be widely adopted.</a:t>
            </a:r>
          </a:p>
        </p:txBody>
      </p:sp>
    </p:spTree>
    <p:extLst>
      <p:ext uri="{BB962C8B-B14F-4D97-AF65-F5344CB8AC3E}">
        <p14:creationId xmlns:p14="http://schemas.microsoft.com/office/powerpoint/2010/main" val="171000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28B4-0955-6DF3-4130-49E5DE8C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0DAE-78FB-28C5-E4C4-A5D92514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</a:t>
            </a:r>
            <a:r>
              <a:rPr lang="en-US" b="1" dirty="0"/>
              <a:t>accurate and reliable models </a:t>
            </a:r>
            <a:r>
              <a:rPr lang="en-US" dirty="0"/>
              <a:t>for predicting PVT properties with limited and noisy data, and how to effectively integrate these models into the </a:t>
            </a:r>
            <a:r>
              <a:rPr lang="en-US" b="1" dirty="0"/>
              <a:t>decision-making process for optimizing production and maximizing profits.</a:t>
            </a:r>
          </a:p>
        </p:txBody>
      </p:sp>
    </p:spTree>
    <p:extLst>
      <p:ext uri="{BB962C8B-B14F-4D97-AF65-F5344CB8AC3E}">
        <p14:creationId xmlns:p14="http://schemas.microsoft.com/office/powerpoint/2010/main" val="201785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1B4C-CF26-4FEA-278D-E51C7642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AND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FF38-92F0-9A21-673A-25F3D453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16" y="1209056"/>
            <a:ext cx="11029615" cy="3678303"/>
          </a:xfrm>
        </p:spPr>
        <p:txBody>
          <a:bodyPr/>
          <a:lstStyle/>
          <a:p>
            <a:r>
              <a:rPr lang="en-US" dirty="0"/>
              <a:t>Reliable PVT property models can lead to </a:t>
            </a:r>
            <a:r>
              <a:rPr lang="en-US" b="1" dirty="0"/>
              <a:t>improved well performance, reduced operational costs, </a:t>
            </a:r>
            <a:r>
              <a:rPr lang="en-US" dirty="0"/>
              <a:t>and</a:t>
            </a:r>
            <a:r>
              <a:rPr lang="en-US" b="1" dirty="0"/>
              <a:t> increased efficiency</a:t>
            </a:r>
            <a:r>
              <a:rPr lang="en-US" dirty="0"/>
              <a:t> in production processes.</a:t>
            </a:r>
          </a:p>
          <a:p>
            <a:r>
              <a:rPr lang="en-US" dirty="0"/>
              <a:t>These models can also aid in </a:t>
            </a:r>
            <a:r>
              <a:rPr lang="en-US" b="1" dirty="0"/>
              <a:t>environmental monitoring </a:t>
            </a:r>
            <a:r>
              <a:rPr lang="en-US" dirty="0"/>
              <a:t>and help </a:t>
            </a:r>
            <a:r>
              <a:rPr lang="en-US" b="1" dirty="0"/>
              <a:t>reduce the environmental impact </a:t>
            </a:r>
            <a:r>
              <a:rPr lang="en-US" dirty="0"/>
              <a:t>of production processes.</a:t>
            </a:r>
          </a:p>
          <a:p>
            <a:r>
              <a:rPr lang="en-US" dirty="0"/>
              <a:t>Overall, developing reliable PVT property models using  machine learning techniques can have significant </a:t>
            </a:r>
            <a:r>
              <a:rPr lang="en-US" b="1" dirty="0"/>
              <a:t>economic, environmental, and societal impacts.</a:t>
            </a:r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595F0EAE-08C5-1979-8AA3-40B27E576C60}"/>
              </a:ext>
            </a:extLst>
          </p:cNvPr>
          <p:cNvGrpSpPr>
            <a:grpSpLocks/>
          </p:cNvGrpSpPr>
          <p:nvPr/>
        </p:nvGrpSpPr>
        <p:grpSpPr bwMode="auto">
          <a:xfrm>
            <a:off x="6897985" y="3831532"/>
            <a:ext cx="5141061" cy="2787081"/>
            <a:chOff x="-106" y="791"/>
            <a:chExt cx="5800" cy="2791"/>
          </a:xfrm>
        </p:grpSpPr>
        <p:pic>
          <p:nvPicPr>
            <p:cNvPr id="5" name="Picture 4" descr="72 copy">
              <a:extLst>
                <a:ext uri="{FF2B5EF4-FFF2-40B4-BE49-F238E27FC236}">
                  <a16:creationId xmlns:a16="http://schemas.microsoft.com/office/drawing/2014/main" id="{436807E8-6947-B494-6B32-84C203F1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830"/>
              <a:ext cx="1008" cy="1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064 copy">
              <a:extLst>
                <a:ext uri="{FF2B5EF4-FFF2-40B4-BE49-F238E27FC236}">
                  <a16:creationId xmlns:a16="http://schemas.microsoft.com/office/drawing/2014/main" id="{1BA80279-F7B2-6EAC-655A-C96458439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2318"/>
              <a:ext cx="1080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 descr="18 copy">
              <a:extLst>
                <a:ext uri="{FF2B5EF4-FFF2-40B4-BE49-F238E27FC236}">
                  <a16:creationId xmlns:a16="http://schemas.microsoft.com/office/drawing/2014/main" id="{BB39D6B8-1645-F09D-69F7-72F165C9D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366"/>
              <a:ext cx="973" cy="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068 copy">
              <a:extLst>
                <a:ext uri="{FF2B5EF4-FFF2-40B4-BE49-F238E27FC236}">
                  <a16:creationId xmlns:a16="http://schemas.microsoft.com/office/drawing/2014/main" id="{81B8CF9A-AC49-4D39-25ED-512FC7FCB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878"/>
              <a:ext cx="1088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BE728038-A6A5-A063-1514-34FCD3EE3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6" y="831"/>
              <a:ext cx="1600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87287" tIns="43644" rIns="87287" bIns="43644">
              <a:spAutoFit/>
            </a:bodyPr>
            <a:lstStyle>
              <a:lvl1pPr algn="r" defTabSz="873125" rtl="1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algn="r" defTabSz="873125" rtl="1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algn="r" defTabSz="873125" rtl="1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algn="r" defTabSz="873125" rtl="1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algn="r" defTabSz="873125" rtl="1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r" defTabSz="873125" rtl="1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r" defTabSz="873125" rtl="1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r" defTabSz="873125" rtl="1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r" defTabSz="873125" rtl="1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600" b="1" dirty="0">
                  <a:solidFill>
                    <a:schemeClr val="tx2"/>
                  </a:solidFill>
                  <a:latin typeface="+mn-lt"/>
                </a:rPr>
                <a:t>Production </a:t>
              </a:r>
            </a:p>
            <a:p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600" b="1" dirty="0">
                  <a:solidFill>
                    <a:schemeClr val="tx2"/>
                  </a:solidFill>
                  <a:latin typeface="+mn-lt"/>
                </a:rPr>
                <a:t>Engineer</a:t>
              </a:r>
              <a:endParaRPr lang="en-GB" alt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EF46B73-E71A-067E-9A47-B1316C7EA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" y="2452"/>
              <a:ext cx="148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87287" tIns="43644" rIns="87287" bIns="43644">
              <a:spAutoFit/>
            </a:bodyPr>
            <a:lstStyle>
              <a:lvl1pPr marL="101600" indent="-101600" algn="r" defTabSz="873125" rtl="1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algn="r" defTabSz="873125" rtl="1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algn="r" defTabSz="873125" rtl="1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algn="r" defTabSz="873125" rtl="1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algn="r" defTabSz="873125" rtl="1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r" defTabSz="873125" rtl="1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r" defTabSz="873125" rtl="1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r" defTabSz="873125" rtl="1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r" defTabSz="873125" rtl="1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600" b="1" dirty="0">
                  <a:solidFill>
                    <a:schemeClr val="tx2"/>
                  </a:solidFill>
                  <a:latin typeface="+mn-lt"/>
                </a:rPr>
                <a:t>Geologist</a:t>
              </a:r>
              <a:endParaRPr lang="en-GB" altLang="en-US" sz="16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C744D4D7-17FF-6429-2EBA-8511EE2D0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4" y="791"/>
              <a:ext cx="1342" cy="1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87287" tIns="43644" rIns="87287" bIns="43644">
              <a:spAutoFit/>
            </a:bodyPr>
            <a:lstStyle>
              <a:lvl1pPr algn="r" defTabSz="873125" rtl="1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algn="r" defTabSz="873125" rtl="1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algn="r" defTabSz="873125" rtl="1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algn="r" defTabSz="873125" rtl="1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algn="r" defTabSz="873125" rtl="1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r" defTabSz="873125" rtl="1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r" defTabSz="873125" rtl="1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r" defTabSz="873125" rtl="1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r" defTabSz="873125" rtl="1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600" b="1" dirty="0">
                  <a:solidFill>
                    <a:schemeClr val="tx2"/>
                  </a:solidFill>
                  <a:latin typeface="+mn-lt"/>
                </a:rPr>
                <a:t>Facilities/Flow </a:t>
              </a:r>
            </a:p>
            <a:p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600" b="1" dirty="0">
                  <a:solidFill>
                    <a:schemeClr val="tx2"/>
                  </a:solidFill>
                  <a:latin typeface="+mn-lt"/>
                </a:rPr>
                <a:t>Assurance Engineer</a:t>
              </a:r>
              <a:endParaRPr lang="en-GB" alt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7B9F764C-AE5C-509C-FE5B-644213EEA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31"/>
              <a:ext cx="1566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87287" tIns="43644" rIns="87287" bIns="43644">
              <a:spAutoFit/>
            </a:bodyPr>
            <a:lstStyle>
              <a:lvl1pPr algn="r" defTabSz="873125" rtl="1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algn="r" defTabSz="873125" rtl="1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algn="r" defTabSz="873125" rtl="1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algn="r" defTabSz="873125" rtl="1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algn="r" defTabSz="873125" rtl="1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r" defTabSz="873125" rtl="1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r" defTabSz="873125" rtl="1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r" defTabSz="873125" rtl="1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r" defTabSz="873125" rtl="1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600" b="1" dirty="0">
                  <a:solidFill>
                    <a:schemeClr val="tx2"/>
                  </a:solidFill>
                  <a:latin typeface="+mn-lt"/>
                </a:rPr>
                <a:t>Reservoir Engineer</a:t>
              </a:r>
              <a:endParaRPr lang="en-GB" alt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C0CBB59D-BAAA-EFDF-9A15-C0FCAF202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" y="1892"/>
              <a:ext cx="900" cy="6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3366"/>
              </a:outerShdw>
            </a:effectLst>
          </p:spPr>
          <p:txBody>
            <a:bodyPr wrap="square" lIns="78053" tIns="39027" rIns="78053" bIns="39027">
              <a:spAutoFit/>
            </a:bodyPr>
            <a:lstStyle>
              <a:lvl1pPr defTabSz="7810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7810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7810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7810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7810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7810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7810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7810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7810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solidFill>
                    <a:schemeClr val="bg1"/>
                  </a:solidFill>
                  <a:latin typeface="Univers 57 Condensed"/>
                </a:rPr>
                <a:t>Fluid</a:t>
              </a:r>
              <a:br>
                <a:rPr lang="en-US" altLang="en-US" dirty="0">
                  <a:latin typeface="Univers 57 Condensed"/>
                </a:rPr>
              </a:br>
              <a:r>
                <a:rPr lang="en-US" altLang="en-US" dirty="0">
                  <a:solidFill>
                    <a:schemeClr val="bg1"/>
                  </a:solidFill>
                  <a:latin typeface="Univers 57 Condensed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260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153D-9130-5D32-A906-E4B6E6FB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BACKGROUND AND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B4BB-63B3-FE03-911F-2DD8710C8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65" y="470122"/>
            <a:ext cx="11029615" cy="5107717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</a:rPr>
              <a:t>Data </a:t>
            </a:r>
            <a:r>
              <a:rPr lang="en-US" dirty="0"/>
              <a:t>were collected from 6 oil fields from south </a:t>
            </a:r>
            <a:r>
              <a:rPr lang="en-US" dirty="0" err="1"/>
              <a:t>sudan</a:t>
            </a:r>
            <a:r>
              <a:rPr lang="en-US" dirty="0"/>
              <a:t> and </a:t>
            </a:r>
            <a:r>
              <a:rPr lang="en-US" dirty="0" err="1"/>
              <a:t>sudan</a:t>
            </a:r>
            <a:r>
              <a:rPr lang="en-US" dirty="0"/>
              <a:t>. </a:t>
            </a:r>
          </a:p>
          <a:p>
            <a:r>
              <a:rPr lang="en-US" dirty="0">
                <a:effectLst/>
                <a:ea typeface="Calibri" panose="020F0502020204030204" pitchFamily="34" charset="0"/>
              </a:rPr>
              <a:t>PVT properties were measured using standard laboratory procedures and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applied several correlation methods(</a:t>
            </a:r>
            <a:r>
              <a:rPr lang="en-US" dirty="0" err="1">
                <a:effectLst/>
                <a:ea typeface="Calibri" panose="020F0502020204030204" pitchFamily="34" charset="0"/>
              </a:rPr>
              <a:t>Glaso</a:t>
            </a:r>
            <a:r>
              <a:rPr lang="en-US" dirty="0">
                <a:effectLst/>
                <a:ea typeface="Calibri" panose="020F0502020204030204" pitchFamily="34" charset="0"/>
              </a:rPr>
              <a:t>, Standing,</a:t>
            </a:r>
            <a:r>
              <a:rPr lang="en-US" dirty="0">
                <a:ea typeface="Times New Roman"/>
                <a:cs typeface="Times New Roman"/>
              </a:rPr>
              <a:t> Vasquez-</a:t>
            </a:r>
            <a:r>
              <a:rPr lang="en-US" dirty="0" err="1">
                <a:ea typeface="Times New Roman"/>
                <a:cs typeface="Times New Roman"/>
              </a:rPr>
              <a:t>Beggs</a:t>
            </a:r>
            <a:r>
              <a:rPr lang="en-US" dirty="0">
                <a:ea typeface="Times New Roman"/>
                <a:cs typeface="Times New Roman"/>
              </a:rPr>
              <a:t>, </a:t>
            </a:r>
            <a:r>
              <a:rPr lang="en-US" dirty="0" err="1">
                <a:ea typeface="Times New Roman"/>
                <a:cs typeface="Times New Roman"/>
              </a:rPr>
              <a:t>Almarhoun</a:t>
            </a:r>
            <a:r>
              <a:rPr lang="en-US" dirty="0">
                <a:ea typeface="Times New Roman"/>
                <a:cs typeface="Times New Roman"/>
              </a:rPr>
              <a:t>, </a:t>
            </a:r>
            <a:r>
              <a:rPr lang="en-US" dirty="0" err="1">
                <a:ea typeface="Times New Roman"/>
                <a:cs typeface="Times New Roman"/>
              </a:rPr>
              <a:t>kartoatmodjo</a:t>
            </a:r>
            <a:r>
              <a:rPr lang="en-US" dirty="0">
                <a:ea typeface="Times New Roman"/>
                <a:cs typeface="Times New Roman"/>
              </a:rPr>
              <a:t>)</a:t>
            </a:r>
            <a:r>
              <a:rPr lang="en-US" dirty="0">
                <a:effectLst/>
                <a:ea typeface="Calibri" panose="020F0502020204030204" pitchFamily="34" charset="0"/>
              </a:rPr>
              <a:t> to evaluate the performance of the existing methods.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1FC931-8FAB-79FB-A8D2-1AC114719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45944"/>
              </p:ext>
            </p:extLst>
          </p:nvPr>
        </p:nvGraphicFramePr>
        <p:xfrm>
          <a:off x="1026160" y="3980722"/>
          <a:ext cx="950976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920">
                  <a:extLst>
                    <a:ext uri="{9D8B030D-6E8A-4147-A177-3AD203B41FA5}">
                      <a16:colId xmlns:a16="http://schemas.microsoft.com/office/drawing/2014/main" val="3441681449"/>
                    </a:ext>
                  </a:extLst>
                </a:gridCol>
                <a:gridCol w="5171440">
                  <a:extLst>
                    <a:ext uri="{9D8B030D-6E8A-4147-A177-3AD203B41FA5}">
                      <a16:colId xmlns:a16="http://schemas.microsoft.com/office/drawing/2014/main" val="264065002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83957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Formation Volume Factor(Bo)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–(Temperature,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Solution Gas-Oil Ratio, Gas Gravity, Density, and API Gravity)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3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Bubble Point Pressure(Pb)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Pressure (Pb), temperature (T), stock-tank oil gravity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gas gravity, density, and API gravity)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Gas–Oil Ratio(Rs)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6-Temperature (T), density, API gravity, gas gravity, bubble point pressure (Pb), and pressure 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96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16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651B-628A-BF10-07AD-9FFF508B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PROCESSING,WRANGLING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8990-45E1-659D-97E1-51F2A8D8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ataset contains no duplicate or missing values but there are some outliers ,filtered to remove values outside of the lower and upper boundaries for each column using box plot.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Visualized through 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distplot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pairplot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,correlation matrix  and each parameter's distribution looks to be normal. P and Pb have the highest correlation with 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RsActual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, as well as 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Rsb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has highest 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correaltion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with Pb and Bo has a weak correlation with all of the variables.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Finally, we have a dataset free of </a:t>
            </a:r>
            <a:r>
              <a:rPr lang="en-US" sz="18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outliers, duplicate values, and null values.</a:t>
            </a:r>
            <a:endParaRPr lang="en-US" sz="18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449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3DEBAF10-1A7F-447E-92EE-8F0A8D52905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CC7B47-8D79-4E1A-80B5-7F70A543A9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08A8D6-033A-472B-8BEB-63B8F7C284EB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1472</Words>
  <Application>Microsoft Office PowerPoint</Application>
  <PresentationFormat>Widescreen</PresentationFormat>
  <Paragraphs>320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Cambria</vt:lpstr>
      <vt:lpstr>Times New Roman</vt:lpstr>
      <vt:lpstr>Univers 57 Condensed</vt:lpstr>
      <vt:lpstr>Wingdings</vt:lpstr>
      <vt:lpstr>Wingdings 2</vt:lpstr>
      <vt:lpstr>Wingdings 3</vt:lpstr>
      <vt:lpstr>Dividend</vt:lpstr>
      <vt:lpstr>PowerPoint Presentation</vt:lpstr>
      <vt:lpstr>CONTENTS</vt:lpstr>
      <vt:lpstr>OBJECTIVE</vt:lpstr>
      <vt:lpstr>INTRODUCTION</vt:lpstr>
      <vt:lpstr>LITERATURE REVIEW </vt:lpstr>
      <vt:lpstr>PROBLEM STATEMENT</vt:lpstr>
      <vt:lpstr>IMPACT AND VALUE</vt:lpstr>
      <vt:lpstr>DATA BACKGROUND AND QUALITY</vt:lpstr>
      <vt:lpstr>DATA PROCESSING,WRANGLING AND EDA</vt:lpstr>
      <vt:lpstr>METHODOLOGY</vt:lpstr>
      <vt:lpstr>bubble point pressure –Pb</vt:lpstr>
      <vt:lpstr>PowerPoint Presentation</vt:lpstr>
      <vt:lpstr>SOLUTION GAS-OIL RATIO –(Rs)</vt:lpstr>
      <vt:lpstr>oil formation volume factor –Bo:</vt:lpstr>
      <vt:lpstr>PowerPoint Presentation</vt:lpstr>
      <vt:lpstr>COMPARSION ANALYSIS:</vt:lpstr>
      <vt:lpstr>CONCLUSION</vt:lpstr>
      <vt:lpstr>REFERENCES</vt:lpstr>
      <vt:lpstr>Thank You 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dcterms:created xsi:type="dcterms:W3CDTF">2019-12-29T07:26:49Z</dcterms:created>
  <dcterms:modified xsi:type="dcterms:W3CDTF">2023-04-27T21:35:11Z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