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4191" r:id="rId4"/>
  </p:sldMasterIdLst>
  <p:notesMasterIdLst>
    <p:notesMasterId r:id="rId25"/>
  </p:notesMasterIdLst>
  <p:handoutMasterIdLst>
    <p:handoutMasterId r:id="rId26"/>
  </p:handoutMasterIdLst>
  <p:sldIdLst>
    <p:sldId id="325" r:id="rId5"/>
    <p:sldId id="360" r:id="rId6"/>
    <p:sldId id="361" r:id="rId7"/>
    <p:sldId id="362" r:id="rId8"/>
    <p:sldId id="380" r:id="rId9"/>
    <p:sldId id="363" r:id="rId10"/>
    <p:sldId id="364" r:id="rId11"/>
    <p:sldId id="381" r:id="rId12"/>
    <p:sldId id="382" r:id="rId13"/>
    <p:sldId id="384" r:id="rId14"/>
    <p:sldId id="385" r:id="rId15"/>
    <p:sldId id="386" r:id="rId16"/>
    <p:sldId id="387" r:id="rId17"/>
    <p:sldId id="388" r:id="rId18"/>
    <p:sldId id="389" r:id="rId19"/>
    <p:sldId id="390" r:id="rId20"/>
    <p:sldId id="391" r:id="rId21"/>
    <p:sldId id="392" r:id="rId22"/>
    <p:sldId id="371"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B22"/>
    <a:srgbClr val="0E045C"/>
    <a:srgbClr val="ACC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87"/>
  </p:normalViewPr>
  <p:slideViewPr>
    <p:cSldViewPr snapToGrid="0" snapToObjects="1">
      <p:cViewPr varScale="1">
        <p:scale>
          <a:sx n="58" d="100"/>
          <a:sy n="58" d="100"/>
        </p:scale>
        <p:origin x="988" y="5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8/1/2023</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8/1/2023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4068872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12</a:t>
            </a:fld>
            <a:endParaRPr lang="en-US" dirty="0"/>
          </a:p>
        </p:txBody>
      </p:sp>
    </p:spTree>
    <p:extLst>
      <p:ext uri="{BB962C8B-B14F-4D97-AF65-F5344CB8AC3E}">
        <p14:creationId xmlns:p14="http://schemas.microsoft.com/office/powerpoint/2010/main" val="123115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13</a:t>
            </a:fld>
            <a:endParaRPr lang="en-US" dirty="0"/>
          </a:p>
        </p:txBody>
      </p:sp>
    </p:spTree>
    <p:extLst>
      <p:ext uri="{BB962C8B-B14F-4D97-AF65-F5344CB8AC3E}">
        <p14:creationId xmlns:p14="http://schemas.microsoft.com/office/powerpoint/2010/main" val="1414839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14</a:t>
            </a:fld>
            <a:endParaRPr lang="en-US" dirty="0"/>
          </a:p>
        </p:txBody>
      </p:sp>
    </p:spTree>
    <p:extLst>
      <p:ext uri="{BB962C8B-B14F-4D97-AF65-F5344CB8AC3E}">
        <p14:creationId xmlns:p14="http://schemas.microsoft.com/office/powerpoint/2010/main" val="834955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15</a:t>
            </a:fld>
            <a:endParaRPr lang="en-US" dirty="0"/>
          </a:p>
        </p:txBody>
      </p:sp>
    </p:spTree>
    <p:extLst>
      <p:ext uri="{BB962C8B-B14F-4D97-AF65-F5344CB8AC3E}">
        <p14:creationId xmlns:p14="http://schemas.microsoft.com/office/powerpoint/2010/main" val="5428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16</a:t>
            </a:fld>
            <a:endParaRPr lang="en-US" dirty="0"/>
          </a:p>
        </p:txBody>
      </p:sp>
    </p:spTree>
    <p:extLst>
      <p:ext uri="{BB962C8B-B14F-4D97-AF65-F5344CB8AC3E}">
        <p14:creationId xmlns:p14="http://schemas.microsoft.com/office/powerpoint/2010/main" val="3287302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17</a:t>
            </a:fld>
            <a:endParaRPr lang="en-US" dirty="0"/>
          </a:p>
        </p:txBody>
      </p:sp>
    </p:spTree>
    <p:extLst>
      <p:ext uri="{BB962C8B-B14F-4D97-AF65-F5344CB8AC3E}">
        <p14:creationId xmlns:p14="http://schemas.microsoft.com/office/powerpoint/2010/main" val="4111269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18</a:t>
            </a:fld>
            <a:endParaRPr lang="en-US" dirty="0"/>
          </a:p>
        </p:txBody>
      </p:sp>
    </p:spTree>
    <p:extLst>
      <p:ext uri="{BB962C8B-B14F-4D97-AF65-F5344CB8AC3E}">
        <p14:creationId xmlns:p14="http://schemas.microsoft.com/office/powerpoint/2010/main" val="3172342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20</a:t>
            </a:fld>
            <a:endParaRPr lang="en-US" dirty="0"/>
          </a:p>
        </p:txBody>
      </p:sp>
    </p:spTree>
    <p:extLst>
      <p:ext uri="{BB962C8B-B14F-4D97-AF65-F5344CB8AC3E}">
        <p14:creationId xmlns:p14="http://schemas.microsoft.com/office/powerpoint/2010/main" val="2777307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3</a:t>
            </a:fld>
            <a:endParaRPr lang="en-US" dirty="0"/>
          </a:p>
        </p:txBody>
      </p:sp>
    </p:spTree>
    <p:extLst>
      <p:ext uri="{BB962C8B-B14F-4D97-AF65-F5344CB8AC3E}">
        <p14:creationId xmlns:p14="http://schemas.microsoft.com/office/powerpoint/2010/main" val="60866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4</a:t>
            </a:fld>
            <a:endParaRPr lang="en-US" dirty="0"/>
          </a:p>
        </p:txBody>
      </p:sp>
    </p:spTree>
    <p:extLst>
      <p:ext uri="{BB962C8B-B14F-4D97-AF65-F5344CB8AC3E}">
        <p14:creationId xmlns:p14="http://schemas.microsoft.com/office/powerpoint/2010/main" val="4229387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5</a:t>
            </a:fld>
            <a:endParaRPr lang="en-US" dirty="0"/>
          </a:p>
        </p:txBody>
      </p:sp>
    </p:spTree>
    <p:extLst>
      <p:ext uri="{BB962C8B-B14F-4D97-AF65-F5344CB8AC3E}">
        <p14:creationId xmlns:p14="http://schemas.microsoft.com/office/powerpoint/2010/main" val="1473544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6</a:t>
            </a:fld>
            <a:endParaRPr lang="en-US" dirty="0"/>
          </a:p>
        </p:txBody>
      </p:sp>
    </p:spTree>
    <p:extLst>
      <p:ext uri="{BB962C8B-B14F-4D97-AF65-F5344CB8AC3E}">
        <p14:creationId xmlns:p14="http://schemas.microsoft.com/office/powerpoint/2010/main" val="545940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8</a:t>
            </a:fld>
            <a:endParaRPr lang="en-US" dirty="0"/>
          </a:p>
        </p:txBody>
      </p:sp>
    </p:spTree>
    <p:extLst>
      <p:ext uri="{BB962C8B-B14F-4D97-AF65-F5344CB8AC3E}">
        <p14:creationId xmlns:p14="http://schemas.microsoft.com/office/powerpoint/2010/main" val="280044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9</a:t>
            </a:fld>
            <a:endParaRPr lang="en-US" dirty="0"/>
          </a:p>
        </p:txBody>
      </p:sp>
    </p:spTree>
    <p:extLst>
      <p:ext uri="{BB962C8B-B14F-4D97-AF65-F5344CB8AC3E}">
        <p14:creationId xmlns:p14="http://schemas.microsoft.com/office/powerpoint/2010/main" val="3297876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10</a:t>
            </a:fld>
            <a:endParaRPr lang="en-US" dirty="0"/>
          </a:p>
        </p:txBody>
      </p:sp>
    </p:spTree>
    <p:extLst>
      <p:ext uri="{BB962C8B-B14F-4D97-AF65-F5344CB8AC3E}">
        <p14:creationId xmlns:p14="http://schemas.microsoft.com/office/powerpoint/2010/main" val="404685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E8C15C5-0688-5345-99FC-721E08AD15D5}" type="slidenum">
              <a:rPr lang="en-US" smtClean="0"/>
              <a:t>11</a:t>
            </a:fld>
            <a:endParaRPr lang="en-US" dirty="0"/>
          </a:p>
        </p:txBody>
      </p:sp>
    </p:spTree>
    <p:extLst>
      <p:ext uri="{BB962C8B-B14F-4D97-AF65-F5344CB8AC3E}">
        <p14:creationId xmlns:p14="http://schemas.microsoft.com/office/powerpoint/2010/main" val="472295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38653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27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18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217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68449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33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20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863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53271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31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292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5F5F5"/>
            </a:gs>
            <a:gs pos="0">
              <a:schemeClr val="bg2">
                <a:tint val="90000"/>
                <a:lumMod val="110000"/>
              </a:schemeClr>
            </a:gs>
            <a:gs pos="100000">
              <a:schemeClr val="bg2">
                <a:shade val="98000"/>
                <a:satMod val="110000"/>
                <a:lumMod val="86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30147347"/>
      </p:ext>
    </p:extLst>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2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DA3011-2217-481F-9A31-A45194B2DFAA}"/>
              </a:ext>
            </a:extLst>
          </p:cNvPr>
          <p:cNvSpPr txBox="1"/>
          <p:nvPr/>
        </p:nvSpPr>
        <p:spPr>
          <a:xfrm>
            <a:off x="1443199" y="1573040"/>
            <a:ext cx="9549442" cy="461665"/>
          </a:xfrm>
          <a:prstGeom prst="rect">
            <a:avLst/>
          </a:prstGeom>
          <a:noFill/>
        </p:spPr>
        <p:txBody>
          <a:bodyPr wrap="square" rtlCol="0">
            <a:spAutoFit/>
          </a:bodyPr>
          <a:lstStyle/>
          <a:p>
            <a:pPr algn="ctr"/>
            <a:r>
              <a:rPr lang="en-US" sz="2400" b="1" dirty="0">
                <a:solidFill>
                  <a:schemeClr val="accent1">
                    <a:lumMod val="90000"/>
                    <a:lumOff val="10000"/>
                  </a:schemeClr>
                </a:solidFill>
              </a:rPr>
              <a:t>ADAFACE: QUALITY ADAPTIVE MARGIN FOR FACE RECOGNITION</a:t>
            </a:r>
            <a:endParaRPr lang="en-US" sz="2400" b="1" dirty="0">
              <a:solidFill>
                <a:schemeClr val="accent3"/>
              </a:solidFill>
              <a:latin typeface="Cambria" panose="02040503050406030204" pitchFamily="18" charset="0"/>
              <a:ea typeface="Cambria" panose="02040503050406030204" pitchFamily="18" charset="0"/>
            </a:endParaRPr>
          </a:p>
        </p:txBody>
      </p:sp>
      <p:sp>
        <p:nvSpPr>
          <p:cNvPr id="7" name="Subtitle 2">
            <a:extLst>
              <a:ext uri="{FF2B5EF4-FFF2-40B4-BE49-F238E27FC236}">
                <a16:creationId xmlns:a16="http://schemas.microsoft.com/office/drawing/2014/main" id="{D40B42B5-DDB4-4860-890D-01FCAAE5E408}"/>
              </a:ext>
            </a:extLst>
          </p:cNvPr>
          <p:cNvSpPr txBox="1">
            <a:spLocks/>
          </p:cNvSpPr>
          <p:nvPr/>
        </p:nvSpPr>
        <p:spPr>
          <a:xfrm>
            <a:off x="5608318" y="4564509"/>
            <a:ext cx="6583679" cy="22934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b="1" dirty="0">
                <a:solidFill>
                  <a:schemeClr val="bg1"/>
                </a:solidFill>
                <a:latin typeface="Cambria" panose="02040503050406030204" pitchFamily="18" charset="0"/>
                <a:ea typeface="Cambria" panose="02040503050406030204" pitchFamily="18" charset="0"/>
              </a:rPr>
              <a:t>Presented by                            </a:t>
            </a:r>
          </a:p>
          <a:p>
            <a:pPr marL="0" indent="0">
              <a:buNone/>
            </a:pPr>
            <a:r>
              <a:rPr lang="en-IN" dirty="0">
                <a:solidFill>
                  <a:schemeClr val="bg1"/>
                </a:solidFill>
                <a:latin typeface="Cambria" panose="02040503050406030204" pitchFamily="18" charset="0"/>
                <a:ea typeface="Cambria" panose="02040503050406030204" pitchFamily="18" charset="0"/>
              </a:rPr>
              <a:t>		        			      J.HRUTHIKA	                        </a:t>
            </a:r>
          </a:p>
          <a:p>
            <a:pPr marL="0" indent="0">
              <a:buNone/>
            </a:pPr>
            <a:r>
              <a:rPr lang="en-IN" dirty="0">
                <a:solidFill>
                  <a:schemeClr val="bg1"/>
                </a:solidFill>
                <a:latin typeface="Cambria" panose="02040503050406030204" pitchFamily="18" charset="0"/>
                <a:ea typeface="Cambria" panose="02040503050406030204" pitchFamily="18" charset="0"/>
              </a:rPr>
              <a:t>		     </a:t>
            </a:r>
            <a:r>
              <a:rPr lang="en-US" dirty="0">
                <a:solidFill>
                  <a:schemeClr val="bg1"/>
                </a:solidFill>
              </a:rPr>
              <a:t>Department of Engineering Data Science, </a:t>
            </a:r>
          </a:p>
          <a:p>
            <a:pPr marL="0" indent="0">
              <a:buNone/>
            </a:pPr>
            <a:r>
              <a:rPr lang="en-IN" dirty="0">
                <a:solidFill>
                  <a:schemeClr val="bg1"/>
                </a:solidFill>
                <a:latin typeface="Cambria" panose="02040503050406030204" pitchFamily="18" charset="0"/>
                <a:ea typeface="Cambria" panose="02040503050406030204" pitchFamily="18" charset="0"/>
              </a:rPr>
              <a:t>				      University of Houston.</a:t>
            </a:r>
          </a:p>
          <a:p>
            <a:pPr marL="0" indent="0">
              <a:buNone/>
            </a:pPr>
            <a:endParaRPr lang="en-IN" dirty="0">
              <a:solidFill>
                <a:schemeClr val="bg1"/>
              </a:solidFill>
              <a:latin typeface="Cambria" panose="02040503050406030204" pitchFamily="18" charset="0"/>
              <a:ea typeface="Cambria" panose="02040503050406030204" pitchFamily="18" charset="0"/>
            </a:endParaRPr>
          </a:p>
          <a:p>
            <a:pPr marL="0" indent="0">
              <a:buNone/>
            </a:pPr>
            <a:endParaRPr lang="en-IN" dirty="0">
              <a:solidFill>
                <a:schemeClr val="bg1"/>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D4DED898-EB54-A8FF-C047-E28BB36F4097}"/>
              </a:ext>
            </a:extLst>
          </p:cNvPr>
          <p:cNvSpPr txBox="1"/>
          <p:nvPr/>
        </p:nvSpPr>
        <p:spPr>
          <a:xfrm>
            <a:off x="5747755" y="3053521"/>
            <a:ext cx="6304807" cy="1287468"/>
          </a:xfrm>
          <a:prstGeom prst="rect">
            <a:avLst/>
          </a:prstGeom>
          <a:noFill/>
        </p:spPr>
        <p:txBody>
          <a:bodyPr wrap="square">
            <a:spAutoFit/>
          </a:bodyPr>
          <a:lstStyle/>
          <a:p>
            <a:pPr algn="ctr">
              <a:lnSpc>
                <a:spcPct val="150000"/>
              </a:lnSpc>
            </a:pPr>
            <a:r>
              <a:rPr lang="en-US" sz="1800" b="1" dirty="0">
                <a:solidFill>
                  <a:schemeClr val="bg1"/>
                </a:solidFill>
              </a:rPr>
              <a:t>Authors</a:t>
            </a:r>
          </a:p>
          <a:p>
            <a:pPr algn="ctr">
              <a:lnSpc>
                <a:spcPct val="150000"/>
              </a:lnSpc>
            </a:pPr>
            <a:r>
              <a:rPr lang="en-US" sz="1800" dirty="0" err="1">
                <a:solidFill>
                  <a:schemeClr val="bg1"/>
                </a:solidFill>
              </a:rPr>
              <a:t>Minchul</a:t>
            </a:r>
            <a:r>
              <a:rPr lang="en-US" sz="1800" dirty="0">
                <a:solidFill>
                  <a:schemeClr val="bg1"/>
                </a:solidFill>
              </a:rPr>
              <a:t> </a:t>
            </a:r>
            <a:r>
              <a:rPr lang="en-US" sz="1800" dirty="0" err="1">
                <a:solidFill>
                  <a:schemeClr val="bg1"/>
                </a:solidFill>
              </a:rPr>
              <a:t>kim</a:t>
            </a:r>
            <a:r>
              <a:rPr lang="en-US" sz="1800" dirty="0">
                <a:solidFill>
                  <a:schemeClr val="bg1"/>
                </a:solidFill>
              </a:rPr>
              <a:t>, Anil k. Jain, </a:t>
            </a:r>
            <a:r>
              <a:rPr lang="en-US" sz="1800" dirty="0" err="1">
                <a:solidFill>
                  <a:schemeClr val="bg1"/>
                </a:solidFill>
              </a:rPr>
              <a:t>xiaoming</a:t>
            </a:r>
            <a:r>
              <a:rPr lang="en-US" sz="1800" dirty="0">
                <a:solidFill>
                  <a:schemeClr val="bg1"/>
                </a:solidFill>
              </a:rPr>
              <a:t> </a:t>
            </a:r>
            <a:r>
              <a:rPr lang="en-US" sz="1800" dirty="0" err="1">
                <a:solidFill>
                  <a:schemeClr val="bg1"/>
                </a:solidFill>
              </a:rPr>
              <a:t>liu</a:t>
            </a:r>
            <a:endParaRPr lang="en-US" sz="1800" dirty="0">
              <a:solidFill>
                <a:schemeClr val="bg1"/>
              </a:solidFill>
            </a:endParaRPr>
          </a:p>
          <a:p>
            <a:pPr algn="ctr">
              <a:lnSpc>
                <a:spcPct val="150000"/>
              </a:lnSpc>
            </a:pPr>
            <a:r>
              <a:rPr lang="en-US" dirty="0">
                <a:solidFill>
                  <a:schemeClr val="bg1"/>
                </a:solidFill>
              </a:rPr>
              <a:t>Michigan State University</a:t>
            </a:r>
            <a:endParaRPr lang="en-US" sz="1800" dirty="0">
              <a:solidFill>
                <a:schemeClr val="bg1"/>
              </a:solidFill>
            </a:endParaRPr>
          </a:p>
        </p:txBody>
      </p:sp>
    </p:spTree>
    <p:extLst>
      <p:ext uri="{BB962C8B-B14F-4D97-AF65-F5344CB8AC3E}">
        <p14:creationId xmlns:p14="http://schemas.microsoft.com/office/powerpoint/2010/main" val="1786385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32024-E385-297B-FFF0-8D15A2B5A1AA}"/>
              </a:ext>
            </a:extLst>
          </p:cNvPr>
          <p:cNvPicPr>
            <a:picLocks noChangeAspect="1"/>
          </p:cNvPicPr>
          <p:nvPr/>
        </p:nvPicPr>
        <p:blipFill>
          <a:blip r:embed="rId3"/>
          <a:stretch>
            <a:fillRect/>
          </a:stretch>
        </p:blipFill>
        <p:spPr>
          <a:xfrm>
            <a:off x="560468" y="1155680"/>
            <a:ext cx="3622741" cy="1109184"/>
          </a:xfrm>
          <a:prstGeom prst="rect">
            <a:avLst/>
          </a:prstGeom>
        </p:spPr>
      </p:pic>
      <p:pic>
        <p:nvPicPr>
          <p:cNvPr id="7" name="Picture 6">
            <a:extLst>
              <a:ext uri="{FF2B5EF4-FFF2-40B4-BE49-F238E27FC236}">
                <a16:creationId xmlns:a16="http://schemas.microsoft.com/office/drawing/2014/main" id="{F137B840-35CE-8D67-D5AB-4A47DF7BD7D4}"/>
              </a:ext>
            </a:extLst>
          </p:cNvPr>
          <p:cNvPicPr>
            <a:picLocks noChangeAspect="1"/>
          </p:cNvPicPr>
          <p:nvPr/>
        </p:nvPicPr>
        <p:blipFill rotWithShape="1">
          <a:blip r:embed="rId4"/>
          <a:srcRect t="13934" r="-2442"/>
          <a:stretch/>
        </p:blipFill>
        <p:spPr>
          <a:xfrm>
            <a:off x="6482080" y="2649100"/>
            <a:ext cx="4683878" cy="2557856"/>
          </a:xfrm>
          <a:prstGeom prst="rect">
            <a:avLst/>
          </a:prstGeom>
        </p:spPr>
      </p:pic>
      <p:sp>
        <p:nvSpPr>
          <p:cNvPr id="8" name="TextBox 7">
            <a:extLst>
              <a:ext uri="{FF2B5EF4-FFF2-40B4-BE49-F238E27FC236}">
                <a16:creationId xmlns:a16="http://schemas.microsoft.com/office/drawing/2014/main" id="{89F9BCAD-3D9A-D279-21E1-2ED67EBE94BE}"/>
              </a:ext>
            </a:extLst>
          </p:cNvPr>
          <p:cNvSpPr txBox="1"/>
          <p:nvPr/>
        </p:nvSpPr>
        <p:spPr>
          <a:xfrm>
            <a:off x="6746240" y="5546634"/>
            <a:ext cx="4683878" cy="369332"/>
          </a:xfrm>
          <a:prstGeom prst="rect">
            <a:avLst/>
          </a:prstGeom>
          <a:noFill/>
        </p:spPr>
        <p:txBody>
          <a:bodyPr wrap="square" rtlCol="0">
            <a:spAutoFit/>
          </a:bodyPr>
          <a:lstStyle/>
          <a:p>
            <a:r>
              <a:rPr lang="en-US" b="1" dirty="0"/>
              <a:t>Fig: </a:t>
            </a:r>
            <a:r>
              <a:rPr lang="en-US" dirty="0"/>
              <a:t>Gradient Scale Term Plot without margin</a:t>
            </a:r>
          </a:p>
        </p:txBody>
      </p:sp>
      <p:sp>
        <p:nvSpPr>
          <p:cNvPr id="9" name="TextBox 8">
            <a:extLst>
              <a:ext uri="{FF2B5EF4-FFF2-40B4-BE49-F238E27FC236}">
                <a16:creationId xmlns:a16="http://schemas.microsoft.com/office/drawing/2014/main" id="{307B0CA4-E9DB-B441-5312-C862EC81CCAD}"/>
              </a:ext>
            </a:extLst>
          </p:cNvPr>
          <p:cNvSpPr txBox="1"/>
          <p:nvPr/>
        </p:nvSpPr>
        <p:spPr>
          <a:xfrm>
            <a:off x="538361" y="690880"/>
            <a:ext cx="4738369" cy="369332"/>
          </a:xfrm>
          <a:prstGeom prst="rect">
            <a:avLst/>
          </a:prstGeom>
          <a:noFill/>
        </p:spPr>
        <p:txBody>
          <a:bodyPr wrap="square" rtlCol="0">
            <a:spAutoFit/>
          </a:bodyPr>
          <a:lstStyle/>
          <a:p>
            <a:r>
              <a:rPr lang="en-US" b="1" dirty="0"/>
              <a:t>Effect of without margin on Gradient </a:t>
            </a:r>
            <a:r>
              <a:rPr lang="en-US" dirty="0"/>
              <a:t>:</a:t>
            </a:r>
          </a:p>
        </p:txBody>
      </p:sp>
      <p:sp>
        <p:nvSpPr>
          <p:cNvPr id="12" name="Oval 11">
            <a:extLst>
              <a:ext uri="{FF2B5EF4-FFF2-40B4-BE49-F238E27FC236}">
                <a16:creationId xmlns:a16="http://schemas.microsoft.com/office/drawing/2014/main" id="{15475D35-EA91-5F7E-3D6B-17CD00492952}"/>
              </a:ext>
            </a:extLst>
          </p:cNvPr>
          <p:cNvSpPr/>
          <p:nvPr/>
        </p:nvSpPr>
        <p:spPr>
          <a:xfrm>
            <a:off x="8976301" y="628412"/>
            <a:ext cx="2895600" cy="863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1)Adaptive Margin Function</a:t>
            </a:r>
          </a:p>
        </p:txBody>
      </p:sp>
      <p:pic>
        <p:nvPicPr>
          <p:cNvPr id="14" name="Picture 13">
            <a:extLst>
              <a:ext uri="{FF2B5EF4-FFF2-40B4-BE49-F238E27FC236}">
                <a16:creationId xmlns:a16="http://schemas.microsoft.com/office/drawing/2014/main" id="{71815309-E86F-AC84-670A-09B175F1B951}"/>
              </a:ext>
            </a:extLst>
          </p:cNvPr>
          <p:cNvPicPr>
            <a:picLocks noChangeAspect="1"/>
          </p:cNvPicPr>
          <p:nvPr/>
        </p:nvPicPr>
        <p:blipFill>
          <a:blip r:embed="rId5"/>
          <a:stretch>
            <a:fillRect/>
          </a:stretch>
        </p:blipFill>
        <p:spPr>
          <a:xfrm>
            <a:off x="1026042" y="2649100"/>
            <a:ext cx="4250689" cy="3441034"/>
          </a:xfrm>
          <a:prstGeom prst="rect">
            <a:avLst/>
          </a:prstGeom>
        </p:spPr>
      </p:pic>
    </p:spTree>
    <p:extLst>
      <p:ext uri="{BB962C8B-B14F-4D97-AF65-F5344CB8AC3E}">
        <p14:creationId xmlns:p14="http://schemas.microsoft.com/office/powerpoint/2010/main" val="232579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32024-E385-297B-FFF0-8D15A2B5A1AA}"/>
              </a:ext>
            </a:extLst>
          </p:cNvPr>
          <p:cNvPicPr>
            <a:picLocks noChangeAspect="1"/>
          </p:cNvPicPr>
          <p:nvPr/>
        </p:nvPicPr>
        <p:blipFill>
          <a:blip r:embed="rId3"/>
          <a:stretch>
            <a:fillRect/>
          </a:stretch>
        </p:blipFill>
        <p:spPr>
          <a:xfrm>
            <a:off x="538362" y="1256407"/>
            <a:ext cx="3622741" cy="1109184"/>
          </a:xfrm>
          <a:prstGeom prst="rect">
            <a:avLst/>
          </a:prstGeom>
        </p:spPr>
      </p:pic>
      <p:sp>
        <p:nvSpPr>
          <p:cNvPr id="8" name="TextBox 7">
            <a:extLst>
              <a:ext uri="{FF2B5EF4-FFF2-40B4-BE49-F238E27FC236}">
                <a16:creationId xmlns:a16="http://schemas.microsoft.com/office/drawing/2014/main" id="{89F9BCAD-3D9A-D279-21E1-2ED67EBE94BE}"/>
              </a:ext>
            </a:extLst>
          </p:cNvPr>
          <p:cNvSpPr txBox="1"/>
          <p:nvPr/>
        </p:nvSpPr>
        <p:spPr>
          <a:xfrm>
            <a:off x="6311206" y="5906422"/>
            <a:ext cx="5342432" cy="369332"/>
          </a:xfrm>
          <a:prstGeom prst="rect">
            <a:avLst/>
          </a:prstGeom>
          <a:noFill/>
        </p:spPr>
        <p:txBody>
          <a:bodyPr wrap="square" rtlCol="0">
            <a:spAutoFit/>
          </a:bodyPr>
          <a:lstStyle/>
          <a:p>
            <a:r>
              <a:rPr lang="en-US" b="1" dirty="0" err="1"/>
              <a:t>Fig:</a:t>
            </a:r>
            <a:r>
              <a:rPr lang="en-US" dirty="0" err="1"/>
              <a:t>Gradient</a:t>
            </a:r>
            <a:r>
              <a:rPr lang="en-US" dirty="0"/>
              <a:t> Scale Term Plot with </a:t>
            </a:r>
            <a:r>
              <a:rPr lang="en-US" b="1" dirty="0">
                <a:solidFill>
                  <a:schemeClr val="accent2">
                    <a:lumMod val="50000"/>
                  </a:schemeClr>
                </a:solidFill>
              </a:rPr>
              <a:t>additive margin</a:t>
            </a:r>
          </a:p>
        </p:txBody>
      </p:sp>
      <p:sp>
        <p:nvSpPr>
          <p:cNvPr id="9" name="TextBox 8">
            <a:extLst>
              <a:ext uri="{FF2B5EF4-FFF2-40B4-BE49-F238E27FC236}">
                <a16:creationId xmlns:a16="http://schemas.microsoft.com/office/drawing/2014/main" id="{307B0CA4-E9DB-B441-5312-C862EC81CCAD}"/>
              </a:ext>
            </a:extLst>
          </p:cNvPr>
          <p:cNvSpPr txBox="1"/>
          <p:nvPr/>
        </p:nvSpPr>
        <p:spPr>
          <a:xfrm>
            <a:off x="538361" y="690880"/>
            <a:ext cx="4893609" cy="369332"/>
          </a:xfrm>
          <a:prstGeom prst="rect">
            <a:avLst/>
          </a:prstGeom>
          <a:noFill/>
        </p:spPr>
        <p:txBody>
          <a:bodyPr wrap="square" rtlCol="0">
            <a:spAutoFit/>
          </a:bodyPr>
          <a:lstStyle/>
          <a:p>
            <a:r>
              <a:rPr lang="en-US" b="1" dirty="0"/>
              <a:t>Effect of Additive Margin on Gradient :</a:t>
            </a:r>
          </a:p>
        </p:txBody>
      </p:sp>
      <p:pic>
        <p:nvPicPr>
          <p:cNvPr id="4" name="Picture 3">
            <a:extLst>
              <a:ext uri="{FF2B5EF4-FFF2-40B4-BE49-F238E27FC236}">
                <a16:creationId xmlns:a16="http://schemas.microsoft.com/office/drawing/2014/main" id="{D983C6AF-BFD8-6899-DEE1-41E598373EE5}"/>
              </a:ext>
            </a:extLst>
          </p:cNvPr>
          <p:cNvPicPr>
            <a:picLocks noChangeAspect="1"/>
          </p:cNvPicPr>
          <p:nvPr/>
        </p:nvPicPr>
        <p:blipFill>
          <a:blip r:embed="rId4"/>
          <a:stretch>
            <a:fillRect/>
          </a:stretch>
        </p:blipFill>
        <p:spPr>
          <a:xfrm>
            <a:off x="538362" y="2653689"/>
            <a:ext cx="4149753" cy="3730363"/>
          </a:xfrm>
          <a:prstGeom prst="rect">
            <a:avLst/>
          </a:prstGeom>
        </p:spPr>
      </p:pic>
      <p:pic>
        <p:nvPicPr>
          <p:cNvPr id="6" name="Picture 5">
            <a:extLst>
              <a:ext uri="{FF2B5EF4-FFF2-40B4-BE49-F238E27FC236}">
                <a16:creationId xmlns:a16="http://schemas.microsoft.com/office/drawing/2014/main" id="{F93CA525-1D18-4BD4-F073-FBBAAFA2AC33}"/>
              </a:ext>
            </a:extLst>
          </p:cNvPr>
          <p:cNvPicPr>
            <a:picLocks noChangeAspect="1"/>
          </p:cNvPicPr>
          <p:nvPr/>
        </p:nvPicPr>
        <p:blipFill>
          <a:blip r:embed="rId5"/>
          <a:stretch>
            <a:fillRect/>
          </a:stretch>
        </p:blipFill>
        <p:spPr>
          <a:xfrm>
            <a:off x="6096000" y="2653689"/>
            <a:ext cx="5114290" cy="3108132"/>
          </a:xfrm>
          <a:prstGeom prst="rect">
            <a:avLst/>
          </a:prstGeom>
        </p:spPr>
      </p:pic>
      <p:sp>
        <p:nvSpPr>
          <p:cNvPr id="10" name="Oval 9">
            <a:extLst>
              <a:ext uri="{FF2B5EF4-FFF2-40B4-BE49-F238E27FC236}">
                <a16:creationId xmlns:a16="http://schemas.microsoft.com/office/drawing/2014/main" id="{6E4AD67D-3F1A-F093-CEBB-7880DAE9C1C8}"/>
              </a:ext>
            </a:extLst>
          </p:cNvPr>
          <p:cNvSpPr/>
          <p:nvPr/>
        </p:nvSpPr>
        <p:spPr>
          <a:xfrm>
            <a:off x="8991600" y="628412"/>
            <a:ext cx="2895600" cy="863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1)Adaptive Margin Function</a:t>
            </a:r>
          </a:p>
        </p:txBody>
      </p:sp>
    </p:spTree>
    <p:extLst>
      <p:ext uri="{BB962C8B-B14F-4D97-AF65-F5344CB8AC3E}">
        <p14:creationId xmlns:p14="http://schemas.microsoft.com/office/powerpoint/2010/main" val="204543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32024-E385-297B-FFF0-8D15A2B5A1AA}"/>
              </a:ext>
            </a:extLst>
          </p:cNvPr>
          <p:cNvPicPr>
            <a:picLocks noChangeAspect="1"/>
          </p:cNvPicPr>
          <p:nvPr/>
        </p:nvPicPr>
        <p:blipFill>
          <a:blip r:embed="rId3"/>
          <a:stretch>
            <a:fillRect/>
          </a:stretch>
        </p:blipFill>
        <p:spPr>
          <a:xfrm>
            <a:off x="2747578" y="1379200"/>
            <a:ext cx="3622741" cy="1109184"/>
          </a:xfrm>
          <a:prstGeom prst="rect">
            <a:avLst/>
          </a:prstGeom>
        </p:spPr>
      </p:pic>
      <p:sp>
        <p:nvSpPr>
          <p:cNvPr id="9" name="TextBox 8">
            <a:extLst>
              <a:ext uri="{FF2B5EF4-FFF2-40B4-BE49-F238E27FC236}">
                <a16:creationId xmlns:a16="http://schemas.microsoft.com/office/drawing/2014/main" id="{307B0CA4-E9DB-B441-5312-C862EC81CCAD}"/>
              </a:ext>
            </a:extLst>
          </p:cNvPr>
          <p:cNvSpPr txBox="1"/>
          <p:nvPr/>
        </p:nvSpPr>
        <p:spPr>
          <a:xfrm>
            <a:off x="538362" y="690880"/>
            <a:ext cx="5080118" cy="369332"/>
          </a:xfrm>
          <a:prstGeom prst="rect">
            <a:avLst/>
          </a:prstGeom>
          <a:noFill/>
        </p:spPr>
        <p:txBody>
          <a:bodyPr wrap="square" rtlCol="0">
            <a:spAutoFit/>
          </a:bodyPr>
          <a:lstStyle/>
          <a:p>
            <a:r>
              <a:rPr lang="en-US" b="1" dirty="0"/>
              <a:t>Effect of Angular Margin on Gradient </a:t>
            </a:r>
            <a:r>
              <a:rPr lang="en-US" dirty="0"/>
              <a:t>:</a:t>
            </a:r>
          </a:p>
        </p:txBody>
      </p:sp>
      <p:pic>
        <p:nvPicPr>
          <p:cNvPr id="5" name="Picture 4">
            <a:extLst>
              <a:ext uri="{FF2B5EF4-FFF2-40B4-BE49-F238E27FC236}">
                <a16:creationId xmlns:a16="http://schemas.microsoft.com/office/drawing/2014/main" id="{65CEA8B8-699B-D5A3-4A26-A9F821A55B16}"/>
              </a:ext>
            </a:extLst>
          </p:cNvPr>
          <p:cNvPicPr>
            <a:picLocks noChangeAspect="1"/>
          </p:cNvPicPr>
          <p:nvPr/>
        </p:nvPicPr>
        <p:blipFill>
          <a:blip r:embed="rId4"/>
          <a:stretch>
            <a:fillRect/>
          </a:stretch>
        </p:blipFill>
        <p:spPr>
          <a:xfrm>
            <a:off x="5618480" y="3151070"/>
            <a:ext cx="5247640" cy="2969059"/>
          </a:xfrm>
          <a:prstGeom prst="rect">
            <a:avLst/>
          </a:prstGeom>
        </p:spPr>
      </p:pic>
      <p:pic>
        <p:nvPicPr>
          <p:cNvPr id="10" name="Picture 9">
            <a:extLst>
              <a:ext uri="{FF2B5EF4-FFF2-40B4-BE49-F238E27FC236}">
                <a16:creationId xmlns:a16="http://schemas.microsoft.com/office/drawing/2014/main" id="{6C4C365F-9651-3331-D4AC-5F50E8F184FA}"/>
              </a:ext>
            </a:extLst>
          </p:cNvPr>
          <p:cNvPicPr>
            <a:picLocks noChangeAspect="1"/>
          </p:cNvPicPr>
          <p:nvPr/>
        </p:nvPicPr>
        <p:blipFill>
          <a:blip r:embed="rId5"/>
          <a:stretch>
            <a:fillRect/>
          </a:stretch>
        </p:blipFill>
        <p:spPr>
          <a:xfrm>
            <a:off x="471103" y="2563166"/>
            <a:ext cx="4552950" cy="3957014"/>
          </a:xfrm>
          <a:prstGeom prst="rect">
            <a:avLst/>
          </a:prstGeom>
        </p:spPr>
      </p:pic>
      <p:sp>
        <p:nvSpPr>
          <p:cNvPr id="11" name="Oval 10">
            <a:extLst>
              <a:ext uri="{FF2B5EF4-FFF2-40B4-BE49-F238E27FC236}">
                <a16:creationId xmlns:a16="http://schemas.microsoft.com/office/drawing/2014/main" id="{7BC845B1-1A3E-4A83-40F6-AAB92321E0E8}"/>
              </a:ext>
            </a:extLst>
          </p:cNvPr>
          <p:cNvSpPr/>
          <p:nvPr/>
        </p:nvSpPr>
        <p:spPr>
          <a:xfrm>
            <a:off x="8859520" y="495280"/>
            <a:ext cx="2895600" cy="863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1)Adaptive Margin Function</a:t>
            </a:r>
          </a:p>
        </p:txBody>
      </p:sp>
    </p:spTree>
    <p:extLst>
      <p:ext uri="{BB962C8B-B14F-4D97-AF65-F5344CB8AC3E}">
        <p14:creationId xmlns:p14="http://schemas.microsoft.com/office/powerpoint/2010/main" val="308254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90433EE-7970-D308-84BD-A1EF27E5D766}"/>
              </a:ext>
            </a:extLst>
          </p:cNvPr>
          <p:cNvSpPr/>
          <p:nvPr/>
        </p:nvSpPr>
        <p:spPr>
          <a:xfrm>
            <a:off x="8859520" y="495280"/>
            <a:ext cx="2895600" cy="863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2)Image Quality Indicator</a:t>
            </a:r>
          </a:p>
        </p:txBody>
      </p:sp>
      <p:pic>
        <p:nvPicPr>
          <p:cNvPr id="6" name="Picture 5">
            <a:extLst>
              <a:ext uri="{FF2B5EF4-FFF2-40B4-BE49-F238E27FC236}">
                <a16:creationId xmlns:a16="http://schemas.microsoft.com/office/drawing/2014/main" id="{3EC3671F-F800-90AE-768F-2E8D2DF6650F}"/>
              </a:ext>
            </a:extLst>
          </p:cNvPr>
          <p:cNvPicPr>
            <a:picLocks noChangeAspect="1"/>
          </p:cNvPicPr>
          <p:nvPr/>
        </p:nvPicPr>
        <p:blipFill>
          <a:blip r:embed="rId3"/>
          <a:stretch>
            <a:fillRect/>
          </a:stretch>
        </p:blipFill>
        <p:spPr>
          <a:xfrm>
            <a:off x="1007673" y="2428855"/>
            <a:ext cx="2800494" cy="781090"/>
          </a:xfrm>
          <a:prstGeom prst="rect">
            <a:avLst/>
          </a:prstGeom>
        </p:spPr>
      </p:pic>
      <p:pic>
        <p:nvPicPr>
          <p:cNvPr id="8" name="Picture 7">
            <a:extLst>
              <a:ext uri="{FF2B5EF4-FFF2-40B4-BE49-F238E27FC236}">
                <a16:creationId xmlns:a16="http://schemas.microsoft.com/office/drawing/2014/main" id="{BEFF3929-6952-9754-B611-D65EFAB6155E}"/>
              </a:ext>
            </a:extLst>
          </p:cNvPr>
          <p:cNvPicPr>
            <a:picLocks noChangeAspect="1"/>
          </p:cNvPicPr>
          <p:nvPr/>
        </p:nvPicPr>
        <p:blipFill rotWithShape="1">
          <a:blip r:embed="rId4"/>
          <a:srcRect b="9885"/>
          <a:stretch/>
        </p:blipFill>
        <p:spPr>
          <a:xfrm>
            <a:off x="6574107" y="1478230"/>
            <a:ext cx="3890693" cy="366273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AA0C34-618A-CD5F-0442-A47AC1BA33BF}"/>
                  </a:ext>
                </a:extLst>
              </p:cNvPr>
              <p:cNvSpPr txBox="1"/>
              <p:nvPr/>
            </p:nvSpPr>
            <p:spPr>
              <a:xfrm>
                <a:off x="1148080" y="3653861"/>
                <a:ext cx="6096000" cy="923330"/>
              </a:xfrm>
              <a:prstGeom prst="rect">
                <a:avLst/>
              </a:prstGeom>
              <a:noFill/>
            </p:spPr>
            <p:txBody>
              <a:bodyPr wrap="square">
                <a:spAutoFit/>
              </a:bodyPr>
              <a:lstStyle/>
              <a:p>
                <a14:m>
                  <m:oMath xmlns:m="http://schemas.openxmlformats.org/officeDocument/2006/math">
                    <m:r>
                      <a:rPr lang="en-US" b="0" i="1" smtClean="0">
                        <a:solidFill>
                          <a:srgbClr val="000000"/>
                        </a:solidFill>
                        <a:effectLst/>
                        <a:latin typeface="Cambria Math" panose="02040503050406030204" pitchFamily="18" charset="0"/>
                        <a:ea typeface="Cambria Math" panose="02040503050406030204" pitchFamily="18" charset="0"/>
                      </a:rPr>
                      <m:t>𝜇</m:t>
                    </m:r>
                  </m:oMath>
                </a14:m>
                <a:r>
                  <a:rPr lang="en-US" b="0" i="0" dirty="0">
                    <a:solidFill>
                      <a:srgbClr val="000000"/>
                    </a:solidFill>
                    <a:effectLst/>
                  </a:rPr>
                  <a:t>z Batch mean statistics</a:t>
                </a:r>
                <a:br>
                  <a:rPr lang="en-US" dirty="0"/>
                </a:b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b="0" i="0" dirty="0">
                    <a:solidFill>
                      <a:srgbClr val="000000"/>
                    </a:solidFill>
                    <a:effectLst/>
                  </a:rPr>
                  <a:t>z Batch standard deviation statistics</a:t>
                </a:r>
                <a:br>
                  <a:rPr lang="en-US" dirty="0"/>
                </a:br>
                <a:r>
                  <a:rPr lang="en-US" b="0" i="0" dirty="0">
                    <a:solidFill>
                      <a:srgbClr val="000000"/>
                    </a:solidFill>
                    <a:effectLst/>
                  </a:rPr>
                  <a:t>h -Concentration control parameter</a:t>
                </a:r>
                <a:endParaRPr lang="en-US" dirty="0"/>
              </a:p>
            </p:txBody>
          </p:sp>
        </mc:Choice>
        <mc:Fallback xmlns="">
          <p:sp>
            <p:nvSpPr>
              <p:cNvPr id="10" name="TextBox 9">
                <a:extLst>
                  <a:ext uri="{FF2B5EF4-FFF2-40B4-BE49-F238E27FC236}">
                    <a16:creationId xmlns:a16="http://schemas.microsoft.com/office/drawing/2014/main" id="{22AA0C34-618A-CD5F-0442-A47AC1BA33BF}"/>
                  </a:ext>
                </a:extLst>
              </p:cNvPr>
              <p:cNvSpPr txBox="1">
                <a:spLocks noRot="1" noChangeAspect="1" noMove="1" noResize="1" noEditPoints="1" noAdjustHandles="1" noChangeArrowheads="1" noChangeShapeType="1" noTextEdit="1"/>
              </p:cNvSpPr>
              <p:nvPr/>
            </p:nvSpPr>
            <p:spPr>
              <a:xfrm>
                <a:off x="1148080" y="3653861"/>
                <a:ext cx="6096000" cy="923330"/>
              </a:xfrm>
              <a:prstGeom prst="rect">
                <a:avLst/>
              </a:prstGeom>
              <a:blipFill>
                <a:blip r:embed="rId7"/>
                <a:stretch>
                  <a:fillRect l="-800" t="-3947" b="-855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C0DA56B-217D-AB38-7E3A-B47DBB484AF5}"/>
              </a:ext>
            </a:extLst>
          </p:cNvPr>
          <p:cNvSpPr txBox="1"/>
          <p:nvPr/>
        </p:nvSpPr>
        <p:spPr>
          <a:xfrm>
            <a:off x="293915" y="5021107"/>
            <a:ext cx="6096000" cy="646331"/>
          </a:xfrm>
          <a:prstGeom prst="rect">
            <a:avLst/>
          </a:prstGeom>
          <a:noFill/>
        </p:spPr>
        <p:txBody>
          <a:bodyPr wrap="square">
            <a:spAutoFit/>
          </a:bodyPr>
          <a:lstStyle/>
          <a:p>
            <a:pPr marL="742950" lvl="1" indent="-285750">
              <a:buFont typeface="Wingdings" panose="05000000000000000000" pitchFamily="2" charset="2"/>
              <a:buChar char="§"/>
            </a:pPr>
            <a:r>
              <a:rPr lang="en-US" dirty="0"/>
              <a:t>Feature norm can be a good proxy for the image quality, and </a:t>
            </a:r>
          </a:p>
        </p:txBody>
      </p:sp>
    </p:spTree>
    <p:extLst>
      <p:ext uri="{BB962C8B-B14F-4D97-AF65-F5344CB8AC3E}">
        <p14:creationId xmlns:p14="http://schemas.microsoft.com/office/powerpoint/2010/main" val="99427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F7C1D-8666-8578-CDAB-BB6830E42141}"/>
              </a:ext>
            </a:extLst>
          </p:cNvPr>
          <p:cNvPicPr>
            <a:picLocks noChangeAspect="1"/>
          </p:cNvPicPr>
          <p:nvPr/>
        </p:nvPicPr>
        <p:blipFill>
          <a:blip r:embed="rId3"/>
          <a:stretch>
            <a:fillRect/>
          </a:stretch>
        </p:blipFill>
        <p:spPr>
          <a:xfrm>
            <a:off x="955039" y="1860503"/>
            <a:ext cx="2987041" cy="2782715"/>
          </a:xfrm>
          <a:prstGeom prst="rect">
            <a:avLst/>
          </a:prstGeom>
        </p:spPr>
      </p:pic>
      <p:pic>
        <p:nvPicPr>
          <p:cNvPr id="5" name="Picture 4">
            <a:extLst>
              <a:ext uri="{FF2B5EF4-FFF2-40B4-BE49-F238E27FC236}">
                <a16:creationId xmlns:a16="http://schemas.microsoft.com/office/drawing/2014/main" id="{8145B1CD-9754-6FDF-CDC6-1DE57C034285}"/>
              </a:ext>
            </a:extLst>
          </p:cNvPr>
          <p:cNvPicPr>
            <a:picLocks noChangeAspect="1"/>
          </p:cNvPicPr>
          <p:nvPr/>
        </p:nvPicPr>
        <p:blipFill>
          <a:blip r:embed="rId4"/>
          <a:stretch>
            <a:fillRect/>
          </a:stretch>
        </p:blipFill>
        <p:spPr>
          <a:xfrm>
            <a:off x="4775200" y="981950"/>
            <a:ext cx="7332980" cy="3060459"/>
          </a:xfrm>
          <a:prstGeom prst="rect">
            <a:avLst/>
          </a:prstGeom>
        </p:spPr>
      </p:pic>
      <p:sp>
        <p:nvSpPr>
          <p:cNvPr id="7" name="TextBox 6">
            <a:extLst>
              <a:ext uri="{FF2B5EF4-FFF2-40B4-BE49-F238E27FC236}">
                <a16:creationId xmlns:a16="http://schemas.microsoft.com/office/drawing/2014/main" id="{3946CD0A-5A81-F5ED-ABC6-2871827A3334}"/>
              </a:ext>
            </a:extLst>
          </p:cNvPr>
          <p:cNvSpPr txBox="1"/>
          <p:nvPr/>
        </p:nvSpPr>
        <p:spPr>
          <a:xfrm>
            <a:off x="426719" y="4970394"/>
            <a:ext cx="6096000" cy="646331"/>
          </a:xfrm>
          <a:prstGeom prst="rect">
            <a:avLst/>
          </a:prstGeom>
          <a:noFill/>
        </p:spPr>
        <p:txBody>
          <a:bodyPr wrap="square">
            <a:spAutoFit/>
          </a:bodyPr>
          <a:lstStyle/>
          <a:p>
            <a:r>
              <a:rPr lang="en-US" b="0" i="0" dirty="0">
                <a:solidFill>
                  <a:srgbClr val="000000"/>
                </a:solidFill>
                <a:effectLst/>
              </a:rPr>
              <a:t>Easier Sample, Low Norm</a:t>
            </a:r>
            <a:br>
              <a:rPr lang="en-US" dirty="0"/>
            </a:br>
            <a:r>
              <a:rPr lang="en-US" b="0" i="0" dirty="0">
                <a:solidFill>
                  <a:srgbClr val="000000"/>
                </a:solidFill>
                <a:effectLst/>
              </a:rPr>
              <a:t>Harder Sample, Low Norm</a:t>
            </a:r>
            <a:endParaRPr lang="en-US" dirty="0"/>
          </a:p>
        </p:txBody>
      </p:sp>
      <p:sp>
        <p:nvSpPr>
          <p:cNvPr id="8" name="TextBox 7">
            <a:extLst>
              <a:ext uri="{FF2B5EF4-FFF2-40B4-BE49-F238E27FC236}">
                <a16:creationId xmlns:a16="http://schemas.microsoft.com/office/drawing/2014/main" id="{03E504AF-D76D-AA3B-9A8B-E4316538A980}"/>
              </a:ext>
            </a:extLst>
          </p:cNvPr>
          <p:cNvSpPr txBox="1"/>
          <p:nvPr/>
        </p:nvSpPr>
        <p:spPr>
          <a:xfrm>
            <a:off x="3809998" y="5000875"/>
            <a:ext cx="3169920" cy="646331"/>
          </a:xfrm>
          <a:prstGeom prst="rect">
            <a:avLst/>
          </a:prstGeom>
          <a:noFill/>
        </p:spPr>
        <p:txBody>
          <a:bodyPr wrap="square" rtlCol="0">
            <a:spAutoFit/>
          </a:bodyPr>
          <a:lstStyle/>
          <a:p>
            <a:r>
              <a:rPr lang="en-US" b="0" i="0" dirty="0">
                <a:solidFill>
                  <a:srgbClr val="000000"/>
                </a:solidFill>
                <a:effectLst/>
              </a:rPr>
              <a:t>Easier Sample, High Norm Harder Sample, High Norm</a:t>
            </a:r>
            <a:endParaRPr lang="en-US" dirty="0"/>
          </a:p>
        </p:txBody>
      </p:sp>
      <p:sp>
        <p:nvSpPr>
          <p:cNvPr id="10" name="TextBox 9">
            <a:extLst>
              <a:ext uri="{FF2B5EF4-FFF2-40B4-BE49-F238E27FC236}">
                <a16:creationId xmlns:a16="http://schemas.microsoft.com/office/drawing/2014/main" id="{4E019F66-0B6C-EF90-FC09-3F44FF74BEA0}"/>
              </a:ext>
            </a:extLst>
          </p:cNvPr>
          <p:cNvSpPr txBox="1"/>
          <p:nvPr/>
        </p:nvSpPr>
        <p:spPr>
          <a:xfrm>
            <a:off x="599440" y="5898379"/>
            <a:ext cx="11379200" cy="369332"/>
          </a:xfrm>
          <a:prstGeom prst="rect">
            <a:avLst/>
          </a:prstGeom>
          <a:noFill/>
        </p:spPr>
        <p:txBody>
          <a:bodyPr wrap="square">
            <a:spAutoFit/>
          </a:bodyPr>
          <a:lstStyle/>
          <a:p>
            <a:r>
              <a:rPr lang="en-US" b="0" i="0" dirty="0">
                <a:solidFill>
                  <a:srgbClr val="000000"/>
                </a:solidFill>
                <a:effectLst/>
              </a:rPr>
              <a:t>Combine different margin functions to emphasize samples of different difficulty based on the image quality</a:t>
            </a:r>
            <a:r>
              <a:rPr lang="en-US" b="0" i="0" dirty="0">
                <a:solidFill>
                  <a:srgbClr val="000000"/>
                </a:solidFill>
                <a:effectLst/>
                <a:latin typeface="roboto" panose="02000000000000000000" pitchFamily="2" charset="0"/>
              </a:rPr>
              <a:t>.</a:t>
            </a:r>
            <a:endParaRPr lang="en-US" dirty="0"/>
          </a:p>
        </p:txBody>
      </p:sp>
      <p:pic>
        <p:nvPicPr>
          <p:cNvPr id="11" name="Picture 10">
            <a:extLst>
              <a:ext uri="{FF2B5EF4-FFF2-40B4-BE49-F238E27FC236}">
                <a16:creationId xmlns:a16="http://schemas.microsoft.com/office/drawing/2014/main" id="{BC801782-B5B0-77E3-522D-D1C6929FED01}"/>
              </a:ext>
            </a:extLst>
          </p:cNvPr>
          <p:cNvPicPr>
            <a:picLocks noChangeAspect="1"/>
          </p:cNvPicPr>
          <p:nvPr/>
        </p:nvPicPr>
        <p:blipFill>
          <a:blip r:embed="rId5"/>
          <a:stretch>
            <a:fillRect/>
          </a:stretch>
        </p:blipFill>
        <p:spPr>
          <a:xfrm>
            <a:off x="7357673" y="4115856"/>
            <a:ext cx="2800494" cy="781090"/>
          </a:xfrm>
          <a:prstGeom prst="rect">
            <a:avLst/>
          </a:prstGeom>
        </p:spPr>
      </p:pic>
      <p:pic>
        <p:nvPicPr>
          <p:cNvPr id="13" name="Picture 12">
            <a:extLst>
              <a:ext uri="{FF2B5EF4-FFF2-40B4-BE49-F238E27FC236}">
                <a16:creationId xmlns:a16="http://schemas.microsoft.com/office/drawing/2014/main" id="{50BB399A-DAA9-861D-28A3-5D9EC8558AFE}"/>
              </a:ext>
            </a:extLst>
          </p:cNvPr>
          <p:cNvPicPr>
            <a:picLocks noChangeAspect="1"/>
          </p:cNvPicPr>
          <p:nvPr/>
        </p:nvPicPr>
        <p:blipFill>
          <a:blip r:embed="rId6"/>
          <a:stretch>
            <a:fillRect/>
          </a:stretch>
        </p:blipFill>
        <p:spPr>
          <a:xfrm>
            <a:off x="191757" y="5080823"/>
            <a:ext cx="234962" cy="425472"/>
          </a:xfrm>
          <a:prstGeom prst="rect">
            <a:avLst/>
          </a:prstGeom>
        </p:spPr>
      </p:pic>
      <p:pic>
        <p:nvPicPr>
          <p:cNvPr id="15" name="Picture 14">
            <a:extLst>
              <a:ext uri="{FF2B5EF4-FFF2-40B4-BE49-F238E27FC236}">
                <a16:creationId xmlns:a16="http://schemas.microsoft.com/office/drawing/2014/main" id="{BC6334CD-61D0-AAAE-A30C-34C786D382AB}"/>
              </a:ext>
            </a:extLst>
          </p:cNvPr>
          <p:cNvPicPr>
            <a:picLocks noChangeAspect="1"/>
          </p:cNvPicPr>
          <p:nvPr/>
        </p:nvPicPr>
        <p:blipFill>
          <a:blip r:embed="rId7"/>
          <a:stretch>
            <a:fillRect/>
          </a:stretch>
        </p:blipFill>
        <p:spPr>
          <a:xfrm>
            <a:off x="3555985" y="5104104"/>
            <a:ext cx="254013" cy="425472"/>
          </a:xfrm>
          <a:prstGeom prst="rect">
            <a:avLst/>
          </a:prstGeom>
        </p:spPr>
      </p:pic>
      <p:sp>
        <p:nvSpPr>
          <p:cNvPr id="16" name="TextBox 15">
            <a:extLst>
              <a:ext uri="{FF2B5EF4-FFF2-40B4-BE49-F238E27FC236}">
                <a16:creationId xmlns:a16="http://schemas.microsoft.com/office/drawing/2014/main" id="{C45DCC47-AE79-8681-D170-59050CCFCB44}"/>
              </a:ext>
            </a:extLst>
          </p:cNvPr>
          <p:cNvSpPr txBox="1"/>
          <p:nvPr/>
        </p:nvSpPr>
        <p:spPr>
          <a:xfrm>
            <a:off x="701040" y="731520"/>
            <a:ext cx="4074160" cy="369332"/>
          </a:xfrm>
          <a:prstGeom prst="rect">
            <a:avLst/>
          </a:prstGeom>
          <a:noFill/>
        </p:spPr>
        <p:txBody>
          <a:bodyPr wrap="square" rtlCol="0">
            <a:spAutoFit/>
          </a:bodyPr>
          <a:lstStyle/>
          <a:p>
            <a:r>
              <a:rPr lang="en-US" b="1" dirty="0" err="1"/>
              <a:t>AdaFace</a:t>
            </a:r>
            <a:r>
              <a:rPr lang="en-US" b="1" dirty="0"/>
              <a:t> Objective:</a:t>
            </a:r>
          </a:p>
        </p:txBody>
      </p:sp>
    </p:spTree>
    <p:extLst>
      <p:ext uri="{BB962C8B-B14F-4D97-AF65-F5344CB8AC3E}">
        <p14:creationId xmlns:p14="http://schemas.microsoft.com/office/powerpoint/2010/main" val="194521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0AE-EA9D-7336-3BD5-62AE57C99D75}"/>
              </a:ext>
            </a:extLst>
          </p:cNvPr>
          <p:cNvSpPr>
            <a:spLocks noGrp="1"/>
          </p:cNvSpPr>
          <p:nvPr>
            <p:ph type="title"/>
          </p:nvPr>
        </p:nvSpPr>
        <p:spPr/>
        <p:txBody>
          <a:bodyPr/>
          <a:lstStyle/>
          <a:p>
            <a:r>
              <a:rPr lang="en-US" dirty="0"/>
              <a:t>Test Datasets</a:t>
            </a:r>
          </a:p>
        </p:txBody>
      </p:sp>
      <p:pic>
        <p:nvPicPr>
          <p:cNvPr id="5" name="Picture 4">
            <a:extLst>
              <a:ext uri="{FF2B5EF4-FFF2-40B4-BE49-F238E27FC236}">
                <a16:creationId xmlns:a16="http://schemas.microsoft.com/office/drawing/2014/main" id="{22B7ACB9-2A3D-D71C-858B-051338299FC7}"/>
              </a:ext>
            </a:extLst>
          </p:cNvPr>
          <p:cNvPicPr>
            <a:picLocks noChangeAspect="1"/>
          </p:cNvPicPr>
          <p:nvPr/>
        </p:nvPicPr>
        <p:blipFill rotWithShape="1">
          <a:blip r:embed="rId3"/>
          <a:srcRect b="29909"/>
          <a:stretch/>
        </p:blipFill>
        <p:spPr>
          <a:xfrm>
            <a:off x="1163955" y="1928834"/>
            <a:ext cx="9864090" cy="2937806"/>
          </a:xfrm>
          <a:prstGeom prst="rect">
            <a:avLst/>
          </a:prstGeom>
        </p:spPr>
      </p:pic>
      <p:sp>
        <p:nvSpPr>
          <p:cNvPr id="7" name="TextBox 6">
            <a:extLst>
              <a:ext uri="{FF2B5EF4-FFF2-40B4-BE49-F238E27FC236}">
                <a16:creationId xmlns:a16="http://schemas.microsoft.com/office/drawing/2014/main" id="{9E0A3590-2655-5AC2-6811-9DCD42970224}"/>
              </a:ext>
            </a:extLst>
          </p:cNvPr>
          <p:cNvSpPr txBox="1"/>
          <p:nvPr/>
        </p:nvSpPr>
        <p:spPr>
          <a:xfrm>
            <a:off x="1163955" y="5079518"/>
            <a:ext cx="3316606" cy="1477328"/>
          </a:xfrm>
          <a:prstGeom prst="rect">
            <a:avLst/>
          </a:prstGeom>
          <a:noFill/>
        </p:spPr>
        <p:txBody>
          <a:bodyPr wrap="square">
            <a:spAutoFit/>
          </a:bodyPr>
          <a:lstStyle/>
          <a:p>
            <a:r>
              <a:rPr lang="en-US" b="0" i="0" dirty="0">
                <a:solidFill>
                  <a:srgbClr val="000000"/>
                </a:solidFill>
                <a:effectLst/>
              </a:rPr>
              <a:t>High Quality Datasets</a:t>
            </a:r>
            <a:br>
              <a:rPr lang="en-US" dirty="0"/>
            </a:br>
            <a:r>
              <a:rPr lang="en-US" b="0" i="0" dirty="0">
                <a:solidFill>
                  <a:srgbClr val="000000"/>
                </a:solidFill>
                <a:effectLst/>
              </a:rPr>
              <a:t>LFW, CFP-FP, CPLFW, AGEDB. CALFW</a:t>
            </a:r>
            <a:br>
              <a:rPr lang="en-US" dirty="0"/>
            </a:br>
            <a:br>
              <a:rPr lang="en-US" dirty="0"/>
            </a:br>
            <a:endParaRPr lang="en-US" dirty="0"/>
          </a:p>
        </p:txBody>
      </p:sp>
      <p:sp>
        <p:nvSpPr>
          <p:cNvPr id="8" name="TextBox 7">
            <a:extLst>
              <a:ext uri="{FF2B5EF4-FFF2-40B4-BE49-F238E27FC236}">
                <a16:creationId xmlns:a16="http://schemas.microsoft.com/office/drawing/2014/main" id="{8926022D-182B-F8A5-7E7C-1074BA43A8D9}"/>
              </a:ext>
            </a:extLst>
          </p:cNvPr>
          <p:cNvSpPr txBox="1"/>
          <p:nvPr/>
        </p:nvSpPr>
        <p:spPr>
          <a:xfrm>
            <a:off x="4734560" y="5079518"/>
            <a:ext cx="3362960" cy="646331"/>
          </a:xfrm>
          <a:prstGeom prst="rect">
            <a:avLst/>
          </a:prstGeom>
          <a:noFill/>
        </p:spPr>
        <p:txBody>
          <a:bodyPr wrap="square" rtlCol="0">
            <a:spAutoFit/>
          </a:bodyPr>
          <a:lstStyle/>
          <a:p>
            <a:r>
              <a:rPr lang="en-US" b="0" i="0" dirty="0">
                <a:solidFill>
                  <a:srgbClr val="000000"/>
                </a:solidFill>
                <a:effectLst/>
              </a:rPr>
              <a:t>Mixed Quality Datasets IJB-B, IJB-C</a:t>
            </a:r>
            <a:endParaRPr lang="en-US" dirty="0"/>
          </a:p>
        </p:txBody>
      </p:sp>
      <p:sp>
        <p:nvSpPr>
          <p:cNvPr id="9" name="TextBox 8">
            <a:extLst>
              <a:ext uri="{FF2B5EF4-FFF2-40B4-BE49-F238E27FC236}">
                <a16:creationId xmlns:a16="http://schemas.microsoft.com/office/drawing/2014/main" id="{F6697019-B12E-ADCE-072F-BE9664BB8B5B}"/>
              </a:ext>
            </a:extLst>
          </p:cNvPr>
          <p:cNvSpPr txBox="1"/>
          <p:nvPr/>
        </p:nvSpPr>
        <p:spPr>
          <a:xfrm>
            <a:off x="8199120" y="5079518"/>
            <a:ext cx="2753360" cy="646331"/>
          </a:xfrm>
          <a:prstGeom prst="rect">
            <a:avLst/>
          </a:prstGeom>
          <a:noFill/>
        </p:spPr>
        <p:txBody>
          <a:bodyPr wrap="square" rtlCol="0">
            <a:spAutoFit/>
          </a:bodyPr>
          <a:lstStyle/>
          <a:p>
            <a:r>
              <a:rPr lang="en-US" b="0" i="0" dirty="0">
                <a:solidFill>
                  <a:srgbClr val="000000"/>
                </a:solidFill>
                <a:effectLst/>
              </a:rPr>
              <a:t>Low Quality Datasets</a:t>
            </a:r>
            <a:br>
              <a:rPr lang="en-US" dirty="0"/>
            </a:br>
            <a:r>
              <a:rPr lang="en-US" b="0" i="0" dirty="0">
                <a:solidFill>
                  <a:srgbClr val="000000"/>
                </a:solidFill>
                <a:effectLst/>
              </a:rPr>
              <a:t>IJB-S, </a:t>
            </a:r>
            <a:r>
              <a:rPr lang="en-US" b="0" i="0" dirty="0" err="1">
                <a:solidFill>
                  <a:srgbClr val="000000"/>
                </a:solidFill>
                <a:effectLst/>
              </a:rPr>
              <a:t>TinyFace</a:t>
            </a:r>
            <a:endParaRPr lang="en-US" dirty="0"/>
          </a:p>
        </p:txBody>
      </p:sp>
    </p:spTree>
    <p:extLst>
      <p:ext uri="{BB962C8B-B14F-4D97-AF65-F5344CB8AC3E}">
        <p14:creationId xmlns:p14="http://schemas.microsoft.com/office/powerpoint/2010/main" val="29770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DBBA-9F5A-C472-2807-4A4E1EE42B4E}"/>
              </a:ext>
            </a:extLst>
          </p:cNvPr>
          <p:cNvSpPr>
            <a:spLocks noGrp="1"/>
          </p:cNvSpPr>
          <p:nvPr>
            <p:ph type="title"/>
          </p:nvPr>
        </p:nvSpPr>
        <p:spPr/>
        <p:txBody>
          <a:bodyPr/>
          <a:lstStyle/>
          <a:p>
            <a:r>
              <a:rPr lang="en-US" dirty="0"/>
              <a:t>results</a:t>
            </a:r>
          </a:p>
        </p:txBody>
      </p:sp>
      <p:sp>
        <p:nvSpPr>
          <p:cNvPr id="5" name="TextBox 4">
            <a:extLst>
              <a:ext uri="{FF2B5EF4-FFF2-40B4-BE49-F238E27FC236}">
                <a16:creationId xmlns:a16="http://schemas.microsoft.com/office/drawing/2014/main" id="{A4464A39-3852-10EC-889B-C39D84D73C19}"/>
              </a:ext>
            </a:extLst>
          </p:cNvPr>
          <p:cNvSpPr txBox="1"/>
          <p:nvPr/>
        </p:nvSpPr>
        <p:spPr>
          <a:xfrm>
            <a:off x="660400" y="2133601"/>
            <a:ext cx="10078720" cy="2308324"/>
          </a:xfrm>
          <a:prstGeom prst="rect">
            <a:avLst/>
          </a:prstGeom>
          <a:noFill/>
        </p:spPr>
        <p:txBody>
          <a:bodyPr wrap="square">
            <a:spAutoFit/>
          </a:bodyPr>
          <a:lstStyle/>
          <a:p>
            <a:pPr marL="285750" indent="-285750">
              <a:buFont typeface="Wingdings" panose="05000000000000000000" pitchFamily="2" charset="2"/>
              <a:buChar char="§"/>
            </a:pPr>
            <a:r>
              <a:rPr lang="en-US" dirty="0"/>
              <a:t>Achieves state-of-the-art performance on mixed and low-quality face datasets. </a:t>
            </a:r>
          </a:p>
          <a:p>
            <a:pPr marL="285750" indent="-285750">
              <a:buFont typeface="Wingdings" panose="05000000000000000000" pitchFamily="2" charset="2"/>
              <a:buChar char="§"/>
            </a:pPr>
            <a:r>
              <a:rPr lang="en-US" dirty="0"/>
              <a:t>Adapts the loss function based on image quality, leading to improved recognition accuracy. Assigns higher importance to difficult samples of high quality, improving performance on challenging datasets. </a:t>
            </a:r>
          </a:p>
          <a:p>
            <a:pPr marL="285750" indent="-285750">
              <a:buFont typeface="Wingdings" panose="05000000000000000000" pitchFamily="2" charset="2"/>
              <a:buChar char="§"/>
            </a:pPr>
            <a:r>
              <a:rPr lang="en-US" dirty="0"/>
              <a:t>Shows a high correlation between feature norm and image quality, supporting its use as a proxy for image quality. </a:t>
            </a:r>
          </a:p>
          <a:p>
            <a:pPr marL="285750" indent="-285750">
              <a:buFont typeface="Wingdings" panose="05000000000000000000" pitchFamily="2" charset="2"/>
              <a:buChar char="§"/>
            </a:pPr>
            <a:r>
              <a:rPr lang="en-US" dirty="0"/>
              <a:t>Combines different margin functions to emphasize hard samples when necessary.</a:t>
            </a:r>
          </a:p>
          <a:p>
            <a:pPr marL="285750" indent="-285750">
              <a:buFont typeface="Wingdings" panose="05000000000000000000" pitchFamily="2" charset="2"/>
              <a:buChar char="§"/>
            </a:pPr>
            <a:r>
              <a:rPr lang="en-US" b="0" i="0" dirty="0">
                <a:effectLst/>
              </a:rPr>
              <a:t>Outperforms </a:t>
            </a:r>
            <a:r>
              <a:rPr lang="en-US" b="0" i="0" dirty="0" err="1">
                <a:effectLst/>
              </a:rPr>
              <a:t>ArcFace</a:t>
            </a:r>
            <a:r>
              <a:rPr lang="en-US" b="0" i="0" dirty="0">
                <a:effectLst/>
              </a:rPr>
              <a:t> in identifying subjects in the IJB-C dataset where </a:t>
            </a:r>
            <a:r>
              <a:rPr lang="en-US" b="0" i="0" dirty="0" err="1">
                <a:effectLst/>
              </a:rPr>
              <a:t>ArcFace</a:t>
            </a:r>
            <a:r>
              <a:rPr lang="en-US" b="0" i="0" dirty="0">
                <a:effectLst/>
              </a:rPr>
              <a:t> fails.</a:t>
            </a:r>
            <a:endParaRPr lang="en-US" dirty="0"/>
          </a:p>
        </p:txBody>
      </p:sp>
    </p:spTree>
    <p:extLst>
      <p:ext uri="{BB962C8B-B14F-4D97-AF65-F5344CB8AC3E}">
        <p14:creationId xmlns:p14="http://schemas.microsoft.com/office/powerpoint/2010/main" val="504813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3B66B-1152-3D4C-DFCD-65A56C9D3DB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AC71C84-AD9B-205E-3E40-A953D0133C20}"/>
              </a:ext>
            </a:extLst>
          </p:cNvPr>
          <p:cNvSpPr>
            <a:spLocks noGrp="1"/>
          </p:cNvSpPr>
          <p:nvPr>
            <p:ph idx="1"/>
          </p:nvPr>
        </p:nvSpPr>
        <p:spPr/>
        <p:txBody>
          <a:bodyPr/>
          <a:lstStyle/>
          <a:p>
            <a:pPr algn="l">
              <a:buFont typeface="Wingdings" panose="05000000000000000000" pitchFamily="2" charset="2"/>
              <a:buChar char="§"/>
            </a:pPr>
            <a:r>
              <a:rPr lang="en-US" b="0" i="0" dirty="0">
                <a:solidFill>
                  <a:schemeClr val="tx1"/>
                </a:solidFill>
                <a:effectLst/>
              </a:rPr>
              <a:t>Does not address mislabeled samples in large-scale facial training datasets.</a:t>
            </a:r>
          </a:p>
          <a:p>
            <a:pPr algn="l">
              <a:buFont typeface="Wingdings" panose="05000000000000000000" pitchFamily="2" charset="2"/>
              <a:buChar char="§"/>
            </a:pPr>
            <a:r>
              <a:rPr lang="en-US" b="0" i="0" dirty="0">
                <a:solidFill>
                  <a:schemeClr val="tx1"/>
                </a:solidFill>
                <a:effectLst/>
              </a:rPr>
              <a:t>Adaptive loss function may wrongly emphasize high-quality mislabeled images.</a:t>
            </a:r>
          </a:p>
          <a:p>
            <a:pPr algn="l">
              <a:buFont typeface="Wingdings" panose="05000000000000000000" pitchFamily="2" charset="2"/>
              <a:buChar char="§"/>
            </a:pPr>
            <a:r>
              <a:rPr lang="en-US" b="0" i="0" dirty="0">
                <a:solidFill>
                  <a:schemeClr val="tx1"/>
                </a:solidFill>
                <a:effectLst/>
              </a:rPr>
              <a:t>Suggests future works should handle unidentifiability and label noise simultaneously.</a:t>
            </a:r>
          </a:p>
          <a:p>
            <a:endParaRPr lang="en-US" dirty="0"/>
          </a:p>
        </p:txBody>
      </p:sp>
    </p:spTree>
    <p:extLst>
      <p:ext uri="{BB962C8B-B14F-4D97-AF65-F5344CB8AC3E}">
        <p14:creationId xmlns:p14="http://schemas.microsoft.com/office/powerpoint/2010/main" val="344134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60E7-FFD4-5950-8F21-3448706461A1}"/>
              </a:ext>
            </a:extLst>
          </p:cNvPr>
          <p:cNvSpPr>
            <a:spLocks noGrp="1"/>
          </p:cNvSpPr>
          <p:nvPr>
            <p:ph type="title"/>
          </p:nvPr>
        </p:nvSpPr>
        <p:spPr/>
        <p:txBody>
          <a:bodyPr/>
          <a:lstStyle/>
          <a:p>
            <a:r>
              <a:rPr lang="en-US" dirty="0"/>
              <a:t>CONCLUSION</a:t>
            </a:r>
          </a:p>
        </p:txBody>
      </p:sp>
      <p:sp>
        <p:nvSpPr>
          <p:cNvPr id="4" name="TextBox 3">
            <a:extLst>
              <a:ext uri="{FF2B5EF4-FFF2-40B4-BE49-F238E27FC236}">
                <a16:creationId xmlns:a16="http://schemas.microsoft.com/office/drawing/2014/main" id="{3D93E3B7-1FCA-823C-BABE-6D6E5671A3E9}"/>
              </a:ext>
            </a:extLst>
          </p:cNvPr>
          <p:cNvSpPr txBox="1"/>
          <p:nvPr/>
        </p:nvSpPr>
        <p:spPr>
          <a:xfrm>
            <a:off x="436880" y="2253516"/>
            <a:ext cx="10444480" cy="3693319"/>
          </a:xfrm>
          <a:prstGeom prst="rect">
            <a:avLst/>
          </a:prstGeom>
          <a:noFill/>
        </p:spPr>
        <p:txBody>
          <a:bodyPr wrap="square">
            <a:spAutoFit/>
          </a:bodyPr>
          <a:lstStyle/>
          <a:p>
            <a:pPr marL="285750" indent="-285750" algn="l">
              <a:buFont typeface="Wingdings" panose="05000000000000000000" pitchFamily="2" charset="2"/>
              <a:buChar char="§"/>
            </a:pPr>
            <a:r>
              <a:rPr lang="en-US" sz="1800" dirty="0">
                <a:effectLst/>
                <a:ea typeface="Calibri" panose="020F0502020204030204" pitchFamily="34" charset="0"/>
              </a:rPr>
              <a:t>By incorporating image quality into the loss function, </a:t>
            </a:r>
            <a:r>
              <a:rPr lang="en-US" sz="1800" dirty="0" err="1">
                <a:effectLst/>
                <a:ea typeface="Calibri" panose="020F0502020204030204" pitchFamily="34" charset="0"/>
              </a:rPr>
              <a:t>AdaFace</a:t>
            </a:r>
            <a:r>
              <a:rPr lang="en-US" sz="1800" dirty="0">
                <a:effectLst/>
                <a:ea typeface="Calibri" panose="020F0502020204030204" pitchFamily="34" charset="0"/>
              </a:rPr>
              <a:t> improves face recognition performance in low-quality datasets. </a:t>
            </a:r>
          </a:p>
          <a:p>
            <a:pPr marL="285750" indent="-285750" algn="l">
              <a:buFont typeface="Wingdings" panose="05000000000000000000" pitchFamily="2" charset="2"/>
              <a:buChar char="§"/>
            </a:pPr>
            <a:r>
              <a:rPr lang="en-US" sz="1800" dirty="0">
                <a:effectLst/>
                <a:ea typeface="Calibri" panose="020F0502020204030204" pitchFamily="34" charset="0"/>
              </a:rPr>
              <a:t>This approach may enhance robustness to varying image quality, inspire advancements in loss functions for computer vision tasks, set new benchmarks in face recognition datasets, and have practical applications in identity verification, surveillance, access control, and biometric authentication.</a:t>
            </a:r>
          </a:p>
          <a:p>
            <a:pPr marL="285750" indent="-285750">
              <a:buFont typeface="Wingdings" panose="05000000000000000000" pitchFamily="2" charset="2"/>
              <a:buChar char="§"/>
            </a:pPr>
            <a:r>
              <a:rPr lang="en-US" b="0" i="0" dirty="0">
                <a:effectLst/>
              </a:rPr>
              <a:t>Demonstrates </a:t>
            </a:r>
            <a:r>
              <a:rPr lang="en-US" b="0" i="0" dirty="0" err="1">
                <a:effectLst/>
              </a:rPr>
              <a:t>AdaFace's</a:t>
            </a:r>
            <a:r>
              <a:rPr lang="en-US" b="0" i="0" dirty="0">
                <a:effectLst/>
              </a:rPr>
              <a:t> efficiency in improving face recognition on low-quality datasets while maintaining high-quality performance</a:t>
            </a:r>
            <a:r>
              <a:rPr lang="en-US" b="0" i="0" dirty="0">
                <a:ea typeface="Calibri" panose="020F0502020204030204" pitchFamily="34" charset="0"/>
              </a:rPr>
              <a:t>.</a:t>
            </a:r>
          </a:p>
          <a:p>
            <a:pPr marL="285750" indent="-285750">
              <a:buFont typeface="Wingdings" panose="05000000000000000000" pitchFamily="2" charset="2"/>
              <a:buChar char="§"/>
            </a:pPr>
            <a:r>
              <a:rPr lang="en-US" b="0" i="0" dirty="0">
                <a:effectLst/>
              </a:rPr>
              <a:t>Highlights the importance of collecting human data with informed consent..</a:t>
            </a:r>
          </a:p>
          <a:p>
            <a:pPr marL="285750" indent="-285750" algn="l">
              <a:buFont typeface="Wingdings" panose="05000000000000000000" pitchFamily="2" charset="2"/>
              <a:buChar char="§"/>
            </a:pPr>
            <a:r>
              <a:rPr lang="en-US" b="0" i="0" dirty="0">
                <a:effectLst/>
              </a:rPr>
              <a:t>Emphasizes minimizing negative societal impact in Computer Vision.</a:t>
            </a:r>
          </a:p>
          <a:p>
            <a:pPr marL="285750" indent="-285750" algn="l">
              <a:buFont typeface="Wingdings" panose="05000000000000000000" pitchFamily="2" charset="2"/>
              <a:buChar char="§"/>
            </a:pPr>
            <a:r>
              <a:rPr lang="en-US" b="0" i="0" dirty="0">
                <a:effectLst/>
              </a:rPr>
              <a:t>Encourages using new datasets for future research.</a:t>
            </a:r>
          </a:p>
          <a:p>
            <a:pPr marL="285750" indent="-285750">
              <a:buFont typeface="Wingdings" panose="05000000000000000000" pitchFamily="2" charset="2"/>
              <a:buChar char="§"/>
            </a:pPr>
            <a:endParaRPr lang="en-US" sz="1800" dirty="0">
              <a:effectLst/>
              <a:ea typeface="Calibri" panose="020F0502020204030204" pitchFamily="34" charset="0"/>
            </a:endParaRPr>
          </a:p>
          <a:p>
            <a:pPr marL="285750" indent="-285750" algn="l">
              <a:buFont typeface="Wingdings" panose="05000000000000000000" pitchFamily="2" charset="2"/>
              <a:buChar char="§"/>
            </a:pPr>
            <a:endParaRPr lang="en-US" b="0" i="0" dirty="0">
              <a:effectLst/>
            </a:endParaRPr>
          </a:p>
        </p:txBody>
      </p:sp>
    </p:spTree>
    <p:extLst>
      <p:ext uri="{BB962C8B-B14F-4D97-AF65-F5344CB8AC3E}">
        <p14:creationId xmlns:p14="http://schemas.microsoft.com/office/powerpoint/2010/main" val="1790944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CB97-3A50-6B93-39BB-64B2F5B2342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AB86164-85FD-5200-24B1-E4A7327663C4}"/>
              </a:ext>
            </a:extLst>
          </p:cNvPr>
          <p:cNvSpPr>
            <a:spLocks noGrp="1"/>
          </p:cNvSpPr>
          <p:nvPr>
            <p:ph idx="1"/>
          </p:nvPr>
        </p:nvSpPr>
        <p:spPr/>
        <p:txBody>
          <a:bodyPr>
            <a:normAutofit fontScale="85000" lnSpcReduction="10000"/>
          </a:bodyPr>
          <a:lstStyle/>
          <a:p>
            <a:pPr marL="450850" indent="-342900" algn="l" rtl="0">
              <a:buFont typeface="Wingdings" panose="05000000000000000000" pitchFamily="2" charset="2"/>
              <a:buChar char="§"/>
            </a:pPr>
            <a:r>
              <a:rPr lang="en-US" altLang="en-US" sz="1800" dirty="0"/>
              <a:t>[1] Yoshua </a:t>
            </a:r>
            <a:r>
              <a:rPr lang="en-US" altLang="en-US" sz="1800" dirty="0" err="1"/>
              <a:t>Bengio</a:t>
            </a:r>
            <a:r>
              <a:rPr lang="en-US" altLang="en-US" sz="1800" dirty="0"/>
              <a:t>, </a:t>
            </a:r>
            <a:r>
              <a:rPr lang="en-US" altLang="en-US" sz="1800" dirty="0" err="1"/>
              <a:t>Jer´ome</a:t>
            </a:r>
            <a:r>
              <a:rPr lang="en-US" altLang="en-US" sz="1800" dirty="0"/>
              <a:t> </a:t>
            </a:r>
            <a:r>
              <a:rPr lang="en-US" altLang="en-US" sz="1800" dirty="0" err="1"/>
              <a:t>Louradour</a:t>
            </a:r>
            <a:r>
              <a:rPr lang="en-US" altLang="en-US" sz="1800" dirty="0"/>
              <a:t>, Ronan </a:t>
            </a:r>
            <a:r>
              <a:rPr lang="en-US" altLang="en-US" sz="1800" dirty="0" err="1"/>
              <a:t>Collobert</a:t>
            </a:r>
            <a:r>
              <a:rPr lang="en-US" altLang="en-US" sz="1800" dirty="0"/>
              <a:t>, and Jason Weston. "Curriculum learning." In Proceedings of the 26th Annual International Conference on Machine Learning, pages 41–48, 2009. </a:t>
            </a:r>
          </a:p>
          <a:p>
            <a:pPr marL="450850" indent="-342900" algn="l" rtl="0">
              <a:buFont typeface="Wingdings" panose="05000000000000000000" pitchFamily="2" charset="2"/>
              <a:buChar char="§"/>
            </a:pPr>
            <a:r>
              <a:rPr lang="en-US" altLang="en-US" sz="1800" dirty="0"/>
              <a:t>[2] Jie Chang, </a:t>
            </a:r>
            <a:r>
              <a:rPr lang="en-US" altLang="en-US" sz="1800" dirty="0" err="1"/>
              <a:t>Zhonghao</a:t>
            </a:r>
            <a:r>
              <a:rPr lang="en-US" altLang="en-US" sz="1800" dirty="0"/>
              <a:t> Lan, </a:t>
            </a:r>
            <a:r>
              <a:rPr lang="en-US" altLang="en-US" sz="1800" dirty="0" err="1"/>
              <a:t>Changmao</a:t>
            </a:r>
            <a:r>
              <a:rPr lang="en-US" altLang="en-US" sz="1800" dirty="0"/>
              <a:t> Cheng, and </a:t>
            </a:r>
            <a:r>
              <a:rPr lang="en-US" altLang="en-US" sz="1800" dirty="0" err="1"/>
              <a:t>Yichen</a:t>
            </a:r>
            <a:r>
              <a:rPr lang="en-US" altLang="en-US" sz="1800" dirty="0"/>
              <a:t> Wei. "Data uncertainty learning in face recognition." In Proceedings of the IEEE/CVF Conference on Computer Vision and Pattern Recognition, pages 5710–5719, 2020. </a:t>
            </a:r>
          </a:p>
          <a:p>
            <a:pPr marL="450850" indent="-342900" algn="l" rtl="0">
              <a:buFont typeface="Wingdings" panose="05000000000000000000" pitchFamily="2" charset="2"/>
              <a:buChar char="§"/>
            </a:pPr>
            <a:r>
              <a:rPr lang="en-US" altLang="en-US" sz="1800" dirty="0"/>
              <a:t>[3] </a:t>
            </a:r>
            <a:r>
              <a:rPr lang="en-US" altLang="en-US" sz="1800" dirty="0" err="1"/>
              <a:t>Zhiyi</a:t>
            </a:r>
            <a:r>
              <a:rPr lang="en-US" altLang="en-US" sz="1800" dirty="0"/>
              <a:t> Cheng, </a:t>
            </a:r>
            <a:r>
              <a:rPr lang="en-US" altLang="en-US" sz="1800" dirty="0" err="1"/>
              <a:t>Xiatian</a:t>
            </a:r>
            <a:r>
              <a:rPr lang="en-US" altLang="en-US" sz="1800" dirty="0"/>
              <a:t> Zhu, and </a:t>
            </a:r>
            <a:r>
              <a:rPr lang="en-US" altLang="en-US" sz="1800" dirty="0" err="1"/>
              <a:t>Shaogang</a:t>
            </a:r>
            <a:r>
              <a:rPr lang="en-US" altLang="en-US" sz="1800" dirty="0"/>
              <a:t> Gong. "Low-resolution face recognition." In Asian Conference on Computer Vision, pages 605–621, 2018. </a:t>
            </a:r>
          </a:p>
          <a:p>
            <a:pPr marL="450850" indent="-342900" algn="l" rtl="0">
              <a:buFont typeface="Wingdings" panose="05000000000000000000" pitchFamily="2" charset="2"/>
              <a:buChar char="§"/>
            </a:pPr>
            <a:r>
              <a:rPr lang="en-US" altLang="en-US" sz="1800" dirty="0"/>
              <a:t>[4] </a:t>
            </a:r>
            <a:r>
              <a:rPr lang="en-US" altLang="en-US" sz="1800" dirty="0" err="1"/>
              <a:t>Jiankang</a:t>
            </a:r>
            <a:r>
              <a:rPr lang="en-US" altLang="en-US" sz="1800" dirty="0"/>
              <a:t> Deng, Jia Guo, </a:t>
            </a:r>
            <a:r>
              <a:rPr lang="en-US" altLang="en-US" sz="1800" dirty="0" err="1"/>
              <a:t>Niannan</a:t>
            </a:r>
            <a:r>
              <a:rPr lang="en-US" altLang="en-US" sz="1800" dirty="0"/>
              <a:t> Xue, and Stefanos </a:t>
            </a:r>
            <a:r>
              <a:rPr lang="en-US" altLang="en-US" sz="1800" dirty="0" err="1"/>
              <a:t>Zafeiriou</a:t>
            </a:r>
            <a:r>
              <a:rPr lang="en-US" altLang="en-US" sz="1800" dirty="0"/>
              <a:t>. "</a:t>
            </a:r>
            <a:r>
              <a:rPr lang="en-US" altLang="en-US" sz="1800" dirty="0" err="1"/>
              <a:t>ArcFace</a:t>
            </a:r>
            <a:r>
              <a:rPr lang="en-US" altLang="en-US" sz="1800" dirty="0"/>
              <a:t>: Additive angular margin loss for deep face recognition." In Proceedings of the IEEE/CVF Conference on Computer Vision and Pattern Recognition, pages 4690–4699, 2019.</a:t>
            </a:r>
          </a:p>
          <a:p>
            <a:pPr marL="450850" indent="-342900" algn="l" rtl="0">
              <a:buFont typeface="Wingdings" panose="05000000000000000000" pitchFamily="2" charset="2"/>
              <a:buChar char="§"/>
            </a:pPr>
            <a:r>
              <a:rPr lang="en-US" altLang="en-US" sz="1800" dirty="0"/>
              <a:t> [5] </a:t>
            </a:r>
            <a:r>
              <a:rPr lang="en-US" altLang="en-US" sz="1800" dirty="0" err="1"/>
              <a:t>Jiankang</a:t>
            </a:r>
            <a:r>
              <a:rPr lang="en-US" altLang="en-US" sz="1800" dirty="0"/>
              <a:t> Deng, Jia Guo, Jing Yang, Alexandros </a:t>
            </a:r>
            <a:r>
              <a:rPr lang="en-US" altLang="en-US" sz="1800" dirty="0" err="1"/>
              <a:t>Lattas</a:t>
            </a:r>
            <a:r>
              <a:rPr lang="en-US" altLang="en-US" sz="1800" dirty="0"/>
              <a:t>, and Stefanos </a:t>
            </a:r>
            <a:r>
              <a:rPr lang="en-US" altLang="en-US" sz="1800" dirty="0" err="1"/>
              <a:t>Zafeiriou</a:t>
            </a:r>
            <a:r>
              <a:rPr lang="en-US" altLang="en-US" sz="1800" dirty="0"/>
              <a:t>. "Variational prototype learning for deep face recognition." In Proceedings of the IEEE/CVF Conference on Computer Vision and Pattern Recognition, pages 11906–11915, 2021. </a:t>
            </a:r>
          </a:p>
          <a:p>
            <a:pPr marL="450850" indent="-342900" algn="l" rtl="0">
              <a:buFont typeface="Wingdings" panose="05000000000000000000" pitchFamily="2" charset="2"/>
              <a:buChar char="§"/>
            </a:pPr>
            <a:r>
              <a:rPr lang="en-US" altLang="en-US" sz="1800" dirty="0"/>
              <a:t>[6] </a:t>
            </a:r>
            <a:r>
              <a:rPr lang="en-US" altLang="en-US" sz="1800" dirty="0" err="1"/>
              <a:t>Jiankang</a:t>
            </a:r>
            <a:r>
              <a:rPr lang="en-US" altLang="en-US" sz="1800" dirty="0"/>
              <a:t> Deng, Jia Guo, </a:t>
            </a:r>
            <a:r>
              <a:rPr lang="en-US" altLang="en-US" sz="1800" dirty="0" err="1"/>
              <a:t>Debing</a:t>
            </a:r>
            <a:r>
              <a:rPr lang="en-US" altLang="en-US" sz="1800" dirty="0"/>
              <a:t> Zhang, </a:t>
            </a:r>
            <a:r>
              <a:rPr lang="en-US" altLang="en-US" sz="1800" dirty="0" err="1"/>
              <a:t>Yafeng</a:t>
            </a:r>
            <a:r>
              <a:rPr lang="en-US" altLang="en-US" sz="1800" dirty="0"/>
              <a:t> Deng, </a:t>
            </a:r>
            <a:r>
              <a:rPr lang="en-US" altLang="en-US" sz="1800" dirty="0" err="1"/>
              <a:t>Xiangju</a:t>
            </a:r>
            <a:r>
              <a:rPr lang="en-US" altLang="en-US" sz="1800" dirty="0"/>
              <a:t> Lu, and Song Shi. "Lightweight face recognition challenge." In Proceedings of the IEEE/CVF International Conference on Computer Vision, 2021.</a:t>
            </a:r>
            <a:endParaRPr lang="ar-SA" altLang="en-US" sz="1800" dirty="0"/>
          </a:p>
          <a:p>
            <a:endParaRPr lang="en-US" dirty="0"/>
          </a:p>
        </p:txBody>
      </p:sp>
    </p:spTree>
    <p:extLst>
      <p:ext uri="{BB962C8B-B14F-4D97-AF65-F5344CB8AC3E}">
        <p14:creationId xmlns:p14="http://schemas.microsoft.com/office/powerpoint/2010/main" val="43236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AD5C-8C7F-6AEA-5D53-80E84CCB9F6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A545FD7-1C1F-9402-C189-15FE235F42E5}"/>
              </a:ext>
            </a:extLst>
          </p:cNvPr>
          <p:cNvSpPr>
            <a:spLocks noGrp="1"/>
          </p:cNvSpPr>
          <p:nvPr>
            <p:ph idx="1"/>
          </p:nvPr>
        </p:nvSpPr>
        <p:spPr/>
        <p:txBody>
          <a:bodyPr>
            <a:normAutofit fontScale="92500" lnSpcReduction="10000"/>
          </a:bodyPr>
          <a:lstStyle/>
          <a:p>
            <a:r>
              <a:rPr lang="en-US" dirty="0"/>
              <a:t>Objective</a:t>
            </a:r>
          </a:p>
          <a:p>
            <a:pPr algn="l" rtl="0" eaLnBrk="1" hangingPunct="1"/>
            <a:r>
              <a:rPr lang="en-US" altLang="en-US" sz="1800" dirty="0"/>
              <a:t>Introduction</a:t>
            </a:r>
          </a:p>
          <a:p>
            <a:pPr algn="l" rtl="0" eaLnBrk="1" hangingPunct="1"/>
            <a:r>
              <a:rPr lang="en-US" altLang="en-US" sz="1800" dirty="0"/>
              <a:t>Literature Review</a:t>
            </a:r>
          </a:p>
          <a:p>
            <a:pPr algn="l" rtl="0" eaLnBrk="1" hangingPunct="1"/>
            <a:r>
              <a:rPr lang="en-US" altLang="en-US" sz="1800" dirty="0"/>
              <a:t>Problem Statement</a:t>
            </a:r>
          </a:p>
          <a:p>
            <a:pPr algn="l" rtl="0" eaLnBrk="1" hangingPunct="1"/>
            <a:r>
              <a:rPr lang="en-US" altLang="en-US" sz="1800" dirty="0"/>
              <a:t>Methodology</a:t>
            </a:r>
          </a:p>
          <a:p>
            <a:pPr algn="l" rtl="0" eaLnBrk="1" hangingPunct="1"/>
            <a:r>
              <a:rPr lang="en-US" altLang="en-US" sz="1800" dirty="0"/>
              <a:t>Test Datasets</a:t>
            </a:r>
          </a:p>
          <a:p>
            <a:pPr algn="l" rtl="0" eaLnBrk="1" hangingPunct="1"/>
            <a:r>
              <a:rPr lang="en-US" altLang="en-US" sz="1800" dirty="0"/>
              <a:t>Results </a:t>
            </a:r>
          </a:p>
          <a:p>
            <a:pPr algn="l" rtl="0" eaLnBrk="1" hangingPunct="1"/>
            <a:r>
              <a:rPr lang="en-US" altLang="en-US" sz="1800" dirty="0"/>
              <a:t>Limitations</a:t>
            </a:r>
          </a:p>
          <a:p>
            <a:pPr algn="l" rtl="0" eaLnBrk="1" hangingPunct="1"/>
            <a:r>
              <a:rPr lang="en-US" altLang="en-US" sz="1800" dirty="0"/>
              <a:t>Conclusion </a:t>
            </a:r>
          </a:p>
          <a:p>
            <a:pPr algn="l" rtl="0" eaLnBrk="1" hangingPunct="1"/>
            <a:r>
              <a:rPr lang="en-US" altLang="en-US" sz="1800" dirty="0"/>
              <a:t>References</a:t>
            </a:r>
          </a:p>
          <a:p>
            <a:pPr marL="0" indent="0">
              <a:buNone/>
            </a:pPr>
            <a:endParaRPr lang="en-US" dirty="0"/>
          </a:p>
        </p:txBody>
      </p:sp>
    </p:spTree>
    <p:extLst>
      <p:ext uri="{BB962C8B-B14F-4D97-AF65-F5344CB8AC3E}">
        <p14:creationId xmlns:p14="http://schemas.microsoft.com/office/powerpoint/2010/main" val="1456067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1424153" y="1061590"/>
            <a:ext cx="8896653" cy="3898833"/>
          </a:xfrm>
        </p:spPr>
        <p:txBody>
          <a:bodyPr>
            <a:noAutofit/>
          </a:bodyPr>
          <a:lstStyle/>
          <a:p>
            <a:pPr algn="ctr"/>
            <a:r>
              <a:rPr lang="en-US" sz="8000" b="1" dirty="0"/>
              <a:t>Thank </a:t>
            </a:r>
            <a:r>
              <a:rPr lang="en-US" sz="8000" b="1" dirty="0">
                <a:solidFill>
                  <a:schemeClr val="tx1"/>
                </a:solidFill>
              </a:rPr>
              <a:t>You !</a:t>
            </a:r>
            <a:br>
              <a:rPr lang="en-US" sz="8000" b="1" dirty="0">
                <a:solidFill>
                  <a:schemeClr val="tx1"/>
                </a:solidFill>
              </a:rPr>
            </a:br>
            <a:br>
              <a:rPr lang="en-US" sz="8000" b="1" dirty="0">
                <a:solidFill>
                  <a:schemeClr val="tx1"/>
                </a:solidFill>
              </a:rPr>
            </a:br>
            <a:endParaRPr lang="en-US" sz="8000" b="1" dirty="0">
              <a:solidFill>
                <a:schemeClr val="bg1"/>
              </a:solidFill>
            </a:endParaRPr>
          </a:p>
        </p:txBody>
      </p:sp>
    </p:spTree>
    <p:extLst>
      <p:ext uri="{BB962C8B-B14F-4D97-AF65-F5344CB8AC3E}">
        <p14:creationId xmlns:p14="http://schemas.microsoft.com/office/powerpoint/2010/main" val="53806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17F7-18EF-ED7C-F107-66C9F103588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00D0AF4C-59BC-A480-6429-39B7B51F93E6}"/>
              </a:ext>
            </a:extLst>
          </p:cNvPr>
          <p:cNvSpPr>
            <a:spLocks noGrp="1"/>
          </p:cNvSpPr>
          <p:nvPr>
            <p:ph idx="1"/>
          </p:nvPr>
        </p:nvSpPr>
        <p:spPr>
          <a:xfrm>
            <a:off x="499912" y="2483797"/>
            <a:ext cx="11029615" cy="3678303"/>
          </a:xfrm>
        </p:spPr>
        <p:txBody>
          <a:bodyPr/>
          <a:lstStyle/>
          <a:p>
            <a:r>
              <a:rPr lang="en-US" dirty="0">
                <a:solidFill>
                  <a:srgbClr val="000000"/>
                </a:solidFill>
              </a:rPr>
              <a:t>T</a:t>
            </a:r>
            <a:r>
              <a:rPr lang="en-US" b="0" i="0" dirty="0">
                <a:solidFill>
                  <a:srgbClr val="000000"/>
                </a:solidFill>
                <a:effectLst/>
              </a:rPr>
              <a:t>o improve face recognition performance in </a:t>
            </a:r>
            <a:r>
              <a:rPr lang="en-US" b="1" i="0" dirty="0">
                <a:solidFill>
                  <a:srgbClr val="000000"/>
                </a:solidFill>
                <a:effectLst/>
              </a:rPr>
              <a:t>low quality </a:t>
            </a:r>
            <a:r>
              <a:rPr lang="en-US" i="0" dirty="0">
                <a:solidFill>
                  <a:srgbClr val="000000"/>
                </a:solidFill>
                <a:effectLst/>
              </a:rPr>
              <a:t>face datasets </a:t>
            </a:r>
            <a:r>
              <a:rPr lang="en-US" b="0" i="0" dirty="0">
                <a:solidFill>
                  <a:srgbClr val="000000"/>
                </a:solidFill>
                <a:effectLst/>
              </a:rPr>
              <a:t>by introducing adaptiveness in the loss function based on </a:t>
            </a:r>
            <a:r>
              <a:rPr lang="en-US" b="1" i="0" dirty="0">
                <a:solidFill>
                  <a:srgbClr val="000000"/>
                </a:solidFill>
                <a:effectLst/>
              </a:rPr>
              <a:t>image quality</a:t>
            </a:r>
            <a:r>
              <a:rPr lang="en-US" b="0" i="0" dirty="0">
                <a:solidFill>
                  <a:srgbClr val="000000"/>
                </a:solidFill>
                <a:effectLst/>
              </a:rPr>
              <a:t>.</a:t>
            </a:r>
          </a:p>
          <a:p>
            <a:r>
              <a:rPr lang="en-US" b="0" i="0" dirty="0">
                <a:solidFill>
                  <a:srgbClr val="000000"/>
                </a:solidFill>
                <a:effectLst/>
              </a:rPr>
              <a:t> The goal is to emphasize hard samples for high quality images and easy samples for low quality images, thereby improving </a:t>
            </a:r>
            <a:r>
              <a:rPr lang="en-US" b="1" i="0" dirty="0">
                <a:solidFill>
                  <a:srgbClr val="000000"/>
                </a:solidFill>
                <a:effectLst/>
              </a:rPr>
              <a:t>recognition performance .</a:t>
            </a:r>
          </a:p>
          <a:p>
            <a:r>
              <a:rPr lang="en-US" b="0" i="0" dirty="0">
                <a:solidFill>
                  <a:schemeClr val="tx1"/>
                </a:solidFill>
                <a:effectLst/>
              </a:rPr>
              <a:t>The authors propose </a:t>
            </a:r>
            <a:r>
              <a:rPr lang="en-US" b="1" i="0" dirty="0" err="1">
                <a:solidFill>
                  <a:schemeClr val="tx1"/>
                </a:solidFill>
                <a:effectLst/>
              </a:rPr>
              <a:t>AdaFace</a:t>
            </a:r>
            <a:r>
              <a:rPr lang="en-US" b="0" i="0" dirty="0">
                <a:solidFill>
                  <a:schemeClr val="tx1"/>
                </a:solidFill>
                <a:effectLst/>
              </a:rPr>
              <a:t>, a novel loss function adapting to image quality and assigning varying importance to samples based on difficulty. It avoids emphasizing unidentifiable images and prioritizes hard but recognizable samples.</a:t>
            </a:r>
            <a:endParaRPr lang="en-US" dirty="0">
              <a:solidFill>
                <a:schemeClr val="tx1"/>
              </a:solidFill>
            </a:endParaRPr>
          </a:p>
          <a:p>
            <a:endParaRPr lang="en-US" dirty="0"/>
          </a:p>
          <a:p>
            <a:endParaRPr lang="en-US" sz="1800" b="1" dirty="0">
              <a:solidFill>
                <a:schemeClr val="tx1"/>
              </a:solidFill>
              <a:ea typeface="Calibri" panose="020F0502020204030204" pitchFamily="34" charset="0"/>
              <a:cs typeface="Calibri" panose="020F0502020204030204" pitchFamily="34" charset="0"/>
            </a:endParaRPr>
          </a:p>
          <a:p>
            <a:endParaRPr lang="en-US" sz="1800" dirty="0">
              <a:solidFill>
                <a:schemeClr val="tx1"/>
              </a:solidFill>
              <a:ea typeface="Calibri" panose="020F0502020204030204" pitchFamily="34" charset="0"/>
              <a:cs typeface="Calibri" panose="020F0502020204030204" pitchFamily="34" charset="0"/>
            </a:endParaRPr>
          </a:p>
          <a:p>
            <a:pPr marL="0" indent="0">
              <a:buNone/>
            </a:pPr>
            <a:endParaRPr lang="en-US" sz="1800" dirty="0">
              <a:solidFill>
                <a:schemeClr val="tx1">
                  <a:lumMod val="95000"/>
                  <a:lumOff val="5000"/>
                </a:schemeClr>
              </a:solidFill>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14956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BE07-BE92-8C7C-CFB6-A1B5A0C017CD}"/>
              </a:ext>
            </a:extLst>
          </p:cNvPr>
          <p:cNvSpPr>
            <a:spLocks noGrp="1"/>
          </p:cNvSpPr>
          <p:nvPr>
            <p:ph type="title"/>
          </p:nvPr>
        </p:nvSpPr>
        <p:spPr/>
        <p:txBody>
          <a:bodyPr/>
          <a:lstStyle/>
          <a:p>
            <a:r>
              <a:rPr lang="en-US" dirty="0"/>
              <a:t>INTRODUCTION</a:t>
            </a:r>
          </a:p>
        </p:txBody>
      </p:sp>
      <p:pic>
        <p:nvPicPr>
          <p:cNvPr id="1026" name="Picture 2">
            <a:extLst>
              <a:ext uri="{FF2B5EF4-FFF2-40B4-BE49-F238E27FC236}">
                <a16:creationId xmlns:a16="http://schemas.microsoft.com/office/drawing/2014/main" id="{B25C1696-C3C4-DF80-EC3A-3A2638E9FF8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1364" b="11899"/>
          <a:stretch/>
        </p:blipFill>
        <p:spPr bwMode="auto">
          <a:xfrm>
            <a:off x="2958147" y="4695609"/>
            <a:ext cx="6275705" cy="16279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9C5CAD-A4C1-EF5B-0E43-818E45BF9F1E}"/>
              </a:ext>
            </a:extLst>
          </p:cNvPr>
          <p:cNvSpPr txBox="1"/>
          <p:nvPr/>
        </p:nvSpPr>
        <p:spPr>
          <a:xfrm>
            <a:off x="721360" y="2133600"/>
            <a:ext cx="7691120" cy="2031325"/>
          </a:xfrm>
          <a:prstGeom prst="rect">
            <a:avLst/>
          </a:prstGeom>
          <a:noFill/>
        </p:spPr>
        <p:txBody>
          <a:bodyPr wrap="square" rtlCol="0">
            <a:spAutoFit/>
          </a:bodyPr>
          <a:lstStyle/>
          <a:p>
            <a:r>
              <a:rPr lang="en-US" b="1" dirty="0"/>
              <a:t>Factors affecting Image Quality:</a:t>
            </a:r>
          </a:p>
          <a:p>
            <a:pPr marL="285750" indent="-285750">
              <a:buFont typeface="Wingdings" panose="05000000000000000000" pitchFamily="2" charset="2"/>
              <a:buChar char="Ø"/>
            </a:pPr>
            <a:r>
              <a:rPr lang="en-US" dirty="0"/>
              <a:t>Capture Conditions</a:t>
            </a:r>
          </a:p>
          <a:p>
            <a:pPr marL="285750" indent="-285750">
              <a:buFont typeface="Wingdings" panose="05000000000000000000" pitchFamily="2" charset="2"/>
              <a:buChar char="Ø"/>
            </a:pPr>
            <a:r>
              <a:rPr lang="en-US" dirty="0"/>
              <a:t>Image Resolution and Scale </a:t>
            </a:r>
          </a:p>
          <a:p>
            <a:pPr marL="285750" indent="-285750">
              <a:buFont typeface="Wingdings" panose="05000000000000000000" pitchFamily="2" charset="2"/>
              <a:buChar char="Ø"/>
            </a:pPr>
            <a:r>
              <a:rPr lang="en-US" dirty="0"/>
              <a:t>Environmental Factors</a:t>
            </a:r>
          </a:p>
          <a:p>
            <a:pPr marL="285750" indent="-285750">
              <a:buFont typeface="Wingdings" panose="05000000000000000000" pitchFamily="2" charset="2"/>
              <a:buChar char="Ø"/>
            </a:pPr>
            <a:r>
              <a:rPr lang="en-US" dirty="0"/>
              <a:t>Facial Expression and Emotion </a:t>
            </a:r>
          </a:p>
          <a:p>
            <a:pPr marL="285750" indent="-285750">
              <a:buFont typeface="Wingdings" panose="05000000000000000000" pitchFamily="2" charset="2"/>
              <a:buChar char="Ø"/>
            </a:pPr>
            <a:r>
              <a:rPr lang="en-US" dirty="0"/>
              <a:t>Image Preprocessing and Enhancement</a:t>
            </a:r>
          </a:p>
          <a:p>
            <a:pPr marL="285750" indent="-285750">
              <a:buFont typeface="Wingdings" panose="05000000000000000000" pitchFamily="2" charset="2"/>
              <a:buChar char="Ø"/>
            </a:pPr>
            <a:r>
              <a:rPr lang="en-US" dirty="0"/>
              <a:t>Face Pose and Alignment etc.. make the recognition task difficult.</a:t>
            </a:r>
          </a:p>
        </p:txBody>
      </p:sp>
      <p:sp>
        <p:nvSpPr>
          <p:cNvPr id="5" name="TextBox 4">
            <a:extLst>
              <a:ext uri="{FF2B5EF4-FFF2-40B4-BE49-F238E27FC236}">
                <a16:creationId xmlns:a16="http://schemas.microsoft.com/office/drawing/2014/main" id="{D35CEFA5-1289-416D-32D0-6584F6B33B50}"/>
              </a:ext>
            </a:extLst>
          </p:cNvPr>
          <p:cNvSpPr txBox="1"/>
          <p:nvPr/>
        </p:nvSpPr>
        <p:spPr>
          <a:xfrm>
            <a:off x="995680" y="4868040"/>
            <a:ext cx="2296160" cy="369332"/>
          </a:xfrm>
          <a:prstGeom prst="rect">
            <a:avLst/>
          </a:prstGeom>
          <a:noFill/>
        </p:spPr>
        <p:txBody>
          <a:bodyPr wrap="square" rtlCol="0">
            <a:spAutoFit/>
          </a:bodyPr>
          <a:lstStyle/>
          <a:p>
            <a:r>
              <a:rPr lang="en-US" b="1" dirty="0"/>
              <a:t>Easy to Recognize</a:t>
            </a:r>
          </a:p>
        </p:txBody>
      </p:sp>
      <p:sp>
        <p:nvSpPr>
          <p:cNvPr id="6" name="TextBox 5">
            <a:extLst>
              <a:ext uri="{FF2B5EF4-FFF2-40B4-BE49-F238E27FC236}">
                <a16:creationId xmlns:a16="http://schemas.microsoft.com/office/drawing/2014/main" id="{34197EFD-C71F-91CC-1EF1-981BA98E3F39}"/>
              </a:ext>
            </a:extLst>
          </p:cNvPr>
          <p:cNvSpPr txBox="1"/>
          <p:nvPr/>
        </p:nvSpPr>
        <p:spPr>
          <a:xfrm>
            <a:off x="9001760" y="4957379"/>
            <a:ext cx="2296160" cy="369332"/>
          </a:xfrm>
          <a:prstGeom prst="rect">
            <a:avLst/>
          </a:prstGeom>
          <a:noFill/>
        </p:spPr>
        <p:txBody>
          <a:bodyPr wrap="square" rtlCol="0">
            <a:spAutoFit/>
          </a:bodyPr>
          <a:lstStyle/>
          <a:p>
            <a:r>
              <a:rPr lang="en-US" b="1" dirty="0"/>
              <a:t>Hard to Recognize</a:t>
            </a:r>
          </a:p>
        </p:txBody>
      </p:sp>
      <p:cxnSp>
        <p:nvCxnSpPr>
          <p:cNvPr id="12" name="Straight Arrow Connector 11">
            <a:extLst>
              <a:ext uri="{FF2B5EF4-FFF2-40B4-BE49-F238E27FC236}">
                <a16:creationId xmlns:a16="http://schemas.microsoft.com/office/drawing/2014/main" id="{05107E4E-AB40-D4C0-F131-5571538C5D2F}"/>
              </a:ext>
            </a:extLst>
          </p:cNvPr>
          <p:cNvCxnSpPr/>
          <p:nvPr/>
        </p:nvCxnSpPr>
        <p:spPr>
          <a:xfrm>
            <a:off x="1849120" y="5306391"/>
            <a:ext cx="11090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C0A5BD8-A158-56F8-FFA6-50BAB3FD2C22}"/>
              </a:ext>
            </a:extLst>
          </p:cNvPr>
          <p:cNvCxnSpPr>
            <a:cxnSpLocks/>
          </p:cNvCxnSpPr>
          <p:nvPr/>
        </p:nvCxnSpPr>
        <p:spPr>
          <a:xfrm>
            <a:off x="9093200" y="5393730"/>
            <a:ext cx="105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6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44A807-8961-C3B6-F828-A591DE289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60" y="2177171"/>
            <a:ext cx="4867150" cy="2332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427F65-0B44-C4AC-0EC3-9CE3D694D122}"/>
              </a:ext>
            </a:extLst>
          </p:cNvPr>
          <p:cNvSpPr txBox="1"/>
          <p:nvPr/>
        </p:nvSpPr>
        <p:spPr>
          <a:xfrm>
            <a:off x="497840" y="883920"/>
            <a:ext cx="5496560" cy="461665"/>
          </a:xfrm>
          <a:prstGeom prst="rect">
            <a:avLst/>
          </a:prstGeom>
          <a:noFill/>
        </p:spPr>
        <p:txBody>
          <a:bodyPr wrap="square" rtlCol="0">
            <a:spAutoFit/>
          </a:bodyPr>
          <a:lstStyle/>
          <a:p>
            <a:r>
              <a:rPr lang="en-US" sz="2400" b="1" dirty="0"/>
              <a:t>Are all images equally important ?</a:t>
            </a:r>
          </a:p>
        </p:txBody>
      </p:sp>
      <p:sp>
        <p:nvSpPr>
          <p:cNvPr id="5" name="TextBox 4">
            <a:extLst>
              <a:ext uri="{FF2B5EF4-FFF2-40B4-BE49-F238E27FC236}">
                <a16:creationId xmlns:a16="http://schemas.microsoft.com/office/drawing/2014/main" id="{FDC113FD-103E-3968-A814-EEFFF1B0B0F9}"/>
              </a:ext>
            </a:extLst>
          </p:cNvPr>
          <p:cNvSpPr txBox="1"/>
          <p:nvPr/>
        </p:nvSpPr>
        <p:spPr>
          <a:xfrm>
            <a:off x="350010" y="4694926"/>
            <a:ext cx="4944370" cy="646331"/>
          </a:xfrm>
          <a:prstGeom prst="rect">
            <a:avLst/>
          </a:prstGeom>
          <a:noFill/>
        </p:spPr>
        <p:txBody>
          <a:bodyPr wrap="square">
            <a:spAutoFit/>
          </a:bodyPr>
          <a:lstStyle/>
          <a:p>
            <a:r>
              <a:rPr lang="en-US" b="1" dirty="0"/>
              <a:t>Fig. </a:t>
            </a:r>
            <a:r>
              <a:rPr lang="en-US" dirty="0"/>
              <a:t>Examples of face images with different qualities and recognizabilities</a:t>
            </a:r>
          </a:p>
        </p:txBody>
      </p:sp>
      <p:pic>
        <p:nvPicPr>
          <p:cNvPr id="7" name="Picture 6">
            <a:extLst>
              <a:ext uri="{FF2B5EF4-FFF2-40B4-BE49-F238E27FC236}">
                <a16:creationId xmlns:a16="http://schemas.microsoft.com/office/drawing/2014/main" id="{80ECE1C7-14F4-3DAE-F2F3-0A2F99295883}"/>
              </a:ext>
            </a:extLst>
          </p:cNvPr>
          <p:cNvPicPr>
            <a:picLocks noChangeAspect="1"/>
          </p:cNvPicPr>
          <p:nvPr/>
        </p:nvPicPr>
        <p:blipFill rotWithShape="1">
          <a:blip r:embed="rId4"/>
          <a:srcRect l="18454" r="398" b="160"/>
          <a:stretch/>
        </p:blipFill>
        <p:spPr>
          <a:xfrm>
            <a:off x="5892800" y="1778976"/>
            <a:ext cx="6299200" cy="3136509"/>
          </a:xfrm>
          <a:prstGeom prst="rect">
            <a:avLst/>
          </a:prstGeom>
        </p:spPr>
      </p:pic>
      <p:sp>
        <p:nvSpPr>
          <p:cNvPr id="8" name="TextBox 7">
            <a:extLst>
              <a:ext uri="{FF2B5EF4-FFF2-40B4-BE49-F238E27FC236}">
                <a16:creationId xmlns:a16="http://schemas.microsoft.com/office/drawing/2014/main" id="{7DDF66A3-88F6-0C8D-EE6F-D65E5E350A91}"/>
              </a:ext>
            </a:extLst>
          </p:cNvPr>
          <p:cNvSpPr txBox="1"/>
          <p:nvPr/>
        </p:nvSpPr>
        <p:spPr>
          <a:xfrm>
            <a:off x="5196840" y="4972145"/>
            <a:ext cx="2672080" cy="646331"/>
          </a:xfrm>
          <a:prstGeom prst="rect">
            <a:avLst/>
          </a:prstGeom>
          <a:noFill/>
        </p:spPr>
        <p:txBody>
          <a:bodyPr wrap="square" rtlCol="0">
            <a:spAutoFit/>
          </a:bodyPr>
          <a:lstStyle/>
          <a:p>
            <a:pPr algn="ctr"/>
            <a:r>
              <a:rPr lang="en-US" b="1" dirty="0"/>
              <a:t>Easy to</a:t>
            </a:r>
          </a:p>
          <a:p>
            <a:pPr algn="ctr"/>
            <a:r>
              <a:rPr lang="en-US" b="1" dirty="0"/>
              <a:t> Recognize</a:t>
            </a:r>
          </a:p>
        </p:txBody>
      </p:sp>
      <p:sp>
        <p:nvSpPr>
          <p:cNvPr id="9" name="TextBox 8">
            <a:extLst>
              <a:ext uri="{FF2B5EF4-FFF2-40B4-BE49-F238E27FC236}">
                <a16:creationId xmlns:a16="http://schemas.microsoft.com/office/drawing/2014/main" id="{C5B5EA3A-C8F8-10EF-4F29-CE90EB3B3DF7}"/>
              </a:ext>
            </a:extLst>
          </p:cNvPr>
          <p:cNvSpPr txBox="1"/>
          <p:nvPr/>
        </p:nvSpPr>
        <p:spPr>
          <a:xfrm>
            <a:off x="7153150" y="4999864"/>
            <a:ext cx="2672080" cy="646331"/>
          </a:xfrm>
          <a:prstGeom prst="rect">
            <a:avLst/>
          </a:prstGeom>
          <a:noFill/>
        </p:spPr>
        <p:txBody>
          <a:bodyPr wrap="square" rtlCol="0">
            <a:spAutoFit/>
          </a:bodyPr>
          <a:lstStyle/>
          <a:p>
            <a:pPr algn="ctr"/>
            <a:r>
              <a:rPr lang="en-US" b="1" dirty="0"/>
              <a:t>Hard to </a:t>
            </a:r>
          </a:p>
          <a:p>
            <a:pPr algn="ctr"/>
            <a:r>
              <a:rPr lang="en-US" b="1" dirty="0"/>
              <a:t> Recognize</a:t>
            </a:r>
          </a:p>
        </p:txBody>
      </p:sp>
      <p:sp>
        <p:nvSpPr>
          <p:cNvPr id="10" name="TextBox 9">
            <a:extLst>
              <a:ext uri="{FF2B5EF4-FFF2-40B4-BE49-F238E27FC236}">
                <a16:creationId xmlns:a16="http://schemas.microsoft.com/office/drawing/2014/main" id="{50C31FCA-26D9-DC35-4813-C7A9BB5F4417}"/>
              </a:ext>
            </a:extLst>
          </p:cNvPr>
          <p:cNvSpPr txBox="1"/>
          <p:nvPr/>
        </p:nvSpPr>
        <p:spPr>
          <a:xfrm>
            <a:off x="8860030" y="5025710"/>
            <a:ext cx="2823970" cy="646331"/>
          </a:xfrm>
          <a:prstGeom prst="rect">
            <a:avLst/>
          </a:prstGeom>
          <a:noFill/>
        </p:spPr>
        <p:txBody>
          <a:bodyPr wrap="square" rtlCol="0">
            <a:spAutoFit/>
          </a:bodyPr>
          <a:lstStyle/>
          <a:p>
            <a:pPr algn="ctr"/>
            <a:r>
              <a:rPr lang="en-US" b="1" dirty="0"/>
              <a:t>     Impossible to Recognize</a:t>
            </a:r>
          </a:p>
        </p:txBody>
      </p:sp>
      <p:sp>
        <p:nvSpPr>
          <p:cNvPr id="11" name="TextBox 10">
            <a:extLst>
              <a:ext uri="{FF2B5EF4-FFF2-40B4-BE49-F238E27FC236}">
                <a16:creationId xmlns:a16="http://schemas.microsoft.com/office/drawing/2014/main" id="{F73FF2C0-3425-0678-34DD-ECC9839941FE}"/>
              </a:ext>
            </a:extLst>
          </p:cNvPr>
          <p:cNvSpPr txBox="1"/>
          <p:nvPr/>
        </p:nvSpPr>
        <p:spPr>
          <a:xfrm>
            <a:off x="4176015" y="2455874"/>
            <a:ext cx="2672080" cy="646331"/>
          </a:xfrm>
          <a:prstGeom prst="rect">
            <a:avLst/>
          </a:prstGeom>
          <a:noFill/>
        </p:spPr>
        <p:txBody>
          <a:bodyPr wrap="square" rtlCol="0">
            <a:spAutoFit/>
          </a:bodyPr>
          <a:lstStyle/>
          <a:p>
            <a:pPr algn="ctr"/>
            <a:r>
              <a:rPr lang="en-US" b="1" dirty="0"/>
              <a:t>High</a:t>
            </a:r>
          </a:p>
          <a:p>
            <a:pPr algn="ctr"/>
            <a:r>
              <a:rPr lang="en-US" b="1" dirty="0"/>
              <a:t> Quality</a:t>
            </a:r>
          </a:p>
        </p:txBody>
      </p:sp>
      <p:sp>
        <p:nvSpPr>
          <p:cNvPr id="12" name="TextBox 11">
            <a:extLst>
              <a:ext uri="{FF2B5EF4-FFF2-40B4-BE49-F238E27FC236}">
                <a16:creationId xmlns:a16="http://schemas.microsoft.com/office/drawing/2014/main" id="{D861BF27-98C7-A932-3F66-DC3E519A790B}"/>
              </a:ext>
            </a:extLst>
          </p:cNvPr>
          <p:cNvSpPr txBox="1"/>
          <p:nvPr/>
        </p:nvSpPr>
        <p:spPr>
          <a:xfrm>
            <a:off x="4104895" y="3863340"/>
            <a:ext cx="2672080" cy="646331"/>
          </a:xfrm>
          <a:prstGeom prst="rect">
            <a:avLst/>
          </a:prstGeom>
          <a:noFill/>
        </p:spPr>
        <p:txBody>
          <a:bodyPr wrap="square" rtlCol="0">
            <a:spAutoFit/>
          </a:bodyPr>
          <a:lstStyle/>
          <a:p>
            <a:pPr algn="ctr"/>
            <a:r>
              <a:rPr lang="en-US" b="1" dirty="0"/>
              <a:t>Low</a:t>
            </a:r>
          </a:p>
          <a:p>
            <a:pPr algn="ctr"/>
            <a:r>
              <a:rPr lang="en-US" b="1" dirty="0"/>
              <a:t> Quality</a:t>
            </a:r>
          </a:p>
        </p:txBody>
      </p:sp>
    </p:spTree>
    <p:extLst>
      <p:ext uri="{BB962C8B-B14F-4D97-AF65-F5344CB8AC3E}">
        <p14:creationId xmlns:p14="http://schemas.microsoft.com/office/powerpoint/2010/main" val="314127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F489-83A1-C6A7-4BE1-D7DB177A70CE}"/>
              </a:ext>
            </a:extLst>
          </p:cNvPr>
          <p:cNvSpPr>
            <a:spLocks noGrp="1"/>
          </p:cNvSpPr>
          <p:nvPr>
            <p:ph type="title"/>
          </p:nvPr>
        </p:nvSpPr>
        <p:spPr/>
        <p:txBody>
          <a:bodyPr/>
          <a:lstStyle/>
          <a:p>
            <a:r>
              <a:rPr lang="en-US" dirty="0"/>
              <a:t>LITERATURE REVIEW </a:t>
            </a:r>
          </a:p>
        </p:txBody>
      </p:sp>
      <p:sp>
        <p:nvSpPr>
          <p:cNvPr id="3" name="Content Placeholder 2">
            <a:extLst>
              <a:ext uri="{FF2B5EF4-FFF2-40B4-BE49-F238E27FC236}">
                <a16:creationId xmlns:a16="http://schemas.microsoft.com/office/drawing/2014/main" id="{FEED2417-7B4F-CC29-D20F-1FE75C4F37D2}"/>
              </a:ext>
            </a:extLst>
          </p:cNvPr>
          <p:cNvSpPr>
            <a:spLocks noGrp="1"/>
          </p:cNvSpPr>
          <p:nvPr>
            <p:ph idx="1"/>
          </p:nvPr>
        </p:nvSpPr>
        <p:spPr/>
        <p:txBody>
          <a:bodyPr/>
          <a:lstStyle/>
          <a:p>
            <a:r>
              <a:rPr lang="en-US" b="1" i="0" dirty="0">
                <a:solidFill>
                  <a:schemeClr val="tx1"/>
                </a:solidFill>
                <a:effectLst/>
              </a:rPr>
              <a:t>Face Recognition with Low Quality Images: </a:t>
            </a:r>
            <a:r>
              <a:rPr lang="en-US" dirty="0">
                <a:solidFill>
                  <a:schemeClr val="tx1"/>
                </a:solidFill>
              </a:rPr>
              <a:t>A</a:t>
            </a:r>
            <a:r>
              <a:rPr lang="en-US" i="0" dirty="0">
                <a:solidFill>
                  <a:schemeClr val="tx1"/>
                </a:solidFill>
                <a:effectLst/>
              </a:rPr>
              <a:t>ddresses the challenge of face recognition in unconstrained scenarios, such as </a:t>
            </a:r>
            <a:r>
              <a:rPr lang="en-US" b="1" i="0" dirty="0">
                <a:solidFill>
                  <a:schemeClr val="tx1"/>
                </a:solidFill>
                <a:effectLst/>
              </a:rPr>
              <a:t>surveillance or low-quality videos</a:t>
            </a:r>
            <a:r>
              <a:rPr lang="en-US" i="0" dirty="0">
                <a:solidFill>
                  <a:schemeClr val="tx1"/>
                </a:solidFill>
                <a:effectLst/>
              </a:rPr>
              <a:t>, where images may lack identity cues.</a:t>
            </a:r>
          </a:p>
          <a:p>
            <a:r>
              <a:rPr lang="en-US" b="1" i="0" dirty="0">
                <a:solidFill>
                  <a:srgbClr val="000000"/>
                </a:solidFill>
                <a:effectLst/>
              </a:rPr>
              <a:t>Margin Based Loss Function: </a:t>
            </a:r>
            <a:r>
              <a:rPr lang="en-US" i="0" dirty="0">
                <a:solidFill>
                  <a:srgbClr val="000000"/>
                </a:solidFill>
                <a:effectLst/>
              </a:rPr>
              <a:t>Discusses the use of margin-based soft max loss functions in face recognition, which add a margin to the soft max loss to learn discriminative features.</a:t>
            </a:r>
            <a:endParaRPr lang="en-US" i="0" dirty="0">
              <a:solidFill>
                <a:schemeClr val="tx1"/>
              </a:solidFill>
              <a:effectLst/>
            </a:endParaRPr>
          </a:p>
          <a:p>
            <a:r>
              <a:rPr lang="en-US" dirty="0">
                <a:solidFill>
                  <a:schemeClr val="tx1"/>
                </a:solidFill>
              </a:rPr>
              <a:t>Compares approach with </a:t>
            </a:r>
            <a:r>
              <a:rPr lang="en-US" b="1" dirty="0">
                <a:solidFill>
                  <a:schemeClr val="tx1"/>
                </a:solidFill>
              </a:rPr>
              <a:t>Curricular Face and Mag Face </a:t>
            </a:r>
            <a:r>
              <a:rPr lang="en-US" i="0" dirty="0">
                <a:solidFill>
                  <a:schemeClr val="tx1"/>
                </a:solidFill>
                <a:effectLst/>
              </a:rPr>
              <a:t>emphasizing adaptively changing loss function. </a:t>
            </a:r>
          </a:p>
          <a:p>
            <a:r>
              <a:rPr lang="en-US" dirty="0">
                <a:solidFill>
                  <a:schemeClr val="tx1"/>
                </a:solidFill>
              </a:rPr>
              <a:t>Performance evaluation on diverse datasets shows improved recognition on low-quality images while maintaining high-quality performance.</a:t>
            </a:r>
          </a:p>
        </p:txBody>
      </p:sp>
    </p:spTree>
    <p:extLst>
      <p:ext uri="{BB962C8B-B14F-4D97-AF65-F5344CB8AC3E}">
        <p14:creationId xmlns:p14="http://schemas.microsoft.com/office/powerpoint/2010/main" val="171000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28B4-0955-6DF3-4130-49E5DE8CFA40}"/>
              </a:ext>
            </a:extLst>
          </p:cNvPr>
          <p:cNvSpPr>
            <a:spLocks noGrp="1"/>
          </p:cNvSpPr>
          <p:nvPr>
            <p:ph type="title"/>
          </p:nvPr>
        </p:nvSpPr>
        <p:spPr/>
        <p:txBody>
          <a:bodyPr/>
          <a:lstStyle/>
          <a:p>
            <a:r>
              <a:rPr lang="en-US"/>
              <a:t>PROBLEM STATEMENT</a:t>
            </a:r>
            <a:endParaRPr lang="en-US" dirty="0"/>
          </a:p>
        </p:txBody>
      </p:sp>
      <p:sp>
        <p:nvSpPr>
          <p:cNvPr id="3" name="Content Placeholder 2">
            <a:extLst>
              <a:ext uri="{FF2B5EF4-FFF2-40B4-BE49-F238E27FC236}">
                <a16:creationId xmlns:a16="http://schemas.microsoft.com/office/drawing/2014/main" id="{9DD80DAE-78FB-28C5-E4C4-A5D925149708}"/>
              </a:ext>
            </a:extLst>
          </p:cNvPr>
          <p:cNvSpPr>
            <a:spLocks noGrp="1"/>
          </p:cNvSpPr>
          <p:nvPr>
            <p:ph idx="1"/>
          </p:nvPr>
        </p:nvSpPr>
        <p:spPr>
          <a:xfrm>
            <a:off x="672632" y="1914453"/>
            <a:ext cx="11029615" cy="3029094"/>
          </a:xfrm>
        </p:spPr>
        <p:txBody>
          <a:bodyPr/>
          <a:lstStyle/>
          <a:p>
            <a:r>
              <a:rPr lang="en-US" dirty="0">
                <a:solidFill>
                  <a:schemeClr val="tx1"/>
                </a:solidFill>
              </a:rPr>
              <a:t>Aims to design a </a:t>
            </a:r>
            <a:r>
              <a:rPr lang="en-US" b="1" dirty="0">
                <a:solidFill>
                  <a:schemeClr val="tx1"/>
                </a:solidFill>
              </a:rPr>
              <a:t>novel loss function </a:t>
            </a:r>
            <a:r>
              <a:rPr lang="en-US" b="0" i="0" dirty="0">
                <a:solidFill>
                  <a:srgbClr val="374151"/>
                </a:solidFill>
                <a:effectLst/>
              </a:rPr>
              <a:t>that can adaptively changes the </a:t>
            </a:r>
            <a:r>
              <a:rPr lang="en-US" b="1" i="0" dirty="0">
                <a:solidFill>
                  <a:srgbClr val="374151"/>
                </a:solidFill>
                <a:effectLst/>
              </a:rPr>
              <a:t>margin function </a:t>
            </a:r>
            <a:r>
              <a:rPr lang="en-US" b="0" i="0" dirty="0">
                <a:solidFill>
                  <a:srgbClr val="374151"/>
                </a:solidFill>
                <a:effectLst/>
              </a:rPr>
              <a:t>to emphasize different </a:t>
            </a:r>
            <a:r>
              <a:rPr lang="en-US" b="1" i="0" dirty="0">
                <a:solidFill>
                  <a:srgbClr val="374151"/>
                </a:solidFill>
                <a:effectLst/>
              </a:rPr>
              <a:t>sample difficulty levels </a:t>
            </a:r>
            <a:r>
              <a:rPr lang="en-US" b="0" i="0" dirty="0">
                <a:solidFill>
                  <a:srgbClr val="374151"/>
                </a:solidFill>
                <a:effectLst/>
              </a:rPr>
              <a:t>based on its </a:t>
            </a:r>
            <a:r>
              <a:rPr lang="en-US" b="1" i="0" dirty="0">
                <a:solidFill>
                  <a:srgbClr val="374151"/>
                </a:solidFill>
                <a:effectLst/>
              </a:rPr>
              <a:t>image quality</a:t>
            </a:r>
            <a:r>
              <a:rPr lang="en-US" b="0" i="0" dirty="0">
                <a:solidFill>
                  <a:srgbClr val="374151"/>
                </a:solidFill>
                <a:effectLst/>
              </a:rPr>
              <a:t>, giving more importance to challenging samples in the case of high-quality images and prioritizing easier samples for low-quality images</a:t>
            </a:r>
            <a:r>
              <a:rPr lang="en-US" b="1" i="0" dirty="0">
                <a:solidFill>
                  <a:srgbClr val="374151"/>
                </a:solidFill>
                <a:effectLst/>
              </a:rPr>
              <a:t>(</a:t>
            </a:r>
            <a:r>
              <a:rPr lang="en-US" b="1" dirty="0"/>
              <a:t>hard yet recognizable samples)</a:t>
            </a:r>
            <a:r>
              <a:rPr lang="en-US" dirty="0"/>
              <a:t>.</a:t>
            </a:r>
            <a:endParaRPr lang="en-US" b="1" dirty="0">
              <a:solidFill>
                <a:schemeClr val="tx1"/>
              </a:solidFill>
            </a:endParaRPr>
          </a:p>
        </p:txBody>
      </p:sp>
    </p:spTree>
    <p:extLst>
      <p:ext uri="{BB962C8B-B14F-4D97-AF65-F5344CB8AC3E}">
        <p14:creationId xmlns:p14="http://schemas.microsoft.com/office/powerpoint/2010/main" val="20178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D744-A178-E707-ECC0-E3E27634CCD0}"/>
              </a:ext>
            </a:extLst>
          </p:cNvPr>
          <p:cNvSpPr>
            <a:spLocks noGrp="1"/>
          </p:cNvSpPr>
          <p:nvPr>
            <p:ph type="title"/>
          </p:nvPr>
        </p:nvSpPr>
        <p:spPr/>
        <p:txBody>
          <a:bodyPr/>
          <a:lstStyle/>
          <a:p>
            <a:r>
              <a:rPr lang="en-US" dirty="0"/>
              <a:t>Methodology</a:t>
            </a:r>
          </a:p>
        </p:txBody>
      </p:sp>
      <p:pic>
        <p:nvPicPr>
          <p:cNvPr id="3074" name="Picture 2">
            <a:extLst>
              <a:ext uri="{FF2B5EF4-FFF2-40B4-BE49-F238E27FC236}">
                <a16:creationId xmlns:a16="http://schemas.microsoft.com/office/drawing/2014/main" id="{BE6DE82F-1ABB-68B3-1975-95589C55AE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33" b="11236"/>
          <a:stretch/>
        </p:blipFill>
        <p:spPr bwMode="auto">
          <a:xfrm>
            <a:off x="1605280" y="1933157"/>
            <a:ext cx="8453120" cy="231149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E3A230-5893-6CCA-7C26-6BC892991F99}"/>
              </a:ext>
            </a:extLst>
          </p:cNvPr>
          <p:cNvSpPr txBox="1"/>
          <p:nvPr/>
        </p:nvSpPr>
        <p:spPr>
          <a:xfrm>
            <a:off x="581192" y="4717638"/>
            <a:ext cx="9639768" cy="1477328"/>
          </a:xfrm>
          <a:prstGeom prst="rect">
            <a:avLst/>
          </a:prstGeom>
          <a:noFill/>
        </p:spPr>
        <p:txBody>
          <a:bodyPr wrap="square" rtlCol="0">
            <a:spAutoFit/>
          </a:bodyPr>
          <a:lstStyle/>
          <a:p>
            <a:pPr marL="342900" indent="-342900">
              <a:buAutoNum type="arabicParenR"/>
            </a:pPr>
            <a:r>
              <a:rPr lang="en-US" dirty="0"/>
              <a:t>Adaptive Margin Function : A way to change emphasis of different difficulty of samples.</a:t>
            </a:r>
          </a:p>
          <a:p>
            <a:r>
              <a:rPr lang="en-US" dirty="0"/>
              <a:t> </a:t>
            </a:r>
          </a:p>
          <a:p>
            <a:endParaRPr lang="en-US" dirty="0"/>
          </a:p>
          <a:p>
            <a:r>
              <a:rPr lang="en-US" dirty="0"/>
              <a:t>2) Image Quality Indicator : A way to estimate image quality of a sample.</a:t>
            </a:r>
          </a:p>
          <a:p>
            <a:endParaRPr lang="en-US" dirty="0"/>
          </a:p>
        </p:txBody>
      </p:sp>
    </p:spTree>
    <p:extLst>
      <p:ext uri="{BB962C8B-B14F-4D97-AF65-F5344CB8AC3E}">
        <p14:creationId xmlns:p14="http://schemas.microsoft.com/office/powerpoint/2010/main" val="235666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F80D-E408-B0AB-E25B-DF8D083DC64E}"/>
              </a:ext>
            </a:extLst>
          </p:cNvPr>
          <p:cNvSpPr txBox="1"/>
          <p:nvPr/>
        </p:nvSpPr>
        <p:spPr>
          <a:xfrm>
            <a:off x="500743" y="6211669"/>
            <a:ext cx="11315337" cy="646331"/>
          </a:xfrm>
          <a:prstGeom prst="rect">
            <a:avLst/>
          </a:prstGeom>
          <a:noFill/>
        </p:spPr>
        <p:txBody>
          <a:bodyPr wrap="square">
            <a:spAutoFit/>
          </a:bodyPr>
          <a:lstStyle/>
          <a:p>
            <a:r>
              <a:rPr lang="en-US" b="1" i="0" dirty="0" err="1">
                <a:solidFill>
                  <a:srgbClr val="000000"/>
                </a:solidFill>
                <a:effectLst/>
              </a:rPr>
              <a:t>Fig:</a:t>
            </a:r>
            <a:r>
              <a:rPr lang="en-US" b="0" i="0" dirty="0" err="1">
                <a:solidFill>
                  <a:srgbClr val="000000"/>
                </a:solidFill>
                <a:effectLst/>
              </a:rPr>
              <a:t>Decision</a:t>
            </a:r>
            <a:r>
              <a:rPr lang="en-US" b="0" i="0" dirty="0">
                <a:solidFill>
                  <a:srgbClr val="000000"/>
                </a:solidFill>
                <a:effectLst/>
              </a:rPr>
              <a:t> margins of different loss functions under bi- nary classification case. The dashed line represents the decision boundary, and the grey areas are the decision margins. </a:t>
            </a:r>
            <a:r>
              <a:rPr lang="en-US" dirty="0"/>
              <a:t>  </a:t>
            </a:r>
          </a:p>
        </p:txBody>
      </p:sp>
      <p:pic>
        <p:nvPicPr>
          <p:cNvPr id="12" name="Picture 11">
            <a:extLst>
              <a:ext uri="{FF2B5EF4-FFF2-40B4-BE49-F238E27FC236}">
                <a16:creationId xmlns:a16="http://schemas.microsoft.com/office/drawing/2014/main" id="{5523620D-D89D-1E59-229A-FE231966F24D}"/>
              </a:ext>
            </a:extLst>
          </p:cNvPr>
          <p:cNvPicPr>
            <a:picLocks noChangeAspect="1"/>
          </p:cNvPicPr>
          <p:nvPr/>
        </p:nvPicPr>
        <p:blipFill>
          <a:blip r:embed="rId3"/>
          <a:stretch>
            <a:fillRect/>
          </a:stretch>
        </p:blipFill>
        <p:spPr>
          <a:xfrm>
            <a:off x="1722991" y="3837410"/>
            <a:ext cx="7789715" cy="2391645"/>
          </a:xfrm>
          <a:prstGeom prst="rect">
            <a:avLst/>
          </a:prstGeom>
        </p:spPr>
      </p:pic>
      <p:pic>
        <p:nvPicPr>
          <p:cNvPr id="14" name="Picture 13">
            <a:extLst>
              <a:ext uri="{FF2B5EF4-FFF2-40B4-BE49-F238E27FC236}">
                <a16:creationId xmlns:a16="http://schemas.microsoft.com/office/drawing/2014/main" id="{C8AB644C-5860-D80A-B1E4-B62235D7038B}"/>
              </a:ext>
            </a:extLst>
          </p:cNvPr>
          <p:cNvPicPr>
            <a:picLocks noChangeAspect="1"/>
          </p:cNvPicPr>
          <p:nvPr/>
        </p:nvPicPr>
        <p:blipFill>
          <a:blip r:embed="rId4"/>
          <a:stretch>
            <a:fillRect/>
          </a:stretch>
        </p:blipFill>
        <p:spPr>
          <a:xfrm>
            <a:off x="400585" y="3214899"/>
            <a:ext cx="4115011" cy="704886"/>
          </a:xfrm>
          <a:prstGeom prst="rect">
            <a:avLst/>
          </a:prstGeom>
        </p:spPr>
      </p:pic>
      <p:pic>
        <p:nvPicPr>
          <p:cNvPr id="16" name="Picture 15">
            <a:extLst>
              <a:ext uri="{FF2B5EF4-FFF2-40B4-BE49-F238E27FC236}">
                <a16:creationId xmlns:a16="http://schemas.microsoft.com/office/drawing/2014/main" id="{0870CE52-8A14-8DA2-90DE-C45F3B71E3F5}"/>
              </a:ext>
            </a:extLst>
          </p:cNvPr>
          <p:cNvPicPr>
            <a:picLocks noChangeAspect="1"/>
          </p:cNvPicPr>
          <p:nvPr/>
        </p:nvPicPr>
        <p:blipFill>
          <a:blip r:embed="rId5"/>
          <a:stretch>
            <a:fillRect/>
          </a:stretch>
        </p:blipFill>
        <p:spPr>
          <a:xfrm>
            <a:off x="6115061" y="3175206"/>
            <a:ext cx="3892750" cy="762039"/>
          </a:xfrm>
          <a:prstGeom prst="rect">
            <a:avLst/>
          </a:prstGeom>
        </p:spPr>
      </p:pic>
      <p:sp>
        <p:nvSpPr>
          <p:cNvPr id="18" name="TextBox 17">
            <a:extLst>
              <a:ext uri="{FF2B5EF4-FFF2-40B4-BE49-F238E27FC236}">
                <a16:creationId xmlns:a16="http://schemas.microsoft.com/office/drawing/2014/main" id="{6DF7CCCB-BB69-983E-2175-62A346FFD4C3}"/>
              </a:ext>
            </a:extLst>
          </p:cNvPr>
          <p:cNvSpPr txBox="1"/>
          <p:nvPr/>
        </p:nvSpPr>
        <p:spPr>
          <a:xfrm>
            <a:off x="674905" y="2748270"/>
            <a:ext cx="6096000" cy="369332"/>
          </a:xfrm>
          <a:prstGeom prst="rect">
            <a:avLst/>
          </a:prstGeom>
          <a:noFill/>
        </p:spPr>
        <p:txBody>
          <a:bodyPr wrap="square">
            <a:spAutoFit/>
          </a:bodyPr>
          <a:lstStyle/>
          <a:p>
            <a:r>
              <a:rPr lang="en-US" b="1" dirty="0"/>
              <a:t>Cross entropy </a:t>
            </a:r>
            <a:r>
              <a:rPr lang="en-US" b="1" dirty="0" err="1"/>
              <a:t>softmax</a:t>
            </a:r>
            <a:r>
              <a:rPr lang="en-US" b="1" dirty="0"/>
              <a:t> loss:</a:t>
            </a:r>
          </a:p>
        </p:txBody>
      </p:sp>
      <p:sp>
        <p:nvSpPr>
          <p:cNvPr id="19" name="TextBox 18">
            <a:extLst>
              <a:ext uri="{FF2B5EF4-FFF2-40B4-BE49-F238E27FC236}">
                <a16:creationId xmlns:a16="http://schemas.microsoft.com/office/drawing/2014/main" id="{36851A89-DC75-2971-C1A9-86A40654090F}"/>
              </a:ext>
            </a:extLst>
          </p:cNvPr>
          <p:cNvSpPr txBox="1"/>
          <p:nvPr/>
        </p:nvSpPr>
        <p:spPr>
          <a:xfrm>
            <a:off x="6167120" y="2887473"/>
            <a:ext cx="6096000" cy="369332"/>
          </a:xfrm>
          <a:prstGeom prst="rect">
            <a:avLst/>
          </a:prstGeom>
          <a:noFill/>
        </p:spPr>
        <p:txBody>
          <a:bodyPr wrap="square">
            <a:spAutoFit/>
          </a:bodyPr>
          <a:lstStyle/>
          <a:p>
            <a:r>
              <a:rPr lang="en-US" b="1" dirty="0"/>
              <a:t>Normalized </a:t>
            </a:r>
            <a:r>
              <a:rPr lang="en-US" b="1" dirty="0" err="1"/>
              <a:t>softmax</a:t>
            </a:r>
            <a:r>
              <a:rPr lang="en-US" b="1" dirty="0"/>
              <a:t> loss:</a:t>
            </a:r>
          </a:p>
        </p:txBody>
      </p:sp>
      <p:pic>
        <p:nvPicPr>
          <p:cNvPr id="6146" name="Picture 2">
            <a:extLst>
              <a:ext uri="{FF2B5EF4-FFF2-40B4-BE49-F238E27FC236}">
                <a16:creationId xmlns:a16="http://schemas.microsoft.com/office/drawing/2014/main" id="{D7D305B4-F81E-35ED-B12F-2B309A2194F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0917" b="18826"/>
          <a:stretch/>
        </p:blipFill>
        <p:spPr bwMode="auto">
          <a:xfrm>
            <a:off x="3235328" y="838989"/>
            <a:ext cx="4765040" cy="178862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49C9B1B-54E3-0952-B769-7900366EFB8F}"/>
              </a:ext>
            </a:extLst>
          </p:cNvPr>
          <p:cNvSpPr txBox="1"/>
          <p:nvPr/>
        </p:nvSpPr>
        <p:spPr>
          <a:xfrm>
            <a:off x="4206240" y="2495392"/>
            <a:ext cx="3525520" cy="369332"/>
          </a:xfrm>
          <a:prstGeom prst="rect">
            <a:avLst/>
          </a:prstGeom>
          <a:noFill/>
        </p:spPr>
        <p:txBody>
          <a:bodyPr wrap="square" rtlCol="0">
            <a:spAutoFit/>
          </a:bodyPr>
          <a:lstStyle/>
          <a:p>
            <a:r>
              <a:rPr lang="en-US" b="1" dirty="0"/>
              <a:t>Fig. </a:t>
            </a:r>
            <a:r>
              <a:rPr lang="en-US" dirty="0"/>
              <a:t>Margin based </a:t>
            </a:r>
            <a:r>
              <a:rPr lang="en-US" dirty="0" err="1"/>
              <a:t>Softmax</a:t>
            </a:r>
            <a:endParaRPr lang="en-US" dirty="0"/>
          </a:p>
        </p:txBody>
      </p:sp>
      <p:sp>
        <p:nvSpPr>
          <p:cNvPr id="21" name="TextBox 20">
            <a:extLst>
              <a:ext uri="{FF2B5EF4-FFF2-40B4-BE49-F238E27FC236}">
                <a16:creationId xmlns:a16="http://schemas.microsoft.com/office/drawing/2014/main" id="{7CC5DA36-61D3-E565-51DA-73A3EFFEBF90}"/>
              </a:ext>
            </a:extLst>
          </p:cNvPr>
          <p:cNvSpPr txBox="1"/>
          <p:nvPr/>
        </p:nvSpPr>
        <p:spPr>
          <a:xfrm>
            <a:off x="308439" y="525826"/>
            <a:ext cx="3891398" cy="369332"/>
          </a:xfrm>
          <a:prstGeom prst="rect">
            <a:avLst/>
          </a:prstGeom>
          <a:noFill/>
        </p:spPr>
        <p:txBody>
          <a:bodyPr wrap="square" rtlCol="0">
            <a:spAutoFit/>
          </a:bodyPr>
          <a:lstStyle/>
          <a:p>
            <a:r>
              <a:rPr lang="en-US" b="1" dirty="0"/>
              <a:t>Loss Function for Face Recognition:</a:t>
            </a:r>
          </a:p>
        </p:txBody>
      </p:sp>
      <p:sp>
        <p:nvSpPr>
          <p:cNvPr id="22" name="Oval 21">
            <a:extLst>
              <a:ext uri="{FF2B5EF4-FFF2-40B4-BE49-F238E27FC236}">
                <a16:creationId xmlns:a16="http://schemas.microsoft.com/office/drawing/2014/main" id="{27C23DD3-8A78-06F4-59F8-E143EFFA5D89}"/>
              </a:ext>
            </a:extLst>
          </p:cNvPr>
          <p:cNvSpPr/>
          <p:nvPr/>
        </p:nvSpPr>
        <p:spPr>
          <a:xfrm>
            <a:off x="8981558" y="546441"/>
            <a:ext cx="2895600" cy="863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1)Adaptive Margin Function</a:t>
            </a:r>
          </a:p>
        </p:txBody>
      </p:sp>
    </p:spTree>
    <p:extLst>
      <p:ext uri="{BB962C8B-B14F-4D97-AF65-F5344CB8AC3E}">
        <p14:creationId xmlns:p14="http://schemas.microsoft.com/office/powerpoint/2010/main" val="78349660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3DEBAF10-1A7F-447E-92EE-8F0A8D52905B}">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CC7B47-8D79-4E1A-80B5-7F70A543A948}">
  <ds:schemaRefs>
    <ds:schemaRef ds:uri="http://schemas.microsoft.com/sharepoint/v3/contenttype/forms"/>
  </ds:schemaRefs>
</ds:datastoreItem>
</file>

<file path=customXml/itemProps3.xml><?xml version="1.0" encoding="utf-8"?>
<ds:datastoreItem xmlns:ds="http://schemas.openxmlformats.org/officeDocument/2006/customXml" ds:itemID="{F408A8D6-033A-472B-8BEB-63B8F7C284EB}">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1125</Words>
  <Application>Microsoft Office PowerPoint</Application>
  <PresentationFormat>Widescreen</PresentationFormat>
  <Paragraphs>126</Paragraphs>
  <Slides>20</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Cambria Math</vt:lpstr>
      <vt:lpstr>roboto</vt:lpstr>
      <vt:lpstr>Wingdings</vt:lpstr>
      <vt:lpstr>Wingdings 2</vt:lpstr>
      <vt:lpstr>Wingdings 3</vt:lpstr>
      <vt:lpstr>Dividend</vt:lpstr>
      <vt:lpstr>PowerPoint Presentation</vt:lpstr>
      <vt:lpstr>CONTENTS</vt:lpstr>
      <vt:lpstr>OBJECTIVE</vt:lpstr>
      <vt:lpstr>INTRODUCTION</vt:lpstr>
      <vt:lpstr>PowerPoint Presentation</vt:lpstr>
      <vt:lpstr>LITERATURE REVIEW </vt:lpstr>
      <vt:lpstr>PROBLEM STATEMENT</vt:lpstr>
      <vt:lpstr>Methodology</vt:lpstr>
      <vt:lpstr>PowerPoint Presentation</vt:lpstr>
      <vt:lpstr>PowerPoint Presentation</vt:lpstr>
      <vt:lpstr>PowerPoint Presentation</vt:lpstr>
      <vt:lpstr>PowerPoint Presentation</vt:lpstr>
      <vt:lpstr>PowerPoint Presentation</vt:lpstr>
      <vt:lpstr>PowerPoint Presentation</vt:lpstr>
      <vt:lpstr>Test Datasets</vt:lpstr>
      <vt:lpstr>results</vt:lpstr>
      <vt:lpstr>limitations</vt:lpstr>
      <vt:lpstr>CONCLUSION</vt:lpstr>
      <vt:lpstr>REFERENCES</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cp:revision>
  <dcterms:created xsi:type="dcterms:W3CDTF">2019-12-29T07:26:49Z</dcterms:created>
  <dcterms:modified xsi:type="dcterms:W3CDTF">2023-08-01T19:04:30Z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