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7" r:id="rId3"/>
    <p:sldId id="268" r:id="rId4"/>
    <p:sldId id="269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F4E480B-94D6-46F9-A2B6-B98D311FDC19}"/>
              </a:ext>
            </a:extLst>
          </p:cNvPr>
          <p:cNvGrpSpPr/>
          <p:nvPr/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7183CDE-91A1-40C3-8E80-66F89E1C2D53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6756515-F9AA-46BD-8DD2-AA15BA492A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BA365E2-8B71-408B-9092-0104216AC7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BEDB8D7A-1BF6-4CDB-B93A-7736955F504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5AACD774-5167-46C7-8A62-6E2FE4BE9469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06E0F2D8-452E-48F9-9912-C47EAEAE1802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91FBBF95-430B-427C-A6E8-DB899217FC00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BEE64698-3ED2-4395-B7FC-65248E437E0A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FE20B1E1-CE09-4C2A-A3FB-DB8026C54E98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CB2405B-A907-48B3-906A-FB3573C0B282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6DC8E2D9-6729-4614-8667-C1016D3182E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CEEBB1-1A1F-4A2C-B805-719CF98F68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0000" y="540000"/>
            <a:ext cx="11090273" cy="3798000"/>
          </a:xfrm>
        </p:spPr>
        <p:txBody>
          <a:bodyPr anchor="b"/>
          <a:lstStyle>
            <a:lvl1pPr algn="l"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6CC87B-ED2D-4303-BD40-E7AF14C03E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0000" y="4508500"/>
            <a:ext cx="7345362" cy="1800224"/>
          </a:xfrm>
        </p:spPr>
        <p:txBody>
          <a:bodyPr/>
          <a:lstStyle>
            <a:lvl1pPr marL="0" indent="0" algn="l">
              <a:buNone/>
              <a:defRPr sz="16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880B4-5679-491C-963F-EC47B048C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65D6D-3F98-4BE8-A069-B96409902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0CD51D-8E06-4959-88C9-647415079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311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C461672-F18A-4768-9850-0531FD3720BA}"/>
              </a:ext>
            </a:extLst>
          </p:cNvPr>
          <p:cNvGrpSpPr/>
          <p:nvPr/>
        </p:nvGrpSpPr>
        <p:grpSpPr>
          <a:xfrm rot="10800000">
            <a:off x="5921828" y="2876440"/>
            <a:ext cx="6270171" cy="3981559"/>
            <a:chOff x="0" y="0"/>
            <a:chExt cx="10800000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FA73898-D78C-45F9-AFC1-2AB16F6725C2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FC423E3-700B-43D6-A2CB-F3C871632C20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2F05B2A-1EC7-4131-B899-C7ECB9A502EB}"/>
              </a:ext>
            </a:extLst>
          </p:cNvPr>
          <p:cNvGrpSpPr>
            <a:grpSpLocks noChangeAspect="1"/>
          </p:cNvGrpSpPr>
          <p:nvPr/>
        </p:nvGrpSpPr>
        <p:grpSpPr>
          <a:xfrm flipH="1">
            <a:off x="0" y="-1"/>
            <a:ext cx="9361714" cy="4680857"/>
            <a:chOff x="0" y="0"/>
            <a:chExt cx="2880000" cy="1440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7711D4C-4FFE-4151-B53D-60890F0F5827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69D6393-413D-4151-BC2C-43161BE4A799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A96370B9-6459-4B05-9A8B-A9E7FA8966CD}"/>
              </a:ext>
            </a:extLst>
          </p:cNvPr>
          <p:cNvSpPr>
            <a:spLocks noChangeAspect="1"/>
          </p:cNvSpPr>
          <p:nvPr/>
        </p:nvSpPr>
        <p:spPr>
          <a:xfrm rot="10800000">
            <a:off x="8430794" y="3096793"/>
            <a:ext cx="3761205" cy="37612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4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A3AC0C6-74C3-4E55-AA42-A9F1A4B1B210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32C27A4-86D3-4C83-8022-E37A8672A99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F1FF59-E1BE-4475-953B-5BF6FBC10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090273" cy="18002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F1F045-44C5-4165-A640-4E4D33A59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40000" y="2528887"/>
            <a:ext cx="11090276" cy="37798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7047A-D05B-44E9-A240-BDB881C42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DCB2E8-A68D-478D-A728-C9612848C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7E4F1D-3280-4DB5-B2E0-DA7F1071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611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3C627D45-FE54-49FF-A37F-6206993AEFD8}"/>
              </a:ext>
            </a:extLst>
          </p:cNvPr>
          <p:cNvGrpSpPr/>
          <p:nvPr/>
        </p:nvGrpSpPr>
        <p:grpSpPr>
          <a:xfrm>
            <a:off x="0" y="-3"/>
            <a:ext cx="12192000" cy="6858003"/>
            <a:chOff x="0" y="-3"/>
            <a:chExt cx="12192000" cy="6858003"/>
          </a:xfrm>
        </p:grpSpPr>
        <p:sp useBgFill="1">
          <p:nvSpPr>
            <p:cNvPr id="8" name="Rectangle 7">
              <a:extLst>
                <a:ext uri="{FF2B5EF4-FFF2-40B4-BE49-F238E27FC236}">
                  <a16:creationId xmlns:a16="http://schemas.microsoft.com/office/drawing/2014/main" id="{879CEFA6-CCA5-4FEF-B53D-E74B1E67E9C7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CFCD768-2100-4B20-87EF-9F92EFBD8FA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2000" y="-3"/>
              <a:ext cx="11520000" cy="5760000"/>
              <a:chOff x="5981700" y="-1"/>
              <a:chExt cx="6042660" cy="3021330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E0D1B599-DFF1-4E00-9EAE-EE32BD7B4860}"/>
                  </a:ext>
                </a:extLst>
              </p:cNvPr>
              <p:cNvSpPr/>
              <p:nvPr/>
            </p:nvSpPr>
            <p:spPr>
              <a:xfrm>
                <a:off x="900303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A0FCF7F6-290B-4DE7-BA60-863CBF95C2AF}"/>
                  </a:ext>
                </a:extLst>
              </p:cNvPr>
              <p:cNvSpPr/>
              <p:nvPr/>
            </p:nvSpPr>
            <p:spPr>
              <a:xfrm flipH="1">
                <a:off x="598170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59358AB-E1C9-402B-9F3F-28B4F50DAC6F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78C24EC-8C5D-4A7E-9D57-C752E0DC94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2538000"/>
              <a:ext cx="4320000" cy="4320000"/>
            </a:xfrm>
            <a:prstGeom prst="ellipse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E6C0B30A-4855-4424-B3A8-AC110CA8356F}"/>
                </a:ext>
              </a:extLst>
            </p:cNvPr>
            <p:cNvGrpSpPr/>
            <p:nvPr/>
          </p:nvGrpSpPr>
          <p:grpSpPr>
            <a:xfrm rot="10800000">
              <a:off x="1" y="2948940"/>
              <a:ext cx="7818118" cy="3909059"/>
              <a:chOff x="0" y="0"/>
              <a:chExt cx="2880000" cy="144000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C119EB9-1A9A-45A4-AE16-9968A70C5C35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CA5B7B85-4DC3-4343-B734-4852DD5DF033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3F3733E-DBA5-4A25-9315-B7A1A5E7A1FF}"/>
                </a:ext>
              </a:extLst>
            </p:cNvPr>
            <p:cNvSpPr>
              <a:spLocks noChangeAspect="1"/>
            </p:cNvSpPr>
            <p:nvPr/>
          </p:nvSpPr>
          <p:spPr>
            <a:xfrm rot="10800000" flipH="1">
              <a:off x="0" y="521786"/>
              <a:ext cx="6336213" cy="6336213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AAB30D07-BE85-45CD-8055-8C57B00E295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7FFCCA-9DBF-4E0A-BDC6-F7B8F39BD7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12238" y="539999"/>
            <a:ext cx="2628900" cy="576872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1F1B23-21CD-4A3B-938B-5502019A13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50863" y="539999"/>
            <a:ext cx="8245475" cy="576872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99C884-5A98-4C01-BB89-098AC6966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F54D22-9CD7-4FC6-9444-21948246C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AECC14-D66C-401A-A0C9-DFCA5533A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828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67416F32-9D98-4340-82E8-E90CE00AD2AC}"/>
              </a:ext>
            </a:extLst>
          </p:cNvPr>
          <p:cNvGrpSpPr/>
          <p:nvPr/>
        </p:nvGrpSpPr>
        <p:grpSpPr>
          <a:xfrm flipV="1">
            <a:off x="0" y="-1"/>
            <a:ext cx="12191999" cy="6861601"/>
            <a:chOff x="0" y="-1"/>
            <a:chExt cx="12191999" cy="6861601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6375AB4-82BB-418F-A50F-6180F68724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0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FDD54B2-4A3F-4BFE-8FF0-82CA73F4AE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50280" y="2148106"/>
              <a:ext cx="4320000" cy="4320000"/>
            </a:xfrm>
            <a:prstGeom prst="ellipse">
              <a:avLst/>
            </a:prstGeom>
            <a:solidFill>
              <a:schemeClr val="accent3">
                <a:alpha val="6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30876F96-77AB-4E72-B1D2-FA45F4E3C0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0"/>
              <a:ext cx="6347046" cy="6347046"/>
            </a:xfrm>
            <a:prstGeom prst="ellipse">
              <a:avLst/>
            </a:prstGeom>
            <a:solidFill>
              <a:schemeClr val="accent3">
                <a:alpha val="2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BB08A2E9-6518-449E-940B-8518A1D850BB}"/>
                </a:ext>
              </a:extLst>
            </p:cNvPr>
            <p:cNvGrpSpPr>
              <a:grpSpLocks noChangeAspect="1"/>
            </p:cNvGrpSpPr>
            <p:nvPr/>
          </p:nvGrpSpPr>
          <p:grpSpPr>
            <a:xfrm rot="10800000">
              <a:off x="0" y="-1"/>
              <a:ext cx="10800000" cy="6858000"/>
              <a:chOff x="2328000" y="0"/>
              <a:chExt cx="2880000" cy="1440000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60A86BE0-76B3-4EA0-BA2D-05266013A814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6BA13564-810C-4398-AA63-67B020811FCB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555E1EF-6216-47FA-BBCA-7C0C8C2DAB8C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6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D8D85657-6A77-4466-887F-EE948B9CD2B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D35498-B0C3-40BD-9407-6D0C0587E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2F85E-0893-4D8C-816A-5193CC6DC9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70000">
              <a:defRPr/>
            </a:lvl1pPr>
            <a:lvl2pPr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46A9C-9655-49F5-85B3-A8A37F4F5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EF896C-71D7-487F-A1B9-CBBE6DF4D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228E8-7B8A-4153-BEB2-BD5A69F25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045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1E54407D-DBA4-414C-ACA5-30D7B87C652B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BD518BC-8E44-4DAA-A8B9-2CFBD91DCDCD}"/>
                </a:ext>
              </a:extLst>
            </p:cNvPr>
            <p:cNvSpPr/>
            <p:nvPr/>
          </p:nvSpPr>
          <p:spPr>
            <a:xfrm rot="10800000" flipH="1">
              <a:off x="0" y="2019649"/>
              <a:ext cx="4838350" cy="4838350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967C3660-39CD-431D-8E64-37508FFEAC9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603875" y="0"/>
              <a:ext cx="6521820" cy="3260910"/>
              <a:chOff x="0" y="0"/>
              <a:chExt cx="2880000" cy="1440000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4CCE569-E461-438A-A235-B96A542AF82F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3F9DF1F-1F74-476C-AD41-22AC3F8A65A0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BE49ED5-9713-43D1-AE9E-3F9FE5574077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21A2854-1482-4441-85EA-D7B9F3EF56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4887" y="2538000"/>
              <a:ext cx="4320000" cy="4320000"/>
            </a:xfrm>
            <a:prstGeom prst="ellipse">
              <a:avLst/>
            </a:prstGeom>
            <a:solidFill>
              <a:schemeClr val="accent2">
                <a:alpha val="2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FED36A6D-894D-44DA-851C-345A414F3F6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36F1DF-CD42-4695-A7D0-2F5B19305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7345362" cy="5768725"/>
          </a:xfrm>
        </p:spPr>
        <p:txBody>
          <a:bodyPr anchor="t"/>
          <a:lstStyle>
            <a:lvl1pPr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549160-0F86-4FCA-8718-6980E99C7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75612" y="540000"/>
            <a:ext cx="3565523" cy="5768725"/>
          </a:xfrm>
        </p:spPr>
        <p:txBody>
          <a:bodyPr anchor="t"/>
          <a:lstStyle>
            <a:lvl1pPr marL="0" indent="0">
              <a:buNone/>
              <a:defRPr sz="1800" cap="all" spc="3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5C6CBB-DABA-4F2E-8574-46747E15E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4/26/2023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F86BC-9ECC-439C-BF2E-F0B7EF193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742552-C4C9-44EE-B7CB-5A652393B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829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A5774299-531D-4CAC-881D-7EB68BC99FCC}"/>
              </a:ext>
            </a:extLst>
          </p:cNvPr>
          <p:cNvGrpSpPr/>
          <p:nvPr/>
        </p:nvGrpSpPr>
        <p:grpSpPr>
          <a:xfrm>
            <a:off x="0" y="-3"/>
            <a:ext cx="12192000" cy="6858003"/>
            <a:chOff x="0" y="-3"/>
            <a:chExt cx="12192000" cy="6858003"/>
          </a:xfrm>
        </p:grpSpPr>
        <p:sp useBgFill="1">
          <p:nvSpPr>
            <p:cNvPr id="9" name="Rectangle 8">
              <a:extLst>
                <a:ext uri="{FF2B5EF4-FFF2-40B4-BE49-F238E27FC236}">
                  <a16:creationId xmlns:a16="http://schemas.microsoft.com/office/drawing/2014/main" id="{A17676CF-DDCC-48C1-AC68-CDA0B9E47FD8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E052D363-F6F5-455B-A2F2-A12B30CEE52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2000" y="-3"/>
              <a:ext cx="11520000" cy="5760000"/>
              <a:chOff x="5981700" y="-1"/>
              <a:chExt cx="6042660" cy="3021330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D0C396B8-00CA-4AE9-A0A5-B4E2B2A2AC07}"/>
                  </a:ext>
                </a:extLst>
              </p:cNvPr>
              <p:cNvSpPr/>
              <p:nvPr/>
            </p:nvSpPr>
            <p:spPr>
              <a:xfrm>
                <a:off x="900303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F6660166-3107-4058-A259-59B0527306BD}"/>
                  </a:ext>
                </a:extLst>
              </p:cNvPr>
              <p:cNvSpPr/>
              <p:nvPr/>
            </p:nvSpPr>
            <p:spPr>
              <a:xfrm flipH="1">
                <a:off x="598170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2BE934E-3063-4D0F-AFDE-68D58D336CBE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39660FA-744A-4CB3-9BED-C59793E3BF3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2538000"/>
              <a:ext cx="4320000" cy="4320000"/>
            </a:xfrm>
            <a:prstGeom prst="ellipse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E313EEC-733B-4019-8A0B-3FA768B8DB7A}"/>
                </a:ext>
              </a:extLst>
            </p:cNvPr>
            <p:cNvGrpSpPr/>
            <p:nvPr/>
          </p:nvGrpSpPr>
          <p:grpSpPr>
            <a:xfrm rot="10800000">
              <a:off x="1" y="2948940"/>
              <a:ext cx="7818118" cy="3909059"/>
              <a:chOff x="0" y="0"/>
              <a:chExt cx="2880000" cy="1440000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421FE91F-780C-4ABD-ADE8-0EFDB7196A10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109EA389-EE78-4475-A390-5EDED23C2D68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E492A94-8867-4C62-9D40-4023C41E0AF8}"/>
                </a:ext>
              </a:extLst>
            </p:cNvPr>
            <p:cNvSpPr>
              <a:spLocks noChangeAspect="1"/>
            </p:cNvSpPr>
            <p:nvPr/>
          </p:nvSpPr>
          <p:spPr>
            <a:xfrm rot="10800000" flipH="1">
              <a:off x="0" y="521786"/>
              <a:ext cx="6336213" cy="6336213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A3DAD7C5-BA12-4557-8BC4-72C69B0D59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4412EC-56C0-4009-B2E3-D63F9EECB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39999"/>
            <a:ext cx="11090275" cy="1209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0C84F-F3B7-4BF4-A328-BCF5ADD329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0000" y="1929600"/>
            <a:ext cx="5437186" cy="438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919CD5-DBB4-4749-980D-B5B40ECB67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3950" y="1929600"/>
            <a:ext cx="5437186" cy="438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CFC378-6572-43DF-8344-59DE8122C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967A14-246A-4DDF-865C-68F6E1690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674B6D-E110-478C-94B9-2F8199E58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724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5130F7E5-A40E-4C9C-8E4F-3935B9182C4A}"/>
              </a:ext>
            </a:extLst>
          </p:cNvPr>
          <p:cNvGrpSpPr/>
          <p:nvPr/>
        </p:nvGrpSpPr>
        <p:grpSpPr>
          <a:xfrm>
            <a:off x="0" y="-2"/>
            <a:ext cx="12191999" cy="6858001"/>
            <a:chOff x="0" y="-2"/>
            <a:chExt cx="12191999" cy="6858001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E67B504-02A7-4203-87D0-07D333D71917}"/>
                </a:ext>
              </a:extLst>
            </p:cNvPr>
            <p:cNvSpPr/>
            <p:nvPr/>
          </p:nvSpPr>
          <p:spPr>
            <a:xfrm>
              <a:off x="7995665" y="2562224"/>
              <a:ext cx="4196334" cy="4295775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40000"/>
                  </a:schemeClr>
                </a:gs>
                <a:gs pos="34000">
                  <a:schemeClr val="accent3">
                    <a:alpha val="20000"/>
                  </a:schemeClr>
                </a:gs>
                <a:gs pos="65000">
                  <a:schemeClr val="accent3"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DA1158F3-E1C3-400D-8505-628DB94365CE}"/>
                </a:ext>
              </a:extLst>
            </p:cNvPr>
            <p:cNvGrpSpPr/>
            <p:nvPr/>
          </p:nvGrpSpPr>
          <p:grpSpPr>
            <a:xfrm rot="16200000">
              <a:off x="2295528" y="-2295528"/>
              <a:ext cx="6858000" cy="11449051"/>
              <a:chOff x="0" y="2333625"/>
              <a:chExt cx="9515474" cy="3766109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0AEADDCE-3295-4F24-8700-C93B5457C2B7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1F95C76A-5429-458C-BC9D-E1053EF7B84F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3D0E8A42-259A-43FA-B284-B459D7364097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3583369" y="-3583369"/>
              <a:ext cx="4713262" cy="11880000"/>
              <a:chOff x="1" y="0"/>
              <a:chExt cx="8305797" cy="6858000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7900B4F1-619C-4C0E-B749-1843F22C946A}"/>
                  </a:ext>
                </a:extLst>
              </p:cNvPr>
              <p:cNvSpPr/>
              <p:nvPr/>
            </p:nvSpPr>
            <p:spPr>
              <a:xfrm>
                <a:off x="931" y="342900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6E6F70BB-DCCC-4CF0-B5BB-95A965A99947}"/>
                  </a:ext>
                </a:extLst>
              </p:cNvPr>
              <p:cNvSpPr/>
              <p:nvPr/>
            </p:nvSpPr>
            <p:spPr>
              <a:xfrm flipV="1">
                <a:off x="1" y="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83E6C50C-C1DA-44E1-B254-3B7228879DCD}"/>
                </a:ext>
              </a:extLst>
            </p:cNvPr>
            <p:cNvGrpSpPr/>
            <p:nvPr/>
          </p:nvGrpSpPr>
          <p:grpSpPr>
            <a:xfrm>
              <a:off x="2676525" y="0"/>
              <a:ext cx="9515473" cy="3766109"/>
              <a:chOff x="2333625" y="2433367"/>
              <a:chExt cx="9897159" cy="3766109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DFC6EEED-A40A-4D1C-BE6B-11DD62770607}"/>
                  </a:ext>
                </a:extLst>
              </p:cNvPr>
              <p:cNvSpPr/>
              <p:nvPr/>
            </p:nvSpPr>
            <p:spPr>
              <a:xfrm>
                <a:off x="728220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527FF3FB-FDFC-4659-A7D6-ABED74010E82}"/>
                  </a:ext>
                </a:extLst>
              </p:cNvPr>
              <p:cNvSpPr/>
              <p:nvPr/>
            </p:nvSpPr>
            <p:spPr>
              <a:xfrm flipH="1">
                <a:off x="233362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51548ED5-6668-4672-88DC-40E92508ACA2}"/>
                </a:ext>
              </a:extLst>
            </p:cNvPr>
            <p:cNvGrpSpPr/>
            <p:nvPr/>
          </p:nvGrpSpPr>
          <p:grpSpPr>
            <a:xfrm>
              <a:off x="0" y="0"/>
              <a:ext cx="9515473" cy="3766109"/>
              <a:chOff x="0" y="2333625"/>
              <a:chExt cx="9515473" cy="3766109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75AE1B2-E73F-4E6E-AAFB-FB1C02684D32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D750F2D6-C0E1-4AFE-AB87-083292737609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4ECC0D66-F2BE-4BF4-87F6-CE618B5C891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0BCA11-08C2-4C9A-B0A3-31C9051CD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39999"/>
            <a:ext cx="11090273" cy="1210396"/>
          </a:xfrm>
        </p:spPr>
        <p:txBody>
          <a:bodyPr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62CEB0-C969-40EA-A5E2-8D875E28A6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0000" y="1929783"/>
            <a:ext cx="5448052" cy="792161"/>
          </a:xfrm>
        </p:spPr>
        <p:txBody>
          <a:bodyPr anchor="b"/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0F41A6-112E-4305-A0BA-6E119A77AC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0000" y="2937844"/>
            <a:ext cx="5437186" cy="3376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C672C5-31B9-443B-8DEE-5523646891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03949" y="1929782"/>
            <a:ext cx="5437187" cy="792000"/>
          </a:xfrm>
        </p:spPr>
        <p:txBody>
          <a:bodyPr anchor="b"/>
          <a:lstStyle>
            <a:lvl1pPr marL="0" indent="0">
              <a:buNone/>
              <a:defRPr sz="1600" b="0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D18B9D-8B21-4249-A3AD-8FBE48F0F5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03950" y="2937844"/>
            <a:ext cx="5437186" cy="3376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B60881-13B2-4064-84FB-6D071F36C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9FCE5D-D5EF-485D-97FA-2614FF964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F204FC-4F66-417C-8E4B-74772ED05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902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9521FD20-B9D4-4FD1-9AAD-F4157555AD62}"/>
              </a:ext>
            </a:extLst>
          </p:cNvPr>
          <p:cNvGrpSpPr/>
          <p:nvPr/>
        </p:nvGrpSpPr>
        <p:grpSpPr>
          <a:xfrm rot="10800000">
            <a:off x="1392000" y="0"/>
            <a:ext cx="10800000" cy="6858000"/>
            <a:chOff x="0" y="0"/>
            <a:chExt cx="10800000" cy="6858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7477A35-8424-45D6-A66E-8ACFA6C405B5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BFBA1CE-E9AC-40C0-A7F9-E5671F5FEF9C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0C2729A-59F8-46A4-9AAA-7665E5966E2D}"/>
              </a:ext>
            </a:extLst>
          </p:cNvPr>
          <p:cNvGrpSpPr>
            <a:grpSpLocks noChangeAspect="1"/>
          </p:cNvGrpSpPr>
          <p:nvPr/>
        </p:nvGrpSpPr>
        <p:grpSpPr>
          <a:xfrm rot="16200000" flipH="1">
            <a:off x="-1714500" y="1714500"/>
            <a:ext cx="6858000" cy="3429000"/>
            <a:chOff x="0" y="0"/>
            <a:chExt cx="2880000" cy="1440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3EBBB96-590D-4704-87AD-A00AE2424DE8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89BAB7D-5298-40B9-910B-136D0C6A9934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F323EA00-E168-4864-883B-358A7CDF9153}"/>
              </a:ext>
            </a:extLst>
          </p:cNvPr>
          <p:cNvSpPr>
            <a:spLocks noChangeAspect="1"/>
          </p:cNvSpPr>
          <p:nvPr/>
        </p:nvSpPr>
        <p:spPr>
          <a:xfrm rot="10800000">
            <a:off x="5602287" y="268286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A4F2DFA-2F27-43FB-B08C-0787FA44B0D1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D750354-CD8D-4A3B-A7AC-04622BCB049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3ED3C6-DA43-4D1C-9056-407A4FB1C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6"/>
            <a:ext cx="11090275" cy="5759450"/>
          </a:xfrm>
        </p:spPr>
        <p:txBody>
          <a:bodyPr/>
          <a:lstStyle>
            <a:lvl1pPr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0CEB41-E921-45ED-951A-861E31E01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6B422D-769C-4E63-8763-ABBB88500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38FB6F-2D68-40C0-B628-142011F34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759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5ED88E92-14F3-4B58-9E48-1D79E139A89E}"/>
              </a:ext>
            </a:extLst>
          </p:cNvPr>
          <p:cNvGrpSpPr/>
          <p:nvPr/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6466AE7-32B6-4334-AF41-B9387E6726C5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59C09F8-90CD-443F-9AA1-D08C56A605B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C7304AB-BE7D-45AC-A876-4A24543AE5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E11922B-DDB3-46D7-B1BD-C1CCDB3C42E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C580F8F6-E662-4BCD-AC9C-7E5DDBD5A773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9A333FE5-ADB0-48EE-A1A6-9AA36DA343A2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B09CD4F-6DF4-48AA-BD35-23E3F2A643F7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02223219-ACCC-42F2-A1B4-E3C8C8AB12A4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510B0E9-9BA0-4357-9E04-554C19BAAC89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F06DA80-525A-4C9E-A441-50630AA772A4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E841E027-8E53-4FEB-8605-2124D85731C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D871A2-AE80-4408-AA95-DC60D132E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D122A1-7B97-4979-B319-1CE0A4A49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209A76-7DCD-477A-A6BA-EEA63FF94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789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5C0F5C-A529-490C-8941-78F10C6A00D3}"/>
              </a:ext>
            </a:extLst>
          </p:cNvPr>
          <p:cNvGrpSpPr/>
          <p:nvPr/>
        </p:nvGrpSpPr>
        <p:grpSpPr>
          <a:xfrm flipH="1">
            <a:off x="0" y="0"/>
            <a:ext cx="12191999" cy="6858001"/>
            <a:chOff x="0" y="-2"/>
            <a:chExt cx="12191999" cy="685800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4A8D739-B942-4545-9459-A6CAF0444D1F}"/>
                </a:ext>
              </a:extLst>
            </p:cNvPr>
            <p:cNvSpPr/>
            <p:nvPr/>
          </p:nvSpPr>
          <p:spPr>
            <a:xfrm>
              <a:off x="7995665" y="2562224"/>
              <a:ext cx="4196334" cy="4295775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40000"/>
                  </a:schemeClr>
                </a:gs>
                <a:gs pos="34000">
                  <a:schemeClr val="accent3">
                    <a:alpha val="20000"/>
                  </a:schemeClr>
                </a:gs>
                <a:gs pos="65000">
                  <a:schemeClr val="accent3"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4BB38CCA-110B-4404-9363-BFFA76C096D2}"/>
                </a:ext>
              </a:extLst>
            </p:cNvPr>
            <p:cNvGrpSpPr/>
            <p:nvPr/>
          </p:nvGrpSpPr>
          <p:grpSpPr>
            <a:xfrm rot="16200000">
              <a:off x="2295528" y="-2295528"/>
              <a:ext cx="6858000" cy="11449051"/>
              <a:chOff x="0" y="2333625"/>
              <a:chExt cx="9515474" cy="3766109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B223FE99-C58F-4A56-8F8E-2942FF74E4BD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BBD4511-8AB6-4BD3-8410-7FB3EC8D42B2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A8CA067-2248-4BD3-B56E-2C014AEB2273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3583369" y="-3583369"/>
              <a:ext cx="4713262" cy="11880000"/>
              <a:chOff x="1" y="0"/>
              <a:chExt cx="8305797" cy="6858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8C017B9B-2727-4255-8F80-9D4C2A5AE297}"/>
                  </a:ext>
                </a:extLst>
              </p:cNvPr>
              <p:cNvSpPr/>
              <p:nvPr/>
            </p:nvSpPr>
            <p:spPr>
              <a:xfrm>
                <a:off x="931" y="342900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693C5F16-BC47-4707-B6B7-DC5262ACDC51}"/>
                  </a:ext>
                </a:extLst>
              </p:cNvPr>
              <p:cNvSpPr/>
              <p:nvPr/>
            </p:nvSpPr>
            <p:spPr>
              <a:xfrm flipV="1">
                <a:off x="1" y="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2E88FE13-0734-4BB3-B4D1-7C53A194DA84}"/>
                </a:ext>
              </a:extLst>
            </p:cNvPr>
            <p:cNvGrpSpPr/>
            <p:nvPr/>
          </p:nvGrpSpPr>
          <p:grpSpPr>
            <a:xfrm>
              <a:off x="2676525" y="0"/>
              <a:ext cx="9515473" cy="3766109"/>
              <a:chOff x="2333625" y="2433367"/>
              <a:chExt cx="9897159" cy="3766109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5C9B7EF7-1EDF-4AC7-8E40-C2801783AC85}"/>
                  </a:ext>
                </a:extLst>
              </p:cNvPr>
              <p:cNvSpPr/>
              <p:nvPr/>
            </p:nvSpPr>
            <p:spPr>
              <a:xfrm>
                <a:off x="728220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25CA0A0-9A3F-498E-983D-B3285EF5AD9A}"/>
                  </a:ext>
                </a:extLst>
              </p:cNvPr>
              <p:cNvSpPr/>
              <p:nvPr/>
            </p:nvSpPr>
            <p:spPr>
              <a:xfrm flipH="1">
                <a:off x="233362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5171814-E4F0-44B5-BC3F-588512210991}"/>
                </a:ext>
              </a:extLst>
            </p:cNvPr>
            <p:cNvGrpSpPr/>
            <p:nvPr/>
          </p:nvGrpSpPr>
          <p:grpSpPr>
            <a:xfrm>
              <a:off x="0" y="0"/>
              <a:ext cx="9515473" cy="3766109"/>
              <a:chOff x="0" y="2333625"/>
              <a:chExt cx="9515473" cy="3766109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8E666ACD-EB1C-4732-971B-C3B26061DB82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2A4E213B-7F96-44C1-90B3-B72E9387BF73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BFE392AA-35E5-40E5-9309-284A0C54106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A8188C-9713-46E1-AA5C-C84FE515F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999" y="540000"/>
            <a:ext cx="4511425" cy="2771774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192CC-893A-4A84-A7E9-F389D83F0B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2400" y="540000"/>
            <a:ext cx="6408736" cy="5759450"/>
          </a:xfrm>
        </p:spPr>
        <p:txBody>
          <a:bodyPr/>
          <a:lstStyle>
            <a:lvl1pPr>
              <a:defRPr sz="3200"/>
            </a:lvl1pPr>
            <a:lvl2pPr>
              <a:defRPr sz="24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CC7765-7D44-43DD-A1DF-419D3E1C62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0000" y="3536950"/>
            <a:ext cx="4511426" cy="2771775"/>
          </a:xfrm>
        </p:spPr>
        <p:txBody>
          <a:bodyPr/>
          <a:lstStyle>
            <a:lvl1pPr marL="0" indent="0">
              <a:buNone/>
              <a:defRPr sz="1600" cap="all" spc="3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D36875-AFB0-4905-8C9E-A72B4F597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437ABF-7E70-4E45-A67B-C503BF182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8016CA-2983-47BF-BA09-2130A40C8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618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97E00A2-2906-4C97-9D1F-C789D3ADD373}"/>
              </a:ext>
            </a:extLst>
          </p:cNvPr>
          <p:cNvGrpSpPr/>
          <p:nvPr/>
        </p:nvGrpSpPr>
        <p:grpSpPr>
          <a:xfrm rot="10800000">
            <a:off x="1392000" y="0"/>
            <a:ext cx="10800000" cy="6858000"/>
            <a:chOff x="0" y="0"/>
            <a:chExt cx="10800000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9CE8EF9-87D6-47FD-B7D3-2D48D8E48AC3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784998E-9D37-4D0D-889A-C67531E5295C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B575B0B-C502-438E-967C-64D268031426}"/>
              </a:ext>
            </a:extLst>
          </p:cNvPr>
          <p:cNvGrpSpPr>
            <a:grpSpLocks noChangeAspect="1"/>
          </p:cNvGrpSpPr>
          <p:nvPr/>
        </p:nvGrpSpPr>
        <p:grpSpPr>
          <a:xfrm rot="16200000" flipH="1">
            <a:off x="-1714500" y="1714500"/>
            <a:ext cx="6858000" cy="3429000"/>
            <a:chOff x="0" y="0"/>
            <a:chExt cx="2880000" cy="1440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FC29931-00EB-4F74-BE4C-172A4C282A26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89B4C87-FDD3-406D-BE06-3ABF69905E03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FD817A89-A0E1-4190-90AE-0571E6CE8FC6}"/>
              </a:ext>
            </a:extLst>
          </p:cNvPr>
          <p:cNvSpPr>
            <a:spLocks noChangeAspect="1"/>
          </p:cNvSpPr>
          <p:nvPr/>
        </p:nvSpPr>
        <p:spPr>
          <a:xfrm rot="10800000">
            <a:off x="5602287" y="268286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FD20388-C666-4992-920D-5F034214950C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CAB0CC3-A07E-43B8-9B34-0A67C1806DE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1800A6-9706-4B81-B957-C950A5F77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999" y="540000"/>
            <a:ext cx="4511425" cy="2771774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17652B-AA0D-4574-AF1D-7F7442D84B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32400" y="549275"/>
            <a:ext cx="6408736" cy="57594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A19547-D24B-4BD1-8C26-318450B171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9999" y="3536950"/>
            <a:ext cx="4511425" cy="2771774"/>
          </a:xfrm>
        </p:spPr>
        <p:txBody>
          <a:bodyPr/>
          <a:lstStyle>
            <a:lvl1pPr marL="0" indent="0">
              <a:buNone/>
              <a:defRPr sz="1600" cap="all" spc="3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3A22E6-7E01-4547-8555-B2C197543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0F6BEC-98F3-43FE-BA9B-B046D8917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2FAF54-57F0-46F9-A1BA-B554E1401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612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749C77-AA3A-4DA0-9E20-32FCD2B8B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101135" cy="18095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8DC81A-9B5E-4A92-AA7B-3D750F95F4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0000" y="2528887"/>
            <a:ext cx="11101136" cy="37798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4B8083-48FB-4D6A-B77A-262FE3E23D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0000" y="6314400"/>
            <a:ext cx="7350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00" baseline="0">
                <a:solidFill>
                  <a:schemeClr val="tx1"/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EDA5BD-F7C8-4883-81D1-EF1F6F00EF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75613" y="6314400"/>
            <a:ext cx="2623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none" spc="100" baseline="0">
                <a:solidFill>
                  <a:schemeClr val="tx1"/>
                </a:solidFill>
              </a:defRPr>
            </a:lvl1pPr>
          </a:lstStyle>
          <a:p>
            <a:pPr algn="r"/>
            <a:fld id="{7CF0BCE0-945C-4FDF-95A1-2149B1FF5B83}" type="datetimeFigureOut">
              <a:rPr lang="en-US" smtClean="0"/>
              <a:pPr algn="r"/>
              <a:t>4/26/2023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48FEDB-2614-400B-9C19-0F4D448D98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83899" y="6314400"/>
            <a:ext cx="7572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100" baseline="0">
                <a:solidFill>
                  <a:schemeClr val="tx1"/>
                </a:solidFill>
              </a:defRPr>
            </a:lvl1pPr>
          </a:lstStyle>
          <a:p>
            <a:fld id="{4CD77608-3819-479B-BB98-C216BA724EFE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4122837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0000" indent="-2700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72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108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144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180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gianinamariapetrascu/survey-on-students-perceptions-of-ai-in-education?resource=download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7">
            <a:extLst>
              <a:ext uri="{FF2B5EF4-FFF2-40B4-BE49-F238E27FC236}">
                <a16:creationId xmlns:a16="http://schemas.microsoft.com/office/drawing/2014/main" id="{9C51935E-4A08-4AE4-8E13-F40CD3C4F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1F7751-A33C-2915-2EF2-4FCD99F11A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72456" y="616016"/>
            <a:ext cx="5481305" cy="2743201"/>
          </a:xfrm>
        </p:spPr>
        <p:txBody>
          <a:bodyPr>
            <a:normAutofit/>
          </a:bodyPr>
          <a:lstStyle/>
          <a:p>
            <a:r>
              <a:rPr lang="en-US" sz="6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Students' Perceptions of AI in Education</a:t>
            </a:r>
            <a:endParaRPr lang="en-US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4" name="Group 9">
            <a:extLst>
              <a:ext uri="{FF2B5EF4-FFF2-40B4-BE49-F238E27FC236}">
                <a16:creationId xmlns:a16="http://schemas.microsoft.com/office/drawing/2014/main" id="{4B7AF231-444C-44D0-B791-BAFE395E36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1" y="3600"/>
            <a:ext cx="7266875" cy="6854400"/>
            <a:chOff x="4925125" y="3600"/>
            <a:chExt cx="7266875" cy="6854400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6152793A-5125-41FA-AEF6-96C5463D0A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25125" y="1098000"/>
              <a:ext cx="5760000" cy="5760000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11">
              <a:extLst>
                <a:ext uri="{FF2B5EF4-FFF2-40B4-BE49-F238E27FC236}">
                  <a16:creationId xmlns:a16="http://schemas.microsoft.com/office/drawing/2014/main" id="{63C1632F-098D-4A05-B248-04B7ABFE00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05686" y="65314"/>
              <a:ext cx="4320000" cy="432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A85C0F5-DDEB-454E-A0E4-B6F0FB4CAB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337600" y="3600"/>
              <a:ext cx="6854400" cy="6854400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46" name="Picture 2" descr="Robot operating a machine">
            <a:extLst>
              <a:ext uri="{FF2B5EF4-FFF2-40B4-BE49-F238E27FC236}">
                <a16:creationId xmlns:a16="http://schemas.microsoft.com/office/drawing/2014/main" id="{B398AAF4-6408-852C-5193-6FAB7C97BA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586" r="10665" b="1"/>
          <a:stretch/>
        </p:blipFill>
        <p:spPr>
          <a:xfrm>
            <a:off x="20" y="-1"/>
            <a:ext cx="6857980" cy="6858000"/>
          </a:xfrm>
          <a:custGeom>
            <a:avLst/>
            <a:gdLst/>
            <a:ahLst/>
            <a:cxnLst/>
            <a:rect l="l" t="t" r="r" b="b"/>
            <a:pathLst>
              <a:path w="6858000" h="6858000">
                <a:moveTo>
                  <a:pt x="3429001" y="0"/>
                </a:moveTo>
                <a:cubicBezTo>
                  <a:pt x="5322784" y="0"/>
                  <a:pt x="6858000" y="1535216"/>
                  <a:pt x="6858000" y="3429001"/>
                </a:cubicBezTo>
                <a:cubicBezTo>
                  <a:pt x="6858000" y="5322785"/>
                  <a:pt x="5322784" y="6858000"/>
                  <a:pt x="3429001" y="6858000"/>
                </a:cubicBezTo>
                <a:cubicBezTo>
                  <a:pt x="1535216" y="6858000"/>
                  <a:pt x="0" y="5322785"/>
                  <a:pt x="0" y="3429001"/>
                </a:cubicBezTo>
                <a:cubicBezTo>
                  <a:pt x="0" y="1535216"/>
                  <a:pt x="1535216" y="0"/>
                  <a:pt x="3429001" y="0"/>
                </a:cubicBezTo>
                <a:close/>
              </a:path>
            </a:pathLst>
          </a:custGeom>
          <a:effectLst>
            <a:softEdge rad="1016000"/>
          </a:effectLst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0FFD61C1-6208-8D42-603E-D87E0D45E77F}"/>
              </a:ext>
            </a:extLst>
          </p:cNvPr>
          <p:cNvSpPr>
            <a:spLocks noGrp="1"/>
          </p:cNvSpPr>
          <p:nvPr/>
        </p:nvSpPr>
        <p:spPr>
          <a:xfrm>
            <a:off x="6891020" y="4580585"/>
            <a:ext cx="5130800" cy="216311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900" b="1" dirty="0">
                <a:solidFill>
                  <a:schemeClr val="accent2"/>
                </a:solidFill>
              </a:rPr>
              <a:t>Group 9: </a:t>
            </a:r>
            <a:r>
              <a:rPr lang="en-US" sz="1900" b="1" dirty="0">
                <a:solidFill>
                  <a:schemeClr val="tx1"/>
                </a:solidFill>
              </a:rPr>
              <a:t>Charan Devapatla – 2215421</a:t>
            </a:r>
          </a:p>
          <a:p>
            <a:pPr algn="ctr"/>
            <a:r>
              <a:rPr lang="en-US" sz="1900" b="1" dirty="0">
                <a:solidFill>
                  <a:schemeClr val="tx1"/>
                </a:solidFill>
              </a:rPr>
              <a:t>Hruthika Jinna – 2151639</a:t>
            </a:r>
          </a:p>
          <a:p>
            <a:pPr algn="ctr"/>
            <a:r>
              <a:rPr lang="en-US" sz="1900" b="1" dirty="0">
                <a:solidFill>
                  <a:schemeClr val="tx1"/>
                </a:solidFill>
              </a:rPr>
              <a:t>Leela Prasad Boddu – 2214707</a:t>
            </a:r>
          </a:p>
          <a:p>
            <a:pPr algn="ctr"/>
            <a:r>
              <a:rPr lang="en-US" sz="1900" b="1" dirty="0">
                <a:solidFill>
                  <a:schemeClr val="tx1"/>
                </a:solidFill>
              </a:rPr>
              <a:t>Nikhitha Reddy Kadapakonda – 2162999</a:t>
            </a:r>
          </a:p>
          <a:p>
            <a:pPr algn="ctr"/>
            <a:r>
              <a:rPr lang="en-US" sz="1900" b="1" dirty="0">
                <a:solidFill>
                  <a:schemeClr val="tx1"/>
                </a:solidFill>
              </a:rPr>
              <a:t>Veera Sampath Reddy Alavalapati - 2199279</a:t>
            </a:r>
          </a:p>
        </p:txBody>
      </p:sp>
    </p:spTree>
    <p:extLst>
      <p:ext uri="{BB962C8B-B14F-4D97-AF65-F5344CB8AC3E}">
        <p14:creationId xmlns:p14="http://schemas.microsoft.com/office/powerpoint/2010/main" val="5773516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83566-BDF7-4602-6981-ED1277CF0C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0" y="115738"/>
            <a:ext cx="10058400" cy="75965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 fontAlgn="base"/>
            <a:r>
              <a:rPr lang="en-US" sz="2800" b="1" i="0" dirty="0">
                <a:effectLst/>
                <a:latin typeface="Tw Cen MT" panose="020B0602020104020603" pitchFamily="34" charset="0"/>
              </a:rPr>
              <a:t>MODEL BUILDING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D8B7EF-54A7-8EE7-8BF9-C634C39087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6596" y="875394"/>
            <a:ext cx="8043950" cy="372344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 fontScale="77500" lnSpcReduction="20000"/>
          </a:bodyPr>
          <a:lstStyle/>
          <a:p>
            <a:pPr algn="l">
              <a:buClr>
                <a:schemeClr val="tx1"/>
              </a:buClr>
              <a:buSzPct val="100000"/>
            </a:pPr>
            <a:r>
              <a:rPr lang="en-US" sz="3100" b="1" dirty="0">
                <a:solidFill>
                  <a:schemeClr val="tx1"/>
                </a:solidFill>
                <a:latin typeface="Tw Cen MT" panose="020B0602020104020603" pitchFamily="34" charset="0"/>
              </a:rPr>
              <a:t>2.   </a:t>
            </a:r>
            <a:r>
              <a:rPr lang="en-US" sz="2300" b="1" dirty="0">
                <a:solidFill>
                  <a:schemeClr val="tx1"/>
                </a:solidFill>
                <a:latin typeface="Tw Cen MT" panose="020B0602020104020603" pitchFamily="34" charset="0"/>
              </a:rPr>
              <a:t>Decision Tree:</a:t>
            </a:r>
          </a:p>
          <a:p>
            <a:pPr marL="914400" lvl="1" indent="-457200" algn="l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3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It is a flowchart like tree structure, uses set of rules to make decisions similar to how humans make decisions.</a:t>
            </a:r>
          </a:p>
          <a:p>
            <a:pPr marL="914400" lvl="1" indent="-457200" algn="l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3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Here source set divides based on the attribute value test and the process repeats until subset at a node all has the same values. </a:t>
            </a:r>
          </a:p>
          <a:p>
            <a:pPr marL="914400" lvl="1" indent="-457200" algn="l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3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Here each internal node – attribute, Branch - outcome from the test and leaf node- class label</a:t>
            </a:r>
          </a:p>
          <a:p>
            <a:pPr marL="914400" lvl="1" indent="-457200" algn="l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3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Accuracy score – 0.68 ( using </a:t>
            </a:r>
            <a:r>
              <a:rPr lang="en-US" sz="2300" dirty="0">
                <a:latin typeface="Cambria" panose="02040503050406030204" pitchFamily="18" charset="0"/>
                <a:ea typeface="Cambria" panose="02040503050406030204" pitchFamily="18" charset="0"/>
              </a:rPr>
              <a:t>selected </a:t>
            </a:r>
            <a:r>
              <a:rPr lang="en-US" sz="23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features from correlation) and 0.74(using grid search)</a:t>
            </a:r>
          </a:p>
          <a:p>
            <a:pPr marL="914400" lvl="1" indent="-457200" algn="l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3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Hyper params </a:t>
            </a:r>
            <a:r>
              <a:rPr lang="en-US" sz="23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:  {'</a:t>
            </a:r>
            <a:r>
              <a:rPr lang="en-US" sz="2300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max_depth</a:t>
            </a:r>
            <a:r>
              <a:rPr lang="en-US" sz="23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': [1,2,5],'</a:t>
            </a:r>
            <a:r>
              <a:rPr lang="en-US" sz="2300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min_samples_leaf</a:t>
            </a:r>
            <a:r>
              <a:rPr lang="en-US" sz="23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': [2,4,5]}</a:t>
            </a:r>
          </a:p>
          <a:p>
            <a:pPr marL="914400" lvl="1" indent="-457200" algn="l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300" b="1" dirty="0">
                <a:latin typeface="Cambria" panose="02040503050406030204" pitchFamily="18" charset="0"/>
                <a:ea typeface="Cambria" panose="02040503050406030204" pitchFamily="18" charset="0"/>
              </a:rPr>
              <a:t>Best params </a:t>
            </a:r>
            <a:r>
              <a:rPr lang="en-US" sz="2300" dirty="0">
                <a:latin typeface="Cambria" panose="02040503050406030204" pitchFamily="18" charset="0"/>
                <a:ea typeface="Cambria" panose="02040503050406030204" pitchFamily="18" charset="0"/>
              </a:rPr>
              <a:t>: {'</a:t>
            </a:r>
            <a:r>
              <a:rPr lang="en-US" sz="2300" dirty="0" err="1">
                <a:latin typeface="Cambria" panose="02040503050406030204" pitchFamily="18" charset="0"/>
                <a:ea typeface="Cambria" panose="02040503050406030204" pitchFamily="18" charset="0"/>
              </a:rPr>
              <a:t>max_depth</a:t>
            </a:r>
            <a:r>
              <a:rPr lang="en-US" sz="2300" dirty="0">
                <a:latin typeface="Cambria" panose="02040503050406030204" pitchFamily="18" charset="0"/>
                <a:ea typeface="Cambria" panose="02040503050406030204" pitchFamily="18" charset="0"/>
              </a:rPr>
              <a:t>': 2, '</a:t>
            </a:r>
            <a:r>
              <a:rPr lang="en-US" sz="2300" dirty="0" err="1">
                <a:latin typeface="Cambria" panose="02040503050406030204" pitchFamily="18" charset="0"/>
                <a:ea typeface="Cambria" panose="02040503050406030204" pitchFamily="18" charset="0"/>
              </a:rPr>
              <a:t>min_samples_leaf</a:t>
            </a:r>
            <a:r>
              <a:rPr lang="en-US" sz="2300" dirty="0">
                <a:latin typeface="Cambria" panose="02040503050406030204" pitchFamily="18" charset="0"/>
                <a:ea typeface="Cambria" panose="02040503050406030204" pitchFamily="18" charset="0"/>
              </a:rPr>
              <a:t>': 2}</a:t>
            </a:r>
            <a:endParaRPr lang="en-US" sz="23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DA76FA6-4478-F1C2-89B2-6AB724248D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893" y="4598838"/>
            <a:ext cx="6811326" cy="214342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9138722-1294-6C74-2D95-028A1C8B13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4634" y="1193992"/>
            <a:ext cx="3808729" cy="3054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8819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83566-BDF7-4602-6981-ED1277CF0C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0" y="115738"/>
            <a:ext cx="10058400" cy="75965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 fontAlgn="base"/>
            <a:r>
              <a:rPr lang="en-US" sz="2800" b="1" i="0" dirty="0">
                <a:effectLst/>
                <a:latin typeface="Tw Cen MT" panose="020B0602020104020603" pitchFamily="34" charset="0"/>
              </a:rPr>
              <a:t>MODEL BUILDING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D8B7EF-54A7-8EE7-8BF9-C634C39087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9832" y="991132"/>
            <a:ext cx="7738657" cy="409770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 fontScale="62500" lnSpcReduction="20000"/>
          </a:bodyPr>
          <a:lstStyle/>
          <a:p>
            <a:pPr marL="514350" indent="-514350" algn="l">
              <a:buClr>
                <a:schemeClr val="tx1"/>
              </a:buClr>
              <a:buSzPct val="100000"/>
              <a:buAutoNum type="arabicPeriod" startAt="3"/>
            </a:pPr>
            <a:r>
              <a:rPr lang="en-US" sz="2900" b="1" dirty="0">
                <a:solidFill>
                  <a:schemeClr val="tx1"/>
                </a:solidFill>
                <a:latin typeface="Tw Cen MT" panose="020B0602020104020603" pitchFamily="34" charset="0"/>
              </a:rPr>
              <a:t>Random Forest:</a:t>
            </a:r>
          </a:p>
          <a:p>
            <a:pPr marL="914400" lvl="1" indent="-457200" algn="l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9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It takes number of decision tree classifiers on various sub sample of the dataset and uses average to improve accuracy</a:t>
            </a:r>
          </a:p>
          <a:p>
            <a:pPr marL="914400" lvl="1" indent="-457200" algn="l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9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Used for both classification and Regression</a:t>
            </a:r>
          </a:p>
          <a:p>
            <a:pPr marL="914400" lvl="1" indent="-457200" algn="l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9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Uses technique called </a:t>
            </a:r>
            <a:r>
              <a:rPr lang="en-US" sz="29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Bootstrap</a:t>
            </a:r>
            <a:r>
              <a:rPr lang="en-US" sz="29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and </a:t>
            </a:r>
            <a:r>
              <a:rPr lang="en-US" sz="29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Aggregation</a:t>
            </a:r>
            <a:r>
              <a:rPr lang="en-US" sz="29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, known as </a:t>
            </a:r>
            <a:r>
              <a:rPr lang="en-US" sz="29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Bagging</a:t>
            </a:r>
          </a:p>
          <a:p>
            <a:pPr marL="914400" lvl="1" indent="-457200" algn="l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Accuracy score – 0.84 ( using </a:t>
            </a:r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selected </a:t>
            </a:r>
            <a:r>
              <a:rPr lang="en-US" sz="32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features from correlation) and 0.79(using grid search)</a:t>
            </a:r>
          </a:p>
          <a:p>
            <a:pPr marL="914400" lvl="1" indent="-457200" algn="l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900" dirty="0">
                <a:latin typeface="Cambria" panose="02040503050406030204" pitchFamily="18" charset="0"/>
                <a:ea typeface="Cambria" panose="02040503050406030204" pitchFamily="18" charset="0"/>
              </a:rPr>
              <a:t>Hyper params : {'</a:t>
            </a:r>
            <a:r>
              <a:rPr lang="en-US" sz="2900" dirty="0" err="1">
                <a:latin typeface="Cambria" panose="02040503050406030204" pitchFamily="18" charset="0"/>
                <a:ea typeface="Cambria" panose="02040503050406030204" pitchFamily="18" charset="0"/>
              </a:rPr>
              <a:t>n_estimators</a:t>
            </a:r>
            <a:r>
              <a:rPr lang="en-US" sz="2900" dirty="0">
                <a:latin typeface="Cambria" panose="02040503050406030204" pitchFamily="18" charset="0"/>
                <a:ea typeface="Cambria" panose="02040503050406030204" pitchFamily="18" charset="0"/>
              </a:rPr>
              <a:t>': [10,75,100,150],'</a:t>
            </a:r>
            <a:r>
              <a:rPr lang="en-US" sz="2900" dirty="0" err="1">
                <a:latin typeface="Cambria" panose="02040503050406030204" pitchFamily="18" charset="0"/>
                <a:ea typeface="Cambria" panose="02040503050406030204" pitchFamily="18" charset="0"/>
              </a:rPr>
              <a:t>max_depth</a:t>
            </a:r>
            <a:r>
              <a:rPr lang="en-US" sz="2900" dirty="0">
                <a:latin typeface="Cambria" panose="02040503050406030204" pitchFamily="18" charset="0"/>
                <a:ea typeface="Cambria" panose="02040503050406030204" pitchFamily="18" charset="0"/>
              </a:rPr>
              <a:t>': [2,3, 5],'</a:t>
            </a:r>
            <a:r>
              <a:rPr lang="en-US" sz="2900" dirty="0" err="1">
                <a:latin typeface="Cambria" panose="02040503050406030204" pitchFamily="18" charset="0"/>
                <a:ea typeface="Cambria" panose="02040503050406030204" pitchFamily="18" charset="0"/>
              </a:rPr>
              <a:t>min_samples_split</a:t>
            </a:r>
            <a:r>
              <a:rPr lang="en-US" sz="2900" dirty="0">
                <a:latin typeface="Cambria" panose="02040503050406030204" pitchFamily="18" charset="0"/>
                <a:ea typeface="Cambria" panose="02040503050406030204" pitchFamily="18" charset="0"/>
              </a:rPr>
              <a:t>': [1,2, 5]}</a:t>
            </a:r>
          </a:p>
          <a:p>
            <a:pPr marL="914400" lvl="1" indent="-457200" algn="l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900" dirty="0">
                <a:latin typeface="Cambria" panose="02040503050406030204" pitchFamily="18" charset="0"/>
                <a:ea typeface="Cambria" panose="02040503050406030204" pitchFamily="18" charset="0"/>
              </a:rPr>
              <a:t>Best params : {'</a:t>
            </a:r>
            <a:r>
              <a:rPr lang="en-US" sz="2900" dirty="0" err="1">
                <a:latin typeface="Cambria" panose="02040503050406030204" pitchFamily="18" charset="0"/>
                <a:ea typeface="Cambria" panose="02040503050406030204" pitchFamily="18" charset="0"/>
              </a:rPr>
              <a:t>max_depth</a:t>
            </a:r>
            <a:r>
              <a:rPr lang="en-US" sz="2900" dirty="0">
                <a:latin typeface="Cambria" panose="02040503050406030204" pitchFamily="18" charset="0"/>
                <a:ea typeface="Cambria" panose="02040503050406030204" pitchFamily="18" charset="0"/>
              </a:rPr>
              <a:t>': 2, '</a:t>
            </a:r>
            <a:r>
              <a:rPr lang="en-US" sz="2900" dirty="0" err="1">
                <a:latin typeface="Cambria" panose="02040503050406030204" pitchFamily="18" charset="0"/>
                <a:ea typeface="Cambria" panose="02040503050406030204" pitchFamily="18" charset="0"/>
              </a:rPr>
              <a:t>min_samples_split</a:t>
            </a:r>
            <a:r>
              <a:rPr lang="en-US" sz="2900" dirty="0">
                <a:latin typeface="Cambria" panose="02040503050406030204" pitchFamily="18" charset="0"/>
                <a:ea typeface="Cambria" panose="02040503050406030204" pitchFamily="18" charset="0"/>
              </a:rPr>
              <a:t>': 2, '</a:t>
            </a:r>
            <a:r>
              <a:rPr lang="en-US" sz="2900" dirty="0" err="1">
                <a:latin typeface="Cambria" panose="02040503050406030204" pitchFamily="18" charset="0"/>
                <a:ea typeface="Cambria" panose="02040503050406030204" pitchFamily="18" charset="0"/>
              </a:rPr>
              <a:t>n_estimators</a:t>
            </a:r>
            <a:r>
              <a:rPr lang="en-US" sz="2900" dirty="0">
                <a:latin typeface="Cambria" panose="02040503050406030204" pitchFamily="18" charset="0"/>
                <a:ea typeface="Cambria" panose="02040503050406030204" pitchFamily="18" charset="0"/>
              </a:rPr>
              <a:t>': 150}</a:t>
            </a:r>
            <a:endParaRPr lang="en-US" sz="29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914400" lvl="1" indent="-457200" algn="l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endParaRPr lang="en-US" sz="2200" dirty="0">
              <a:solidFill>
                <a:schemeClr val="tx1"/>
              </a:solidFill>
              <a:latin typeface="Tw Cen MT" panose="020B0602020104020603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B226AA9-8774-E171-C878-2A3EBC7CFF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3024" y="4739992"/>
            <a:ext cx="6159191" cy="206477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E7D1D33-D501-38BD-F6AA-91B1B2AF3B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8489" y="1035347"/>
            <a:ext cx="3519548" cy="2873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4470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83566-BDF7-4602-6981-ED1277CF0C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0" y="115738"/>
            <a:ext cx="10058400" cy="75965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 fontAlgn="base"/>
            <a:r>
              <a:rPr lang="en-US" sz="2800" b="1" i="0" dirty="0">
                <a:effectLst/>
                <a:latin typeface="Tw Cen MT" panose="020B0602020104020603" pitchFamily="34" charset="0"/>
              </a:rPr>
              <a:t>MODEL BUILDING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D8B7EF-54A7-8EE7-8BF9-C634C39087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9832" y="991132"/>
            <a:ext cx="7483371" cy="34019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 fontScale="77500" lnSpcReduction="20000"/>
          </a:bodyPr>
          <a:lstStyle/>
          <a:p>
            <a:pPr algn="l">
              <a:buClr>
                <a:schemeClr val="tx1"/>
              </a:buClr>
              <a:buSzPct val="100000"/>
            </a:pPr>
            <a:r>
              <a:rPr lang="en-US" sz="2600" b="1" dirty="0">
                <a:solidFill>
                  <a:schemeClr val="tx1"/>
                </a:solidFill>
                <a:latin typeface="Tw Cen MT" panose="020B0602020104020603" pitchFamily="34" charset="0"/>
              </a:rPr>
              <a:t>4.  </a:t>
            </a:r>
            <a:r>
              <a:rPr lang="en-US" sz="2300" b="1" dirty="0">
                <a:solidFill>
                  <a:schemeClr val="tx1"/>
                </a:solidFill>
                <a:latin typeface="Tw Cen MT" panose="020B0602020104020603" pitchFamily="34" charset="0"/>
              </a:rPr>
              <a:t>SVM</a:t>
            </a:r>
            <a:r>
              <a:rPr lang="en-US" sz="2600" b="1" dirty="0">
                <a:solidFill>
                  <a:schemeClr val="tx1"/>
                </a:solidFill>
                <a:latin typeface="Tw Cen MT" panose="020B0602020104020603" pitchFamily="34" charset="0"/>
              </a:rPr>
              <a:t> :</a:t>
            </a:r>
          </a:p>
          <a:p>
            <a:pPr marL="914400" lvl="1" indent="-457200" algn="l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3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Mainly used for classification of complex, small and medium size data. </a:t>
            </a:r>
            <a:r>
              <a:rPr lang="en-US" sz="2300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eg</a:t>
            </a:r>
            <a:r>
              <a:rPr lang="en-US" sz="23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– Face detection, image classification</a:t>
            </a:r>
          </a:p>
          <a:p>
            <a:pPr marL="914400" lvl="1" indent="-457200" algn="l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3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By using SVM we can separate the classes with best possible approach using maximal margin concept.</a:t>
            </a:r>
          </a:p>
          <a:p>
            <a:pPr marL="914400" lvl="1" indent="-457200" algn="l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3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Accuracy score – 0.84 ( using </a:t>
            </a:r>
            <a:r>
              <a:rPr lang="en-US" sz="2300" dirty="0">
                <a:latin typeface="Cambria" panose="02040503050406030204" pitchFamily="18" charset="0"/>
                <a:ea typeface="Cambria" panose="02040503050406030204" pitchFamily="18" charset="0"/>
              </a:rPr>
              <a:t>selected </a:t>
            </a:r>
            <a:r>
              <a:rPr lang="en-US" sz="23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features from correlation) and 0.84(using grid search) </a:t>
            </a:r>
          </a:p>
          <a:p>
            <a:pPr marL="914400" lvl="1" indent="-457200" algn="l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300" dirty="0">
                <a:latin typeface="Cambria" panose="02040503050406030204" pitchFamily="18" charset="0"/>
                <a:ea typeface="Cambria" panose="02040503050406030204" pitchFamily="18" charset="0"/>
              </a:rPr>
              <a:t>Hyper params :  {'kernel': ['linear', '</a:t>
            </a:r>
            <a:r>
              <a:rPr lang="en-US" sz="2300" dirty="0" err="1">
                <a:latin typeface="Cambria" panose="02040503050406030204" pitchFamily="18" charset="0"/>
                <a:ea typeface="Cambria" panose="02040503050406030204" pitchFamily="18" charset="0"/>
              </a:rPr>
              <a:t>rbf</a:t>
            </a:r>
            <a:r>
              <a:rPr lang="en-US" sz="2300" dirty="0">
                <a:latin typeface="Cambria" panose="02040503050406030204" pitchFamily="18" charset="0"/>
                <a:ea typeface="Cambria" panose="02040503050406030204" pitchFamily="18" charset="0"/>
              </a:rPr>
              <a:t>'],'C': [0.001,0.01,0.1, 1],'gamma': [ 1, 10]}</a:t>
            </a:r>
          </a:p>
          <a:p>
            <a:pPr marL="914400" lvl="1" indent="-457200" algn="l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3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Best params : {'C': 0.1, 'gamma': 1, 'kernel': 'linear'}</a:t>
            </a:r>
          </a:p>
          <a:p>
            <a:pPr marL="914400" lvl="1" indent="-457200" algn="l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endParaRPr lang="en-US" sz="2200" dirty="0">
              <a:solidFill>
                <a:schemeClr val="tx1"/>
              </a:solidFill>
              <a:latin typeface="Tw Cen MT" panose="020B06020201040206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7E845AC-DF60-50F5-4780-068F2E7D32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770" y="4508833"/>
            <a:ext cx="7459116" cy="220058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0CDBB34-FA63-7F8D-B5B1-BDCEDCB3F3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8734" y="3722430"/>
            <a:ext cx="3092496" cy="2580242"/>
          </a:xfrm>
          <a:prstGeom prst="rect">
            <a:avLst/>
          </a:prstGeom>
        </p:spPr>
      </p:pic>
      <p:pic>
        <p:nvPicPr>
          <p:cNvPr id="7" name="Picture 6" descr="Diagram, scatter chart&#10;&#10;Description automatically generated">
            <a:extLst>
              <a:ext uri="{FF2B5EF4-FFF2-40B4-BE49-F238E27FC236}">
                <a16:creationId xmlns:a16="http://schemas.microsoft.com/office/drawing/2014/main" id="{8A6D44D4-30DC-14CC-5F33-DDDD1C3FB1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3203" y="1153629"/>
            <a:ext cx="3760509" cy="195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3974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83566-BDF7-4602-6981-ED1277CF0C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0" y="115738"/>
            <a:ext cx="10058400" cy="75965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 fontAlgn="base"/>
            <a:r>
              <a:rPr lang="en-US" sz="2800" b="1" dirty="0">
                <a:latin typeface="Tw Cen MT" panose="020B0602020104020603" pitchFamily="34" charset="0"/>
              </a:rPr>
              <a:t>RESULTS</a:t>
            </a:r>
            <a:endParaRPr lang="en-US" sz="2800" b="1" i="0" dirty="0">
              <a:effectLst/>
              <a:latin typeface="Tw Cen MT" panose="020B0602020104020603" pitchFamily="34" charset="0"/>
            </a:endParaRPr>
          </a:p>
        </p:txBody>
      </p:sp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034FE731-57C2-F92D-272B-FD3119D5D4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7405" y="1529612"/>
            <a:ext cx="5270969" cy="420062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E345368-F794-32FC-8375-3AEF214242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606" y="3199052"/>
            <a:ext cx="5867946" cy="304132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612FEBD-E159-2D14-8535-40A59237E0AB}"/>
              </a:ext>
            </a:extLst>
          </p:cNvPr>
          <p:cNvSpPr txBox="1"/>
          <p:nvPr/>
        </p:nvSpPr>
        <p:spPr>
          <a:xfrm>
            <a:off x="413606" y="875394"/>
            <a:ext cx="5876526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Clr>
                <a:schemeClr val="tx1"/>
              </a:buClr>
              <a:buSzPct val="100000"/>
            </a:pPr>
            <a:endParaRPr lang="en-US" sz="2600" b="1" dirty="0">
              <a:latin typeface="Tw Cen MT" panose="020B0602020104020603" pitchFamily="34" charset="0"/>
            </a:endParaRPr>
          </a:p>
          <a:p>
            <a:pPr marL="342900" indent="-342900" algn="l"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</a:pPr>
            <a:endParaRPr lang="en-US" sz="2400" b="1" dirty="0">
              <a:latin typeface="Tw Cen MT" panose="020B0602020104020603" pitchFamily="34" charset="0"/>
            </a:endParaRPr>
          </a:p>
          <a:p>
            <a:pPr marL="285750" indent="-285750" algn="l"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From ROC plot, Random forest is the best model among all.</a:t>
            </a:r>
          </a:p>
          <a:p>
            <a:pPr marL="285750" indent="-285750" algn="l"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Model accuracy is 84%.</a:t>
            </a:r>
          </a:p>
        </p:txBody>
      </p:sp>
    </p:spTree>
    <p:extLst>
      <p:ext uri="{BB962C8B-B14F-4D97-AF65-F5344CB8AC3E}">
        <p14:creationId xmlns:p14="http://schemas.microsoft.com/office/powerpoint/2010/main" val="32504051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83566-BDF7-4602-6981-ED1277CF0C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0" y="115738"/>
            <a:ext cx="10058400" cy="75965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 fontAlgn="base"/>
            <a:r>
              <a:rPr lang="en-US" sz="2800" b="1" dirty="0">
                <a:latin typeface="Cambria" panose="02040503050406030204" pitchFamily="18" charset="0"/>
                <a:ea typeface="Cambria" panose="02040503050406030204" pitchFamily="18" charset="0"/>
              </a:rPr>
              <a:t>CONCLUSIONS AND CHALLENGES</a:t>
            </a:r>
            <a:endParaRPr lang="en-US" sz="2800" b="1" i="0" dirty="0"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D8B7EF-54A7-8EE7-8BF9-C634C39087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9832" y="991133"/>
            <a:ext cx="7766859" cy="283272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l">
              <a:buClr>
                <a:schemeClr val="tx1"/>
              </a:buClr>
              <a:buSzPct val="100000"/>
            </a:pPr>
            <a:r>
              <a:rPr lang="en-US" sz="1800" b="1" dirty="0">
                <a:latin typeface="Cambria" panose="02040503050406030204" pitchFamily="18" charset="0"/>
                <a:ea typeface="Cambria" panose="02040503050406030204" pitchFamily="18" charset="0"/>
              </a:rPr>
              <a:t>Conclusions: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79FCC8-9EFD-8794-97C2-5E197AE3F6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4399" y="1202116"/>
            <a:ext cx="4673599" cy="273747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BE014F2-DCE7-32D9-FE5A-BADF28B74797}"/>
              </a:ext>
            </a:extLst>
          </p:cNvPr>
          <p:cNvSpPr txBox="1"/>
          <p:nvPr/>
        </p:nvSpPr>
        <p:spPr>
          <a:xfrm>
            <a:off x="739832" y="1771075"/>
            <a:ext cx="60572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Among all the selected features Question6 #1 Education is most important in classifying the target utility.</a:t>
            </a:r>
          </a:p>
          <a:p>
            <a:pPr marL="457200" indent="-457200">
              <a:buAutoNum type="arabicPeriod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AI Knowledge is least significant one in predicting AI usefulness in Education.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2721B5-BE08-9953-11F0-2CDCAB866A75}"/>
              </a:ext>
            </a:extLst>
          </p:cNvPr>
          <p:cNvSpPr txBox="1"/>
          <p:nvPr/>
        </p:nvSpPr>
        <p:spPr>
          <a:xfrm>
            <a:off x="739832" y="4064186"/>
            <a:ext cx="59639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CHALLENGES : </a:t>
            </a:r>
          </a:p>
          <a:p>
            <a:endParaRPr lang="en-US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57200" indent="-457200">
              <a:buAutoNum type="arabicPeriod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Insufficient data availability.</a:t>
            </a:r>
          </a:p>
          <a:p>
            <a:pPr marL="457200" indent="-457200">
              <a:buAutoNum type="arabicPeriod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S</a:t>
            </a:r>
            <a:r>
              <a:rPr lang="en-US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urvey questions may not fully capture the complexity of students' perceptions of AI in education.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1026" name="Picture 2" descr="Image result for Challenges Animation">
            <a:extLst>
              <a:ext uri="{FF2B5EF4-FFF2-40B4-BE49-F238E27FC236}">
                <a16:creationId xmlns:a16="http://schemas.microsoft.com/office/drawing/2014/main" id="{8CCAE0CF-A961-21AE-22B7-2CBE7C1BB9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2320" y="4665875"/>
            <a:ext cx="3014028" cy="1980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Subtitle 2">
            <a:extLst>
              <a:ext uri="{FF2B5EF4-FFF2-40B4-BE49-F238E27FC236}">
                <a16:creationId xmlns:a16="http://schemas.microsoft.com/office/drawing/2014/main" id="{97131C16-18F2-E595-B27B-729AC1E461B9}"/>
              </a:ext>
            </a:extLst>
          </p:cNvPr>
          <p:cNvSpPr txBox="1">
            <a:spLocks/>
          </p:cNvSpPr>
          <p:nvPr/>
        </p:nvSpPr>
        <p:spPr>
          <a:xfrm>
            <a:off x="739832" y="1328614"/>
            <a:ext cx="3080327" cy="52270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1" indent="-457200" algn="l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endParaRPr lang="en-US" sz="22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26800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DE26680-0694-F95D-0BC0-096706C497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7753" y="2367412"/>
            <a:ext cx="8986580" cy="1867704"/>
          </a:xfrm>
        </p:spPr>
        <p:txBody>
          <a:bodyPr>
            <a:noAutofit/>
          </a:bodyPr>
          <a:lstStyle/>
          <a:p>
            <a:pPr algn="ctr"/>
            <a:r>
              <a:rPr lang="en-US" sz="10300" dirty="0"/>
              <a:t>Q&amp;A</a:t>
            </a: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9984711B-3003-3D38-8DB9-AB203DE4C4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2858" y="1872514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809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83566-BDF7-4602-6981-ED1277CF0C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9419" y="0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fontAlgn="base"/>
            <a:r>
              <a:rPr lang="en-US" sz="2800" b="1" dirty="0">
                <a:latin typeface="Cambria" panose="02040503050406030204" pitchFamily="18" charset="0"/>
                <a:ea typeface="Cambria" panose="02040503050406030204" pitchFamily="18" charset="0"/>
              </a:rPr>
              <a:t>DATASET INTRODUCTION &amp; DESCRIPTION</a:t>
            </a:r>
            <a:endParaRPr lang="en-US" sz="2800" b="1" i="0" dirty="0"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D8B7EF-54A7-8EE7-8BF9-C634C39087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1513" y="847250"/>
            <a:ext cx="12080488" cy="5843482"/>
          </a:xfrm>
        </p:spPr>
        <p:txBody>
          <a:bodyPr vert="horz" lIns="91440" tIns="45720" rIns="91440" bIns="45720" rtlCol="0">
            <a:noAutofit/>
          </a:bodyPr>
          <a:lstStyle/>
          <a:p>
            <a:pPr marL="342900" indent="-228600" algn="l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800" b="1" dirty="0">
                <a:latin typeface="Cambria" panose="02040503050406030204" pitchFamily="18" charset="0"/>
                <a:ea typeface="Cambria" panose="02040503050406030204" pitchFamily="18" charset="0"/>
              </a:rPr>
              <a:t>Source : 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https://www.kaggle.com/datasets/gianinamariapetrascu/survey-on-students-perceptions-of-ai-in-education?resource=download</a:t>
            </a:r>
            <a:endParaRPr lang="en-US" sz="1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228600" algn="l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800" b="1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Data Collection :</a:t>
            </a:r>
          </a:p>
          <a:p>
            <a:pPr marL="914400" lvl="1" indent="-228600" algn="l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800" b="1" i="1" dirty="0">
                <a:latin typeface="Cambria" panose="02040503050406030204" pitchFamily="18" charset="0"/>
                <a:ea typeface="Cambria" panose="02040503050406030204" pitchFamily="18" charset="0"/>
              </a:rPr>
              <a:t>S</a:t>
            </a:r>
            <a:r>
              <a:rPr lang="en-US" sz="1800" b="1" i="1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urveys or interviews </a:t>
            </a:r>
            <a:r>
              <a:rPr lang="en-US" sz="1800" b="0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with students includes information on students' attitudes, perceptions, and experiences with AI in education on 2nd and 3 </a:t>
            </a:r>
            <a:r>
              <a:rPr lang="en-US" sz="1800" b="0" i="0" dirty="0" err="1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rd</a:t>
            </a:r>
            <a:r>
              <a:rPr lang="en-US" sz="1800" b="0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year </a:t>
            </a:r>
            <a:r>
              <a:rPr lang="en-US" sz="1800" b="1" i="1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students at the Faculty of </a:t>
            </a:r>
            <a:r>
              <a:rPr lang="en-US" sz="1800" b="1" i="1" dirty="0" err="1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Cybernetics,Statistics</a:t>
            </a:r>
            <a:r>
              <a:rPr lang="en-US" sz="1800" b="1" i="1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Informatics.</a:t>
            </a:r>
            <a:endParaRPr lang="en-US" sz="1800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228600" algn="l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800" cap="none" dirty="0">
                <a:latin typeface="Cambria" panose="02040503050406030204" pitchFamily="18" charset="0"/>
                <a:ea typeface="Cambria" panose="02040503050406030204" pitchFamily="18" charset="0"/>
              </a:rPr>
              <a:t>Consists of 16 questions ,covering topics such as </a:t>
            </a:r>
          </a:p>
          <a:p>
            <a:pPr marL="914400" lvl="1" indent="-228600" algn="l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Students' level of AI knowledge, Sources of information, Impact of AI on society</a:t>
            </a:r>
          </a:p>
          <a:p>
            <a:pPr marL="914400" lvl="1" indent="-228600" algn="l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Advantages and disadvantages of using AI in education</a:t>
            </a:r>
          </a:p>
          <a:p>
            <a:pPr marL="914400" lvl="1" indent="-228600" algn="l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Demographic information such as gender, year of study, major, and academic performance.</a:t>
            </a:r>
          </a:p>
          <a:p>
            <a:pPr marL="342900" indent="-228600" algn="l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800" b="1" dirty="0">
                <a:latin typeface="Cambria" panose="02040503050406030204" pitchFamily="18" charset="0"/>
                <a:ea typeface="Cambria" panose="02040503050406030204" pitchFamily="18" charset="0"/>
              </a:rPr>
              <a:t>Target Variable 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– Utility grade – </a:t>
            </a:r>
          </a:p>
          <a:p>
            <a:pPr marL="914400" lvl="1" indent="-228600" algn="l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0 :perception of low usefulness (rating between 0-5) </a:t>
            </a:r>
          </a:p>
          <a:p>
            <a:pPr marL="914400" lvl="1" indent="-228600" algn="l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1: perception of high usefulness (rating between 6-10)</a:t>
            </a:r>
          </a:p>
          <a:p>
            <a:pPr marL="342900" indent="-228600" algn="l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800" b="1" dirty="0">
                <a:latin typeface="Cambria" panose="02040503050406030204" pitchFamily="18" charset="0"/>
                <a:ea typeface="Cambria" panose="02040503050406030204" pitchFamily="18" charset="0"/>
              </a:rPr>
              <a:t>Input Features 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– Education, GPA, Feelings, Economic growth etc.</a:t>
            </a:r>
          </a:p>
        </p:txBody>
      </p:sp>
    </p:spTree>
    <p:extLst>
      <p:ext uri="{BB962C8B-B14F-4D97-AF65-F5344CB8AC3E}">
        <p14:creationId xmlns:p14="http://schemas.microsoft.com/office/powerpoint/2010/main" val="1527976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83566-BDF7-4602-6981-ED1277CF0C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fontAlgn="base"/>
            <a:r>
              <a:rPr lang="en-US" sz="2800" b="1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PROBLEM STATEMENT &amp; OBJECTIVE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D8B7EF-54A7-8EE7-8BF9-C634C39087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1459865"/>
            <a:ext cx="10515600" cy="3312857"/>
          </a:xfrm>
        </p:spPr>
        <p:txBody>
          <a:bodyPr vert="horz" lIns="91440" tIns="45720" rIns="91440" bIns="45720" rtlCol="0">
            <a:normAutofit/>
          </a:bodyPr>
          <a:lstStyle/>
          <a:p>
            <a:pPr marL="342900" indent="-228600" algn="l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800" b="1" cap="none" dirty="0">
                <a:latin typeface="Cambria" panose="02040503050406030204" pitchFamily="18" charset="0"/>
                <a:ea typeface="Cambria" panose="02040503050406030204" pitchFamily="18" charset="0"/>
              </a:rPr>
              <a:t>A</a:t>
            </a:r>
            <a:r>
              <a:rPr lang="en-US" sz="1800" b="1" cap="none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im: </a:t>
            </a:r>
            <a:r>
              <a:rPr lang="en-US" sz="1800" cap="none" dirty="0">
                <a:latin typeface="Cambria" panose="02040503050406030204" pitchFamily="18" charset="0"/>
                <a:ea typeface="Cambria" panose="02040503050406030204" pitchFamily="18" charset="0"/>
              </a:rPr>
              <a:t>T</a:t>
            </a:r>
            <a:r>
              <a:rPr lang="en-US" sz="1800" b="0" cap="none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o gather insights into students' perceptions of the role of </a:t>
            </a:r>
            <a:r>
              <a:rPr lang="en-US" sz="1800" b="1" cap="none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artificial intelligence in education</a:t>
            </a:r>
            <a:r>
              <a:rPr lang="en-US" sz="1800" b="0" cap="none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pPr marL="342900" indent="-228600" algn="l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800" b="0" cap="none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To better understand the factors that contribute to students' perceptions of the utility of ai in education by building predictive model.</a:t>
            </a:r>
          </a:p>
          <a:p>
            <a:pPr marL="342900" indent="-228600" algn="l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800" cap="none" dirty="0">
                <a:latin typeface="Cambria" panose="02040503050406030204" pitchFamily="18" charset="0"/>
                <a:ea typeface="Cambria" panose="02040503050406030204" pitchFamily="18" charset="0"/>
              </a:rPr>
              <a:t>T</a:t>
            </a:r>
            <a:r>
              <a:rPr lang="en-US" sz="1800" b="0" cap="none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o develop a machine learning model that can accurately predict the utility grade of ai in education from the perspective of students based on their responses to survey questions. </a:t>
            </a:r>
            <a:endParaRPr lang="en-US" sz="1800" cap="none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1290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83566-BDF7-4602-6981-ED1277CF0C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0051" y="323557"/>
            <a:ext cx="10058400" cy="75965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 fontAlgn="base"/>
            <a:r>
              <a:rPr lang="en-US" sz="2800" b="1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PREPROCESSING OF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D8B7EF-54A7-8EE7-8BF9-C634C39087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3197" y="1083213"/>
            <a:ext cx="10385367" cy="266101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pPr marL="342900" indent="-342900" algn="l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800" cap="none" dirty="0">
                <a:latin typeface="Cambria" panose="02040503050406030204" pitchFamily="18" charset="0"/>
                <a:ea typeface="Cambria" panose="02040503050406030204" pitchFamily="18" charset="0"/>
              </a:rPr>
              <a:t>N</a:t>
            </a:r>
            <a:r>
              <a:rPr lang="en-US" sz="1800" cap="non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o missing and duplicate values</a:t>
            </a:r>
          </a:p>
          <a:p>
            <a:pPr marL="342900" indent="-342900" algn="l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800" cap="none" dirty="0">
                <a:latin typeface="Cambria" panose="02040503050406030204" pitchFamily="18" charset="0"/>
                <a:ea typeface="Cambria" panose="02040503050406030204" pitchFamily="18" charset="0"/>
              </a:rPr>
              <a:t>C</a:t>
            </a:r>
            <a:r>
              <a:rPr lang="en-US" sz="1800" cap="non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orrelation - target variable with remaining features</a:t>
            </a:r>
          </a:p>
          <a:p>
            <a:pPr marL="342900" indent="-342900" algn="l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800" cap="none" dirty="0">
                <a:latin typeface="Cambria" panose="02040503050406030204" pitchFamily="18" charset="0"/>
                <a:ea typeface="Cambria" panose="02040503050406030204" pitchFamily="18" charset="0"/>
              </a:rPr>
              <a:t>L</a:t>
            </a:r>
            <a:r>
              <a:rPr lang="en-US" sz="1800" cap="non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abel encoded the columns using function “</a:t>
            </a:r>
            <a:r>
              <a:rPr lang="en-US" sz="1800" cap="none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multilabelbinarizer</a:t>
            </a:r>
            <a:r>
              <a:rPr lang="en-US" sz="1800" cap="non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” , one hot encoding using “get dummies” and dropped the unnecessary columns </a:t>
            </a:r>
            <a:endParaRPr lang="en-US" sz="1800" cap="none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 algn="l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800" cap="none" dirty="0">
                <a:latin typeface="Cambria" panose="02040503050406030204" pitchFamily="18" charset="0"/>
                <a:ea typeface="Cambria" panose="02040503050406030204" pitchFamily="18" charset="0"/>
              </a:rPr>
              <a:t>T</a:t>
            </a:r>
            <a:r>
              <a:rPr lang="en-US" sz="1800" cap="non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rain and test split (80:20)</a:t>
            </a:r>
          </a:p>
          <a:p>
            <a:pPr marL="342900" indent="-342900" algn="l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SMOTE – To handle Imbalance data points in the target variable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539C133-37BC-27E4-D489-E2B0B2234C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584" y="3840480"/>
            <a:ext cx="4256043" cy="287452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7D47147-AFC9-DD4D-1AB3-7A0337C17E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2001" y="3837244"/>
            <a:ext cx="3845450" cy="2877765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3CEA95C7-933B-394E-4356-988E27D678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8715" y="3837244"/>
            <a:ext cx="3488005" cy="2877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5824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83566-BDF7-4602-6981-ED1277CF0C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0051" y="309702"/>
            <a:ext cx="10058400" cy="75965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 fontAlgn="base"/>
            <a:r>
              <a:rPr lang="en-US" sz="2800" b="1" i="0" dirty="0">
                <a:effectLst/>
                <a:latin typeface="Tw Cen MT" panose="020B0602020104020603" pitchFamily="34" charset="0"/>
              </a:rPr>
              <a:t>PREPROCESSING OF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D8B7EF-54A7-8EE7-8BF9-C634C39087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0" y="1406761"/>
            <a:ext cx="6600161" cy="512768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marL="342900" indent="-342900" algn="l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800" b="1" cap="none" dirty="0">
                <a:latin typeface="Cambria" panose="02040503050406030204" pitchFamily="18" charset="0"/>
                <a:ea typeface="Cambria" panose="02040503050406030204" pitchFamily="18" charset="0"/>
              </a:rPr>
              <a:t>F</a:t>
            </a:r>
            <a:r>
              <a:rPr lang="en-US" sz="1800" b="1" cap="non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eature selection </a:t>
            </a:r>
            <a:r>
              <a:rPr lang="en-US" sz="1800" cap="non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: selected best 10 features from the data using correlation</a:t>
            </a:r>
          </a:p>
          <a:p>
            <a:pPr algn="l">
              <a:buClr>
                <a:schemeClr val="tx1"/>
              </a:buClr>
              <a:buSzPct val="100000"/>
            </a:pPr>
            <a:endParaRPr lang="en-US" sz="19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l">
              <a:buClr>
                <a:schemeClr val="tx1"/>
              </a:buClr>
              <a:buSzPct val="100000"/>
            </a:pPr>
            <a:endParaRPr lang="en-US" sz="19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l">
              <a:buClr>
                <a:schemeClr val="tx1"/>
              </a:buClr>
              <a:buSzPct val="100000"/>
            </a:pPr>
            <a:endParaRPr lang="en-US" sz="19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 algn="l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800" cap="none" dirty="0">
                <a:latin typeface="Cambria" panose="02040503050406030204" pitchFamily="18" charset="0"/>
                <a:ea typeface="Cambria" panose="02040503050406030204" pitchFamily="18" charset="0"/>
              </a:rPr>
              <a:t>P</a:t>
            </a:r>
            <a:r>
              <a:rPr lang="en-US" sz="1800" cap="non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erform scaling on data using standard scaler </a:t>
            </a:r>
          </a:p>
          <a:p>
            <a:pPr marL="342900" indent="-342900" algn="l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endParaRPr lang="en-US" sz="33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 algn="l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endParaRPr lang="en-US" sz="2200" dirty="0">
              <a:solidFill>
                <a:schemeClr val="tx1"/>
              </a:solidFill>
              <a:latin typeface="Tw Cen MT" panose="020B0602020104020603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F0E51C3-53BA-673C-057E-C06FA9A5BE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1381" y="4494722"/>
            <a:ext cx="4229073" cy="205357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3B9BCEB-3C09-264C-928C-A6BE826E4B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1382" y="1406761"/>
            <a:ext cx="4229072" cy="2316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576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83566-BDF7-4602-6981-ED1277CF0C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0051" y="323557"/>
            <a:ext cx="10058400" cy="75965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 fontAlgn="base"/>
            <a:r>
              <a:rPr lang="en-US" sz="2800" b="1" dirty="0">
                <a:latin typeface="Tw Cen MT" panose="020B0602020104020603" pitchFamily="34" charset="0"/>
              </a:rPr>
              <a:t>Visualization-EDA</a:t>
            </a:r>
            <a:endParaRPr lang="en-US" sz="2800" b="1" i="0" dirty="0">
              <a:effectLst/>
              <a:latin typeface="Tw Cen MT" panose="020B06020201040206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D8B7EF-54A7-8EE7-8BF9-C634C39087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6567" y="1269674"/>
            <a:ext cx="10385367" cy="263350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marL="342900" indent="-342900" algn="l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800" cap="non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Plot the histogram of target variable</a:t>
            </a:r>
          </a:p>
          <a:p>
            <a:pPr marL="342900" indent="-342900" algn="l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800" cap="none" dirty="0">
                <a:latin typeface="Cambria" panose="02040503050406030204" pitchFamily="18" charset="0"/>
                <a:ea typeface="Cambria" panose="02040503050406030204" pitchFamily="18" charset="0"/>
              </a:rPr>
              <a:t>Pair plot on the selected features</a:t>
            </a:r>
            <a:endParaRPr lang="en-US" sz="1800" cap="none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 algn="l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endParaRPr lang="en-US" sz="2200" dirty="0">
              <a:solidFill>
                <a:schemeClr val="tx1"/>
              </a:solidFill>
              <a:latin typeface="Tw Cen MT" panose="020B06020201040206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AF2E28B-33B7-3E64-265E-44109F7B41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567" y="2931423"/>
            <a:ext cx="4325790" cy="3238976"/>
          </a:xfrm>
          <a:prstGeom prst="rect">
            <a:avLst/>
          </a:prstGeo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D891B8CD-7C08-7868-A2DB-DF232A2C3B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9645" y="1762593"/>
            <a:ext cx="4871134" cy="4871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49274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CA2C5-3DAE-F024-88ED-47451C319D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0051" y="323557"/>
            <a:ext cx="10058400" cy="75965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 fontAlgn="base"/>
            <a:r>
              <a:rPr lang="en-US" sz="2800" b="1" dirty="0">
                <a:latin typeface="Cambria" panose="02040503050406030204" pitchFamily="18" charset="0"/>
                <a:ea typeface="Cambria" panose="02040503050406030204" pitchFamily="18" charset="0"/>
              </a:rPr>
              <a:t>Visualization-EDA</a:t>
            </a:r>
            <a:endParaRPr lang="en-US" sz="2800" b="1" i="0" dirty="0"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D8B7EF-54A7-8EE7-8BF9-C634C39087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7005" y="1083213"/>
            <a:ext cx="11003686" cy="263350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marL="342900" indent="-342900" algn="l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800" cap="none" dirty="0">
                <a:latin typeface="Cambria" panose="02040503050406030204" pitchFamily="18" charset="0"/>
                <a:ea typeface="Cambria" panose="02040503050406030204" pitchFamily="18" charset="0"/>
              </a:rPr>
              <a:t>Displot ,box plot on the selected features</a:t>
            </a:r>
            <a:endParaRPr lang="en-US" sz="1800" cap="none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 algn="l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800" cap="none" dirty="0">
                <a:latin typeface="Cambria" panose="02040503050406030204" pitchFamily="18" charset="0"/>
                <a:ea typeface="Cambria" panose="02040503050406030204" pitchFamily="18" charset="0"/>
              </a:rPr>
              <a:t>O</a:t>
            </a:r>
            <a:r>
              <a:rPr lang="en-US" sz="1800" cap="non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utliers : checke</a:t>
            </a:r>
            <a:r>
              <a:rPr lang="en-US" sz="1800" cap="none" dirty="0">
                <a:latin typeface="Cambria" panose="02040503050406030204" pitchFamily="18" charset="0"/>
                <a:ea typeface="Cambria" panose="02040503050406030204" pitchFamily="18" charset="0"/>
              </a:rPr>
              <a:t>d for outliers, no need to handle outliers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  <a:endParaRPr lang="en-US" sz="1800" dirty="0">
              <a:solidFill>
                <a:schemeClr val="tx1"/>
              </a:solidFill>
              <a:latin typeface="Tw Cen MT" panose="020B0602020104020603" pitchFamily="34" charset="0"/>
            </a:endParaRP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54051C64-BDC2-4ED6-9631-F7B39740AF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005" y="2057532"/>
            <a:ext cx="4666384" cy="4678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463CD0FD-87D9-D43F-E4B5-174E9C2243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0913" y="2217307"/>
            <a:ext cx="6681553" cy="4518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57917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C04CB86-23AA-AAA6-5C63-FF75102EDA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0647" y="990595"/>
            <a:ext cx="6220691" cy="24384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49B03DD-C88B-EDC5-BBAA-83AE8A2B47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822" y="4244594"/>
            <a:ext cx="10928356" cy="154553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9F49F32-0FC4-B654-58D8-C1E01A29FFBF}"/>
              </a:ext>
            </a:extLst>
          </p:cNvPr>
          <p:cNvSpPr txBox="1"/>
          <p:nvPr/>
        </p:nvSpPr>
        <p:spPr>
          <a:xfrm>
            <a:off x="735496" y="3597965"/>
            <a:ext cx="2604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Models</a:t>
            </a:r>
            <a:r>
              <a:rPr lang="en-US" b="1" dirty="0"/>
              <a:t>: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F0F402-9D37-2DA2-6ABB-161DCA9515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0" y="92291"/>
            <a:ext cx="10058400" cy="75965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 fontAlgn="base"/>
            <a:r>
              <a:rPr lang="en-US" sz="2800" b="1" dirty="0">
                <a:latin typeface="Cambria" panose="02040503050406030204" pitchFamily="18" charset="0"/>
                <a:ea typeface="Cambria" panose="02040503050406030204" pitchFamily="18" charset="0"/>
              </a:rPr>
              <a:t>Methodology </a:t>
            </a:r>
            <a:endParaRPr lang="en-US" sz="2800" b="1" i="0" dirty="0"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86223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83566-BDF7-4602-6981-ED1277CF0C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0" y="115738"/>
            <a:ext cx="10058400" cy="75965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 fontAlgn="base"/>
            <a:r>
              <a:rPr lang="en-US" sz="2800" b="1" i="0" dirty="0">
                <a:effectLst/>
                <a:latin typeface="Tw Cen MT" panose="020B0602020104020603" pitchFamily="34" charset="0"/>
              </a:rPr>
              <a:t>MODEL BUILDING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D8B7EF-54A7-8EE7-8BF9-C634C39087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1215" y="991131"/>
            <a:ext cx="8043950" cy="386910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 fontScale="77500" lnSpcReduction="20000"/>
          </a:bodyPr>
          <a:lstStyle/>
          <a:p>
            <a:pPr algn="l">
              <a:buClr>
                <a:schemeClr val="tx1"/>
              </a:buClr>
              <a:buSzPct val="100000"/>
            </a:pPr>
            <a:r>
              <a:rPr lang="en-US" sz="3100" b="1" dirty="0">
                <a:solidFill>
                  <a:schemeClr val="tx1"/>
                </a:solidFill>
                <a:latin typeface="Tw Cen MT" panose="020B0602020104020603" pitchFamily="34" charset="0"/>
              </a:rPr>
              <a:t>1.</a:t>
            </a:r>
            <a:r>
              <a:rPr lang="en-US" sz="23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Logistic Regression:</a:t>
            </a:r>
          </a:p>
          <a:p>
            <a:pPr marL="914400" lvl="1" indent="-457200" algn="l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3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Supervised machine learning algorithm used for Classification problems</a:t>
            </a:r>
          </a:p>
          <a:p>
            <a:pPr marL="914400" lvl="1" indent="-457200" algn="l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3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The main aim is to predict the probability of given instance belongs to that class or not</a:t>
            </a:r>
          </a:p>
          <a:p>
            <a:pPr marL="914400" lvl="1" indent="-457200" algn="l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3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It transforms the continuous value output of linear regression to categorical value output using Sigmoid Function</a:t>
            </a:r>
          </a:p>
          <a:p>
            <a:pPr marL="914400" lvl="1" indent="-457200" algn="l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3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Accuracy score – 0.84 ( using </a:t>
            </a:r>
            <a:r>
              <a:rPr lang="en-US" sz="2300" dirty="0">
                <a:latin typeface="Cambria" panose="02040503050406030204" pitchFamily="18" charset="0"/>
                <a:ea typeface="Cambria" panose="02040503050406030204" pitchFamily="18" charset="0"/>
              </a:rPr>
              <a:t>selected </a:t>
            </a:r>
            <a:r>
              <a:rPr lang="en-US" sz="23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features from correlation) and 0.79(using grid search)</a:t>
            </a:r>
          </a:p>
          <a:p>
            <a:pPr marL="914400" lvl="1" indent="-457200" algn="l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300" b="1" dirty="0">
                <a:latin typeface="Cambria" panose="02040503050406030204" pitchFamily="18" charset="0"/>
                <a:ea typeface="Cambria" panose="02040503050406030204" pitchFamily="18" charset="0"/>
              </a:rPr>
              <a:t>Hyper params </a:t>
            </a:r>
            <a:r>
              <a:rPr lang="en-US" sz="2300" dirty="0">
                <a:latin typeface="Cambria" panose="02040503050406030204" pitchFamily="18" charset="0"/>
                <a:ea typeface="Cambria" panose="02040503050406030204" pitchFamily="18" charset="0"/>
              </a:rPr>
              <a:t>:  {  'penalty': ['l1', 'l2'],'C': [0.1, 1] }</a:t>
            </a:r>
            <a:endParaRPr lang="en-US" sz="23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914400" lvl="1" indent="-457200" algn="l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300" b="1" dirty="0">
                <a:latin typeface="Cambria" panose="02040503050406030204" pitchFamily="18" charset="0"/>
                <a:ea typeface="Cambria" panose="02040503050406030204" pitchFamily="18" charset="0"/>
              </a:rPr>
              <a:t>Best parameters </a:t>
            </a:r>
            <a:r>
              <a:rPr lang="en-US" sz="2300" dirty="0">
                <a:latin typeface="Cambria" panose="02040503050406030204" pitchFamily="18" charset="0"/>
                <a:ea typeface="Cambria" panose="02040503050406030204" pitchFamily="18" charset="0"/>
              </a:rPr>
              <a:t>: {'C': 0.1, 'penalty': 'l2'}</a:t>
            </a:r>
            <a:endParaRPr lang="en-US" sz="23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914400" lvl="1" indent="-457200" algn="l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914400" lvl="1" indent="-457200" algn="l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endParaRPr lang="en-US" sz="2200" dirty="0">
              <a:solidFill>
                <a:schemeClr val="tx1"/>
              </a:solidFill>
              <a:latin typeface="Tw Cen MT" panose="020B06020201040206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5FC17A4-62CF-FF8A-6775-1AC010B163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201" y="4748980"/>
            <a:ext cx="6726189" cy="199328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080833A-8102-6AA4-6B4F-D407F8DB26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4055" y="1301498"/>
            <a:ext cx="3598506" cy="2873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950760"/>
      </p:ext>
    </p:extLst>
  </p:cSld>
  <p:clrMapOvr>
    <a:masterClrMapping/>
  </p:clrMapOvr>
</p:sld>
</file>

<file path=ppt/theme/theme1.xml><?xml version="1.0" encoding="utf-8"?>
<a:theme xmlns:a="http://schemas.openxmlformats.org/drawingml/2006/main" name="GlowVTI">
  <a:themeElements>
    <a:clrScheme name="AnalogousFromLightSeed_2SEEDS">
      <a:dk1>
        <a:srgbClr val="000000"/>
      </a:dk1>
      <a:lt1>
        <a:srgbClr val="FFFFFF"/>
      </a:lt1>
      <a:dk2>
        <a:srgbClr val="243341"/>
      </a:dk2>
      <a:lt2>
        <a:srgbClr val="E8E4E2"/>
      </a:lt2>
      <a:accent1>
        <a:srgbClr val="24ADE3"/>
      </a:accent1>
      <a:accent2>
        <a:srgbClr val="39B4A3"/>
      </a:accent2>
      <a:accent3>
        <a:srgbClr val="6F95ED"/>
      </a:accent3>
      <a:accent4>
        <a:srgbClr val="5B4FEA"/>
      </a:accent4>
      <a:accent5>
        <a:srgbClr val="AD6FED"/>
      </a:accent5>
      <a:accent6>
        <a:srgbClr val="DC4FEA"/>
      </a:accent6>
      <a:hlink>
        <a:srgbClr val="AA7561"/>
      </a:hlink>
      <a:folHlink>
        <a:srgbClr val="7F7F7F"/>
      </a:folHlink>
    </a:clrScheme>
    <a:fontScheme name="Blur">
      <a:majorFont>
        <a:latin typeface="Bell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lowVTI" id="{D5B5AA20-F6D3-43B8-AF6B-ECAF69256418}" vid="{93025AB5-1D44-4CD3-9BC3-729F6E11E04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898</Words>
  <Application>Microsoft Office PowerPoint</Application>
  <PresentationFormat>Widescreen</PresentationFormat>
  <Paragraphs>87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Arial</vt:lpstr>
      <vt:lpstr>Avenir Next LT Pro</vt:lpstr>
      <vt:lpstr>Bell MT</vt:lpstr>
      <vt:lpstr>Cambria</vt:lpstr>
      <vt:lpstr>Times New Roman</vt:lpstr>
      <vt:lpstr>Tw Cen MT</vt:lpstr>
      <vt:lpstr>Wingdings</vt:lpstr>
      <vt:lpstr>Wingdings 3</vt:lpstr>
      <vt:lpstr>GlowVTI</vt:lpstr>
      <vt:lpstr>Students' Perceptions of AI in Education</vt:lpstr>
      <vt:lpstr>DATASET INTRODUCTION &amp; DESCRIPTION</vt:lpstr>
      <vt:lpstr>PROBLEM STATEMENT &amp; OBJECTIVE</vt:lpstr>
      <vt:lpstr>PREPROCESSING OF DATA</vt:lpstr>
      <vt:lpstr>PREPROCESSING OF DATA</vt:lpstr>
      <vt:lpstr>Visualization-EDA</vt:lpstr>
      <vt:lpstr>Visualization-EDA</vt:lpstr>
      <vt:lpstr>Methodology </vt:lpstr>
      <vt:lpstr>MODEL BUILDING</vt:lpstr>
      <vt:lpstr>MODEL BUILDING</vt:lpstr>
      <vt:lpstr>MODEL BUILDING</vt:lpstr>
      <vt:lpstr>MODEL BUILDING</vt:lpstr>
      <vt:lpstr>RESULTS</vt:lpstr>
      <vt:lpstr>CONCLUSIONS AND CHALLENGES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Students' Perceptions of AI in Education</dc:title>
  <dc:creator>Boddu, Leelaprasad</dc:creator>
  <cp:lastModifiedBy>Boddu, Leelaprasad</cp:lastModifiedBy>
  <cp:revision>44</cp:revision>
  <dcterms:created xsi:type="dcterms:W3CDTF">2023-04-26T05:26:20Z</dcterms:created>
  <dcterms:modified xsi:type="dcterms:W3CDTF">2023-04-26T06:08:06Z</dcterms:modified>
</cp:coreProperties>
</file>