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4" r:id="rId6"/>
    <p:sldId id="262" r:id="rId7"/>
    <p:sldId id="263"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Hf0+Jn6JDCYjoRP18WJExD7Dx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30CFF653-7BC7-BAA3-DED3-92D47BC52415}"/>
            </a:ext>
          </a:extLst>
        </p:cNvPr>
        <p:cNvGrpSpPr/>
        <p:nvPr/>
      </p:nvGrpSpPr>
      <p:grpSpPr>
        <a:xfrm>
          <a:off x="0" y="0"/>
          <a:ext cx="0" cy="0"/>
          <a:chOff x="0" y="0"/>
          <a:chExt cx="0" cy="0"/>
        </a:xfrm>
      </p:grpSpPr>
      <p:sp>
        <p:nvSpPr>
          <p:cNvPr id="91" name="Google Shape;91;p5:notes">
            <a:extLst>
              <a:ext uri="{FF2B5EF4-FFF2-40B4-BE49-F238E27FC236}">
                <a16:creationId xmlns:a16="http://schemas.microsoft.com/office/drawing/2014/main" id="{8B0BA40E-2DCA-C37E-555E-92363E1D32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a:extLst>
              <a:ext uri="{FF2B5EF4-FFF2-40B4-BE49-F238E27FC236}">
                <a16:creationId xmlns:a16="http://schemas.microsoft.com/office/drawing/2014/main" id="{4BC731B2-330D-606D-4D0B-A05D6A5DB82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687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a:extLst>
            <a:ext uri="{FF2B5EF4-FFF2-40B4-BE49-F238E27FC236}">
              <a16:creationId xmlns:a16="http://schemas.microsoft.com/office/drawing/2014/main" id="{6E5BACB4-B468-D698-46F3-9853FD8D545C}"/>
            </a:ext>
          </a:extLst>
        </p:cNvPr>
        <p:cNvGrpSpPr/>
        <p:nvPr/>
      </p:nvGrpSpPr>
      <p:grpSpPr>
        <a:xfrm>
          <a:off x="0" y="0"/>
          <a:ext cx="0" cy="0"/>
          <a:chOff x="0" y="0"/>
          <a:chExt cx="0" cy="0"/>
        </a:xfrm>
      </p:grpSpPr>
      <p:sp>
        <p:nvSpPr>
          <p:cNvPr id="78" name="Google Shape;78;p4:notes">
            <a:extLst>
              <a:ext uri="{FF2B5EF4-FFF2-40B4-BE49-F238E27FC236}">
                <a16:creationId xmlns:a16="http://schemas.microsoft.com/office/drawing/2014/main" id="{89DCB088-1E21-440C-0328-F796E31407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a:extLst>
              <a:ext uri="{FF2B5EF4-FFF2-40B4-BE49-F238E27FC236}">
                <a16:creationId xmlns:a16="http://schemas.microsoft.com/office/drawing/2014/main" id="{3FFC50BF-6952-5149-0809-A3176A2883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540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a:extLst>
            <a:ext uri="{FF2B5EF4-FFF2-40B4-BE49-F238E27FC236}">
              <a16:creationId xmlns:a16="http://schemas.microsoft.com/office/drawing/2014/main" id="{4CC568D6-1473-BDB2-8095-D7F30C3F7D17}"/>
            </a:ext>
          </a:extLst>
        </p:cNvPr>
        <p:cNvGrpSpPr/>
        <p:nvPr/>
      </p:nvGrpSpPr>
      <p:grpSpPr>
        <a:xfrm>
          <a:off x="0" y="0"/>
          <a:ext cx="0" cy="0"/>
          <a:chOff x="0" y="0"/>
          <a:chExt cx="0" cy="0"/>
        </a:xfrm>
      </p:grpSpPr>
      <p:sp>
        <p:nvSpPr>
          <p:cNvPr id="78" name="Google Shape;78;p4:notes">
            <a:extLst>
              <a:ext uri="{FF2B5EF4-FFF2-40B4-BE49-F238E27FC236}">
                <a16:creationId xmlns:a16="http://schemas.microsoft.com/office/drawing/2014/main" id="{49B626B5-FC6D-D9BE-B15D-9C7BAA8C0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a:extLst>
              <a:ext uri="{FF2B5EF4-FFF2-40B4-BE49-F238E27FC236}">
                <a16:creationId xmlns:a16="http://schemas.microsoft.com/office/drawing/2014/main" id="{E64BD90C-013B-AF05-F0B4-1BDC75EEE9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7406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2378100" cy="5187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a:t>
            </a:r>
            <a:endParaRPr lang="en-GB" sz="700" b="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Theme Name:</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1925495" y="1311313"/>
            <a:ext cx="7277978" cy="938678"/>
          </a:xfrm>
          <a:prstGeom prst="rect">
            <a:avLst/>
          </a:prstGeom>
          <a:noFill/>
          <a:ln>
            <a:noFill/>
          </a:ln>
        </p:spPr>
        <p:txBody>
          <a:bodyPr spcFirstLastPara="1" wrap="square" lIns="91425" tIns="45700" rIns="91425" bIns="45700" anchor="t" anchorCtr="0">
            <a:spAutoFit/>
          </a:bodyPr>
          <a:lstStyle/>
          <a:p>
            <a:pPr marL="302260" lvl="1">
              <a:buSzPts val="1300"/>
            </a:pPr>
            <a:r>
              <a:rPr lang="en-US" dirty="0"/>
              <a:t>To Create an AI-driven OSINT platform for India that gathers, examines, and displays publicly accessible information from social media, news outlets, and public records to support digital investigations while complying with legal and ethical guidelines</a:t>
            </a:r>
            <a:r>
              <a:rPr lang="en-IN" dirty="0"/>
              <a:t>.  </a:t>
            </a:r>
          </a:p>
          <a:p>
            <a:pPr marL="302260" marR="0" lvl="1"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628512" y="3340548"/>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r>
              <a:rPr lang="en-IN" sz="1400" i="0" u="none" strike="noStrike" cap="none" dirty="0">
                <a:solidFill>
                  <a:srgbClr val="000000"/>
                </a:solidFill>
                <a:latin typeface="+mj-lt"/>
                <a:ea typeface="IBM Plex Sans"/>
                <a:cs typeface="IBM Plex Sans"/>
                <a:sym typeface="IBM Plex Sans"/>
              </a:rPr>
              <a:t>K. K. Wagh Institute Of Engineering Education and Research, Nashik</a:t>
            </a:r>
            <a:endParaRPr sz="1400" i="0" u="none" strike="noStrike" cap="none" dirty="0">
              <a:solidFill>
                <a:srgbClr val="000000"/>
              </a:solidFill>
              <a:latin typeface="+mj-lt"/>
              <a:ea typeface="IBM Plex Sans"/>
              <a:cs typeface="IBM Plex Sans"/>
              <a:sym typeface="IBM Plex Sans"/>
            </a:endParaRPr>
          </a:p>
        </p:txBody>
      </p:sp>
      <p:sp>
        <p:nvSpPr>
          <p:cNvPr id="58" name="Google Shape;58;p1"/>
          <p:cNvSpPr txBox="1"/>
          <p:nvPr/>
        </p:nvSpPr>
        <p:spPr>
          <a:xfrm>
            <a:off x="1430700" y="4004000"/>
            <a:ext cx="7348200" cy="307736"/>
          </a:xfrm>
          <a:prstGeom prst="rect">
            <a:avLst/>
          </a:prstGeom>
          <a:noFill/>
          <a:ln>
            <a:noFill/>
          </a:ln>
        </p:spPr>
        <p:txBody>
          <a:bodyPr spcFirstLastPara="1" wrap="square" lIns="91425" tIns="45700" rIns="91425" bIns="45700" anchor="t" anchorCtr="0">
            <a:spAutoFit/>
          </a:bodyPr>
          <a:lstStyle/>
          <a:p>
            <a:pPr marL="302260" lvl="1">
              <a:buSzPts val="1400"/>
            </a:pPr>
            <a:r>
              <a:rPr lang="en-IN" dirty="0"/>
              <a:t>AI for Social Good / Digital Forensics </a:t>
            </a:r>
            <a:endParaRPr sz="1400" b="0" i="0" u="none" strike="noStrike" cap="none" dirty="0">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1621098" y="2069780"/>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chemeClr val="dk1"/>
                </a:solidFill>
                <a:latin typeface="Arial"/>
                <a:ea typeface="Arial"/>
                <a:cs typeface="Arial"/>
                <a:sym typeface="Arial"/>
              </a:rPr>
              <a:t>Tech Titans</a:t>
            </a:r>
            <a:endParaRPr sz="1400" b="0" i="0" u="none" strike="noStrike" cap="none" dirty="0">
              <a:solidFill>
                <a:schemeClr val="dk1"/>
              </a:solidFill>
              <a:latin typeface="Arial"/>
              <a:ea typeface="Arial"/>
              <a:cs typeface="Arial"/>
              <a:sym typeface="Arial"/>
            </a:endParaRPr>
          </a:p>
        </p:txBody>
      </p:sp>
      <p:sp>
        <p:nvSpPr>
          <p:cNvPr id="61" name="Google Shape;61;p1"/>
          <p:cNvSpPr txBox="1"/>
          <p:nvPr/>
        </p:nvSpPr>
        <p:spPr>
          <a:xfrm>
            <a:off x="2350260" y="2708190"/>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err="1">
                <a:solidFill>
                  <a:schemeClr val="dk1"/>
                </a:solidFill>
                <a:latin typeface="Arial"/>
                <a:ea typeface="Arial"/>
                <a:cs typeface="Arial"/>
                <a:sym typeface="Arial"/>
              </a:rPr>
              <a:t>Satkar</a:t>
            </a:r>
            <a:r>
              <a:rPr lang="en-IN" sz="1400" b="0" i="0" u="none" strike="noStrike" cap="none" dirty="0">
                <a:solidFill>
                  <a:schemeClr val="dk1"/>
                </a:solidFill>
                <a:latin typeface="Arial"/>
                <a:ea typeface="Arial"/>
                <a:cs typeface="Arial"/>
                <a:sym typeface="Arial"/>
              </a:rPr>
              <a:t> </a:t>
            </a:r>
            <a:r>
              <a:rPr lang="en-IN" sz="1400" b="0" i="0" u="none" strike="noStrike" cap="none" dirty="0" err="1">
                <a:solidFill>
                  <a:schemeClr val="dk1"/>
                </a:solidFill>
                <a:latin typeface="Arial"/>
                <a:ea typeface="Arial"/>
                <a:cs typeface="Arial"/>
                <a:sym typeface="Arial"/>
              </a:rPr>
              <a:t>Garje</a:t>
            </a:r>
            <a:endParaRPr sz="1400" b="0" i="0" u="none" strike="noStrike" cap="none" dirty="0">
              <a:solidFill>
                <a:schemeClr val="dk1"/>
              </a:solidFill>
              <a:latin typeface="Arial"/>
              <a:ea typeface="Arial"/>
              <a:cs typeface="Arial"/>
              <a:sym typeface="Arial"/>
            </a:endParaRPr>
          </a:p>
        </p:txBody>
      </p:sp>
      <p:sp>
        <p:nvSpPr>
          <p:cNvPr id="62" name="Google Shape;62;p1"/>
          <p:cNvSpPr txBox="1"/>
          <p:nvPr/>
        </p:nvSpPr>
        <p:spPr>
          <a:xfrm>
            <a:off x="2574000" y="4563836"/>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a:solidFill>
                  <a:schemeClr val="dk1"/>
                </a:solidFill>
                <a:latin typeface="Arial"/>
                <a:ea typeface="Arial"/>
                <a:cs typeface="Arial"/>
                <a:sym typeface="Arial"/>
              </a:rPr>
              <a:t>satkargarje1@gmail.com</a:t>
            </a: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8" name="Google Shape;68;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70" name="Google Shape;70;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3" name="Google Shape;73;p2"/>
          <p:cNvGrpSpPr/>
          <p:nvPr/>
        </p:nvGrpSpPr>
        <p:grpSpPr>
          <a:xfrm>
            <a:off x="465613" y="1070299"/>
            <a:ext cx="8212361" cy="3995320"/>
            <a:chOff x="-6976" y="-38100"/>
            <a:chExt cx="2090776" cy="1503300"/>
          </a:xfrm>
        </p:grpSpPr>
        <p:sp>
          <p:nvSpPr>
            <p:cNvPr id="74" name="Google Shape;74;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5" name="Google Shape;75;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7809EF8-A00F-014C-77F9-EDC6BC983C1C}"/>
              </a:ext>
            </a:extLst>
          </p:cNvPr>
          <p:cNvSpPr txBox="1"/>
          <p:nvPr/>
        </p:nvSpPr>
        <p:spPr>
          <a:xfrm>
            <a:off x="743415" y="1211766"/>
            <a:ext cx="7686907" cy="1169551"/>
          </a:xfrm>
          <a:prstGeom prst="rect">
            <a:avLst/>
          </a:prstGeom>
          <a:noFill/>
        </p:spPr>
        <p:txBody>
          <a:bodyPr wrap="square" rtlCol="0">
            <a:spAutoFit/>
          </a:bodyPr>
          <a:lstStyle/>
          <a:p>
            <a:r>
              <a:rPr lang="en-IN" b="1" dirty="0"/>
              <a:t>Problem:</a:t>
            </a:r>
            <a:br>
              <a:rPr lang="en-IN" dirty="0"/>
            </a:br>
            <a:r>
              <a:rPr lang="en-IN" dirty="0"/>
              <a:t>- Manual OSINT (Open-Source Intelligence) investigations are time-consuming and inefficient.  </a:t>
            </a:r>
          </a:p>
          <a:p>
            <a:r>
              <a:rPr lang="en-IN" dirty="0"/>
              <a:t>- Lack of structured tools for Indian investigators to analyse public data legally.  </a:t>
            </a:r>
          </a:p>
          <a:p>
            <a:r>
              <a:rPr lang="en-IN" dirty="0"/>
              <a:t>- Difficulty in connecting scattered digital footprints of individuals across platforms.  </a:t>
            </a:r>
          </a:p>
          <a:p>
            <a:endParaRPr lang="en-IN" dirty="0"/>
          </a:p>
        </p:txBody>
      </p:sp>
      <p:sp>
        <p:nvSpPr>
          <p:cNvPr id="3" name="TextBox 2">
            <a:extLst>
              <a:ext uri="{FF2B5EF4-FFF2-40B4-BE49-F238E27FC236}">
                <a16:creationId xmlns:a16="http://schemas.microsoft.com/office/drawing/2014/main" id="{E3656ACA-9C5E-E853-D845-B9E5B2FD57CA}"/>
              </a:ext>
            </a:extLst>
          </p:cNvPr>
          <p:cNvSpPr txBox="1"/>
          <p:nvPr/>
        </p:nvSpPr>
        <p:spPr>
          <a:xfrm>
            <a:off x="785465" y="2364051"/>
            <a:ext cx="7644857" cy="1384995"/>
          </a:xfrm>
          <a:prstGeom prst="rect">
            <a:avLst/>
          </a:prstGeom>
          <a:noFill/>
        </p:spPr>
        <p:txBody>
          <a:bodyPr wrap="square" rtlCol="0">
            <a:spAutoFit/>
          </a:bodyPr>
          <a:lstStyle/>
          <a:p>
            <a:r>
              <a:rPr lang="en-IN" b="1" dirty="0"/>
              <a:t>Solution:</a:t>
            </a:r>
            <a:br>
              <a:rPr lang="en-IN" dirty="0"/>
            </a:br>
            <a:r>
              <a:rPr lang="en-IN" dirty="0"/>
              <a:t>- </a:t>
            </a:r>
            <a:r>
              <a:rPr lang="en-IN" b="1" dirty="0"/>
              <a:t>Automated Data Collection:</a:t>
            </a:r>
            <a:r>
              <a:rPr lang="en-IN" dirty="0"/>
              <a:t> Scrapers &amp; APIs to gather public data from Indian sources.  </a:t>
            </a:r>
          </a:p>
          <a:p>
            <a:r>
              <a:rPr lang="en-IN" dirty="0"/>
              <a:t>- </a:t>
            </a:r>
            <a:r>
              <a:rPr lang="en-IN" b="1" dirty="0"/>
              <a:t>AI-Powered Analysis:</a:t>
            </a:r>
            <a:r>
              <a:rPr lang="en-IN" dirty="0"/>
              <a:t> NLP &amp; ML for entity resolution, risk detection, and pattern recognition.  </a:t>
            </a:r>
          </a:p>
          <a:p>
            <a:r>
              <a:rPr lang="en-IN" dirty="0"/>
              <a:t>- </a:t>
            </a:r>
            <a:r>
              <a:rPr lang="en-IN" b="1" dirty="0"/>
              <a:t>Ethical Compliance:</a:t>
            </a:r>
            <a:r>
              <a:rPr lang="en-IN" dirty="0"/>
              <a:t> Built-in checks for Indian IT Act, 2000, and data privacy laws.  </a:t>
            </a:r>
          </a:p>
          <a:p>
            <a:r>
              <a:rPr lang="en-IN" dirty="0"/>
              <a:t>- </a:t>
            </a:r>
            <a:r>
              <a:rPr lang="en-IN" b="1" dirty="0"/>
              <a:t>Interactive Dashboard:</a:t>
            </a:r>
            <a:r>
              <a:rPr lang="en-IN" dirty="0"/>
              <a:t> Visualizes connections, timelines, and risk scores.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2" name="Google Shape;82;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3" name="Google Shape;83;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5" name="Google Shape;85;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6" name="Google Shape;86;p4"/>
          <p:cNvGrpSpPr/>
          <p:nvPr/>
        </p:nvGrpSpPr>
        <p:grpSpPr>
          <a:xfrm>
            <a:off x="615850" y="1188648"/>
            <a:ext cx="7994685" cy="3676019"/>
            <a:chOff x="0" y="-38100"/>
            <a:chExt cx="2083903" cy="1503300"/>
          </a:xfrm>
        </p:grpSpPr>
        <p:sp>
          <p:nvSpPr>
            <p:cNvPr id="87" name="Google Shape;87;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8" name="Google Shape;88;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C4110662-5D7E-B1ED-EF22-BB339AD4011E}"/>
              </a:ext>
            </a:extLst>
          </p:cNvPr>
          <p:cNvSpPr txBox="1"/>
          <p:nvPr/>
        </p:nvSpPr>
        <p:spPr>
          <a:xfrm>
            <a:off x="698810" y="1281814"/>
            <a:ext cx="7878765" cy="3724096"/>
          </a:xfrm>
          <a:prstGeom prst="rect">
            <a:avLst/>
          </a:prstGeom>
          <a:noFill/>
        </p:spPr>
        <p:txBody>
          <a:bodyPr wrap="square" rtlCol="0">
            <a:spAutoFit/>
          </a:bodyPr>
          <a:lstStyle/>
          <a:p>
            <a:r>
              <a:rPr lang="en-IN" b="1" dirty="0"/>
              <a:t>Approach:</a:t>
            </a:r>
          </a:p>
          <a:p>
            <a:r>
              <a:rPr lang="en-IN" dirty="0"/>
              <a:t>1. </a:t>
            </a:r>
            <a:r>
              <a:rPr lang="en-IN" b="1" dirty="0"/>
              <a:t>Data Collection Module</a:t>
            </a:r>
            <a:r>
              <a:rPr lang="en-IN" dirty="0"/>
              <a:t>  </a:t>
            </a:r>
          </a:p>
          <a:p>
            <a:r>
              <a:rPr lang="en-IN" sz="1200" dirty="0"/>
              <a:t>   - Sources: Twitter, Facebook, LinkedIn, Indian court records, news sites (via APIs &amp; ethical scraping).  </a:t>
            </a:r>
          </a:p>
          <a:p>
            <a:r>
              <a:rPr lang="en-IN" sz="1200" dirty="0"/>
              <a:t>   - Tools: Python (</a:t>
            </a:r>
            <a:r>
              <a:rPr lang="en-IN" sz="1200" dirty="0" err="1"/>
              <a:t>BeautifulSoup</a:t>
            </a:r>
            <a:r>
              <a:rPr lang="en-IN" sz="1200" dirty="0"/>
              <a:t>, Scrapy), Google Custom Search API, Twitter API.  </a:t>
            </a:r>
          </a:p>
          <a:p>
            <a:r>
              <a:rPr lang="en-IN" sz="1200" dirty="0"/>
              <a:t> </a:t>
            </a:r>
          </a:p>
          <a:p>
            <a:r>
              <a:rPr lang="en-IN" dirty="0"/>
              <a:t>2. </a:t>
            </a:r>
            <a:r>
              <a:rPr lang="en-IN" b="1" dirty="0"/>
              <a:t>Data Processing Engine</a:t>
            </a:r>
            <a:r>
              <a:rPr lang="en-IN" dirty="0"/>
              <a:t>  </a:t>
            </a:r>
          </a:p>
          <a:p>
            <a:r>
              <a:rPr lang="en-IN" sz="1200" dirty="0"/>
              <a:t>   - Natural Language Processing (NLP):For sentiment analysis and keyword extraction.  </a:t>
            </a:r>
          </a:p>
          <a:p>
            <a:r>
              <a:rPr lang="en-IN" sz="1200" dirty="0"/>
              <a:t>   - Machine Learning (ML):</a:t>
            </a:r>
          </a:p>
          <a:p>
            <a:r>
              <a:rPr lang="en-IN" sz="1200" dirty="0"/>
              <a:t>     - Entity Resolution: Fuzzy matching for Indian names (e.g., "Mohandas" vs. "M.K. Gandhi").  </a:t>
            </a:r>
          </a:p>
          <a:p>
            <a:r>
              <a:rPr lang="en-IN" sz="1200" dirty="0"/>
              <a:t>     - Risk Scoring: Identifies suspicious patterns (e.g., fake profiles, hate speech).  </a:t>
            </a:r>
          </a:p>
          <a:p>
            <a:r>
              <a:rPr lang="en-IN" sz="1200" dirty="0"/>
              <a:t>   - Database: PostgreSQL for structured storage.  </a:t>
            </a:r>
          </a:p>
          <a:p>
            <a:r>
              <a:rPr lang="en-IN" sz="1200" dirty="0"/>
              <a:t> </a:t>
            </a:r>
          </a:p>
          <a:p>
            <a:r>
              <a:rPr lang="en-IN" dirty="0"/>
              <a:t>3. </a:t>
            </a:r>
            <a:r>
              <a:rPr lang="en-IN" b="1" dirty="0"/>
              <a:t>User Interface (Dashboard)</a:t>
            </a:r>
            <a:r>
              <a:rPr lang="en-IN" dirty="0"/>
              <a:t>  </a:t>
            </a:r>
          </a:p>
          <a:p>
            <a:r>
              <a:rPr lang="en-IN" sz="1200" dirty="0"/>
              <a:t>   - Tech Stack: Flask/Django (Backend), React.js (Frontend), D3.js for visualizations.  </a:t>
            </a:r>
          </a:p>
          <a:p>
            <a:r>
              <a:rPr lang="en-IN" sz="1200" dirty="0"/>
              <a:t>   - Features:  </a:t>
            </a:r>
          </a:p>
          <a:p>
            <a:r>
              <a:rPr lang="en-IN" sz="1200" dirty="0"/>
              <a:t>     - Search by name/phone/email.  </a:t>
            </a:r>
          </a:p>
          <a:p>
            <a:r>
              <a:rPr lang="en-IN" sz="1200" dirty="0"/>
              <a:t>     - Network graph of connections.  </a:t>
            </a:r>
          </a:p>
          <a:p>
            <a:r>
              <a:rPr lang="en-IN" sz="1200" dirty="0"/>
              <a:t>     - Timeline of activities.  </a:t>
            </a:r>
          </a:p>
          <a:p>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5"/>
          <p:cNvPicPr preferRelativeResize="0"/>
          <p:nvPr/>
        </p:nvPicPr>
        <p:blipFill rotWithShape="1">
          <a:blip r:embed="rId3">
            <a:alphaModFix/>
          </a:blip>
          <a:srcRect/>
          <a:stretch/>
        </p:blipFill>
        <p:spPr>
          <a:xfrm>
            <a:off x="419925" y="131025"/>
            <a:ext cx="1026150" cy="1026150"/>
          </a:xfrm>
          <a:prstGeom prst="rect">
            <a:avLst/>
          </a:prstGeom>
          <a:noFill/>
          <a:ln>
            <a:noFill/>
          </a:ln>
        </p:spPr>
      </p:pic>
      <p:sp>
        <p:nvSpPr>
          <p:cNvPr id="98" name="Google Shape;98;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01" name="Google Shape;101;p5"/>
          <p:cNvSpPr/>
          <p:nvPr/>
        </p:nvSpPr>
        <p:spPr>
          <a:xfrm>
            <a:off x="526825" y="884662"/>
            <a:ext cx="3960351" cy="4127813"/>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2" name="Google Shape;101;p5">
            <a:extLst>
              <a:ext uri="{FF2B5EF4-FFF2-40B4-BE49-F238E27FC236}">
                <a16:creationId xmlns:a16="http://schemas.microsoft.com/office/drawing/2014/main" id="{0B07F1FA-4084-C278-6349-A67FE8BAE6ED}"/>
              </a:ext>
            </a:extLst>
          </p:cNvPr>
          <p:cNvSpPr/>
          <p:nvPr/>
        </p:nvSpPr>
        <p:spPr>
          <a:xfrm>
            <a:off x="4763724" y="884661"/>
            <a:ext cx="3960351" cy="4127813"/>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pic>
        <p:nvPicPr>
          <p:cNvPr id="4" name="Picture 3">
            <a:extLst>
              <a:ext uri="{FF2B5EF4-FFF2-40B4-BE49-F238E27FC236}">
                <a16:creationId xmlns:a16="http://schemas.microsoft.com/office/drawing/2014/main" id="{DB09D6F2-B22A-6C12-9162-C25450A927DC}"/>
              </a:ext>
            </a:extLst>
          </p:cNvPr>
          <p:cNvPicPr>
            <a:picLocks noChangeAspect="1"/>
          </p:cNvPicPr>
          <p:nvPr/>
        </p:nvPicPr>
        <p:blipFill>
          <a:blip r:embed="rId4"/>
          <a:stretch>
            <a:fillRect/>
          </a:stretch>
        </p:blipFill>
        <p:spPr>
          <a:xfrm>
            <a:off x="605492" y="913934"/>
            <a:ext cx="3825259" cy="4098540"/>
          </a:xfrm>
          <a:prstGeom prst="rect">
            <a:avLst/>
          </a:prstGeom>
        </p:spPr>
      </p:pic>
      <p:pic>
        <p:nvPicPr>
          <p:cNvPr id="6" name="Picture 5">
            <a:extLst>
              <a:ext uri="{FF2B5EF4-FFF2-40B4-BE49-F238E27FC236}">
                <a16:creationId xmlns:a16="http://schemas.microsoft.com/office/drawing/2014/main" id="{B337F598-EAA6-BD8D-E91A-0CAC2D9D3139}"/>
              </a:ext>
            </a:extLst>
          </p:cNvPr>
          <p:cNvPicPr>
            <a:picLocks noChangeAspect="1"/>
          </p:cNvPicPr>
          <p:nvPr/>
        </p:nvPicPr>
        <p:blipFill>
          <a:blip r:embed="rId5"/>
          <a:stretch>
            <a:fillRect/>
          </a:stretch>
        </p:blipFill>
        <p:spPr>
          <a:xfrm>
            <a:off x="4839629" y="913934"/>
            <a:ext cx="3836490" cy="4028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DCED498A-FC04-0929-7D32-0EC972C939AA}"/>
            </a:ext>
          </a:extLst>
        </p:cNvPr>
        <p:cNvGrpSpPr/>
        <p:nvPr/>
      </p:nvGrpSpPr>
      <p:grpSpPr>
        <a:xfrm>
          <a:off x="0" y="0"/>
          <a:ext cx="0" cy="0"/>
          <a:chOff x="0" y="0"/>
          <a:chExt cx="0" cy="0"/>
        </a:xfrm>
      </p:grpSpPr>
      <p:pic>
        <p:nvPicPr>
          <p:cNvPr id="94" name="Google Shape;94;p5">
            <a:extLst>
              <a:ext uri="{FF2B5EF4-FFF2-40B4-BE49-F238E27FC236}">
                <a16:creationId xmlns:a16="http://schemas.microsoft.com/office/drawing/2014/main" id="{33F44B7C-057E-9E2A-7D7C-9F3686918016}"/>
              </a:ext>
            </a:extLst>
          </p:cNvPr>
          <p:cNvPicPr preferRelativeResize="0"/>
          <p:nvPr/>
        </p:nvPicPr>
        <p:blipFill rotWithShape="1">
          <a:blip r:embed="rId3">
            <a:alphaModFix/>
          </a:blip>
          <a:srcRect/>
          <a:stretch/>
        </p:blipFill>
        <p:spPr>
          <a:xfrm>
            <a:off x="419925" y="131025"/>
            <a:ext cx="1026150" cy="1026150"/>
          </a:xfrm>
          <a:prstGeom prst="rect">
            <a:avLst/>
          </a:prstGeom>
          <a:noFill/>
          <a:ln>
            <a:noFill/>
          </a:ln>
        </p:spPr>
      </p:pic>
      <p:sp>
        <p:nvSpPr>
          <p:cNvPr id="98" name="Google Shape;98;p5">
            <a:extLst>
              <a:ext uri="{FF2B5EF4-FFF2-40B4-BE49-F238E27FC236}">
                <a16:creationId xmlns:a16="http://schemas.microsoft.com/office/drawing/2014/main" id="{1D9123FC-37BC-F2D6-6230-E2A98C5898A1}"/>
              </a:ext>
            </a:extLst>
          </p:cNvPr>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01" name="Google Shape;101;p5">
            <a:extLst>
              <a:ext uri="{FF2B5EF4-FFF2-40B4-BE49-F238E27FC236}">
                <a16:creationId xmlns:a16="http://schemas.microsoft.com/office/drawing/2014/main" id="{C84C2A03-8C83-95D6-2D02-DAF22CF7D721}"/>
              </a:ext>
            </a:extLst>
          </p:cNvPr>
          <p:cNvSpPr/>
          <p:nvPr/>
        </p:nvSpPr>
        <p:spPr>
          <a:xfrm>
            <a:off x="526825" y="884662"/>
            <a:ext cx="8052180" cy="4127813"/>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pic>
        <p:nvPicPr>
          <p:cNvPr id="5" name="Picture 4">
            <a:extLst>
              <a:ext uri="{FF2B5EF4-FFF2-40B4-BE49-F238E27FC236}">
                <a16:creationId xmlns:a16="http://schemas.microsoft.com/office/drawing/2014/main" id="{5D17E89A-626A-5B9E-4678-23B8B8C02178}"/>
              </a:ext>
            </a:extLst>
          </p:cNvPr>
          <p:cNvPicPr>
            <a:picLocks noChangeAspect="1"/>
          </p:cNvPicPr>
          <p:nvPr/>
        </p:nvPicPr>
        <p:blipFill>
          <a:blip r:embed="rId4"/>
          <a:stretch>
            <a:fillRect/>
          </a:stretch>
        </p:blipFill>
        <p:spPr>
          <a:xfrm>
            <a:off x="564995" y="947675"/>
            <a:ext cx="7954537" cy="3994475"/>
          </a:xfrm>
          <a:prstGeom prst="rect">
            <a:avLst/>
          </a:prstGeom>
        </p:spPr>
      </p:pic>
    </p:spTree>
    <p:extLst>
      <p:ext uri="{BB962C8B-B14F-4D97-AF65-F5344CB8AC3E}">
        <p14:creationId xmlns:p14="http://schemas.microsoft.com/office/powerpoint/2010/main" val="394648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a:extLst>
            <a:ext uri="{FF2B5EF4-FFF2-40B4-BE49-F238E27FC236}">
              <a16:creationId xmlns:a16="http://schemas.microsoft.com/office/drawing/2014/main" id="{7075AB20-E904-B359-F045-44CA20310782}"/>
            </a:ext>
          </a:extLst>
        </p:cNvPr>
        <p:cNvGrpSpPr/>
        <p:nvPr/>
      </p:nvGrpSpPr>
      <p:grpSpPr>
        <a:xfrm>
          <a:off x="0" y="0"/>
          <a:ext cx="0" cy="0"/>
          <a:chOff x="0" y="0"/>
          <a:chExt cx="0" cy="0"/>
        </a:xfrm>
      </p:grpSpPr>
      <p:sp>
        <p:nvSpPr>
          <p:cNvPr id="81" name="Google Shape;81;p4">
            <a:extLst>
              <a:ext uri="{FF2B5EF4-FFF2-40B4-BE49-F238E27FC236}">
                <a16:creationId xmlns:a16="http://schemas.microsoft.com/office/drawing/2014/main" id="{DA7F13BA-016F-6A6F-66CB-AFDCFC81350B}"/>
              </a:ext>
            </a:extLst>
          </p:cNvPr>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2" name="Google Shape;82;p4">
            <a:extLst>
              <a:ext uri="{FF2B5EF4-FFF2-40B4-BE49-F238E27FC236}">
                <a16:creationId xmlns:a16="http://schemas.microsoft.com/office/drawing/2014/main" id="{ABF576D2-6887-3529-FB55-C17B3BA73E3F}"/>
              </a:ext>
            </a:extLst>
          </p:cNvPr>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3" name="Google Shape;83;p4">
            <a:extLst>
              <a:ext uri="{FF2B5EF4-FFF2-40B4-BE49-F238E27FC236}">
                <a16:creationId xmlns:a16="http://schemas.microsoft.com/office/drawing/2014/main" id="{DE0683D1-511A-2156-4A92-8BD928CDE0CB}"/>
              </a:ext>
            </a:extLst>
          </p:cNvPr>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a:extLst>
              <a:ext uri="{FF2B5EF4-FFF2-40B4-BE49-F238E27FC236}">
                <a16:creationId xmlns:a16="http://schemas.microsoft.com/office/drawing/2014/main" id="{5B92000F-DF0E-C067-EA7B-4894E92B54C5}"/>
              </a:ext>
            </a:extLst>
          </p:cNvPr>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5" name="Google Shape;85;p4">
            <a:extLst>
              <a:ext uri="{FF2B5EF4-FFF2-40B4-BE49-F238E27FC236}">
                <a16:creationId xmlns:a16="http://schemas.microsoft.com/office/drawing/2014/main" id="{EEE21C39-421F-5943-8593-14D4EFA171DF}"/>
              </a:ext>
            </a:extLst>
          </p:cNvPr>
          <p:cNvSpPr txBox="1"/>
          <p:nvPr/>
        </p:nvSpPr>
        <p:spPr>
          <a:xfrm>
            <a:off x="2051851" y="320300"/>
            <a:ext cx="5040300" cy="689420"/>
          </a:xfrm>
          <a:prstGeom prst="rect">
            <a:avLst/>
          </a:prstGeom>
          <a:noFill/>
          <a:ln>
            <a:noFill/>
          </a:ln>
        </p:spPr>
        <p:txBody>
          <a:bodyPr spcFirstLastPara="1" wrap="square" lIns="0" tIns="0" rIns="0" bIns="0" anchor="t" anchorCtr="0">
            <a:spAutoFit/>
          </a:bodyPr>
          <a:lstStyle/>
          <a:p>
            <a:pPr algn="ctr">
              <a:lnSpc>
                <a:spcPct val="140000"/>
              </a:lnSpc>
            </a:pPr>
            <a:r>
              <a:rPr lang="en-GB" sz="2500" b="1" dirty="0"/>
              <a:t>Feasibility and Market Use</a:t>
            </a:r>
          </a:p>
          <a:p>
            <a:pPr marL="0" marR="0" lvl="0" indent="0" algn="ctr" rtl="0">
              <a:lnSpc>
                <a:spcPct val="140000"/>
              </a:lnSpc>
              <a:spcBef>
                <a:spcPts val="0"/>
              </a:spcBef>
              <a:spcAft>
                <a:spcPts val="0"/>
              </a:spcAft>
              <a:buNone/>
            </a:pPr>
            <a:endParaRPr sz="700" dirty="0"/>
          </a:p>
        </p:txBody>
      </p:sp>
      <p:grpSp>
        <p:nvGrpSpPr>
          <p:cNvPr id="86" name="Google Shape;86;p4">
            <a:extLst>
              <a:ext uri="{FF2B5EF4-FFF2-40B4-BE49-F238E27FC236}">
                <a16:creationId xmlns:a16="http://schemas.microsoft.com/office/drawing/2014/main" id="{8657B185-6267-E8F3-8CE7-A3C0117A4248}"/>
              </a:ext>
            </a:extLst>
          </p:cNvPr>
          <p:cNvGrpSpPr/>
          <p:nvPr/>
        </p:nvGrpSpPr>
        <p:grpSpPr>
          <a:xfrm>
            <a:off x="615850" y="1188648"/>
            <a:ext cx="7994685" cy="3676019"/>
            <a:chOff x="0" y="-38100"/>
            <a:chExt cx="2083903" cy="1503300"/>
          </a:xfrm>
        </p:grpSpPr>
        <p:sp>
          <p:nvSpPr>
            <p:cNvPr id="87" name="Google Shape;87;p4">
              <a:extLst>
                <a:ext uri="{FF2B5EF4-FFF2-40B4-BE49-F238E27FC236}">
                  <a16:creationId xmlns:a16="http://schemas.microsoft.com/office/drawing/2014/main" id="{378EB3BB-1B78-9CA7-7816-7EA0FBA75F81}"/>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8" name="Google Shape;88;p4">
              <a:extLst>
                <a:ext uri="{FF2B5EF4-FFF2-40B4-BE49-F238E27FC236}">
                  <a16:creationId xmlns:a16="http://schemas.microsoft.com/office/drawing/2014/main" id="{756DA4F2-2BC4-8546-B3AA-4464BACEEE4D}"/>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6117EBA8-0844-5694-5718-666B389CDD65}"/>
              </a:ext>
            </a:extLst>
          </p:cNvPr>
          <p:cNvSpPr txBox="1"/>
          <p:nvPr/>
        </p:nvSpPr>
        <p:spPr>
          <a:xfrm>
            <a:off x="698810" y="1281814"/>
            <a:ext cx="7878765" cy="2492990"/>
          </a:xfrm>
          <a:prstGeom prst="rect">
            <a:avLst/>
          </a:prstGeom>
          <a:noFill/>
        </p:spPr>
        <p:txBody>
          <a:bodyPr wrap="square" rtlCol="0">
            <a:spAutoFit/>
          </a:bodyPr>
          <a:lstStyle/>
          <a:p>
            <a:r>
              <a:rPr lang="en-IN" sz="1600" b="1" dirty="0"/>
              <a:t>Feasibility:  </a:t>
            </a:r>
          </a:p>
          <a:p>
            <a:r>
              <a:rPr lang="en-IN" dirty="0"/>
              <a:t>- Technical: Uses existing APIs, open-source libraries, and scalable cloud deployment (AWS/Azure).  </a:t>
            </a:r>
          </a:p>
          <a:p>
            <a:r>
              <a:rPr lang="en-IN" dirty="0"/>
              <a:t>- Legal: Complies with Indian IT Act, 2000, and only accesses publicly available data.  </a:t>
            </a:r>
          </a:p>
          <a:p>
            <a:r>
              <a:rPr lang="en-IN" dirty="0"/>
              <a:t>- Economic: Low-cost deployment with Python/JS stack; potential govt./corporate adoption.  </a:t>
            </a:r>
          </a:p>
          <a:p>
            <a:r>
              <a:rPr lang="en-IN" dirty="0"/>
              <a:t> </a:t>
            </a:r>
          </a:p>
          <a:p>
            <a:r>
              <a:rPr lang="en-IN" sz="1600" b="1" dirty="0"/>
              <a:t>Target Users:  </a:t>
            </a:r>
          </a:p>
          <a:p>
            <a:r>
              <a:rPr lang="en-IN" dirty="0"/>
              <a:t>- Law Enforcement: Cybercrime units for tracking suspects.  </a:t>
            </a:r>
          </a:p>
          <a:p>
            <a:r>
              <a:rPr lang="en-IN" dirty="0"/>
              <a:t>- Corporate Investigators: Background checks on employees/vendors.  </a:t>
            </a:r>
          </a:p>
          <a:p>
            <a:r>
              <a:rPr lang="en-IN" dirty="0"/>
              <a:t>- Journalists: Fact-checking and investigative reporting.  </a:t>
            </a:r>
          </a:p>
          <a:p>
            <a:endParaRPr lang="en-IN" sz="1200" dirty="0"/>
          </a:p>
        </p:txBody>
      </p:sp>
      <p:sp>
        <p:nvSpPr>
          <p:cNvPr id="3" name="TextBox 2">
            <a:extLst>
              <a:ext uri="{FF2B5EF4-FFF2-40B4-BE49-F238E27FC236}">
                <a16:creationId xmlns:a16="http://schemas.microsoft.com/office/drawing/2014/main" id="{6FC65535-66A6-CE5A-F2A6-0FE1BA624087}"/>
              </a:ext>
            </a:extLst>
          </p:cNvPr>
          <p:cNvSpPr txBox="1"/>
          <p:nvPr/>
        </p:nvSpPr>
        <p:spPr>
          <a:xfrm>
            <a:off x="751050" y="3891755"/>
            <a:ext cx="7434147" cy="307777"/>
          </a:xfrm>
          <a:prstGeom prst="rect">
            <a:avLst/>
          </a:prstGeom>
          <a:noFill/>
        </p:spPr>
        <p:txBody>
          <a:bodyPr wrap="square" rtlCol="0">
            <a:spAutoFit/>
          </a:bodyPr>
          <a:lstStyle/>
          <a:p>
            <a:r>
              <a:rPr lang="en-IN" dirty="0" err="1"/>
              <a:t>Github</a:t>
            </a:r>
            <a:r>
              <a:rPr lang="en-IN" dirty="0"/>
              <a:t> Link: https://github.com/HrutikAdsare/OSINT.git</a:t>
            </a:r>
          </a:p>
        </p:txBody>
      </p:sp>
    </p:spTree>
    <p:extLst>
      <p:ext uri="{BB962C8B-B14F-4D97-AF65-F5344CB8AC3E}">
        <p14:creationId xmlns:p14="http://schemas.microsoft.com/office/powerpoint/2010/main" val="257478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a:extLst>
            <a:ext uri="{FF2B5EF4-FFF2-40B4-BE49-F238E27FC236}">
              <a16:creationId xmlns:a16="http://schemas.microsoft.com/office/drawing/2014/main" id="{ED511556-CCA4-E5F8-32C1-4FDBA900ABDA}"/>
            </a:ext>
          </a:extLst>
        </p:cNvPr>
        <p:cNvGrpSpPr/>
        <p:nvPr/>
      </p:nvGrpSpPr>
      <p:grpSpPr>
        <a:xfrm>
          <a:off x="0" y="0"/>
          <a:ext cx="0" cy="0"/>
          <a:chOff x="0" y="0"/>
          <a:chExt cx="0" cy="0"/>
        </a:xfrm>
      </p:grpSpPr>
      <p:sp>
        <p:nvSpPr>
          <p:cNvPr id="81" name="Google Shape;81;p4">
            <a:extLst>
              <a:ext uri="{FF2B5EF4-FFF2-40B4-BE49-F238E27FC236}">
                <a16:creationId xmlns:a16="http://schemas.microsoft.com/office/drawing/2014/main" id="{9143F489-6583-A572-2CD9-A54F20B988DB}"/>
              </a:ext>
            </a:extLst>
          </p:cNvPr>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2" name="Google Shape;82;p4">
            <a:extLst>
              <a:ext uri="{FF2B5EF4-FFF2-40B4-BE49-F238E27FC236}">
                <a16:creationId xmlns:a16="http://schemas.microsoft.com/office/drawing/2014/main" id="{5D3184FA-6BD7-7938-D0A3-83A498C43763}"/>
              </a:ext>
            </a:extLst>
          </p:cNvPr>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3" name="Google Shape;83;p4">
            <a:extLst>
              <a:ext uri="{FF2B5EF4-FFF2-40B4-BE49-F238E27FC236}">
                <a16:creationId xmlns:a16="http://schemas.microsoft.com/office/drawing/2014/main" id="{AF733A64-F9E2-40DE-8996-A3207BAADE1F}"/>
              </a:ext>
            </a:extLst>
          </p:cNvPr>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a:extLst>
              <a:ext uri="{FF2B5EF4-FFF2-40B4-BE49-F238E27FC236}">
                <a16:creationId xmlns:a16="http://schemas.microsoft.com/office/drawing/2014/main" id="{D47B13E0-34D8-4332-0B3A-5ACC641A8114}"/>
              </a:ext>
            </a:extLst>
          </p:cNvPr>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grpSp>
        <p:nvGrpSpPr>
          <p:cNvPr id="86" name="Google Shape;86;p4">
            <a:extLst>
              <a:ext uri="{FF2B5EF4-FFF2-40B4-BE49-F238E27FC236}">
                <a16:creationId xmlns:a16="http://schemas.microsoft.com/office/drawing/2014/main" id="{35D82070-BB54-7347-3AED-17CD414FEFC0}"/>
              </a:ext>
            </a:extLst>
          </p:cNvPr>
          <p:cNvGrpSpPr/>
          <p:nvPr/>
        </p:nvGrpSpPr>
        <p:grpSpPr>
          <a:xfrm>
            <a:off x="615850" y="1188648"/>
            <a:ext cx="7994685" cy="3676019"/>
            <a:chOff x="0" y="-38100"/>
            <a:chExt cx="2083903" cy="1503300"/>
          </a:xfrm>
        </p:grpSpPr>
        <p:sp>
          <p:nvSpPr>
            <p:cNvPr id="87" name="Google Shape;87;p4">
              <a:extLst>
                <a:ext uri="{FF2B5EF4-FFF2-40B4-BE49-F238E27FC236}">
                  <a16:creationId xmlns:a16="http://schemas.microsoft.com/office/drawing/2014/main" id="{352E44A3-918D-D32F-B33E-2A368A188359}"/>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8" name="Google Shape;88;p4">
              <a:extLst>
                <a:ext uri="{FF2B5EF4-FFF2-40B4-BE49-F238E27FC236}">
                  <a16:creationId xmlns:a16="http://schemas.microsoft.com/office/drawing/2014/main" id="{49AC6F10-2CC2-E9A9-9CC2-D4609F3D6BCF}"/>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6646B343-4E74-E39A-BDE1-F653AF480002}"/>
              </a:ext>
            </a:extLst>
          </p:cNvPr>
          <p:cNvSpPr txBox="1"/>
          <p:nvPr/>
        </p:nvSpPr>
        <p:spPr>
          <a:xfrm>
            <a:off x="698810" y="1848488"/>
            <a:ext cx="7878765" cy="2000548"/>
          </a:xfrm>
          <a:prstGeom prst="rect">
            <a:avLst/>
          </a:prstGeom>
          <a:noFill/>
        </p:spPr>
        <p:txBody>
          <a:bodyPr wrap="square" rtlCol="0">
            <a:spAutoFit/>
          </a:bodyPr>
          <a:lstStyle/>
          <a:p>
            <a:r>
              <a:rPr lang="en-IN" b="1" dirty="0"/>
              <a:t>Impact:</a:t>
            </a:r>
            <a:r>
              <a:rPr lang="en-IN" dirty="0"/>
              <a:t> </a:t>
            </a:r>
          </a:p>
          <a:p>
            <a:r>
              <a:rPr lang="en-IN" dirty="0"/>
              <a:t>Saves investigation time by 70%+ with AI automation.  </a:t>
            </a:r>
          </a:p>
          <a:p>
            <a:endParaRPr lang="en-IN" b="1" dirty="0"/>
          </a:p>
          <a:p>
            <a:r>
              <a:rPr lang="en-IN" b="1" dirty="0"/>
              <a:t>Uniqueness:</a:t>
            </a:r>
          </a:p>
          <a:p>
            <a:r>
              <a:rPr lang="en-IN" dirty="0"/>
              <a:t>First OSINT tool optimized for Indian names, languages, and legal frameworks.  </a:t>
            </a:r>
          </a:p>
          <a:p>
            <a:endParaRPr lang="en-IN" b="1" dirty="0"/>
          </a:p>
          <a:p>
            <a:r>
              <a:rPr lang="en-IN" b="1" dirty="0"/>
              <a:t>Future Scope:</a:t>
            </a:r>
          </a:p>
          <a:p>
            <a:r>
              <a:rPr lang="en-IN" dirty="0"/>
              <a:t>Integration with UIDAI (Aadhaar) for verified identity resolution (with legal permissions).  </a:t>
            </a:r>
          </a:p>
          <a:p>
            <a:endParaRPr lang="en-IN" sz="1200" dirty="0"/>
          </a:p>
        </p:txBody>
      </p:sp>
      <p:sp>
        <p:nvSpPr>
          <p:cNvPr id="4" name="Google Shape;118;g36ba1536f02_0_19">
            <a:extLst>
              <a:ext uri="{FF2B5EF4-FFF2-40B4-BE49-F238E27FC236}">
                <a16:creationId xmlns:a16="http://schemas.microsoft.com/office/drawing/2014/main" id="{AF7DC21F-374A-0EE4-7560-FB889B2A79C4}"/>
              </a:ext>
            </a:extLst>
          </p:cNvPr>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94182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564</Words>
  <Application>Microsoft Office PowerPoint</Application>
  <PresentationFormat>On-screen Show (16:9)</PresentationFormat>
  <Paragraphs>70</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IBM Plex Sans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Hrutik Adsare</cp:lastModifiedBy>
  <cp:revision>13</cp:revision>
  <dcterms:modified xsi:type="dcterms:W3CDTF">2025-07-07T16:36:14Z</dcterms:modified>
</cp:coreProperties>
</file>