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4EEDA6-CA08-4187-BC3C-CF0E2530CCB6}">
  <a:tblStyle styleId="{534EEDA6-CA08-4187-BC3C-CF0E2530CC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e31aad56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e31aad56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e31aad5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e31aad5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e554a2b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e554a2b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e31aad56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e31aad56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9a54d9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9a54d9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9a54d9af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9a54d9af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99f2319c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99f2319c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99f2319c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99f2319c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99f2319c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99f2319c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99d89a8c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99d89a8c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99d89a8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99d89a8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99f2319c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99f2319c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e554a2be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e554a2be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99f2319c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99f2319c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k83L2bu6TQihxXl1RQo9jEm-iXJNQoogs-zsHnui6xk/edit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k83L2bu6TQihxXl1RQo9jEm-iXJNQoogs-zsHnui6xk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k83L2bu6TQihxXl1RQo9jEm-iXJNQoogs-zsHnui6xk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C91XINj0w1-iR-zymNozCZ3ZEkYRajJR/view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3674725" y="2788050"/>
            <a:ext cx="1871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6687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SAJAL SINGHAL</a:t>
            </a:r>
            <a:endParaRPr sz="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053850" y="1647025"/>
            <a:ext cx="5982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99">
                <a:solidFill>
                  <a:srgbClr val="0474B3"/>
                </a:solidFill>
              </a:rPr>
              <a:t>    </a:t>
            </a:r>
            <a:r>
              <a:rPr b="1" lang="en" sz="4399">
                <a:solidFill>
                  <a:srgbClr val="4A86E8"/>
                </a:solidFill>
              </a:rPr>
              <a:t>TERNSHIP 2024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375" y="1710188"/>
            <a:ext cx="595275" cy="54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/>
        </p:nvSpPr>
        <p:spPr>
          <a:xfrm>
            <a:off x="803675" y="0"/>
            <a:ext cx="72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Project - Multi-Dashboard Phase 2</a:t>
            </a:r>
            <a:endParaRPr sz="1000"/>
          </a:p>
        </p:txBody>
      </p:sp>
      <p:sp>
        <p:nvSpPr>
          <p:cNvPr id="156" name="Google Shape;156;p22"/>
          <p:cNvSpPr txBox="1"/>
          <p:nvPr/>
        </p:nvSpPr>
        <p:spPr>
          <a:xfrm>
            <a:off x="73025" y="3221925"/>
            <a:ext cx="2020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Future aspect</a:t>
            </a:r>
            <a:endParaRPr sz="1000">
              <a:solidFill>
                <a:srgbClr val="FF9900"/>
              </a:solidFill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25" y="675600"/>
            <a:ext cx="6745675" cy="4186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803675" y="0"/>
            <a:ext cx="72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Project - Multi-Dashboard Phase 2</a:t>
            </a:r>
            <a:endParaRPr sz="1000"/>
          </a:p>
        </p:txBody>
      </p:sp>
      <p:sp>
        <p:nvSpPr>
          <p:cNvPr id="163" name="Google Shape;163;p23"/>
          <p:cNvSpPr txBox="1"/>
          <p:nvPr/>
        </p:nvSpPr>
        <p:spPr>
          <a:xfrm>
            <a:off x="100800" y="3200400"/>
            <a:ext cx="202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Calculation</a:t>
            </a:r>
            <a:endParaRPr sz="1000">
              <a:solidFill>
                <a:srgbClr val="FF9900"/>
              </a:solidFill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2208050" y="1403763"/>
            <a:ext cx="4929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Let’s there are 2 dashboards which you want to allocate to each product lines (d = 2)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Now you have 12 number of product-lines (l = 12)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 an average you required 7# clicks per lines (c= 7)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3560225" y="2571750"/>
            <a:ext cx="492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 number of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clicks for current fulfillment page = c * l * d = 168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2208050" y="3002725"/>
            <a:ext cx="4999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those product lines (#clicks = nl)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 to bulk manage allocation (#clicks = 1)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dashboards (#clicks = 3*d) **average 3 clicks per dashboard selection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Fill the UX Grid (#clicks = nl*d)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Submit (#clicks = 1)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3560225" y="4434200"/>
            <a:ext cx="512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 number of clicks for new fulfillment page = nl+2+nl*d+3*d = 17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/>
        </p:nvSpPr>
        <p:spPr>
          <a:xfrm>
            <a:off x="803675" y="0"/>
            <a:ext cx="72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Project - Multi-Dashboard Phase 2</a:t>
            </a:r>
            <a:endParaRPr sz="1000"/>
          </a:p>
        </p:txBody>
      </p:sp>
      <p:graphicFrame>
        <p:nvGraphicFramePr>
          <p:cNvPr id="173" name="Google Shape;173;p24"/>
          <p:cNvGraphicFramePr/>
          <p:nvPr/>
        </p:nvGraphicFramePr>
        <p:xfrm>
          <a:off x="539738" y="231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{534EEDA6-CA08-4187-BC3C-CF0E2530CCB6}</a:tableStyleId>
              </a:tblPr>
              <a:tblGrid>
                <a:gridCol w="1219575"/>
                <a:gridCol w="1219575"/>
                <a:gridCol w="3012300"/>
              </a:tblGrid>
              <a:tr h="458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Q2 FY24 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9E5DF"/>
                    </a:solidFill>
                  </a:tcPr>
                </a:tc>
                <a:tc hMerge="1"/>
                <a:tc hMerge="1"/>
              </a:tr>
              <a:tr h="45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Case Volume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9E5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‘Clicks’ required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9E5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Minutes Added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9E5DF"/>
                    </a:solidFill>
                  </a:tcPr>
                </a:tc>
              </a:tr>
              <a:tr h="45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26.5K</a:t>
                      </a:r>
                      <a:r>
                        <a:rPr lang="en" sz="1200"/>
                        <a:t> </a:t>
                      </a:r>
                      <a:r>
                        <a:rPr lang="en" sz="1200"/>
                        <a:t>cases/qtr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9E5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6x # of lines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9E5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15.8K minutes x # of dashboards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 11 days x # of dashboards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9E5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- Multi-Dashboard Phase 2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9450" y="2078875"/>
            <a:ext cx="7688700" cy="14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Problem Statement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As highlighted in the </a:t>
            </a: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Multi-dashboard support Recruiter PRD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One of the most requested features is the functionality of </a:t>
            </a: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efficient allocations to multiple dashboards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in fewer clicks on CSP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2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■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We need to allocate </a:t>
            </a: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multiple product lines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(potentially across multiple years) (</a:t>
            </a: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bundling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 from a Fulfillment to multiple dashboards in a single request.</a:t>
            </a:r>
            <a:endParaRPr sz="1400"/>
          </a:p>
        </p:txBody>
      </p:sp>
      <p:sp>
        <p:nvSpPr>
          <p:cNvPr id="180" name="Google Shape;180;p25"/>
          <p:cNvSpPr txBox="1"/>
          <p:nvPr/>
        </p:nvSpPr>
        <p:spPr>
          <a:xfrm>
            <a:off x="729450" y="3269350"/>
            <a:ext cx="105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Why it is Required?</a:t>
            </a:r>
            <a:endParaRPr b="1"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729450" y="3854350"/>
            <a:ext cx="8239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Estimated that lack of this feature resulting in an </a:t>
            </a:r>
            <a:r>
              <a:rPr b="1" lang="en" sz="1100">
                <a:solidFill>
                  <a:srgbClr val="1D1C1D"/>
                </a:solidFill>
                <a:highlight>
                  <a:srgbClr val="F8F8F8"/>
                </a:highlight>
              </a:rPr>
              <a:t>7# clicks per line </a:t>
            </a: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to support these provisioning requests</a:t>
            </a:r>
            <a:endParaRPr sz="11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Lato"/>
              <a:buChar char="■"/>
            </a:pP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So our solution brought down the </a:t>
            </a:r>
            <a:r>
              <a:rPr b="1" lang="en" sz="1100">
                <a:solidFill>
                  <a:srgbClr val="1D1C1D"/>
                </a:solidFill>
                <a:highlight>
                  <a:srgbClr val="F8F8F8"/>
                </a:highlight>
              </a:rPr>
              <a:t>average number of clicks on fulfillment page to provision all item-lines by factor of 3 </a:t>
            </a: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(for a single year Recruiter opportunity) or </a:t>
            </a:r>
            <a:r>
              <a:rPr b="1" lang="en" sz="1100">
                <a:solidFill>
                  <a:srgbClr val="1D1C1D"/>
                </a:solidFill>
                <a:highlight>
                  <a:srgbClr val="F8F8F8"/>
                </a:highlight>
              </a:rPr>
              <a:t>over 9 </a:t>
            </a: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(for a multi-year opportunity)</a:t>
            </a:r>
            <a:endParaRPr sz="110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/>
        </p:nvSpPr>
        <p:spPr>
          <a:xfrm>
            <a:off x="758450" y="1340550"/>
            <a:ext cx="164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</a:t>
            </a:r>
            <a:endParaRPr b="1" sz="20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5329400" y="1340550"/>
            <a:ext cx="164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Learnings</a:t>
            </a:r>
            <a:endParaRPr b="1" sz="20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313650" y="1909925"/>
            <a:ext cx="44277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22292A"/>
              </a:buClr>
              <a:buSzPts val="1200"/>
              <a:buFont typeface="Century Gothic"/>
              <a:buChar char="❖"/>
            </a:pPr>
            <a:r>
              <a:rPr b="1" lang="en" sz="1200">
                <a:solidFill>
                  <a:srgbClr val="2229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Exploration of component-table which can support required feature for Multi-dashboard </a:t>
            </a:r>
            <a:endParaRPr b="1" sz="1200">
              <a:solidFill>
                <a:srgbClr val="2229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200"/>
              <a:buFont typeface="Century Gothic"/>
              <a:buChar char="❖"/>
            </a:pPr>
            <a:r>
              <a:rPr b="1" lang="en" sz="1200">
                <a:solidFill>
                  <a:srgbClr val="2229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Multiple Iteration with Product Managers  to finalise the designs of components for Multi-dashboard</a:t>
            </a:r>
            <a:endParaRPr b="1" sz="1200">
              <a:solidFill>
                <a:srgbClr val="2229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200"/>
              <a:buFont typeface="Century Gothic"/>
              <a:buChar char="❖"/>
            </a:pPr>
            <a:r>
              <a:rPr lang="en" sz="1200">
                <a:solidFill>
                  <a:srgbClr val="2229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Understanding the vast Codebase</a:t>
            </a:r>
            <a:endParaRPr sz="1200">
              <a:solidFill>
                <a:srgbClr val="2229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200"/>
              <a:buFont typeface="Century Gothic"/>
              <a:buChar char="❖"/>
            </a:pPr>
            <a:r>
              <a:rPr lang="en" sz="1200">
                <a:solidFill>
                  <a:srgbClr val="2229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of MPs</a:t>
            </a:r>
            <a:endParaRPr sz="1200">
              <a:solidFill>
                <a:srgbClr val="2229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4903025" y="1803375"/>
            <a:ext cx="3699300" cy="28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Char char="❖"/>
            </a:pP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EmberJs, Rest APIs</a:t>
            </a:r>
            <a:endParaRPr b="1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200"/>
              <a:buFont typeface="Century Gothic"/>
              <a:buChar char="❖"/>
            </a:pP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Designing of LLD / RFC</a:t>
            </a:r>
            <a:endParaRPr b="1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200"/>
              <a:buFont typeface="Century Gothic"/>
              <a:buChar char="❖"/>
            </a:pP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Best practices for writing Production Level Code</a:t>
            </a:r>
            <a:endParaRPr b="1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200"/>
              <a:buFont typeface="Century Gothic"/>
              <a:buChar char="❖"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Github and Git commands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200"/>
              <a:buFont typeface="Century Gothic"/>
              <a:buChar char="❖"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Importance of Testing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200"/>
              <a:buFont typeface="Century Gothic"/>
              <a:buChar char="❖"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Required Tools eg: lix, jira, etc..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200"/>
              <a:buFont typeface="Century Gothic"/>
              <a:buChar char="❖"/>
            </a:pPr>
            <a:r>
              <a:rPr lang="en" sz="1300">
                <a:solidFill>
                  <a:srgbClr val="2229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Reasonable size </a:t>
            </a:r>
            <a:r>
              <a:rPr lang="en" sz="1300">
                <a:solidFill>
                  <a:srgbClr val="2229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PRs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200"/>
              <a:buFont typeface="Century Gothic"/>
              <a:buChar char="❖"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Soft Skills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100"/>
              <a:buFont typeface="Century Gothic"/>
              <a:buChar char="➢"/>
            </a:pPr>
            <a:r>
              <a:rPr lang="en" sz="1100">
                <a:latin typeface="Century Gothic"/>
                <a:ea typeface="Century Gothic"/>
                <a:cs typeface="Century Gothic"/>
                <a:sym typeface="Century Gothic"/>
              </a:rPr>
              <a:t>Attention to detail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100"/>
              <a:buFont typeface="Century Gothic"/>
              <a:buChar char="➢"/>
            </a:pPr>
            <a:r>
              <a:rPr lang="en" sz="1100">
                <a:latin typeface="Century Gothic"/>
                <a:ea typeface="Century Gothic"/>
                <a:cs typeface="Century Gothic"/>
                <a:sym typeface="Century Gothic"/>
              </a:rPr>
              <a:t>Collaboration and Communication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100"/>
              <a:buFont typeface="Century Gothic"/>
              <a:buChar char="➢"/>
            </a:pPr>
            <a:r>
              <a:rPr lang="en" sz="1100">
                <a:latin typeface="Century Gothic"/>
                <a:ea typeface="Century Gothic"/>
                <a:cs typeface="Century Gothic"/>
                <a:sym typeface="Century Gothic"/>
              </a:rPr>
              <a:t>Time Management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100"/>
              <a:buFont typeface="Century Gothic"/>
              <a:buChar char="➢"/>
            </a:pPr>
            <a:r>
              <a:rPr lang="en" sz="1100">
                <a:latin typeface="Century Gothic"/>
                <a:ea typeface="Century Gothic"/>
                <a:cs typeface="Century Gothic"/>
                <a:sym typeface="Century Gothic"/>
              </a:rPr>
              <a:t>Understanding of user-experience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/>
        </p:nvSpPr>
        <p:spPr>
          <a:xfrm>
            <a:off x="1545000" y="1757750"/>
            <a:ext cx="6054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6D9E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Got Questions?</a:t>
            </a:r>
            <a:r>
              <a:rPr b="1" lang="en" sz="6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" sz="4400">
                <a:solidFill>
                  <a:srgbClr val="9FC5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Would love to </a:t>
            </a:r>
            <a:r>
              <a:rPr b="1" lang="en" sz="4400">
                <a:solidFill>
                  <a:srgbClr val="C9DAF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discuss!</a:t>
            </a:r>
            <a:endParaRPr sz="700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7950" y="15364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Support Portal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33425" y="2530075"/>
            <a:ext cx="74217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It is an internal </a:t>
            </a:r>
            <a:r>
              <a:rPr b="1" lang="en">
                <a:solidFill>
                  <a:schemeClr val="accent1"/>
                </a:solidFill>
              </a:rPr>
              <a:t>tool/Platform</a:t>
            </a:r>
            <a:r>
              <a:rPr lang="en">
                <a:solidFill>
                  <a:schemeClr val="accent1"/>
                </a:solidFill>
              </a:rPr>
              <a:t> that provides a single view of a </a:t>
            </a:r>
            <a:r>
              <a:rPr b="1" lang="en">
                <a:solidFill>
                  <a:schemeClr val="accent1"/>
                </a:solidFill>
              </a:rPr>
              <a:t>customer</a:t>
            </a:r>
            <a:r>
              <a:rPr lang="en">
                <a:solidFill>
                  <a:schemeClr val="accent1"/>
                </a:solidFill>
              </a:rPr>
              <a:t> for </a:t>
            </a:r>
            <a:r>
              <a:rPr b="1" lang="en">
                <a:solidFill>
                  <a:schemeClr val="accent1"/>
                </a:solidFill>
              </a:rPr>
              <a:t>GSO</a:t>
            </a:r>
            <a:r>
              <a:rPr lang="en">
                <a:solidFill>
                  <a:schemeClr val="accent1"/>
                </a:solidFill>
              </a:rPr>
              <a:t>(Global Sales Organization) and </a:t>
            </a:r>
            <a:r>
              <a:rPr b="1" lang="en">
                <a:solidFill>
                  <a:schemeClr val="accent1"/>
                </a:solidFill>
              </a:rPr>
              <a:t>GCO</a:t>
            </a:r>
            <a:r>
              <a:rPr lang="en">
                <a:solidFill>
                  <a:schemeClr val="accent1"/>
                </a:solidFill>
              </a:rPr>
              <a:t>(Global Customer Operation Teams) users to manage customer information, contracts, billing, and </a:t>
            </a:r>
            <a:r>
              <a:rPr b="1" lang="en">
                <a:solidFill>
                  <a:schemeClr val="accent1"/>
                </a:solidFill>
              </a:rPr>
              <a:t>provisioning</a:t>
            </a:r>
            <a:r>
              <a:rPr lang="en">
                <a:solidFill>
                  <a:schemeClr val="accent1"/>
                </a:solidFill>
              </a:rPr>
              <a:t>.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48950" y="3557275"/>
            <a:ext cx="686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00FF"/>
                </a:solidFill>
                <a:latin typeface="Raleway"/>
                <a:ea typeface="Raleway"/>
                <a:cs typeface="Raleway"/>
                <a:sym typeface="Raleway"/>
              </a:rPr>
              <a:t>Vision</a:t>
            </a:r>
            <a:endParaRPr b="1" sz="2300">
              <a:solidFill>
                <a:srgbClr val="FF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69650" y="4139200"/>
            <a:ext cx="590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reduce the manual efforts for consumers who are using this portal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416362" y="1750650"/>
            <a:ext cx="4077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Product Utilization Chart</a:t>
            </a:r>
            <a:endParaRPr sz="194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587550" y="1935900"/>
            <a:ext cx="55158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</a:t>
            </a:r>
            <a:r>
              <a:rPr lang="en" sz="1500"/>
              <a:t> requirement </a:t>
            </a:r>
            <a:endParaRPr sz="15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2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oving the license usage graph to another column so that the graph is visible without needing to hover on it </a:t>
            </a:r>
            <a:r>
              <a:rPr lang="en" sz="1500"/>
              <a:t> </a:t>
            </a:r>
            <a:endParaRPr sz="1500"/>
          </a:p>
        </p:txBody>
      </p:sp>
      <p:sp>
        <p:nvSpPr>
          <p:cNvPr id="103" name="Google Shape;103;p15"/>
          <p:cNvSpPr txBox="1"/>
          <p:nvPr/>
        </p:nvSpPr>
        <p:spPr>
          <a:xfrm>
            <a:off x="860099" y="2995325"/>
            <a:ext cx="164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Why it is Required?</a:t>
            </a:r>
            <a:endParaRPr b="1"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133975" y="3623925"/>
            <a:ext cx="6114900" cy="14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</a:rPr>
              <a:t>Reduced Cognitive Load</a:t>
            </a:r>
            <a:endParaRPr b="1"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To reduce the effort of seeing usage graph on hovering to each licenses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Lato"/>
              <a:buChar char="○"/>
            </a:pP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</a:rPr>
              <a:t>Quicker Data Interpretation</a:t>
            </a:r>
            <a:endParaRPr b="1"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3016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Lato"/>
              <a:buChar char="■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As all usage bar is shown directly on page quicker analysis can be done regarding usage of those licenses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17725" y="1258050"/>
            <a:ext cx="273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Onboarding</a:t>
            </a: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Tasks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5" y="723125"/>
            <a:ext cx="4339052" cy="384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300" y="723125"/>
            <a:ext cx="4631675" cy="384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1485125" y="199925"/>
            <a:ext cx="137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Old view</a:t>
            </a:r>
            <a:endParaRPr sz="1000">
              <a:solidFill>
                <a:srgbClr val="FF9900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318900" y="199925"/>
            <a:ext cx="151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New view</a:t>
            </a:r>
            <a:endParaRPr sz="1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- Multi-Dashboard Phase 2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14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Problem Statement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As highlighted in the </a:t>
            </a: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Multi-dashboard support Recruiter PRD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One of the most requested features is the functionality of </a:t>
            </a: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efficient allocations to multiple dashboards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in fewer clicks on CSP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2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■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We need to allocate </a:t>
            </a: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multiple product lines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(potentially across multiple years) (</a:t>
            </a: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bundling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 from a Fulfillment to multiple dashboards in a single request.</a:t>
            </a:r>
            <a:endParaRPr sz="1400"/>
          </a:p>
        </p:txBody>
      </p:sp>
      <p:sp>
        <p:nvSpPr>
          <p:cNvPr id="120" name="Google Shape;120;p17"/>
          <p:cNvSpPr txBox="1"/>
          <p:nvPr/>
        </p:nvSpPr>
        <p:spPr>
          <a:xfrm>
            <a:off x="729450" y="3269350"/>
            <a:ext cx="105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Why it is Required?</a:t>
            </a:r>
            <a:endParaRPr b="1"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29450" y="3854350"/>
            <a:ext cx="8239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Estimated that lack of this feature resulting in an </a:t>
            </a:r>
            <a:r>
              <a:rPr b="1" lang="en" sz="1100">
                <a:solidFill>
                  <a:srgbClr val="1D1C1D"/>
                </a:solidFill>
                <a:highlight>
                  <a:srgbClr val="F8F8F8"/>
                </a:highlight>
              </a:rPr>
              <a:t>7# clicks per line </a:t>
            </a: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to support these provisioning requests</a:t>
            </a:r>
            <a:endParaRPr sz="11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Lato"/>
              <a:buChar char="■"/>
            </a:pP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So our solution brought down the </a:t>
            </a:r>
            <a:r>
              <a:rPr b="1" lang="en" sz="1100">
                <a:solidFill>
                  <a:srgbClr val="1D1C1D"/>
                </a:solidFill>
                <a:highlight>
                  <a:srgbClr val="F8F8F8"/>
                </a:highlight>
              </a:rPr>
              <a:t>average number of clicks on fulfillment page to provision all item-lines by factor of 3 </a:t>
            </a: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(for a single year Recruiter opportunity) or </a:t>
            </a:r>
            <a:r>
              <a:rPr b="1" lang="en" sz="1100">
                <a:solidFill>
                  <a:srgbClr val="1D1C1D"/>
                </a:solidFill>
                <a:highlight>
                  <a:srgbClr val="F8F8F8"/>
                </a:highlight>
              </a:rPr>
              <a:t>over 9 </a:t>
            </a: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(for a multi-year opportunity)</a:t>
            </a:r>
            <a:endParaRPr sz="110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803675" y="0"/>
            <a:ext cx="72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Project - Multi-Dashboard Phase 2</a:t>
            </a:r>
            <a:endParaRPr sz="1000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75" y="523200"/>
            <a:ext cx="8453424" cy="462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73025" y="3221925"/>
            <a:ext cx="202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Order placed</a:t>
            </a:r>
            <a:endParaRPr sz="1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803675" y="0"/>
            <a:ext cx="72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Project - Multi-Dashboard Phase 2</a:t>
            </a:r>
            <a:endParaRPr sz="1000"/>
          </a:p>
        </p:txBody>
      </p:sp>
      <p:sp>
        <p:nvSpPr>
          <p:cNvPr id="134" name="Google Shape;134;p19"/>
          <p:cNvSpPr txBox="1"/>
          <p:nvPr/>
        </p:nvSpPr>
        <p:spPr>
          <a:xfrm>
            <a:off x="100800" y="3200400"/>
            <a:ext cx="2020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fulfillment page look like</a:t>
            </a:r>
            <a:endParaRPr sz="1000">
              <a:solidFill>
                <a:srgbClr val="FF9900"/>
              </a:solidFill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778650"/>
            <a:ext cx="7058025" cy="39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- Multi-Dashboard Phase 2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50" y="2078875"/>
            <a:ext cx="7688700" cy="14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Problem Statement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As highlighted in the </a:t>
            </a: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Multi-dashboard support Recruiter PRD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One of the most requested features is the functionality of </a:t>
            </a: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efficient allocations to multiple dashboards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in fewer clicks on CSP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2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■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We need to allocate </a:t>
            </a: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multiple product lines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(potentially across multiple years) (</a:t>
            </a: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bundling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 from a Fulfillment to multiple dashboards in a single request.</a:t>
            </a:r>
            <a:endParaRPr sz="1400"/>
          </a:p>
        </p:txBody>
      </p:sp>
      <p:sp>
        <p:nvSpPr>
          <p:cNvPr id="142" name="Google Shape;142;p20"/>
          <p:cNvSpPr txBox="1"/>
          <p:nvPr/>
        </p:nvSpPr>
        <p:spPr>
          <a:xfrm>
            <a:off x="729450" y="3269350"/>
            <a:ext cx="105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Why it is Required?</a:t>
            </a:r>
            <a:endParaRPr b="1"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729450" y="3854350"/>
            <a:ext cx="8239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Estimated that lack of this feature resulting in an </a:t>
            </a:r>
            <a:r>
              <a:rPr b="1" lang="en" sz="1100">
                <a:solidFill>
                  <a:srgbClr val="1D1C1D"/>
                </a:solidFill>
                <a:highlight>
                  <a:srgbClr val="F8F8F8"/>
                </a:highlight>
              </a:rPr>
              <a:t>7# clicks per line </a:t>
            </a: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to support these provisioning requests</a:t>
            </a:r>
            <a:endParaRPr sz="11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Lato"/>
              <a:buChar char="■"/>
            </a:pP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So our solution brought down the </a:t>
            </a:r>
            <a:r>
              <a:rPr b="1" lang="en" sz="1100">
                <a:solidFill>
                  <a:srgbClr val="1D1C1D"/>
                </a:solidFill>
                <a:highlight>
                  <a:srgbClr val="F8F8F8"/>
                </a:highlight>
              </a:rPr>
              <a:t>average number of clicks on fulfillment page to provision all item-lines by factor of 3 </a:t>
            </a: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(for a single year Recruiter opportunity) or </a:t>
            </a:r>
            <a:r>
              <a:rPr b="1" lang="en" sz="1100">
                <a:solidFill>
                  <a:srgbClr val="1D1C1D"/>
                </a:solidFill>
                <a:highlight>
                  <a:srgbClr val="F8F8F8"/>
                </a:highlight>
              </a:rPr>
              <a:t>over 9 </a:t>
            </a: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(for a multi-year opportunity)</a:t>
            </a:r>
            <a:endParaRPr sz="110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803675" y="0"/>
            <a:ext cx="72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Project - Multi-Dashboard Phase 2</a:t>
            </a:r>
            <a:endParaRPr sz="1000"/>
          </a:p>
        </p:txBody>
      </p:sp>
      <p:sp>
        <p:nvSpPr>
          <p:cNvPr id="149" name="Google Shape;149;p21"/>
          <p:cNvSpPr txBox="1"/>
          <p:nvPr/>
        </p:nvSpPr>
        <p:spPr>
          <a:xfrm>
            <a:off x="73025" y="3221925"/>
            <a:ext cx="2020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Solution design</a:t>
            </a:r>
            <a:endParaRPr sz="1000">
              <a:solidFill>
                <a:srgbClr val="FF9900"/>
              </a:solidFill>
            </a:endParaRPr>
          </a:p>
        </p:txBody>
      </p:sp>
      <p:pic>
        <p:nvPicPr>
          <p:cNvPr id="150" name="Google Shape;150;p21" title="Screen Recording 2024-07-24 at 12.54.45 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075" y="675600"/>
            <a:ext cx="7099925" cy="43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