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99f231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99f231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99d89a8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99d89a8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9b0bbe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9b0bbe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e261f5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e261f5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9a8d80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9a8d80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99f2319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99f231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9a54d9af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9a54d9a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9a54d9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9a54d9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65cedb4a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65cedb4a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9a54d9af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9a54d9af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99f2319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99f2319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99863a1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99863a1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599863a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599863a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9f2319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9f2319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99f2319c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99f2319c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9d89a8c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9d89a8c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99d89a8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99d89a8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99d89a8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99d89a8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vg7bZ6pM6u4gM4rmxxjltDOOfBv7eNmi/view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k83L2bu6TQihxXl1RQo9jEm-iXJNQoogs-zsHnui6xk/edit?usp=sharing" TargetMode="External"/><Relationship Id="rId4" Type="http://schemas.openxmlformats.org/officeDocument/2006/relationships/hyperlink" Target="https://docs.google.com/document/d/1-fVGvOqwcoTGzuP0Q0XGUxYjU7UJzEfusBxek-xGHPA/edit" TargetMode="External"/><Relationship Id="rId11" Type="http://schemas.openxmlformats.org/officeDocument/2006/relationships/hyperlink" Target="https://jira01.corp.linkedin.com:8443/browse/PROV-234720" TargetMode="External"/><Relationship Id="rId10" Type="http://schemas.openxmlformats.org/officeDocument/2006/relationships/hyperlink" Target="https://jira01.corp.linkedin.com:8443/browse/PROV-235052" TargetMode="External"/><Relationship Id="rId12" Type="http://schemas.openxmlformats.org/officeDocument/2006/relationships/hyperlink" Target="https://jira01.corp.linkedin.com:8443/browse/PROV-234720" TargetMode="External"/><Relationship Id="rId9" Type="http://schemas.openxmlformats.org/officeDocument/2006/relationships/hyperlink" Target="https://jira01.corp.linkedin.com:8443/browse/PROV-235052" TargetMode="External"/><Relationship Id="rId5" Type="http://schemas.openxmlformats.org/officeDocument/2006/relationships/hyperlink" Target="https://docs.google.com/document/d/1fDEf25bqlUKpbuwnEB61Jg6kYAZnhsM8QGboRQgA6hk/edit#heading=h.9ydm5kaicvl6" TargetMode="External"/><Relationship Id="rId6" Type="http://schemas.openxmlformats.org/officeDocument/2006/relationships/hyperlink" Target="https://docs.google.com/document/d/1kmFvWgFAW_H6bUrI4F6m4e68hoU3zLZmBERNxKhuVvA/edit?usp=sharing" TargetMode="External"/><Relationship Id="rId7" Type="http://schemas.openxmlformats.org/officeDocument/2006/relationships/hyperlink" Target="https://docs.google.com/document/d/19zMityUpJHGuIsoGbY158Fh3-gyWZvMD/edit?usp=sharing&amp;ouid=100928677437810871623&amp;rtpof=true&amp;sd=true" TargetMode="External"/><Relationship Id="rId8" Type="http://schemas.openxmlformats.org/officeDocument/2006/relationships/hyperlink" Target="https://jira01.corp.linkedin.com:8443/browse/PROV-21973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ustomer.www.linkedin.com/support/product/urn:li:enterpriseApplicationInstance:(urn:li:enterpriseAccount:95934874,103777106)" TargetMode="External"/><Relationship Id="rId4" Type="http://schemas.openxmlformats.org/officeDocument/2006/relationships/hyperlink" Target="https://customer.www.linkedin.com/support/product/urn:li:enterpriseApplicationInstance:(urn:li:enterpriseAccount:89945498,97698570)" TargetMode="External"/><Relationship Id="rId5" Type="http://schemas.openxmlformats.org/officeDocument/2006/relationships/hyperlink" Target="https://customer.www.linkedin.com/support/product/urn:li:enterpriseApplicationInstance:(urn:li:enterpriseAccount:95934874,103777106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k83L2bu6TQihxXl1RQo9jEm-iXJNQoogs-zsHnui6xk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674725" y="2788050"/>
            <a:ext cx="1871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6687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SAJAL SINGHAL</a:t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53850" y="1647025"/>
            <a:ext cx="5982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99">
                <a:solidFill>
                  <a:srgbClr val="0474B3"/>
                </a:solidFill>
              </a:rPr>
              <a:t>    </a:t>
            </a:r>
            <a:r>
              <a:rPr b="1" lang="en" sz="4399">
                <a:solidFill>
                  <a:srgbClr val="4A86E8"/>
                </a:solidFill>
              </a:rPr>
              <a:t>TERNSHIP 2024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75" y="1710188"/>
            <a:ext cx="595275" cy="54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76" name="Google Shape;176;p22"/>
          <p:cNvSpPr txBox="1"/>
          <p:nvPr/>
        </p:nvSpPr>
        <p:spPr>
          <a:xfrm>
            <a:off x="100800" y="3200400"/>
            <a:ext cx="202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fulfillment page look like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778650"/>
            <a:ext cx="7058025" cy="39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83" name="Google Shape;183;p23"/>
          <p:cNvSpPr txBox="1"/>
          <p:nvPr/>
        </p:nvSpPr>
        <p:spPr>
          <a:xfrm>
            <a:off x="73025" y="3221925"/>
            <a:ext cx="202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Solution design</a:t>
            </a:r>
            <a:endParaRPr sz="1000">
              <a:solidFill>
                <a:srgbClr val="FF9900"/>
              </a:solidFill>
            </a:endParaRPr>
          </a:p>
        </p:txBody>
      </p:sp>
      <p:pic>
        <p:nvPicPr>
          <p:cNvPr id="184" name="Google Shape;184;p23" title="349052528-c44c933d-367e-482d-bd2a-cdc4b3aac1d4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375" y="675600"/>
            <a:ext cx="6999199" cy="431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sp>
        <p:nvSpPr>
          <p:cNvPr id="190" name="Google Shape;190;p24"/>
          <p:cNvSpPr txBox="1"/>
          <p:nvPr/>
        </p:nvSpPr>
        <p:spPr>
          <a:xfrm>
            <a:off x="100800" y="3200400"/>
            <a:ext cx="20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Calculation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2208050" y="1403763"/>
            <a:ext cx="492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Let’s there are 2 dashboards which you want to allocate to each product lines (d = 2)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Now you have 12 number of product-lines (l = 12)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an average you required 7# clicks per lines (c= 7)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3560225" y="2571750"/>
            <a:ext cx="492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number of clicks for current fulfillment page = c * l * d = 168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2208050" y="3002725"/>
            <a:ext cx="499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those product lines (#clicks = nl)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Go to bulk manage allocation (#clicks = 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 dashboards (#clicks = 3*d) **average 3 clicks per dashboard selection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Fill the UX Grid (#clicks = nl*d)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Submit (#clicks = 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560225" y="4434200"/>
            <a:ext cx="512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number of clicks for new fulfillment page = nl+2+nl*d+3*d = 17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655325" y="1250375"/>
            <a:ext cx="201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53575" y="1917050"/>
            <a:ext cx="7959300" cy="28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New-components added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Bulk-view-allocation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view allocations for selected item-lines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time-period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time range, start date and end date of fulfillment-item-line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view-allocation-data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allocation summary and history details with table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view-allocation-modal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sidesheet with tab switching between transactions and summary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manage-actions: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three-dot menu over fulfillment table to select actions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table-v2: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recursively render table for bundled-item-lines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fulfillment-details-v2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new fulfillment page when toggle is 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Changes in existing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fulfillment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toggle button for switching between old and new pages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b="1" lang="en" sz="12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description-cell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render expand toggle and checkbox for each fulfillment-item-line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655325" y="1250375"/>
            <a:ext cx="500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from Artdeco to Hue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453575" y="1917050"/>
            <a:ext cx="79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New-components added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Ramping Plan</a:t>
            </a:r>
            <a:endParaRPr/>
          </a:p>
        </p:txBody>
      </p:sp>
      <p:grpSp>
        <p:nvGrpSpPr>
          <p:cNvPr id="212" name="Google Shape;212;p27"/>
          <p:cNvGrpSpPr/>
          <p:nvPr/>
        </p:nvGrpSpPr>
        <p:grpSpPr>
          <a:xfrm>
            <a:off x="4572001" y="807200"/>
            <a:ext cx="4422439" cy="1368414"/>
            <a:chOff x="4732925" y="872510"/>
            <a:chExt cx="3134925" cy="870382"/>
          </a:xfrm>
        </p:grpSpPr>
        <p:grpSp>
          <p:nvGrpSpPr>
            <p:cNvPr id="213" name="Google Shape;213;p27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2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16" name="Google Shape;216;p27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Initial ramping of lix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7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Toggle button is present to </a:t>
              </a: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switch</a:t>
              </a: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 between old and new fulfillment pages, new page is in read only mode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30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4572001" y="1699038"/>
            <a:ext cx="4422439" cy="1368414"/>
            <a:chOff x="4732925" y="872510"/>
            <a:chExt cx="3134925" cy="870382"/>
          </a:xfrm>
        </p:grpSpPr>
        <p:grpSp>
          <p:nvGrpSpPr>
            <p:cNvPr id="219" name="Google Shape;219;p27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220" name="Google Shape;220;p27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1" name="Google Shape;221;p2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2" name="Google Shape;222;p27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Ramp actions on new fulfillment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Ramping of actions Revoke selected and Grant selected, bulk allocation of multiple lines to multiple dashboard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4572001" y="2635263"/>
            <a:ext cx="4422439" cy="1368414"/>
            <a:chOff x="4732925" y="872510"/>
            <a:chExt cx="3134925" cy="870382"/>
          </a:xfrm>
        </p:grpSpPr>
        <p:grpSp>
          <p:nvGrpSpPr>
            <p:cNvPr id="225" name="Google Shape;225;p27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226" name="Google Shape;226;p27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7" name="Google Shape;227;p2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28" name="Google Shape;228;p27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Final ramping of lix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Ramp lix to 100% and toggle is present for all customers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4851525" y="3593313"/>
            <a:ext cx="4142915" cy="1368275"/>
            <a:chOff x="4931070" y="872510"/>
            <a:chExt cx="2936780" cy="870293"/>
          </a:xfrm>
        </p:grpSpPr>
        <p:sp>
          <p:nvSpPr>
            <p:cNvPr id="231" name="Google Shape;231;p27"/>
            <p:cNvSpPr/>
            <p:nvPr/>
          </p:nvSpPr>
          <p:spPr>
            <a:xfrm>
              <a:off x="4931070" y="1141003"/>
              <a:ext cx="57300" cy="6018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Removal of lix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7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Toggle button is removed and there is only new fulfillment page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4" name="Google Shape;234;p27"/>
          <p:cNvCxnSpPr/>
          <p:nvPr/>
        </p:nvCxnSpPr>
        <p:spPr>
          <a:xfrm rot="10800000">
            <a:off x="4572003" y="4003663"/>
            <a:ext cx="7473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7"/>
          <p:cNvSpPr txBox="1"/>
          <p:nvPr/>
        </p:nvSpPr>
        <p:spPr>
          <a:xfrm>
            <a:off x="3216775" y="1367625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Stage 1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3216775" y="2219750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Stage 2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3216775" y="3131550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Stage 3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3216775" y="4091750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Stage 4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729450" y="1318650"/>
            <a:ext cx="23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Aspects</a:t>
            </a:r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523600" y="2448550"/>
            <a:ext cx="3625640" cy="1000800"/>
            <a:chOff x="1448225" y="1908383"/>
            <a:chExt cx="2570100" cy="636560"/>
          </a:xfrm>
        </p:grpSpPr>
        <p:grpSp>
          <p:nvGrpSpPr>
            <p:cNvPr id="245" name="Google Shape;245;p28"/>
            <p:cNvGrpSpPr/>
            <p:nvPr/>
          </p:nvGrpSpPr>
          <p:grpSpPr>
            <a:xfrm>
              <a:off x="1597282" y="2245519"/>
              <a:ext cx="1526708" cy="299424"/>
              <a:chOff x="1183332" y="1737484"/>
              <a:chExt cx="1526708" cy="177300"/>
            </a:xfrm>
          </p:grpSpPr>
          <p:sp>
            <p:nvSpPr>
              <p:cNvPr id="246" name="Google Shape;246;p28"/>
              <p:cNvSpPr/>
              <p:nvPr/>
            </p:nvSpPr>
            <p:spPr>
              <a:xfrm rot="-5400000">
                <a:off x="1931540" y="1070006"/>
                <a:ext cx="30300" cy="15267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7" name="Google Shape;247;p28"/>
              <p:cNvCxnSpPr/>
              <p:nvPr/>
            </p:nvCxnSpPr>
            <p:spPr>
              <a:xfrm flipH="1" rot="10800000">
                <a:off x="1183332" y="1737484"/>
                <a:ext cx="1800" cy="177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48" name="Google Shape;248;p28"/>
            <p:cNvSpPr txBox="1"/>
            <p:nvPr/>
          </p:nvSpPr>
          <p:spPr>
            <a:xfrm>
              <a:off x="1448225" y="1908383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Revoke/Grant Selected</a:t>
              </a:r>
              <a:endParaRPr b="1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1560297" y="2036818"/>
              <a:ext cx="1238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Revoke and Grant action for selected-item-lines</a:t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300"/>
                </a:spcBef>
                <a:spcAft>
                  <a:spcPts val="4300"/>
                </a:spcAft>
                <a:buNone/>
              </a:pPr>
              <a:r>
                <a:t/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0" name="Google Shape;250;p28"/>
          <p:cNvCxnSpPr/>
          <p:nvPr/>
        </p:nvCxnSpPr>
        <p:spPr>
          <a:xfrm rot="10800000">
            <a:off x="2887600" y="2978600"/>
            <a:ext cx="0" cy="50910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8"/>
          <p:cNvSpPr txBox="1"/>
          <p:nvPr/>
        </p:nvSpPr>
        <p:spPr>
          <a:xfrm>
            <a:off x="2693575" y="2448550"/>
            <a:ext cx="36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Styling changes</a:t>
            </a:r>
            <a:endParaRPr b="1" sz="12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 rot="-5400000">
            <a:off x="3924249" y="2156300"/>
            <a:ext cx="80400" cy="21537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>
            <a:off x="2887600" y="2659750"/>
            <a:ext cx="1913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Provisioning of multiple product-lines to multiple dashboard</a:t>
            </a:r>
            <a:endParaRPr sz="7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sz="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" name="Google Shape;254;p28"/>
          <p:cNvGrpSpPr/>
          <p:nvPr/>
        </p:nvGrpSpPr>
        <p:grpSpPr>
          <a:xfrm>
            <a:off x="4741750" y="2448550"/>
            <a:ext cx="3625640" cy="1000800"/>
            <a:chOff x="1448225" y="1908383"/>
            <a:chExt cx="2570100" cy="636560"/>
          </a:xfrm>
        </p:grpSpPr>
        <p:grpSp>
          <p:nvGrpSpPr>
            <p:cNvPr id="255" name="Google Shape;255;p28"/>
            <p:cNvGrpSpPr/>
            <p:nvPr/>
          </p:nvGrpSpPr>
          <p:grpSpPr>
            <a:xfrm>
              <a:off x="1597282" y="2245519"/>
              <a:ext cx="1526708" cy="299424"/>
              <a:chOff x="1183332" y="1737484"/>
              <a:chExt cx="1526708" cy="177300"/>
            </a:xfrm>
          </p:grpSpPr>
          <p:sp>
            <p:nvSpPr>
              <p:cNvPr id="256" name="Google Shape;256;p28"/>
              <p:cNvSpPr/>
              <p:nvPr/>
            </p:nvSpPr>
            <p:spPr>
              <a:xfrm rot="-5400000">
                <a:off x="1931540" y="1070006"/>
                <a:ext cx="30300" cy="15267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28"/>
              <p:cNvCxnSpPr/>
              <p:nvPr/>
            </p:nvCxnSpPr>
            <p:spPr>
              <a:xfrm flipH="1" rot="10800000">
                <a:off x="1183332" y="1737484"/>
                <a:ext cx="1800" cy="177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8" name="Google Shape;258;p28"/>
            <p:cNvSpPr txBox="1"/>
            <p:nvPr/>
          </p:nvSpPr>
          <p:spPr>
            <a:xfrm>
              <a:off x="1448225" y="1908383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Compatibility checks</a:t>
              </a:r>
              <a:endParaRPr b="1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1560297" y="2036818"/>
              <a:ext cx="15267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On select any item-line,  disabled other incompatible lines in CSP-WEB </a:t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300"/>
                </a:spcBef>
                <a:spcAft>
                  <a:spcPts val="4300"/>
                </a:spcAft>
                <a:buNone/>
              </a:pPr>
              <a:r>
                <a:t/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28"/>
          <p:cNvGrpSpPr/>
          <p:nvPr/>
        </p:nvGrpSpPr>
        <p:grpSpPr>
          <a:xfrm>
            <a:off x="3775912" y="3434150"/>
            <a:ext cx="3625640" cy="1000800"/>
            <a:chOff x="1448225" y="1908383"/>
            <a:chExt cx="2570100" cy="636560"/>
          </a:xfrm>
        </p:grpSpPr>
        <p:grpSp>
          <p:nvGrpSpPr>
            <p:cNvPr id="261" name="Google Shape;261;p28"/>
            <p:cNvGrpSpPr/>
            <p:nvPr/>
          </p:nvGrpSpPr>
          <p:grpSpPr>
            <a:xfrm>
              <a:off x="1597282" y="2245519"/>
              <a:ext cx="1526708" cy="299424"/>
              <a:chOff x="1183332" y="1737484"/>
              <a:chExt cx="1526708" cy="177300"/>
            </a:xfrm>
          </p:grpSpPr>
          <p:sp>
            <p:nvSpPr>
              <p:cNvPr id="262" name="Google Shape;262;p28"/>
              <p:cNvSpPr/>
              <p:nvPr/>
            </p:nvSpPr>
            <p:spPr>
              <a:xfrm rot="-5400000">
                <a:off x="1931540" y="1070006"/>
                <a:ext cx="30300" cy="15267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3" name="Google Shape;263;p28"/>
              <p:cNvCxnSpPr/>
              <p:nvPr/>
            </p:nvCxnSpPr>
            <p:spPr>
              <a:xfrm flipH="1" rot="10800000">
                <a:off x="1183332" y="1737484"/>
                <a:ext cx="1800" cy="177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4" name="Google Shape;264;p28"/>
            <p:cNvSpPr txBox="1"/>
            <p:nvPr/>
          </p:nvSpPr>
          <p:spPr>
            <a:xfrm>
              <a:off x="1448225" y="1908383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Support bundling in API</a:t>
              </a:r>
              <a:endParaRPr b="1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8"/>
            <p:cNvSpPr txBox="1"/>
            <p:nvPr/>
          </p:nvSpPr>
          <p:spPr>
            <a:xfrm>
              <a:off x="1560297" y="2036818"/>
              <a:ext cx="13818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Add feature in CSP-API which will pass bundled item-lines to CSP-WEB</a:t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300"/>
                </a:spcBef>
                <a:spcAft>
                  <a:spcPts val="4300"/>
                </a:spcAft>
                <a:buNone/>
              </a:pPr>
              <a:r>
                <a:t/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66" name="Google Shape;266;p28"/>
          <p:cNvCxnSpPr/>
          <p:nvPr/>
        </p:nvCxnSpPr>
        <p:spPr>
          <a:xfrm rot="10800000">
            <a:off x="6139913" y="3964200"/>
            <a:ext cx="0" cy="50910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28"/>
          <p:cNvSpPr txBox="1"/>
          <p:nvPr/>
        </p:nvSpPr>
        <p:spPr>
          <a:xfrm>
            <a:off x="5945887" y="3434150"/>
            <a:ext cx="36255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Bulk UX allocation Grid</a:t>
            </a:r>
            <a:endParaRPr b="1" sz="12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/>
          <p:nvPr/>
        </p:nvSpPr>
        <p:spPr>
          <a:xfrm rot="-5400000">
            <a:off x="7176562" y="3141900"/>
            <a:ext cx="80400" cy="21537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6139913" y="3645350"/>
            <a:ext cx="19134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rPr>
              <a:t>Provisioning of multiple product-lines to multiple dashboard</a:t>
            </a:r>
            <a:endParaRPr sz="7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None/>
            </a:pPr>
            <a:r>
              <a:t/>
            </a:r>
            <a:endParaRPr sz="900">
              <a:solidFill>
                <a:srgbClr val="840D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1088075" y="2322900"/>
            <a:ext cx="2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2887600" y="2322900"/>
            <a:ext cx="2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4996675" y="2322900"/>
            <a:ext cx="2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4066938" y="3319975"/>
            <a:ext cx="2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6204363" y="3319975"/>
            <a:ext cx="2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758450" y="1340550"/>
            <a:ext cx="16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</a:t>
            </a:r>
            <a:endParaRPr b="1"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5329400" y="1340550"/>
            <a:ext cx="164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Learnings</a:t>
            </a:r>
            <a:endParaRPr b="1" sz="20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13650" y="1909925"/>
            <a:ext cx="40254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❖"/>
            </a:pP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 vast Codebase</a:t>
            </a:r>
            <a:endParaRPr sz="11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❖"/>
            </a:pP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of MPs</a:t>
            </a:r>
            <a:endParaRPr sz="11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❖"/>
            </a:pP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Exploration of component-table which can support required feature for MDP2</a:t>
            </a:r>
            <a:endParaRPr sz="11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❖"/>
            </a:pP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Infra/Tooling Issues</a:t>
            </a:r>
            <a:endParaRPr sz="11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100"/>
              <a:buFont typeface="Century Gothic"/>
              <a:buChar char="❖"/>
            </a:pPr>
            <a:r>
              <a:t/>
            </a:r>
            <a:endParaRPr sz="1100">
              <a:solidFill>
                <a:srgbClr val="2229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4903025" y="1803375"/>
            <a:ext cx="36993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EmberJs, Rest APIs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Designing of LLD / RFC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Github and Git commands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Best practices for writing Production Level Code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Importance of Testing (auto, manual)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Required Tools eg: lix, jira, etc..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Reasonable size </a:t>
            </a:r>
            <a:r>
              <a:rPr lang="en" sz="1100">
                <a:solidFill>
                  <a:srgbClr val="2229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PRs</a:t>
            </a:r>
            <a:endParaRPr sz="1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1000"/>
              <a:buFont typeface="Century Gothic"/>
              <a:buChar char="❖"/>
            </a:pPr>
            <a:r>
              <a:rPr lang="en" sz="1000">
                <a:latin typeface="Century Gothic"/>
                <a:ea typeface="Century Gothic"/>
                <a:cs typeface="Century Gothic"/>
                <a:sym typeface="Century Gothic"/>
              </a:rPr>
              <a:t>Soft Skills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900"/>
              <a:buFont typeface="Century Gothic"/>
              <a:buChar char="➢"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Attention to detail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900"/>
              <a:buFont typeface="Century Gothic"/>
              <a:buChar char="➢"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Collaboration and Communication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900"/>
              <a:buFont typeface="Century Gothic"/>
              <a:buChar char="➢"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Time Management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92A"/>
              </a:buClr>
              <a:buSzPts val="900"/>
              <a:buFont typeface="Century Gothic"/>
              <a:buChar char="➢"/>
            </a:pPr>
            <a:r>
              <a:rPr lang="en" sz="900">
                <a:latin typeface="Century Gothic"/>
                <a:ea typeface="Century Gothic"/>
                <a:cs typeface="Century Gothic"/>
                <a:sym typeface="Century Gothic"/>
              </a:rPr>
              <a:t>Understanding of user-experience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681025" y="1173350"/>
            <a:ext cx="201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8" name="Google Shape;288;p30"/>
          <p:cNvSpPr txBox="1"/>
          <p:nvPr>
            <p:ph idx="1" type="body"/>
          </p:nvPr>
        </p:nvSpPr>
        <p:spPr>
          <a:xfrm>
            <a:off x="874750" y="1626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Multi-dashboard Support Recruiter PRD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RFC - Bulk Allocation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LLD - Bulk Allocation (mid-tier, backend)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LLD - Bulk Allocation (frontend)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Intern progress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JIRA tickets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PROV-219738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PROV-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235052</a:t>
            </a:r>
            <a:endParaRPr sz="1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PROV-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234720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/>
        </p:nvSpPr>
        <p:spPr>
          <a:xfrm>
            <a:off x="1545000" y="1757750"/>
            <a:ext cx="6054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6D9E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Got Questions?</a:t>
            </a:r>
            <a:r>
              <a:rPr b="1" lang="en" sz="6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" sz="4400">
                <a:solidFill>
                  <a:srgbClr val="9FC5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Would love to </a:t>
            </a:r>
            <a:r>
              <a:rPr b="1" lang="en" sz="4400">
                <a:solidFill>
                  <a:srgbClr val="C9DAF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discuss!</a:t>
            </a:r>
            <a:endParaRPr sz="7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7950" y="1536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Support Portal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33425" y="2530075"/>
            <a:ext cx="7421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It is an internal </a:t>
            </a:r>
            <a:r>
              <a:rPr b="1" lang="en">
                <a:solidFill>
                  <a:schemeClr val="accent1"/>
                </a:solidFill>
              </a:rPr>
              <a:t>tool/Platform</a:t>
            </a:r>
            <a:r>
              <a:rPr lang="en">
                <a:solidFill>
                  <a:schemeClr val="accent1"/>
                </a:solidFill>
              </a:rPr>
              <a:t> that provides a single view of a </a:t>
            </a:r>
            <a:r>
              <a:rPr b="1" lang="en">
                <a:solidFill>
                  <a:schemeClr val="accent1"/>
                </a:solidFill>
              </a:rPr>
              <a:t>customer</a:t>
            </a:r>
            <a:r>
              <a:rPr lang="en">
                <a:solidFill>
                  <a:schemeClr val="accent1"/>
                </a:solidFill>
              </a:rPr>
              <a:t> for </a:t>
            </a:r>
            <a:r>
              <a:rPr b="1" lang="en">
                <a:solidFill>
                  <a:schemeClr val="accent1"/>
                </a:solidFill>
              </a:rPr>
              <a:t>GSO</a:t>
            </a:r>
            <a:r>
              <a:rPr lang="en">
                <a:solidFill>
                  <a:schemeClr val="accent1"/>
                </a:solidFill>
              </a:rPr>
              <a:t>(Global Sales Organization) and </a:t>
            </a:r>
            <a:r>
              <a:rPr b="1" lang="en">
                <a:solidFill>
                  <a:schemeClr val="accent1"/>
                </a:solidFill>
              </a:rPr>
              <a:t>GCO</a:t>
            </a:r>
            <a:r>
              <a:rPr lang="en">
                <a:solidFill>
                  <a:schemeClr val="accent1"/>
                </a:solidFill>
              </a:rPr>
              <a:t>(Global Customer Operation Teams) users to manage customer information, contracts, billing, and </a:t>
            </a:r>
            <a:r>
              <a:rPr b="1" lang="en">
                <a:solidFill>
                  <a:schemeClr val="accent1"/>
                </a:solidFill>
              </a:rPr>
              <a:t>provisioning</a:t>
            </a:r>
            <a:r>
              <a:rPr lang="en">
                <a:solidFill>
                  <a:schemeClr val="accent1"/>
                </a:solidFill>
              </a:rPr>
              <a:t>.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178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4572001" y="807200"/>
            <a:ext cx="4422439" cy="1368414"/>
            <a:chOff x="4732925" y="872510"/>
            <a:chExt cx="3134925" cy="870382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" name="Google Shape;103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4" name="Google Shape;104;p15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Onboarding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Kickstarting the brainstorming on the Onboarding Tasks, Multiproduct, Tech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4572001" y="1699038"/>
            <a:ext cx="4422439" cy="1368414"/>
            <a:chOff x="4732925" y="872510"/>
            <a:chExt cx="3134925" cy="870382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9" name="Google Shape;109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Product Utilization Chart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Build Product Utilization Chart feature, Ramped in Prod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4572001" y="2635263"/>
            <a:ext cx="4422439" cy="1368414"/>
            <a:chOff x="4732925" y="872510"/>
            <a:chExt cx="3134925" cy="870382"/>
          </a:xfrm>
        </p:grpSpPr>
        <p:grpSp>
          <p:nvGrpSpPr>
            <p:cNvPr id="113" name="Google Shape;113;p15"/>
            <p:cNvGrpSpPr/>
            <p:nvPr/>
          </p:nvGrpSpPr>
          <p:grpSpPr>
            <a:xfrm>
              <a:off x="4732925" y="1140987"/>
              <a:ext cx="529800" cy="601904"/>
              <a:chOff x="4318975" y="1083450"/>
              <a:chExt cx="529800" cy="356409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4517120" y="1083459"/>
                <a:ext cx="57300" cy="3564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5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6" name="Google Shape;116;p15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Multi-Dashboard Phase 2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Build components and features for fulfillment page UI to fulfill requirements 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4851525" y="3593313"/>
            <a:ext cx="4142915" cy="1368414"/>
            <a:chOff x="4931070" y="872510"/>
            <a:chExt cx="2936780" cy="870382"/>
          </a:xfrm>
        </p:grpSpPr>
        <p:sp>
          <p:nvSpPr>
            <p:cNvPr id="119" name="Google Shape;119;p15"/>
            <p:cNvSpPr/>
            <p:nvPr/>
          </p:nvSpPr>
          <p:spPr>
            <a:xfrm>
              <a:off x="4931070" y="1141003"/>
              <a:ext cx="57300" cy="601888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5297750" y="872510"/>
              <a:ext cx="2570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Future aspects</a:t>
              </a:r>
              <a:endParaRPr b="1" sz="16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5297750" y="1057919"/>
              <a:ext cx="23244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430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Complete bulk allocation grid, compatibility checks, revoke and grant selected actions, and stylings as per the designs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2" name="Google Shape;122;p15"/>
          <p:cNvCxnSpPr/>
          <p:nvPr/>
        </p:nvCxnSpPr>
        <p:spPr>
          <a:xfrm rot="10800000">
            <a:off x="4572003" y="4003663"/>
            <a:ext cx="747300" cy="0"/>
          </a:xfrm>
          <a:prstGeom prst="straightConnector1">
            <a:avLst/>
          </a:prstGeom>
          <a:noFill/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216775" y="1367625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Week 1 - Week 3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216775" y="2219750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Week 3 - Week 5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216775" y="3131550"/>
            <a:ext cx="1625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30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Week 5 - Week 12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OnBoarded with Acceptance Tests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815025" y="345865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01050" y="1896625"/>
            <a:ext cx="67182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Missing acceptance tests for following high traffic pages on CSP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Fulfillment Page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Order Page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Finance-contract Page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01050" y="4043650"/>
            <a:ext cx="68739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check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cross compatibility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 of components 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○"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End-to-End 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User Flow Verification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Browser compatibility with version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Utilization Chart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624975" y="1578125"/>
            <a:ext cx="76887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Feature</a:t>
            </a:r>
            <a:r>
              <a:rPr lang="en" sz="1400"/>
              <a:t> requirement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moving the license usage graph to another column so that the graph is visible without needing to hover on it” </a:t>
            </a:r>
            <a:r>
              <a:rPr lang="en" sz="1400"/>
              <a:t> </a:t>
            </a:r>
            <a:endParaRPr sz="1400"/>
          </a:p>
        </p:txBody>
      </p:sp>
      <p:sp>
        <p:nvSpPr>
          <p:cNvPr id="140" name="Google Shape;140;p17"/>
          <p:cNvSpPr txBox="1"/>
          <p:nvPr/>
        </p:nvSpPr>
        <p:spPr>
          <a:xfrm>
            <a:off x="729450" y="310660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24975" y="3607200"/>
            <a:ext cx="68739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Reduced Cognitive Load</a:t>
            </a:r>
            <a:endParaRPr b="1"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To reduce the effort of seeing usage graph on hovering to each licenses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○"/>
            </a:pP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</a:rPr>
              <a:t>Quicker Data Interpretation</a:t>
            </a:r>
            <a:endParaRPr b="1"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3016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Lato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As all usage bar is shown directly on page quicker analysis can be done regarding usage of those licenses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" y="723125"/>
            <a:ext cx="4339052" cy="38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300" y="723125"/>
            <a:ext cx="4631675" cy="384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1485125" y="199925"/>
            <a:ext cx="137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Old view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318900" y="199925"/>
            <a:ext cx="151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New view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1379850" y="1404225"/>
            <a:ext cx="159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1867700" y="2179700"/>
            <a:ext cx="2745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Example1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Example2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7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Example3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- Multi-Dashboard Phase 2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729450" y="2078875"/>
            <a:ext cx="76887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 Statement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 highlighted in the </a:t>
            </a:r>
            <a:r>
              <a:rPr lang="en" sz="11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Multi-dashboard support Recruiter PRD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One of the most requested features is the functionality of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efficient allocations to multiple dashboards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in fewer clicks on CSP</a:t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50"/>
              <a:buFont typeface="Arial"/>
              <a:buChar char="■"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We need to allocate 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multiple product lines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(potentially across multiple years) (</a:t>
            </a:r>
            <a:r>
              <a:rPr b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bundling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from a Fulfillment to multiple dashboards in a single request.</a:t>
            </a:r>
            <a:endParaRPr sz="1400"/>
          </a:p>
        </p:txBody>
      </p:sp>
      <p:sp>
        <p:nvSpPr>
          <p:cNvPr id="162" name="Google Shape;162;p20"/>
          <p:cNvSpPr txBox="1"/>
          <p:nvPr/>
        </p:nvSpPr>
        <p:spPr>
          <a:xfrm>
            <a:off x="729450" y="3269350"/>
            <a:ext cx="1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Why it is Required?</a:t>
            </a: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29450" y="3854350"/>
            <a:ext cx="823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○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Estimated that lack of this feature resulting in an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7# clicks per line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to support these provisioning requests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100"/>
              <a:buFont typeface="Lato"/>
              <a:buChar char="■"/>
            </a:pP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This feature brought down the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average number of clicks by factor of 3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single year Recruiter opportunity) or </a:t>
            </a:r>
            <a:r>
              <a:rPr b="1" lang="en" sz="1100">
                <a:solidFill>
                  <a:srgbClr val="1D1C1D"/>
                </a:solidFill>
                <a:highlight>
                  <a:srgbClr val="F8F8F8"/>
                </a:highlight>
              </a:rPr>
              <a:t>over 9 </a:t>
            </a:r>
            <a:r>
              <a:rPr lang="en" sz="1100">
                <a:solidFill>
                  <a:srgbClr val="1D1C1D"/>
                </a:solidFill>
                <a:highlight>
                  <a:srgbClr val="F8F8F8"/>
                </a:highlight>
              </a:rPr>
              <a:t>(for a multi-year opportunity)</a:t>
            </a:r>
            <a:endParaRPr sz="11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/>
        </p:nvSpPr>
        <p:spPr>
          <a:xfrm>
            <a:off x="803675" y="0"/>
            <a:ext cx="726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Project - Multi-Dashboard Phase 2</a:t>
            </a:r>
            <a:endParaRPr sz="10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75" y="523200"/>
            <a:ext cx="8453424" cy="462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 txBox="1"/>
          <p:nvPr/>
        </p:nvSpPr>
        <p:spPr>
          <a:xfrm>
            <a:off x="73025" y="3221925"/>
            <a:ext cx="202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Order placed</a:t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