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oboto-italic.fntdata"/><Relationship Id="rId12" Type="http://schemas.openxmlformats.org/officeDocument/2006/relationships/slide" Target="slides/slide8.xml"/><Relationship Id="rId56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Множення матриць</a:t>
            </a:r>
            <a:br>
              <a:rPr lang="uk"/>
            </a:br>
            <a:r>
              <a:rPr lang="uk"/>
              <a:t>Одинична матриця</a:t>
            </a:r>
            <a:br>
              <a:rPr lang="uk"/>
            </a:br>
            <a:r>
              <a:rPr lang="uk"/>
              <a:t>Обернена матриця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Пояснити границю функції на графіку</a:t>
            </a:r>
            <a:br>
              <a:rPr lang="uk"/>
            </a:br>
            <a:r>
              <a:rPr lang="uk"/>
              <a:t>Неперервні функції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Пояснити геометричний та фізичний сенс похідної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Часткова похідна, градієнт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Простір елементарних подій, дискретний, неперервний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Біноміальний, геометричний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Стандартний нормальний розподіл, показниковий розподіл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Незалежні події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Посилений закон великих чисел</a:t>
            </a:r>
            <a:br>
              <a:rPr lang="uk"/>
            </a:b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G_i^{(n)} - adaptive decreasing of learning rate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v - moving avg of g_i^2</a:t>
            </a:r>
            <a:br>
              <a:rPr lang="uk"/>
            </a:br>
            <a:r>
              <a:rPr lang="uk"/>
              <a:t>d - moving avg of \delta \beta^{(n)}</a:t>
            </a:r>
            <a:br>
              <a:rPr lang="uk"/>
            </a:br>
            <a:r>
              <a:rPr lang="uk"/>
              <a:t>sqrt = adaptive learning rate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momentum + adadelta/rmsprop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uk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uk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69.png"/><Relationship Id="rId5" Type="http://schemas.openxmlformats.org/officeDocument/2006/relationships/image" Target="../media/image67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11" Type="http://schemas.openxmlformats.org/officeDocument/2006/relationships/image" Target="../media/image49.png"/><Relationship Id="rId10" Type="http://schemas.openxmlformats.org/officeDocument/2006/relationships/image" Target="../media/image47.png"/><Relationship Id="rId9" Type="http://schemas.openxmlformats.org/officeDocument/2006/relationships/image" Target="../media/image46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8.png"/><Relationship Id="rId8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72.png"/><Relationship Id="rId6" Type="http://schemas.openxmlformats.org/officeDocument/2006/relationships/image" Target="../media/image5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7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60.png"/><Relationship Id="rId6" Type="http://schemas.openxmlformats.org/officeDocument/2006/relationships/image" Target="../media/image6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1.png"/><Relationship Id="rId4" Type="http://schemas.openxmlformats.org/officeDocument/2006/relationships/image" Target="../media/image6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5.png"/><Relationship Id="rId4" Type="http://schemas.openxmlformats.org/officeDocument/2006/relationships/image" Target="../media/image8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9.png"/><Relationship Id="rId4" Type="http://schemas.openxmlformats.org/officeDocument/2006/relationships/image" Target="../media/image92.png"/><Relationship Id="rId5" Type="http://schemas.openxmlformats.org/officeDocument/2006/relationships/image" Target="../media/image68.png"/><Relationship Id="rId6" Type="http://schemas.openxmlformats.org/officeDocument/2006/relationships/image" Target="../media/image8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0.png"/><Relationship Id="rId4" Type="http://schemas.openxmlformats.org/officeDocument/2006/relationships/image" Target="../media/image87.png"/><Relationship Id="rId5" Type="http://schemas.openxmlformats.org/officeDocument/2006/relationships/image" Target="../media/image71.png"/><Relationship Id="rId6" Type="http://schemas.openxmlformats.org/officeDocument/2006/relationships/image" Target="../media/image73.png"/><Relationship Id="rId7" Type="http://schemas.openxmlformats.org/officeDocument/2006/relationships/image" Target="../media/image7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8.png"/><Relationship Id="rId4" Type="http://schemas.openxmlformats.org/officeDocument/2006/relationships/image" Target="../media/image9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9.png"/><Relationship Id="rId4" Type="http://schemas.openxmlformats.org/officeDocument/2006/relationships/image" Target="../media/image80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10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3.png"/><Relationship Id="rId4" Type="http://schemas.openxmlformats.org/officeDocument/2006/relationships/image" Target="../media/image91.png"/><Relationship Id="rId10" Type="http://schemas.openxmlformats.org/officeDocument/2006/relationships/image" Target="../media/image96.png"/><Relationship Id="rId9" Type="http://schemas.openxmlformats.org/officeDocument/2006/relationships/image" Target="../media/image95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3.png"/><Relationship Id="rId8" Type="http://schemas.openxmlformats.org/officeDocument/2006/relationships/image" Target="../media/image1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7.png"/><Relationship Id="rId4" Type="http://schemas.openxmlformats.org/officeDocument/2006/relationships/image" Target="../media/image99.png"/><Relationship Id="rId5" Type="http://schemas.openxmlformats.org/officeDocument/2006/relationships/image" Target="../media/image101.png"/><Relationship Id="rId6" Type="http://schemas.openxmlformats.org/officeDocument/2006/relationships/image" Target="../media/image125.png"/><Relationship Id="rId7" Type="http://schemas.openxmlformats.org/officeDocument/2006/relationships/image" Target="../media/image103.png"/><Relationship Id="rId8" Type="http://schemas.openxmlformats.org/officeDocument/2006/relationships/image" Target="../media/image10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4.png"/><Relationship Id="rId4" Type="http://schemas.openxmlformats.org/officeDocument/2006/relationships/image" Target="../media/image107.png"/><Relationship Id="rId5" Type="http://schemas.openxmlformats.org/officeDocument/2006/relationships/image" Target="../media/image106.png"/><Relationship Id="rId6" Type="http://schemas.openxmlformats.org/officeDocument/2006/relationships/image" Target="../media/image10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1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2.png"/><Relationship Id="rId7" Type="http://schemas.openxmlformats.org/officeDocument/2006/relationships/image" Target="../media/image114.png"/><Relationship Id="rId8" Type="http://schemas.openxmlformats.org/officeDocument/2006/relationships/image" Target="../media/image1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7.png"/><Relationship Id="rId4" Type="http://schemas.openxmlformats.org/officeDocument/2006/relationships/image" Target="../media/image115.png"/><Relationship Id="rId5" Type="http://schemas.openxmlformats.org/officeDocument/2006/relationships/image" Target="../media/image116.gif"/><Relationship Id="rId6" Type="http://schemas.openxmlformats.org/officeDocument/2006/relationships/image" Target="../media/image120.gif"/><Relationship Id="rId7" Type="http://schemas.openxmlformats.org/officeDocument/2006/relationships/hyperlink" Target="https://distill.pub/2017/momentum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5.png"/><Relationship Id="rId4" Type="http://schemas.openxmlformats.org/officeDocument/2006/relationships/image" Target="../media/image1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1.png"/><Relationship Id="rId6" Type="http://schemas.openxmlformats.org/officeDocument/2006/relationships/image" Target="../media/image1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5.png"/><Relationship Id="rId4" Type="http://schemas.openxmlformats.org/officeDocument/2006/relationships/image" Target="../media/image121.png"/><Relationship Id="rId9" Type="http://schemas.openxmlformats.org/officeDocument/2006/relationships/image" Target="../media/image139.png"/><Relationship Id="rId5" Type="http://schemas.openxmlformats.org/officeDocument/2006/relationships/image" Target="../media/image128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6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uk" sz="3600">
                <a:latin typeface="Arial"/>
                <a:ea typeface="Arial"/>
                <a:cs typeface="Arial"/>
                <a:sym typeface="Arial"/>
              </a:rPr>
              <a:t>Deep Learning Курс</a:t>
            </a:r>
          </a:p>
        </p:txBody>
      </p:sp>
      <p:sp>
        <p:nvSpPr>
          <p:cNvPr id="68" name="Shape 68"/>
          <p:cNvSpPr txBox="1"/>
          <p:nvPr>
            <p:ph idx="4294967295" type="body"/>
          </p:nvPr>
        </p:nvSpPr>
        <p:spPr>
          <a:xfrm>
            <a:off x="471900" y="1919075"/>
            <a:ext cx="8222100" cy="117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uk">
                <a:latin typeface="Arial"/>
                <a:ea typeface="Arial"/>
                <a:cs typeface="Arial"/>
                <a:sym typeface="Arial"/>
              </a:rPr>
              <a:t>Олесь Петрів, Андрій Маленко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00" y="3861725"/>
            <a:ext cx="1885594" cy="6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Матриці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1854150"/>
            <a:ext cx="2266400" cy="1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50" y="3640250"/>
            <a:ext cx="7579075" cy="3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50" y="1085388"/>
            <a:ext cx="7963850" cy="3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Математичний аналіз</a:t>
            </a:r>
          </a:p>
        </p:txBody>
      </p:sp>
      <p:sp>
        <p:nvSpPr>
          <p:cNvPr id="137" name="Shape 13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Границя функції</a:t>
            </a:r>
          </a:p>
          <a:p>
            <a:pPr indent="-342900" lvl="0" marL="457200" rtl="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Похідна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Геометричний та фізичний зміст похідної</a:t>
            </a:r>
          </a:p>
          <a:p>
            <a:pPr indent="-342900" lvl="0" marL="457200" rtl="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Часткові похідні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Властивості похідних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Границя послідовності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13" y="838075"/>
            <a:ext cx="7350475" cy="36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Границя функції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00" y="1061200"/>
            <a:ext cx="1445100" cy="3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00" y="1756850"/>
            <a:ext cx="6798525" cy="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Неперервна функція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940824"/>
            <a:ext cx="2537361" cy="48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25" y="1991400"/>
            <a:ext cx="6864225" cy="3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Похідна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961299"/>
            <a:ext cx="3401900" cy="65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50" y="2040713"/>
            <a:ext cx="2419375" cy="17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7825" y="1554213"/>
            <a:ext cx="3154279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7825" y="2495200"/>
            <a:ext cx="25319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861775" y="4008538"/>
            <a:ext cx="5327700" cy="74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1536" y="4138781"/>
            <a:ext cx="5028189" cy="4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Властивості похідної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0" y="1031950"/>
            <a:ext cx="2138824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8" y="1652813"/>
            <a:ext cx="2138750" cy="36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00" y="2351488"/>
            <a:ext cx="4458884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400" y="3050175"/>
            <a:ext cx="4694900" cy="7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Часткові похідні, градієнт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50" y="1289550"/>
            <a:ext cx="427917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50" y="2347936"/>
            <a:ext cx="4908775" cy="8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350" y="3811750"/>
            <a:ext cx="8396825" cy="3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Теорія наближень</a:t>
            </a: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Наближення функцій</a:t>
            </a:r>
          </a:p>
          <a:p>
            <a:pPr indent="-342900" lvl="0" marL="457200" rtl="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Поліном Лагранжа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Поліном Бернштейна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Поліном Лагранжа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0" y="931725"/>
            <a:ext cx="2626975" cy="3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50" y="1608125"/>
            <a:ext cx="6689975" cy="6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550" y="2646475"/>
            <a:ext cx="3756363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550" y="3543950"/>
            <a:ext cx="2626975" cy="881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5500" y="3800563"/>
            <a:ext cx="3815825" cy="3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>
                <a:latin typeface="Arial"/>
                <a:ea typeface="Arial"/>
                <a:cs typeface="Arial"/>
                <a:sym typeface="Arial"/>
              </a:rPr>
              <a:t>План курсу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Vector representations</a:t>
            </a:r>
          </a:p>
          <a:p>
            <a:pPr indent="-3429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Object detection and segmentation</a:t>
            </a:r>
          </a:p>
          <a:p>
            <a:pPr indent="-3429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GAN</a:t>
            </a:r>
          </a:p>
          <a:p>
            <a:pPr indent="-3429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Recurrent networks</a:t>
            </a:r>
          </a:p>
          <a:p>
            <a:pPr indent="-342900" lvl="0" marL="457200">
              <a:spcBef>
                <a:spcPts val="0"/>
              </a:spcBef>
              <a:buFont typeface="Arial"/>
              <a:buAutoNum type="arabicPeriod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NLP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Поліном Лагранжа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25" y="698925"/>
            <a:ext cx="5928775" cy="44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50" y="1212275"/>
            <a:ext cx="201986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50" y="2268675"/>
            <a:ext cx="1390725" cy="2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250" y="3389650"/>
            <a:ext cx="2736350" cy="5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250" y="4341925"/>
            <a:ext cx="1285092" cy="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Поліном Бернштейна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2525"/>
            <a:ext cx="144336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676375"/>
            <a:ext cx="3916450" cy="6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2833875"/>
            <a:ext cx="3974400" cy="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Теорія ймовірностей</a:t>
            </a:r>
          </a:p>
        </p:txBody>
      </p:sp>
      <p:sp>
        <p:nvSpPr>
          <p:cNvPr id="225" name="Shape 225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Випадкові події, незалежні події, й</a:t>
            </a:r>
            <a:r>
              <a:rPr lang="uk">
                <a:latin typeface="Arial"/>
                <a:ea typeface="Arial"/>
                <a:cs typeface="Arial"/>
                <a:sym typeface="Arial"/>
              </a:rPr>
              <a:t>мовірність, умовна ймовірність, закон Байєса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Випадкові величини: дискретні, неперервні, незалежні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Приклади розподілів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Математичне сподівання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Дисперсія, середньоквадратичне відхилення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Закон великих чисел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Центральна гранична теорема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Випадкові події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50" y="936350"/>
            <a:ext cx="1729669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50" y="1575725"/>
            <a:ext cx="3234708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50" y="2270848"/>
            <a:ext cx="2762859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50" y="2965977"/>
            <a:ext cx="1133475" cy="289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850" y="3544000"/>
            <a:ext cx="2133978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8052" y="893650"/>
            <a:ext cx="1527500" cy="3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8049" y="1550125"/>
            <a:ext cx="2325925" cy="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4225" y="2206775"/>
            <a:ext cx="1954555" cy="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8050" y="2902150"/>
            <a:ext cx="2423745" cy="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Дискретний розподіл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" y="1408863"/>
            <a:ext cx="2779059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50" y="1994275"/>
            <a:ext cx="457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350" y="2673175"/>
            <a:ext cx="6248407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350" y="3352075"/>
            <a:ext cx="39814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Неперервний розподіл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5" y="2270575"/>
            <a:ext cx="3129750" cy="10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25" y="3792675"/>
            <a:ext cx="3509025" cy="4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425" y="823925"/>
            <a:ext cx="3742767" cy="11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Незалежні випадкові події та величини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75" y="1242300"/>
            <a:ext cx="3702676" cy="3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75" y="3200050"/>
            <a:ext cx="5223675" cy="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75" y="2221175"/>
            <a:ext cx="7028823" cy="3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Математичне сподівання, дисперсія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600" y="849450"/>
            <a:ext cx="3217775" cy="14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50" y="1243450"/>
            <a:ext cx="2752774" cy="9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50" y="2710275"/>
            <a:ext cx="436965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150" y="4038600"/>
            <a:ext cx="3646050" cy="4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Закон великих чисел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50" y="1177625"/>
            <a:ext cx="7255100" cy="10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0" y="2760450"/>
            <a:ext cx="4275225" cy="7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Центральна гранична теорема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25" y="1243450"/>
            <a:ext cx="6483825" cy="4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25" y="2327525"/>
            <a:ext cx="8011300" cy="9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Доступ до серверів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431700" y="1431700"/>
            <a:ext cx="6446400" cy="23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 sz="2400"/>
              <a:t>chmod 0600 **.pem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uk" sz="2400"/>
              <a:t>ssh -i **.pem ubuntu@10.5.1.**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Центральна гранична теорема</a:t>
            </a:r>
          </a:p>
        </p:txBody>
      </p:sp>
      <p:pic>
        <p:nvPicPr>
          <p:cNvPr descr="CLTBinomConvergence.png"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400" y="830300"/>
            <a:ext cx="6546851" cy="42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Математична статистика</a:t>
            </a:r>
          </a:p>
        </p:txBody>
      </p:sp>
      <p:sp>
        <p:nvSpPr>
          <p:cNvPr id="299" name="Shape 299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Регресія, оцінка невідомих параметрів</a:t>
            </a:r>
          </a:p>
          <a:p>
            <a:pPr indent="-342900" lvl="0" marL="457200" rtl="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Властивості оцінок: незміщеність, консистентність, оптимальність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Лінійна регресія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Багатовимірна регресія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Нелінійна регресія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Регресія, оцінка невідомих параметрів</a:t>
            </a:r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5" y="1012825"/>
            <a:ext cx="4324425" cy="3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25" y="2811700"/>
            <a:ext cx="6559000" cy="8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25" y="1672725"/>
            <a:ext cx="3534886" cy="72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5" y="3932700"/>
            <a:ext cx="7691877" cy="7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Властивості оцінок: незміщена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0" y="1067950"/>
            <a:ext cx="1437475" cy="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0" y="1749875"/>
            <a:ext cx="4303548" cy="4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50" y="2452250"/>
            <a:ext cx="4987550" cy="9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50" y="3958513"/>
            <a:ext cx="1102225" cy="3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550" y="3764525"/>
            <a:ext cx="3021950" cy="6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Властивості оцінок: консистентна</a:t>
            </a:r>
          </a:p>
        </p:txBody>
      </p:sp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675" y="750400"/>
            <a:ext cx="6717751" cy="41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050" y="1048500"/>
            <a:ext cx="2368400" cy="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Властивості оцінок: ефективна</a:t>
            </a:r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00" y="986150"/>
            <a:ext cx="4627050" cy="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Лінійна регресія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425" y="1687525"/>
            <a:ext cx="4917050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200" y="975000"/>
            <a:ext cx="7451700" cy="4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Лінійна регресія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5" y="1594950"/>
            <a:ext cx="7079750" cy="11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5" y="3206600"/>
            <a:ext cx="1628167" cy="2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275" y="3053263"/>
            <a:ext cx="3013500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25" y="3910450"/>
            <a:ext cx="2679250" cy="39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325" y="958988"/>
            <a:ext cx="6965294" cy="2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Нейронні мережі</a:t>
            </a:r>
          </a:p>
        </p:txBody>
      </p:sp>
      <p:sp>
        <p:nvSpPr>
          <p:cNvPr id="354" name="Shape 35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Означення нейронної мережі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Градієнтний спуск, back propagation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Один нейрон: два входи, один вихід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0" y="2398088"/>
            <a:ext cx="3432141" cy="3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88" y="3275437"/>
            <a:ext cx="6412799" cy="9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400" y="1082099"/>
            <a:ext cx="6951300" cy="6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Тиждень 1, Заняття 1</a:t>
            </a:r>
          </a:p>
        </p:txBody>
      </p:sp>
      <p:sp>
        <p:nvSpPr>
          <p:cNvPr id="87" name="Shape 87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Лінійна алгебра</a:t>
            </a:r>
          </a:p>
          <a:p>
            <a:pPr indent="-342900" lvl="0" marL="457200" rtl="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Математичний аналіз</a:t>
            </a:r>
          </a:p>
          <a:p>
            <a:pPr indent="-342900" lvl="0" marL="45720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Теорія ймовірностей</a:t>
            </a:r>
          </a:p>
          <a:p>
            <a:pPr indent="-342900" lvl="0" marL="45720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Математична статистика</a:t>
            </a:r>
          </a:p>
          <a:p>
            <a:pPr indent="-342900" lvl="0" marL="45720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Теорія наближень</a:t>
            </a:r>
          </a:p>
          <a:p>
            <a:pPr indent="-342900" lvl="0" marL="457200">
              <a:spcBef>
                <a:spcPts val="0"/>
              </a:spcBef>
              <a:buFont typeface="Arial"/>
              <a:buChar char="●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Нейронні мережі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Тришаровий перцептрон: два входи і один вихід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75" y="1093975"/>
            <a:ext cx="7807850" cy="3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63" y="1879025"/>
            <a:ext cx="4141081" cy="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/>
          <p:nvPr/>
        </p:nvSpPr>
        <p:spPr>
          <a:xfrm>
            <a:off x="2964450" y="2802200"/>
            <a:ext cx="1813800" cy="66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2964375" y="3878525"/>
            <a:ext cx="1813800" cy="66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734500" y="2802200"/>
            <a:ext cx="1299300" cy="66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34500" y="3878525"/>
            <a:ext cx="1299300" cy="66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4" name="Shape 374"/>
          <p:cNvCxnSpPr>
            <a:stCxn id="372" idx="3"/>
            <a:endCxn id="371" idx="1"/>
          </p:cNvCxnSpPr>
          <p:nvPr/>
        </p:nvCxnSpPr>
        <p:spPr>
          <a:xfrm>
            <a:off x="2033800" y="3133850"/>
            <a:ext cx="9306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>
            <a:stCxn id="372" idx="3"/>
            <a:endCxn id="370" idx="1"/>
          </p:cNvCxnSpPr>
          <p:nvPr/>
        </p:nvCxnSpPr>
        <p:spPr>
          <a:xfrm>
            <a:off x="2033800" y="3133850"/>
            <a:ext cx="9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73" idx="3"/>
            <a:endCxn id="370" idx="1"/>
          </p:cNvCxnSpPr>
          <p:nvPr/>
        </p:nvCxnSpPr>
        <p:spPr>
          <a:xfrm flipH="1" rot="10800000">
            <a:off x="2033800" y="3133775"/>
            <a:ext cx="9306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7" name="Shape 377"/>
          <p:cNvCxnSpPr>
            <a:stCxn id="373" idx="3"/>
            <a:endCxn id="371" idx="1"/>
          </p:cNvCxnSpPr>
          <p:nvPr/>
        </p:nvCxnSpPr>
        <p:spPr>
          <a:xfrm>
            <a:off x="2033800" y="4210175"/>
            <a:ext cx="9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5302525" y="3340400"/>
            <a:ext cx="1556700" cy="66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9" name="Shape 379"/>
          <p:cNvCxnSpPr>
            <a:stCxn id="370" idx="3"/>
            <a:endCxn id="378" idx="1"/>
          </p:cNvCxnSpPr>
          <p:nvPr/>
        </p:nvCxnSpPr>
        <p:spPr>
          <a:xfrm>
            <a:off x="4778250" y="3133850"/>
            <a:ext cx="5244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0" name="Shape 380"/>
          <p:cNvCxnSpPr>
            <a:stCxn id="371" idx="3"/>
            <a:endCxn id="378" idx="1"/>
          </p:cNvCxnSpPr>
          <p:nvPr/>
        </p:nvCxnSpPr>
        <p:spPr>
          <a:xfrm flipH="1" rot="10800000">
            <a:off x="4778175" y="3671975"/>
            <a:ext cx="5244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81" name="Shape 3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5993" y="3017550"/>
            <a:ext cx="1590658" cy="2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8967" y="4043975"/>
            <a:ext cx="1590658" cy="2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4150" y="2990425"/>
            <a:ext cx="181825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9538" y="4066163"/>
            <a:ext cx="181825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8805" y="3524875"/>
            <a:ext cx="1103034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93250" y="3042950"/>
            <a:ext cx="181800" cy="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3250" y="4078550"/>
            <a:ext cx="181800" cy="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Структура нейромережі</a:t>
            </a:r>
          </a:p>
        </p:txBody>
      </p:sp>
      <p:pic>
        <p:nvPicPr>
          <p:cNvPr descr="2.-ann-structure.jpg" id="393" name="Shape 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49" y="690000"/>
            <a:ext cx="7972801" cy="44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Теорема Цибенко</a:t>
            </a:r>
          </a:p>
        </p:txBody>
      </p:sp>
      <p:pic>
        <p:nvPicPr>
          <p:cNvPr id="399" name="Shape 3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0" y="897325"/>
            <a:ext cx="1398494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00" y="1577525"/>
            <a:ext cx="3155850" cy="3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1875" y="1423629"/>
            <a:ext cx="1492900" cy="4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000" y="2351425"/>
            <a:ext cx="4672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988" y="4142400"/>
            <a:ext cx="3248375" cy="4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000" y="2958650"/>
            <a:ext cx="4609425" cy="76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Градієнтний спуск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850" y="2079050"/>
            <a:ext cx="1817601" cy="53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00" y="3158525"/>
            <a:ext cx="3899350" cy="3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400" y="1862675"/>
            <a:ext cx="3513825" cy="8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400" y="1084050"/>
            <a:ext cx="4206150" cy="3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Стохастичний градієнтний спуск</a:t>
            </a:r>
          </a:p>
        </p:txBody>
      </p:sp>
      <p:pic>
        <p:nvPicPr>
          <p:cNvPr id="419" name="Shape 4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75" y="839550"/>
            <a:ext cx="5206525" cy="408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Shape 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1001950"/>
            <a:ext cx="2977675" cy="3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00" y="1784321"/>
            <a:ext cx="2977675" cy="29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700" y="3277775"/>
            <a:ext cx="3291718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700" y="2531050"/>
            <a:ext cx="1846537" cy="2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700" y="4215374"/>
            <a:ext cx="3291725" cy="3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Градієнтний спуск з моментом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75" y="1072888"/>
            <a:ext cx="5641600" cy="2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75" y="1821325"/>
            <a:ext cx="2855582" cy="2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Shape 4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775" y="2612700"/>
            <a:ext cx="4232850" cy="17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2000" y="2612700"/>
            <a:ext cx="4232838" cy="17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>
            <a:hlinkClick r:id="rId7"/>
          </p:cNvPr>
          <p:cNvSpPr txBox="1"/>
          <p:nvPr/>
        </p:nvSpPr>
        <p:spPr>
          <a:xfrm>
            <a:off x="5929375" y="4516250"/>
            <a:ext cx="30000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uk">
                <a:solidFill>
                  <a:srgbClr val="0000FF"/>
                </a:solidFill>
              </a:rPr>
              <a:t>https://distill.pub/2017/momentum/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Градієнтний спуск Нестерова</a:t>
            </a:r>
          </a:p>
        </p:txBody>
      </p:sp>
      <p:pic>
        <p:nvPicPr>
          <p:cNvPr id="440" name="Shape 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3950"/>
            <a:ext cx="9144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Shape 441"/>
          <p:cNvSpPr txBox="1"/>
          <p:nvPr/>
        </p:nvSpPr>
        <p:spPr>
          <a:xfrm>
            <a:off x="306350" y="4033950"/>
            <a:ext cx="7341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uk">
                <a:solidFill>
                  <a:srgbClr val="0000FF"/>
                </a:solidFill>
              </a:rPr>
              <a:t>ГС з моментом                                   </a:t>
            </a:r>
            <a:r>
              <a:rPr b="1" lang="uk">
                <a:solidFill>
                  <a:srgbClr val="783F04"/>
                </a:solidFill>
              </a:rPr>
              <a:t>Корекція</a:t>
            </a:r>
            <a:br>
              <a:rPr b="1" lang="uk">
                <a:solidFill>
                  <a:srgbClr val="0000FF"/>
                </a:solidFill>
              </a:rPr>
            </a:br>
            <a:r>
              <a:rPr b="1" lang="uk">
                <a:solidFill>
                  <a:srgbClr val="38761D"/>
                </a:solidFill>
              </a:rPr>
              <a:t>ГС Нестерова                                     </a:t>
            </a:r>
            <a:r>
              <a:rPr b="1" lang="uk">
                <a:solidFill>
                  <a:srgbClr val="FF0000"/>
                </a:solidFill>
              </a:rPr>
              <a:t>Напрям попереднього градієнта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442" name="Shape 4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75" y="871250"/>
            <a:ext cx="7998918" cy="3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Adagrad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5" y="1999200"/>
            <a:ext cx="1701741" cy="6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Shape 4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75" y="1255700"/>
            <a:ext cx="823119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Shape 4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75" y="4011005"/>
            <a:ext cx="823125" cy="20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Shape 4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75" y="2947125"/>
            <a:ext cx="3621400" cy="7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RMSProp &amp; Adadelta</a:t>
            </a:r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650" y="3712600"/>
            <a:ext cx="3062650" cy="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Shape 4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650" y="4234624"/>
            <a:ext cx="1041350" cy="26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Shape 4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650" y="3158750"/>
            <a:ext cx="1041356" cy="2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Shape 4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25" y="1085600"/>
            <a:ext cx="3971325" cy="37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0313" y="1086705"/>
            <a:ext cx="3971325" cy="80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Shape 4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24" y="3331812"/>
            <a:ext cx="4023725" cy="1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25" y="2038925"/>
            <a:ext cx="4838221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/>
              <a:t>Adaptive Moment Estimation (</a:t>
            </a:r>
            <a:r>
              <a:rPr lang="uk"/>
              <a:t>Adam)</a:t>
            </a:r>
          </a:p>
        </p:txBody>
      </p:sp>
      <p:pic>
        <p:nvPicPr>
          <p:cNvPr id="469" name="Shape 4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25" y="1743325"/>
            <a:ext cx="3971325" cy="379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25" y="1094100"/>
            <a:ext cx="4103087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25" y="2553688"/>
            <a:ext cx="1602550" cy="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3575" y="2553700"/>
            <a:ext cx="1528399" cy="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7650" y="4441750"/>
            <a:ext cx="3526225" cy="2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Shape 4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25" y="3791362"/>
            <a:ext cx="3971325" cy="87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Лінійна алгебра</a:t>
            </a:r>
          </a:p>
        </p:txBody>
      </p:sp>
      <p:sp>
        <p:nvSpPr>
          <p:cNvPr id="93" name="Shape 93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Вектори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Операції з векторами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Матриці</a:t>
            </a:r>
          </a:p>
          <a:p>
            <a:pPr indent="-342900" lvl="0" marL="457200">
              <a:spcBef>
                <a:spcPts val="0"/>
              </a:spcBef>
              <a:buFont typeface="Arial"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Операції з матрицями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51" y="619050"/>
            <a:ext cx="6221105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Вектори та операції з ними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25" y="1198400"/>
            <a:ext cx="45243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25" y="3713000"/>
            <a:ext cx="7170775" cy="3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Норма вектора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0" y="1025250"/>
            <a:ext cx="7018280" cy="5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00" y="1861913"/>
            <a:ext cx="4297264" cy="65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100" y="2878963"/>
            <a:ext cx="5357053" cy="4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100" y="3758050"/>
            <a:ext cx="5357050" cy="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Скалярний добуток векторів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679875"/>
            <a:ext cx="8299399" cy="3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75" y="2611575"/>
            <a:ext cx="2685100" cy="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uk">
                <a:latin typeface="Arial"/>
                <a:ea typeface="Arial"/>
                <a:cs typeface="Arial"/>
                <a:sym typeface="Arial"/>
              </a:rPr>
              <a:t>Матриці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0" y="994075"/>
            <a:ext cx="40100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400" y="3239300"/>
            <a:ext cx="7103025" cy="13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