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Ubuntu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-regular.fntdata"/><Relationship Id="rId25" Type="http://schemas.openxmlformats.org/officeDocument/2006/relationships/slide" Target="slides/slide21.xml"/><Relationship Id="rId28" Type="http://schemas.openxmlformats.org/officeDocument/2006/relationships/font" Target="fonts/Ubuntu-italic.fntdata"/><Relationship Id="rId27" Type="http://schemas.openxmlformats.org/officeDocument/2006/relationships/font" Target="fonts/Ubuntu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Ubuntu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Спеціальний макет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595613" y="2538080"/>
            <a:ext cx="7952774" cy="64502"/>
            <a:chOff x="595675" y="2820050"/>
            <a:chExt cx="7952774" cy="64502"/>
          </a:xfrm>
        </p:grpSpPr>
        <p:sp>
          <p:nvSpPr>
            <p:cNvPr id="53" name="Shape 53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title"/>
          </p:nvPr>
        </p:nvSpPr>
        <p:spPr>
          <a:xfrm>
            <a:off x="505475" y="1375100"/>
            <a:ext cx="8043000" cy="10869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uk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505475" y="1375100"/>
            <a:ext cx="8043000" cy="1086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uk"/>
              <a:t>Natural Language Processing using Neural Nets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CBoW vs skip gram</a:t>
            </a:r>
          </a:p>
        </p:txBody>
      </p:sp>
      <p:pic>
        <p:nvPicPr>
          <p:cNvPr descr="2-Figure2-1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800" y="1170125"/>
            <a:ext cx="61463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</a:t>
            </a:r>
          </a:p>
        </p:txBody>
      </p:sp>
      <p:pic>
        <p:nvPicPr>
          <p:cNvPr descr="w2v_1.jp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100"/>
            <a:ext cx="8839200" cy="3434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</a:t>
            </a:r>
          </a:p>
        </p:txBody>
      </p:sp>
      <p:pic>
        <p:nvPicPr>
          <p:cNvPr descr="word2vec2 (1)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325" y="1101850"/>
            <a:ext cx="72446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25" y="1128300"/>
            <a:ext cx="7753200" cy="38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DBOW </a:t>
            </a:r>
            <a:r>
              <a:rPr b="1" i="1" lang="uk" sz="1350">
                <a:solidFill>
                  <a:srgbClr val="777777"/>
                </a:solidFill>
                <a:latin typeface="Ubuntu"/>
                <a:ea typeface="Ubuntu"/>
                <a:cs typeface="Ubuntu"/>
                <a:sym typeface="Ubuntu"/>
              </a:rPr>
              <a:t>(distributed bag of words)</a:t>
            </a:r>
          </a:p>
        </p:txBody>
      </p:sp>
      <p:pic>
        <p:nvPicPr>
          <p:cNvPr descr="13866917_837560083046228_2061635949_n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025" y="1170125"/>
            <a:ext cx="57912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DM </a:t>
            </a:r>
            <a:r>
              <a:rPr b="1" i="1" lang="uk" sz="1350">
                <a:solidFill>
                  <a:srgbClr val="777777"/>
                </a:solidFill>
                <a:latin typeface="Ubuntu"/>
                <a:ea typeface="Ubuntu"/>
                <a:cs typeface="Ubuntu"/>
                <a:sym typeface="Ubuntu"/>
              </a:rPr>
              <a:t>(distributed memory)</a:t>
            </a:r>
            <a:r>
              <a:rPr b="1" lang="uk">
                <a:solidFill>
                  <a:srgbClr val="85200C"/>
                </a:solidFill>
              </a:rPr>
              <a:t> </a:t>
            </a:r>
          </a:p>
        </p:txBody>
      </p:sp>
      <p:pic>
        <p:nvPicPr>
          <p:cNvPr descr="13871742_837560163046220_343227247_n.jp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150" y="1177725"/>
            <a:ext cx="6895275" cy="36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convolutions over wv</a:t>
            </a:r>
          </a:p>
        </p:txBody>
      </p:sp>
      <p:pic>
        <p:nvPicPr>
          <p:cNvPr descr="Screen-Shot-2015-11-06-at-8.03.47-AM (1)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566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</a:t>
            </a:r>
            <a:r>
              <a:rPr b="1" lang="uk" sz="1800">
                <a:solidFill>
                  <a:srgbClr val="85200C"/>
                </a:solidFill>
              </a:rPr>
              <a:t>multilayer </a:t>
            </a:r>
            <a:r>
              <a:rPr b="1" lang="uk" sz="1800">
                <a:solidFill>
                  <a:srgbClr val="85200C"/>
                </a:solidFill>
              </a:rPr>
              <a:t>convolutions</a:t>
            </a:r>
          </a:p>
        </p:txBody>
      </p:sp>
      <p:pic>
        <p:nvPicPr>
          <p:cNvPr descr="1-h_L7fSoQhipTHFULgXmHyQ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00" y="1048750"/>
            <a:ext cx="7048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</a:t>
            </a:r>
            <a:r>
              <a:rPr b="1" lang="uk" sz="1800">
                <a:solidFill>
                  <a:srgbClr val="85200C"/>
                </a:solidFill>
              </a:rPr>
              <a:t>multilayer convolutions</a:t>
            </a:r>
          </a:p>
        </p:txBody>
      </p:sp>
      <p:pic>
        <p:nvPicPr>
          <p:cNvPr descr="Spectacle.BC2745.pn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850" y="1017725"/>
            <a:ext cx="4611942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</a:t>
            </a:r>
            <a:r>
              <a:rPr b="1" lang="uk" sz="1800">
                <a:solidFill>
                  <a:srgbClr val="85200C"/>
                </a:solidFill>
              </a:rPr>
              <a:t>Skip-thoughts</a:t>
            </a:r>
          </a:p>
        </p:txBody>
      </p:sp>
      <p:pic>
        <p:nvPicPr>
          <p:cNvPr descr="Picture1-2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4600"/>
            <a:ext cx="8839201" cy="1414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one hot vectors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075" y="1130350"/>
            <a:ext cx="56197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</a:t>
            </a:r>
            <a:r>
              <a:rPr b="1" lang="uk" sz="1800">
                <a:solidFill>
                  <a:srgbClr val="85200C"/>
                </a:solidFill>
              </a:rPr>
              <a:t>Skip-thoughts</a:t>
            </a:r>
          </a:p>
        </p:txBody>
      </p:sp>
      <p:pic>
        <p:nvPicPr>
          <p:cNvPr descr="AAEAAQAAAAAAAAb_AAAAJDdjOTNmNjBiLWFiYzAtNDI1MC1hZGNhLTM5ZmJhOTEyZTZjMA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300" y="1428325"/>
            <a:ext cx="3713950" cy="2887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EAAQAAAAAAAAYVAAAAJDI4YWQxN2FhLWJhMmYtNDZkNC05YTE5LTRjM2E4ZGIzZTk0MQ.png"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75" y="1428325"/>
            <a:ext cx="3713952" cy="28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</a:t>
            </a:r>
            <a:r>
              <a:rPr b="1" lang="uk" sz="1800">
                <a:solidFill>
                  <a:srgbClr val="85200C"/>
                </a:solidFill>
              </a:rPr>
              <a:t>Skip-thoughts</a:t>
            </a:r>
          </a:p>
        </p:txBody>
      </p:sp>
      <p:pic>
        <p:nvPicPr>
          <p:cNvPr descr="AAEAAQAAAAAAAAQuAAAAJGQ5ZmFlMDM5LTVhY2UtNGNiZS1iMzgzLWQ4NWJjYjk0Y2Y4ZA.png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375" y="1124600"/>
            <a:ext cx="491443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context window</a:t>
            </a:r>
          </a:p>
        </p:txBody>
      </p:sp>
      <p:pic>
        <p:nvPicPr>
          <p:cNvPr descr="training_data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800" y="1017725"/>
            <a:ext cx="63995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skip gram</a:t>
            </a:r>
          </a:p>
        </p:txBody>
      </p:sp>
      <p:pic>
        <p:nvPicPr>
          <p:cNvPr descr="skip_gram_net_arch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500" y="1147375"/>
            <a:ext cx="611746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skip gram</a:t>
            </a:r>
          </a:p>
        </p:txBody>
      </p:sp>
      <p:pic>
        <p:nvPicPr>
          <p:cNvPr descr="output_weights_function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7025"/>
            <a:ext cx="8839200" cy="2188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skip gram</a:t>
            </a:r>
          </a:p>
        </p:txBody>
      </p:sp>
      <p:pic>
        <p:nvPicPr>
          <p:cNvPr descr="matrix_mult_w_one_hot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125" y="2209450"/>
            <a:ext cx="59150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skip gram</a:t>
            </a:r>
          </a:p>
        </p:txBody>
      </p:sp>
      <p:pic>
        <p:nvPicPr>
          <p:cNvPr descr="word2vec_weight_matrix_lookup_table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225" y="1132200"/>
            <a:ext cx="445306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CBoW</a:t>
            </a:r>
          </a:p>
        </p:txBody>
      </p:sp>
      <p:pic>
        <p:nvPicPr>
          <p:cNvPr descr="NEbGx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750" y="1177700"/>
            <a:ext cx="28255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>
                <a:solidFill>
                  <a:srgbClr val="85200C"/>
                </a:solidFill>
              </a:rPr>
              <a:t>Language representation: CBoW vs skip gram</a:t>
            </a:r>
          </a:p>
        </p:txBody>
      </p:sp>
      <p:pic>
        <p:nvPicPr>
          <p:cNvPr descr="2-Figure2-1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800" y="1170125"/>
            <a:ext cx="61463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