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tif"/><Relationship Id="rId4" Type="http://schemas.openxmlformats.org/officeDocument/2006/relationships/image" Target="../media/image2.png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3.png"/><Relationship Id="rId10" Type="http://schemas.openxmlformats.org/officeDocument/2006/relationships/image" Target="../media/image7.tif"/><Relationship Id="rId11" Type="http://schemas.openxmlformats.org/officeDocument/2006/relationships/image" Target="../media/image8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"/><Relationship Id="rId3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1118" y="5715000"/>
            <a:ext cx="3362564" cy="135587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Формальдегід…"/>
          <p:cNvSpPr/>
          <p:nvPr/>
        </p:nvSpPr>
        <p:spPr>
          <a:xfrm>
            <a:off x="3768191" y="4089399"/>
            <a:ext cx="546841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Формальдегід </a:t>
            </a:r>
          </a:p>
          <a:p>
            <a:pPr>
              <a:defRPr sz="4800"/>
            </a:pPr>
            <a:r>
              <a:t>і як з ним боротись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В якому напрямку я б продовжив розробки у цьому проекті?"/>
          <p:cNvSpPr/>
          <p:nvPr>
            <p:ph type="ctrTitle"/>
          </p:nvPr>
        </p:nvSpPr>
        <p:spPr>
          <a:xfrm>
            <a:off x="1270000" y="-1306350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В якому напрямку я б продовжив розробки у цьому проекті?</a:t>
            </a:r>
          </a:p>
        </p:txBody>
      </p:sp>
      <p:sp>
        <p:nvSpPr>
          <p:cNvPr id="193" name="Звязати класифікатори з часовими рядами (класифікувати на спрогнозованих рядом забрудниках)…"/>
          <p:cNvSpPr/>
          <p:nvPr>
            <p:ph type="subTitle" sz="half" idx="1"/>
          </p:nvPr>
        </p:nvSpPr>
        <p:spPr>
          <a:xfrm>
            <a:off x="1121280" y="3943546"/>
            <a:ext cx="10464801" cy="3960913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buSzPct val="75000"/>
              <a:buChar char="•"/>
            </a:pPr>
            <a:r>
              <a:t>Звязати класифікатори з часовими рядами (класифікувати на спрогнозованих рядом забрудниках)</a:t>
            </a:r>
          </a:p>
          <a:p>
            <a:pPr marL="395111" indent="-395111" algn="l">
              <a:buSzPct val="75000"/>
              <a:buChar char="•"/>
            </a:pPr>
          </a:p>
          <a:p>
            <a:pPr marL="395111" indent="-395111" algn="l">
              <a:buSzPct val="75000"/>
              <a:buChar char="•"/>
            </a:pPr>
          </a:p>
          <a:p>
            <a:pPr marL="395111" indent="-395111" algn="l">
              <a:buSzPct val="75000"/>
              <a:buChar char="•"/>
            </a:pPr>
            <a:r>
              <a:t>Зробити ансамбль з зваженим голосуванням по погодним станціям, з яких брались дані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Що ми маємо?"/>
          <p:cNvSpPr/>
          <p:nvPr>
            <p:ph type="title"/>
          </p:nvPr>
        </p:nvSpPr>
        <p:spPr>
          <a:xfrm>
            <a:off x="952500" y="444500"/>
            <a:ext cx="11099800" cy="948690"/>
          </a:xfrm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Що ми маємо?</a:t>
            </a:r>
          </a:p>
        </p:txBody>
      </p:sp>
      <p:pic>
        <p:nvPicPr>
          <p:cNvPr id="12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7075" y="2749313"/>
            <a:ext cx="5673297" cy="425497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Пил"/>
          <p:cNvSpPr/>
          <p:nvPr/>
        </p:nvSpPr>
        <p:spPr>
          <a:xfrm>
            <a:off x="2623046" y="1514717"/>
            <a:ext cx="13382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A69F9F"/>
                </a:solidFill>
              </a:defRPr>
            </a:lvl1pPr>
          </a:lstStyle>
          <a:p>
            <a:pPr/>
            <a:r>
              <a:t>Пил</a:t>
            </a:r>
          </a:p>
        </p:txBody>
      </p:sp>
      <p:sp>
        <p:nvSpPr>
          <p:cNvPr id="125" name="CO"/>
          <p:cNvSpPr/>
          <p:nvPr/>
        </p:nvSpPr>
        <p:spPr>
          <a:xfrm>
            <a:off x="2278267" y="4044195"/>
            <a:ext cx="20278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E1172A"/>
                </a:solidFill>
              </a:defRPr>
            </a:lvl1pPr>
          </a:lstStyle>
          <a:p>
            <a:pPr/>
            <a:r>
              <a:t>CO</a:t>
            </a:r>
          </a:p>
        </p:txBody>
      </p:sp>
      <p:sp>
        <p:nvSpPr>
          <p:cNvPr id="126" name="SO2"/>
          <p:cNvSpPr/>
          <p:nvPr/>
        </p:nvSpPr>
        <p:spPr>
          <a:xfrm>
            <a:off x="3005312" y="6018499"/>
            <a:ext cx="1208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487CD3"/>
                </a:solidFill>
              </a:defRPr>
            </a:lvl1pPr>
          </a:lstStyle>
          <a:p>
            <a:pPr/>
            <a:r>
              <a:t>SO2</a:t>
            </a:r>
          </a:p>
        </p:txBody>
      </p:sp>
      <p:sp>
        <p:nvSpPr>
          <p:cNvPr id="127" name="NO2…"/>
          <p:cNvSpPr/>
          <p:nvPr/>
        </p:nvSpPr>
        <p:spPr>
          <a:xfrm>
            <a:off x="663306" y="2334581"/>
            <a:ext cx="948691" cy="5352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NO2</a:t>
            </a: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</a:t>
            </a: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H2S</a:t>
            </a: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C6H6O</a:t>
            </a: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NH3</a:t>
            </a:r>
          </a:p>
        </p:txBody>
      </p:sp>
      <p:pic>
        <p:nvPicPr>
          <p:cNvPr id="128" name="Screen Shot 2017-05-15 at 11.13.51 AM.png" descr="Screen Shot 2017-05-15 at 11.13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883" y="2193682"/>
            <a:ext cx="389298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 Shot 2017-05-15 at 11.13.51 AM.png" descr="Screen Shot 2017-05-15 at 11.13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883" y="3421349"/>
            <a:ext cx="389298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reen Shot 2017-05-15 at 11.13.51 AM.png" descr="Screen Shot 2017-05-15 at 11.13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883" y="4649016"/>
            <a:ext cx="389298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creen Shot 2017-05-15 at 11.13.51 AM.png" descr="Screen Shot 2017-05-15 at 11.13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883" y="5876682"/>
            <a:ext cx="389298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 Shot 2017-05-15 at 11.13.51 AM.png" descr="Screen Shot 2017-05-15 at 11.13.5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883" y="7104349"/>
            <a:ext cx="389298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87935" y="4608733"/>
            <a:ext cx="1208620" cy="80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3158893" y="6736049"/>
            <a:ext cx="630804" cy="61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17832" y="2278349"/>
            <a:ext cx="948691" cy="948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4536621"/>
            <a:ext cx="2036330" cy="948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Screen Shot 2017-05-15 at 11.28.20 AM.png" descr="Screen Shot 2017-05-15 at 11.28.20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5647162">
            <a:off x="4618280" y="5839109"/>
            <a:ext cx="964250" cy="241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7-05-15 at 11.28.20 AM.png" descr="Screen Shot 2017-05-15 at 11.28.20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 rot="16385680">
            <a:off x="4623039" y="1362217"/>
            <a:ext cx="954733" cy="2386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37168" y="1476071"/>
            <a:ext cx="2363503" cy="124274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H2O"/>
          <p:cNvSpPr/>
          <p:nvPr/>
        </p:nvSpPr>
        <p:spPr>
          <a:xfrm>
            <a:off x="8926663" y="1773528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CH2O</a:t>
            </a:r>
          </a:p>
        </p:txBody>
      </p:sp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flipH="1">
            <a:off x="11134104" y="7351017"/>
            <a:ext cx="1680197" cy="1444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flipH="1">
            <a:off x="9002444" y="7351017"/>
            <a:ext cx="1680196" cy="1444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flipH="1" rot="714256">
            <a:off x="6739904" y="7193981"/>
            <a:ext cx="1680197" cy="144413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ata Саєнтісти"/>
          <p:cNvSpPr/>
          <p:nvPr/>
        </p:nvSpPr>
        <p:spPr>
          <a:xfrm>
            <a:off x="6548111" y="8732562"/>
            <a:ext cx="614177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Data Саєнтісти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ata"/>
          <p:cNvSpPr/>
          <p:nvPr>
            <p:ph type="title"/>
          </p:nvPr>
        </p:nvSpPr>
        <p:spPr>
          <a:xfrm>
            <a:off x="952500" y="-46567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pic>
        <p:nvPicPr>
          <p:cNvPr id="147" name="Screen Shot 2017-05-15 at 11.48.17 AM.png" descr="Screen Shot 2017-05-15 at 11.48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373" y="6978373"/>
            <a:ext cx="7747001" cy="259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None -&gt; середнє по місяцю…"/>
          <p:cNvSpPr/>
          <p:nvPr/>
        </p:nvSpPr>
        <p:spPr>
          <a:xfrm>
            <a:off x="637200" y="2879803"/>
            <a:ext cx="914448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None -&gt; середнє по місяцю</a:t>
            </a:r>
          </a:p>
          <a:p>
            <a:pPr marL="444499" indent="-444499" algn="l">
              <a:buSzPct val="75000"/>
              <a:buChar char="•"/>
            </a:pPr>
            <a:r>
              <a:t>розподіл по ПСЗ</a:t>
            </a:r>
          </a:p>
          <a:p>
            <a:pPr marL="444499" indent="-444499" algn="l">
              <a:buSzPct val="75000"/>
              <a:buChar char="•"/>
            </a:pPr>
            <a:r>
              <a:t>date -&gt;pd.to_datetime</a:t>
            </a:r>
          </a:p>
        </p:txBody>
      </p:sp>
      <p:pic>
        <p:nvPicPr>
          <p:cNvPr id="149" name="Screen Shot 2017-05-15 at 5.46.39 PM.png" descr="Screen Shot 2017-05-15 at 5.46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9724" y="4084708"/>
            <a:ext cx="62738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Регресія"/>
          <p:cNvSpPr/>
          <p:nvPr>
            <p:ph type="title"/>
          </p:nvPr>
        </p:nvSpPr>
        <p:spPr>
          <a:xfrm>
            <a:off x="7295615" y="-46033"/>
            <a:ext cx="7277262" cy="1159043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Регресія</a:t>
            </a:r>
          </a:p>
        </p:txBody>
      </p:sp>
      <p:pic>
        <p:nvPicPr>
          <p:cNvPr id="152" name="Screen Shot 2017-05-15 at 12.36.31 PM.png" descr="Screen Shot 2017-05-15 at 12.3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55" y="192137"/>
            <a:ext cx="4952723" cy="2972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7-05-15 at 12.38.02 PM.png" descr="Screen Shot 2017-05-15 at 12.38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55" y="3474301"/>
            <a:ext cx="4952723" cy="2937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7-05-15 at 12.40.06 PM.png" descr="Screen Shot 2017-05-15 at 12.40.0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93" y="6721147"/>
            <a:ext cx="4952724" cy="292460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Mean squared error: 3.74695410693e-05…"/>
          <p:cNvSpPr/>
          <p:nvPr/>
        </p:nvSpPr>
        <p:spPr>
          <a:xfrm>
            <a:off x="5072366" y="2211867"/>
            <a:ext cx="416880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Mean squared error: 3.74695410693e-05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Variance score:  0.059266336237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error 0.692180233175</a:t>
            </a:r>
          </a:p>
        </p:txBody>
      </p:sp>
      <p:sp>
        <p:nvSpPr>
          <p:cNvPr id="156" name="Mean squared error: 4.54399646533e-05…"/>
          <p:cNvSpPr/>
          <p:nvPr/>
        </p:nvSpPr>
        <p:spPr>
          <a:xfrm>
            <a:off x="5072366" y="5468827"/>
            <a:ext cx="416880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Mean squared error: 4.54399646533e-05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Variance score:  -0.14084408855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sum error 2.67565375655</a:t>
            </a:r>
          </a:p>
        </p:txBody>
      </p:sp>
      <p:sp>
        <p:nvSpPr>
          <p:cNvPr id="157" name="Mean squared error: 3.66905248463e-05…"/>
          <p:cNvSpPr/>
          <p:nvPr/>
        </p:nvSpPr>
        <p:spPr>
          <a:xfrm>
            <a:off x="5072366" y="8725788"/>
            <a:ext cx="4168801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Mean squared error: 3.66905248463e-05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Variance score:  0.0788248033194</a:t>
            </a:r>
          </a:p>
          <a:p>
            <a:pPr algn="l" defTabSz="457200"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sum error 0.904406051346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Класифікація"/>
          <p:cNvSpPr/>
          <p:nvPr>
            <p:ph type="title"/>
          </p:nvPr>
        </p:nvSpPr>
        <p:spPr>
          <a:xfrm>
            <a:off x="655060" y="295780"/>
            <a:ext cx="11099801" cy="1754204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Класифікація</a:t>
            </a:r>
          </a:p>
        </p:txBody>
      </p:sp>
      <p:pic>
        <p:nvPicPr>
          <p:cNvPr id="160" name="Screen Shot 2017-05-15 at 12.46.09 PM.png" descr="Screen Shot 2017-05-15 at 12.46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3672" y="3227685"/>
            <a:ext cx="2695033" cy="505083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Ділимо CH2O на три класи:…"/>
          <p:cNvSpPr/>
          <p:nvPr/>
        </p:nvSpPr>
        <p:spPr>
          <a:xfrm>
            <a:off x="765138" y="3074079"/>
            <a:ext cx="603138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Ділимо CH2O на три класи:</a:t>
            </a:r>
          </a:p>
          <a:p>
            <a:pPr/>
          </a:p>
          <a:p>
            <a:pPr marL="444500" indent="-444500">
              <a:buSzPct val="75000"/>
              <a:buChar char="•"/>
            </a:pPr>
            <a:r>
              <a:t>чисто&lt;0.004</a:t>
            </a:r>
          </a:p>
          <a:p>
            <a:pPr marL="444500" indent="-444500">
              <a:buSzPct val="75000"/>
              <a:buChar char="•"/>
            </a:pPr>
            <a:r>
              <a:t>0.004&lt; брудно&gt;0.012</a:t>
            </a:r>
          </a:p>
          <a:p>
            <a:pPr marL="444500" indent="-444500">
              <a:buSzPct val="75000"/>
              <a:buChar char="•"/>
            </a:pPr>
            <a:r>
              <a:t>0.012-&gt; жахливо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Результати класифікаторів"/>
          <p:cNvSpPr/>
          <p:nvPr>
            <p:ph type="title"/>
          </p:nvPr>
        </p:nvSpPr>
        <p:spPr>
          <a:xfrm>
            <a:off x="952500" y="-61147"/>
            <a:ext cx="11099800" cy="2159001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Результати класифікаторів</a:t>
            </a:r>
          </a:p>
        </p:txBody>
      </p:sp>
      <p:sp>
        <p:nvSpPr>
          <p:cNvPr id="164" name="LogisticRegression"/>
          <p:cNvSpPr/>
          <p:nvPr/>
        </p:nvSpPr>
        <p:spPr>
          <a:xfrm>
            <a:off x="358599" y="1994971"/>
            <a:ext cx="40187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LogisticRegression</a:t>
            </a:r>
          </a:p>
        </p:txBody>
      </p:sp>
      <p:sp>
        <p:nvSpPr>
          <p:cNvPr id="165" name="solver='liblinear…"/>
          <p:cNvSpPr/>
          <p:nvPr/>
        </p:nvSpPr>
        <p:spPr>
          <a:xfrm>
            <a:off x="1373957" y="2717679"/>
            <a:ext cx="286004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  <a:defRPr sz="2400"/>
            </a:pPr>
            <a:r>
              <a:t>solver='liblinear</a:t>
            </a:r>
          </a:p>
          <a:p>
            <a:pPr marL="444500" indent="-444500" algn="l">
              <a:buSzPct val="75000"/>
              <a:buChar char="•"/>
              <a:defRPr sz="2400"/>
            </a:pPr>
            <a:r>
              <a:t>multi_class="ovr"</a:t>
            </a:r>
          </a:p>
        </p:txBody>
      </p:sp>
      <p:sp>
        <p:nvSpPr>
          <p:cNvPr id="166" name="0.634821428571"/>
          <p:cNvSpPr/>
          <p:nvPr/>
        </p:nvSpPr>
        <p:spPr>
          <a:xfrm>
            <a:off x="6917869" y="2544902"/>
            <a:ext cx="29564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0.634821428571</a:t>
            </a:r>
          </a:p>
        </p:txBody>
      </p:sp>
      <p:sp>
        <p:nvSpPr>
          <p:cNvPr id="167" name="Support vector machine"/>
          <p:cNvSpPr/>
          <p:nvPr/>
        </p:nvSpPr>
        <p:spPr>
          <a:xfrm>
            <a:off x="290748" y="4077046"/>
            <a:ext cx="50264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Support vector machine</a:t>
            </a:r>
          </a:p>
        </p:txBody>
      </p:sp>
      <p:sp>
        <p:nvSpPr>
          <p:cNvPr id="168" name="Accuracy"/>
          <p:cNvSpPr/>
          <p:nvPr/>
        </p:nvSpPr>
        <p:spPr>
          <a:xfrm>
            <a:off x="6831000" y="1573202"/>
            <a:ext cx="219821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169" name="kernel='rbf'"/>
          <p:cNvSpPr/>
          <p:nvPr/>
        </p:nvSpPr>
        <p:spPr>
          <a:xfrm>
            <a:off x="1366260" y="4761157"/>
            <a:ext cx="28754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</a:lvl1pPr>
          </a:lstStyle>
          <a:p>
            <a:pPr/>
            <a:r>
              <a:t>kernel='rbf'</a:t>
            </a:r>
          </a:p>
        </p:txBody>
      </p:sp>
      <p:sp>
        <p:nvSpPr>
          <p:cNvPr id="170" name="0.634821428571"/>
          <p:cNvSpPr/>
          <p:nvPr/>
        </p:nvSpPr>
        <p:spPr>
          <a:xfrm>
            <a:off x="6834777" y="4089959"/>
            <a:ext cx="41453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0.634821428571</a:t>
            </a:r>
          </a:p>
        </p:txBody>
      </p:sp>
      <p:sp>
        <p:nvSpPr>
          <p:cNvPr id="171" name="Line"/>
          <p:cNvSpPr/>
          <p:nvPr/>
        </p:nvSpPr>
        <p:spPr>
          <a:xfrm flipH="1" flipV="1">
            <a:off x="8456635" y="3010505"/>
            <a:ext cx="1778941" cy="54428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Line"/>
          <p:cNvSpPr/>
          <p:nvPr/>
        </p:nvSpPr>
        <p:spPr>
          <a:xfrm flipH="1">
            <a:off x="8407445" y="3601295"/>
            <a:ext cx="1877351" cy="43479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???"/>
          <p:cNvSpPr/>
          <p:nvPr/>
        </p:nvSpPr>
        <p:spPr>
          <a:xfrm>
            <a:off x="10370604" y="3184729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???</a:t>
            </a:r>
          </a:p>
        </p:txBody>
      </p:sp>
      <p:sp>
        <p:nvSpPr>
          <p:cNvPr id="174" name="LinearDiscriminantAnalysis"/>
          <p:cNvSpPr/>
          <p:nvPr/>
        </p:nvSpPr>
        <p:spPr>
          <a:xfrm>
            <a:off x="119519" y="5727835"/>
            <a:ext cx="5627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LinearDiscriminantAnalysis</a:t>
            </a:r>
          </a:p>
        </p:txBody>
      </p:sp>
      <p:sp>
        <p:nvSpPr>
          <p:cNvPr id="175" name="solver='lsqr'"/>
          <p:cNvSpPr/>
          <p:nvPr/>
        </p:nvSpPr>
        <p:spPr>
          <a:xfrm>
            <a:off x="1410829" y="6614135"/>
            <a:ext cx="30445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</a:lvl1pPr>
          </a:lstStyle>
          <a:p>
            <a:pPr/>
            <a:r>
              <a:t>solver='lsqr'</a:t>
            </a:r>
          </a:p>
        </p:txBody>
      </p:sp>
      <p:sp>
        <p:nvSpPr>
          <p:cNvPr id="176" name="0.63125"/>
          <p:cNvSpPr/>
          <p:nvPr/>
        </p:nvSpPr>
        <p:spPr>
          <a:xfrm>
            <a:off x="6914544" y="5926775"/>
            <a:ext cx="22393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0.63125</a:t>
            </a:r>
          </a:p>
        </p:txBody>
      </p:sp>
      <p:sp>
        <p:nvSpPr>
          <p:cNvPr id="177" name="Perceptron"/>
          <p:cNvSpPr/>
          <p:nvPr/>
        </p:nvSpPr>
        <p:spPr>
          <a:xfrm>
            <a:off x="183279" y="7527343"/>
            <a:ext cx="524139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>
                <a:solidFill>
                  <a:srgbClr val="21222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Perceptron</a:t>
            </a:r>
          </a:p>
        </p:txBody>
      </p:sp>
      <p:sp>
        <p:nvSpPr>
          <p:cNvPr id="178" name="hidden layer sizes=(5,3)…"/>
          <p:cNvSpPr/>
          <p:nvPr/>
        </p:nvSpPr>
        <p:spPr>
          <a:xfrm>
            <a:off x="1377955" y="8412894"/>
            <a:ext cx="379604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96333" indent="-296333" algn="l">
              <a:buSzPct val="75000"/>
              <a:buChar char="•"/>
              <a:defRPr sz="2400"/>
            </a:pPr>
            <a:r>
              <a:t>hidden layer sizes=(5,3)</a:t>
            </a:r>
          </a:p>
          <a:p>
            <a:pPr marL="296333" indent="-296333" algn="l">
              <a:buSzPct val="75000"/>
              <a:buChar char="•"/>
              <a:defRPr sz="2400"/>
            </a:pPr>
            <a:r>
              <a:t> activation='relu', </a:t>
            </a:r>
          </a:p>
          <a:p>
            <a:pPr marL="296333" indent="-296333" algn="l">
              <a:buSzPct val="75000"/>
              <a:buChar char="•"/>
              <a:defRPr sz="2400"/>
            </a:pPr>
            <a:r>
              <a:t>solver='sgd'</a:t>
            </a:r>
          </a:p>
        </p:txBody>
      </p:sp>
      <p:sp>
        <p:nvSpPr>
          <p:cNvPr id="179" name="0.63571428571428568"/>
          <p:cNvSpPr/>
          <p:nvPr/>
        </p:nvSpPr>
        <p:spPr>
          <a:xfrm>
            <a:off x="6963437" y="7602415"/>
            <a:ext cx="40187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0.63571428571428568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Часові ряди"/>
          <p:cNvSpPr/>
          <p:nvPr>
            <p:ph type="ctrTitle"/>
          </p:nvPr>
        </p:nvSpPr>
        <p:spPr>
          <a:xfrm>
            <a:off x="1922798" y="46999"/>
            <a:ext cx="9159204" cy="1149749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Часові ряди</a:t>
            </a:r>
          </a:p>
        </p:txBody>
      </p:sp>
      <p:pic>
        <p:nvPicPr>
          <p:cNvPr id="182" name="Screen Shot 2017-05-15 at 1.06.28 PM.png" descr="Screen Shot 2017-05-15 at 1.06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09" y="1173769"/>
            <a:ext cx="9159204" cy="446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7-05-15 at 1.07.34 PM.png" descr="Screen Shot 2017-05-15 at 1.07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8648" y="5619276"/>
            <a:ext cx="8164248" cy="3948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Часові ряди"/>
          <p:cNvSpPr/>
          <p:nvPr>
            <p:ph type="title"/>
          </p:nvPr>
        </p:nvSpPr>
        <p:spPr>
          <a:xfrm>
            <a:off x="952500" y="-507306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Часові ряди</a:t>
            </a:r>
          </a:p>
        </p:txBody>
      </p:sp>
      <p:pic>
        <p:nvPicPr>
          <p:cNvPr id="18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076" y="1265390"/>
            <a:ext cx="7090291" cy="4222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17-05-15 at 1.09.42 PM.png" descr="Screen Shot 2017-05-15 at 1.09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3909" y="5642534"/>
            <a:ext cx="7891613" cy="3874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Висновк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Висновки</a:t>
            </a:r>
          </a:p>
        </p:txBody>
      </p:sp>
      <p:sp>
        <p:nvSpPr>
          <p:cNvPr id="190" name="Для точних прогнозів необхідно звязувати дані з часом, використовувати часові ряди.…"/>
          <p:cNvSpPr/>
          <p:nvPr/>
        </p:nvSpPr>
        <p:spPr>
          <a:xfrm>
            <a:off x="1056461" y="3271577"/>
            <a:ext cx="108918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Для точних прогнозів необхідно звязувати дані з часом, використовувати часові ряди.</a:t>
            </a:r>
          </a:p>
          <a:p>
            <a:pPr marL="444500" indent="-444500" algn="l">
              <a:buSzPct val="75000"/>
              <a:buChar char="•"/>
            </a:pPr>
            <a:r>
              <a:t>Найбільша кореляція формальдегіду з CO, TSP</a:t>
            </a:r>
          </a:p>
          <a:p>
            <a:pPr marL="444500" indent="-444500" algn="l">
              <a:buSzPct val="75000"/>
              <a:buChar char="•"/>
            </a:pPr>
            <a:r>
              <a:t>В даних є великі флуктуації, тому їх варто згладжувати та знаходити аномалії</a:t>
            </a:r>
          </a:p>
          <a:p>
            <a:pPr marL="444500" indent="-444500" algn="l">
              <a:buSzPct val="75000"/>
              <a:buChar char="•"/>
            </a:pPr>
            <a:r>
              <a:t>Варто розділяти і враховувати з якого з погодних станцій брались дані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