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3"/>
  </p:notesMasterIdLst>
  <p:sldIdLst>
    <p:sldId id="278" r:id="rId6"/>
    <p:sldId id="271" r:id="rId7"/>
    <p:sldId id="257" r:id="rId8"/>
    <p:sldId id="258" r:id="rId9"/>
    <p:sldId id="268" r:id="rId10"/>
    <p:sldId id="259" r:id="rId11"/>
    <p:sldId id="262" r:id="rId12"/>
    <p:sldId id="264" r:id="rId13"/>
    <p:sldId id="263" r:id="rId14"/>
    <p:sldId id="266" r:id="rId15"/>
    <p:sldId id="267" r:id="rId16"/>
    <p:sldId id="265" r:id="rId17"/>
    <p:sldId id="269" r:id="rId18"/>
    <p:sldId id="276" r:id="rId19"/>
    <p:sldId id="274" r:id="rId20"/>
    <p:sldId id="270" r:id="rId21"/>
    <p:sldId id="277" r:id="rId22"/>
    <p:sldId id="293" r:id="rId23"/>
    <p:sldId id="344" r:id="rId24"/>
    <p:sldId id="345" r:id="rId25"/>
    <p:sldId id="346" r:id="rId26"/>
    <p:sldId id="347" r:id="rId27"/>
    <p:sldId id="349" r:id="rId28"/>
    <p:sldId id="350" r:id="rId29"/>
    <p:sldId id="360" r:id="rId30"/>
    <p:sldId id="353" r:id="rId31"/>
    <p:sldId id="3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BAA67-6BF1-E274-F8AC-1F6A456D15C5}" v="8" dt="2021-07-02T22:04:0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422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yniewska Weronika (DOKT)" userId="S::01034540@pw.edu.pl::49800c23-0ddd-458f-a208-91e69bd0b3d4" providerId="AD" clId="Web-{E92BAA67-6BF1-E274-F8AC-1F6A456D15C5}"/>
    <pc:docChg chg="addSld delSld modSld addMainMaster modMainMaster">
      <pc:chgData name="Hryniewska Weronika (DOKT)" userId="S::01034540@pw.edu.pl::49800c23-0ddd-458f-a208-91e69bd0b3d4" providerId="AD" clId="Web-{E92BAA67-6BF1-E274-F8AC-1F6A456D15C5}" dt="2021-07-02T22:04:02.190" v="4"/>
      <pc:docMkLst>
        <pc:docMk/>
      </pc:docMkLst>
      <pc:sldChg chg="del">
        <pc:chgData name="Hryniewska Weronika (DOKT)" userId="S::01034540@pw.edu.pl::49800c23-0ddd-458f-a208-91e69bd0b3d4" providerId="AD" clId="Web-{E92BAA67-6BF1-E274-F8AC-1F6A456D15C5}" dt="2021-07-02T22:03:38.720" v="3"/>
        <pc:sldMkLst>
          <pc:docMk/>
          <pc:sldMk cId="3140802768" sldId="256"/>
        </pc:sldMkLst>
      </pc:sldChg>
      <pc:sldChg chg="del">
        <pc:chgData name="Hryniewska Weronika (DOKT)" userId="S::01034540@pw.edu.pl::49800c23-0ddd-458f-a208-91e69bd0b3d4" providerId="AD" clId="Web-{E92BAA67-6BF1-E274-F8AC-1F6A456D15C5}" dt="2021-07-02T22:04:02.190" v="4"/>
        <pc:sldMkLst>
          <pc:docMk/>
          <pc:sldMk cId="3374674070" sldId="272"/>
        </pc:sldMkLst>
      </pc:sldChg>
      <pc:sldChg chg="modSp add">
        <pc:chgData name="Hryniewska Weronika (DOKT)" userId="S::01034540@pw.edu.pl::49800c23-0ddd-458f-a208-91e69bd0b3d4" providerId="AD" clId="Web-{E92BAA67-6BF1-E274-F8AC-1F6A456D15C5}" dt="2021-07-02T22:03:37.362" v="2" actId="20577"/>
        <pc:sldMkLst>
          <pc:docMk/>
          <pc:sldMk cId="1471729566" sldId="278"/>
        </pc:sldMkLst>
        <pc:spChg chg="mod">
          <ac:chgData name="Hryniewska Weronika (DOKT)" userId="S::01034540@pw.edu.pl::49800c23-0ddd-458f-a208-91e69bd0b3d4" providerId="AD" clId="Web-{E92BAA67-6BF1-E274-F8AC-1F6A456D15C5}" dt="2021-07-02T22:03:37.362" v="2" actId="20577"/>
          <ac:spMkLst>
            <pc:docMk/>
            <pc:sldMk cId="1471729566" sldId="278"/>
            <ac:spMk id="2" creationId="{3977149A-0278-4E5D-B17F-5286B77834E0}"/>
          </ac:spMkLst>
        </pc:spChg>
      </pc:sldChg>
      <pc:sldMasterChg chg="add addSldLayout">
        <pc:chgData name="Hryniewska Weronika (DOKT)" userId="S::01034540@pw.edu.pl::49800c23-0ddd-458f-a208-91e69bd0b3d4" providerId="AD" clId="Web-{E92BAA67-6BF1-E274-F8AC-1F6A456D15C5}" dt="2021-07-02T22:03:28.861" v="0"/>
        <pc:sldMasterMkLst>
          <pc:docMk/>
          <pc:sldMasterMk cId="363720865" sldId="2147483648"/>
        </pc:sldMasterMkLst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2739915982" sldId="2147483649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1454039677" sldId="2147483650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3679967634" sldId="2147483651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717835091" sldId="2147483652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2846788452" sldId="2147483653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1302322345" sldId="2147483654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1268103763" sldId="2147483655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2244649172" sldId="2147483656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111293559" sldId="2147483657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2701655625" sldId="2147483658"/>
          </pc:sldLayoutMkLst>
        </pc:sldLayoutChg>
        <pc:sldLayoutChg chg="ad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63720865" sldId="2147483648"/>
            <pc:sldLayoutMk cId="96194382" sldId="2147483659"/>
          </pc:sldLayoutMkLst>
        </pc:sldLayoutChg>
      </pc:sldMasterChg>
      <pc:sldMasterChg chg="replId modSldLayout">
        <pc:chgData name="Hryniewska Weronika (DOKT)" userId="S::01034540@pw.edu.pl::49800c23-0ddd-458f-a208-91e69bd0b3d4" providerId="AD" clId="Web-{E92BAA67-6BF1-E274-F8AC-1F6A456D15C5}" dt="2021-07-02T22:03:28.861" v="0"/>
        <pc:sldMasterMkLst>
          <pc:docMk/>
          <pc:sldMasterMk cId="3888988554" sldId="2147483660"/>
        </pc:sldMasterMkLst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1384884203" sldId="2147483661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939075723" sldId="2147483662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2246421777" sldId="2147483663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2650260641" sldId="2147483664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2736393747" sldId="2147483665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3781538301" sldId="2147483666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3252075660" sldId="2147483667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1941121819" sldId="2147483668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1859310386" sldId="2147483669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1767075218" sldId="2147483670"/>
          </pc:sldLayoutMkLst>
        </pc:sldLayoutChg>
        <pc:sldLayoutChg chg="replId">
          <pc:chgData name="Hryniewska Weronika (DOKT)" userId="S::01034540@pw.edu.pl::49800c23-0ddd-458f-a208-91e69bd0b3d4" providerId="AD" clId="Web-{E92BAA67-6BF1-E274-F8AC-1F6A456D15C5}" dt="2021-07-02T22:03:28.861" v="0"/>
          <pc:sldLayoutMkLst>
            <pc:docMk/>
            <pc:sldMasterMk cId="3888988554" sldId="2147483660"/>
            <pc:sldLayoutMk cId="227419649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8945-74EB-4D0D-8AC6-BC5536D8FA6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DB19-2E6B-4C01-B2EB-A477359F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9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DDB19-2E6B-4C01-B2EB-A477359FB9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8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DDB19-2E6B-4C01-B2EB-A477359FB9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8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DDB19-2E6B-4C01-B2EB-A477359FB9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6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DDB19-2E6B-4C01-B2EB-A477359FB9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0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D54A-AD24-4B59-BD1C-09981346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3E7ED-640D-4CAF-B3D5-ECF80C514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A7C5-15B5-4AB9-9478-0A78FF0B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BB11-3EBC-4F27-8616-B38F1F1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7F9D-DC2D-48AF-A653-0BC90D7B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8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4B5E-4CDB-4193-9974-93C68E6D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2D078-D4F4-4545-8240-47E069A5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4251-FBD5-4FA0-A5BD-8A6F908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47A3-A926-4DE3-ADD7-48EF1F8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FC50-C51E-475C-B876-9931E7F8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DB057-A3DB-40A6-9CCD-BD01F9A42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24F85-BB58-4167-BCCA-2F057165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94A4-5119-40E8-ACB1-911DC068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8A84-C9E9-40DD-A46D-B71FC009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F34F-8679-40F1-9F3E-61978CD2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386A-B4A0-48EE-ABE2-CFB6046E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87CE-A2D4-42EA-B00E-2A8BCF34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0CEB-D70A-47E2-87C8-4AA53244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5893-72B7-45B3-A59C-5A0704C6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6DA9-6889-460A-AE29-FA82F72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5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E096-B584-438F-9E81-D2B08D86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3607-5208-423E-BA52-CEC760C8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626B-0D2F-4208-A0E5-1B6AE3F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ACD2-677E-4DDD-9A40-8AE386A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59DB-29F8-436D-88CD-535F6771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FE6C-C24A-4C1D-B82D-1CA4059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87F-4B71-4BF0-B3BF-ED2E6AA20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CFA95-2C60-451E-A93A-AA2D716D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F6A0-501C-4529-8F27-969B1163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95D4-2027-427A-B799-79176A0B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447D-FBF4-415A-BA28-5ECE873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D39A-5CDB-47C1-9841-3A576116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5935F-9CAD-471E-A774-6AB3DF0F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B664-AE0A-4EFE-9309-AA76286C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0730E-6F94-4341-94C3-E15674A18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4BB98-812F-4E45-A1FA-FA799A154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F9D9-800D-4270-8DBE-90BD3BFF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662E1-5F85-4F1D-9D2F-C020A4E6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D66EF-D78C-48AB-B3BB-7A483D91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F0E1-FF34-4D7A-B2C8-CA53E762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A6CE5-F4AB-42E4-8296-35F0D517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BC2A9-29FC-454F-B8B4-2885460D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6AE50-3440-4E43-825B-1249557B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C4494-1D95-4422-BB62-9EA80273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17361-103A-42DA-BCA4-9F04880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5A46-9FB8-46F0-87F7-8DD30A3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7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6676-9811-42BA-854A-94492799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DB2B-54A9-4A54-8960-E6872015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9019-EE6A-49AE-85B0-C8935BE1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A0801-B09C-49AC-B6A4-2C277FA3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CDB93-C964-4E51-A530-191E684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D425-ED93-4E30-9F58-5263DB3E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4DE5-0431-40A1-AA36-8206F6ED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E2B49-D823-4269-9B9B-905595020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8400-3384-4786-91C2-40C96D5FF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9A00-6B9F-45B4-9742-D45C8C6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10066-ECC3-4273-8D0E-996BAE8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9928-F461-4F15-9C5F-20F5BF1E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68A6-EBF5-4BD9-86B2-B0F64DA0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EC2D-8A9B-48B5-95C2-2EFE9D04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588D-CE16-4DF0-8AE7-8909C0D1E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435E-13F7-463D-9208-E7AEE911B277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DFFA-68DE-4FFE-8191-07A5806B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C3A8-C48A-4631-8E03-4C345C1E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461F-43CD-4294-89AC-ADB20BB01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ea typeface="+mj-lt"/>
                <a:cs typeface="+mj-lt"/>
              </a:rPr>
              <a:t>Architektura </a:t>
            </a:r>
            <a:endParaRPr lang="pl-PL"/>
          </a:p>
          <a:p>
            <a:r>
              <a:rPr lang="pl-PL" sz="3200" dirty="0">
                <a:ea typeface="+mj-lt"/>
                <a:cs typeface="+mj-lt"/>
              </a:rPr>
              <a:t>głębokich sieci neuronowych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FC1-F8AA-4F6E-872D-5FEDF663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normalization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CC92FEE-594F-4FFA-93F0-27F44489F31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301909"/>
            <a:ext cx="4697904" cy="38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C9A0BF-991F-4875-B7C8-C640F4C6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30135"/>
            <a:ext cx="5181600" cy="364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epsilon is small constant</a:t>
            </a:r>
            <a:endParaRPr lang="pl-PL" sz="1400" dirty="0"/>
          </a:p>
          <a:p>
            <a:r>
              <a:rPr lang="en-GB" sz="1400" dirty="0"/>
              <a:t>gamma is a learned scaling factor (initialized as 1)</a:t>
            </a:r>
            <a:endParaRPr lang="pl-PL" sz="1400" dirty="0"/>
          </a:p>
          <a:p>
            <a:r>
              <a:rPr lang="en-GB" sz="1400" dirty="0"/>
              <a:t>beta is a learned offset factor (initialized as 0</a:t>
            </a:r>
            <a:r>
              <a:rPr lang="pl-PL" sz="1400" dirty="0"/>
              <a:t>)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C758F-5FB5-4E64-B75D-5E19DDE450DF}"/>
              </a:ext>
            </a:extLst>
          </p:cNvPr>
          <p:cNvSpPr txBox="1"/>
          <p:nvPr/>
        </p:nvSpPr>
        <p:spPr>
          <a:xfrm>
            <a:off x="0" y="6582105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/>
            <a:r>
              <a:rPr lang="en-GB" sz="1200" dirty="0" err="1">
                <a:effectLst/>
              </a:rPr>
              <a:t>Ioffe</a:t>
            </a:r>
            <a:r>
              <a:rPr lang="en-GB" sz="1200" dirty="0">
                <a:effectLst/>
              </a:rPr>
              <a:t>, S., &amp; </a:t>
            </a:r>
            <a:r>
              <a:rPr lang="en-GB" sz="1200" dirty="0" err="1">
                <a:effectLst/>
              </a:rPr>
              <a:t>Szegedy</a:t>
            </a:r>
            <a:r>
              <a:rPr lang="en-GB" sz="1200" dirty="0">
                <a:effectLst/>
              </a:rPr>
              <a:t>, C. (2015). </a:t>
            </a:r>
            <a:r>
              <a:rPr lang="en-GB" sz="1200" i="1" dirty="0">
                <a:effectLst/>
              </a:rPr>
              <a:t>Batch Normalization: Accelerating Deep Network Training by Reducing Internal Covariate Shift</a:t>
            </a:r>
            <a:r>
              <a:rPr lang="en-GB" sz="1200" dirty="0">
                <a:effectLst/>
              </a:rPr>
              <a:t>. PMLR. http://proceedings.mlr.press/v37/ioffe15.html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E2AA0-71D4-48C6-AA95-A68EDE0D2789}"/>
              </a:ext>
            </a:extLst>
          </p:cNvPr>
          <p:cNvSpPr txBox="1"/>
          <p:nvPr/>
        </p:nvSpPr>
        <p:spPr>
          <a:xfrm>
            <a:off x="838200" y="1690688"/>
            <a:ext cx="705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(batch - mean(batch)) / (var(batch) + epsilon) * gamma + beta</a:t>
            </a:r>
          </a:p>
        </p:txBody>
      </p:sp>
    </p:spTree>
    <p:extLst>
      <p:ext uri="{BB962C8B-B14F-4D97-AF65-F5344CB8AC3E}">
        <p14:creationId xmlns:p14="http://schemas.microsoft.com/office/powerpoint/2010/main" val="207898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0101-EEC4-49FF-B5F5-FFD03C6E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Dense</a:t>
            </a:r>
            <a:r>
              <a:rPr lang="pl-PL" dirty="0"/>
              <a:t> (</a:t>
            </a:r>
            <a:r>
              <a:rPr lang="pl-PL" dirty="0" err="1"/>
              <a:t>fully</a:t>
            </a:r>
            <a:r>
              <a:rPr lang="pl-PL" dirty="0"/>
              <a:t> </a:t>
            </a:r>
            <a:r>
              <a:rPr lang="pl-PL" dirty="0" err="1"/>
              <a:t>connected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905548-DE4E-49B8-9D25-33A0F2717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397" y="1825625"/>
            <a:ext cx="6653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ADF1E-CF8E-4367-A4F6-F8BFDA807BA0}"/>
              </a:ext>
            </a:extLst>
          </p:cNvPr>
          <p:cNvSpPr txBox="1"/>
          <p:nvPr/>
        </p:nvSpPr>
        <p:spPr>
          <a:xfrm>
            <a:off x="-1555" y="6492875"/>
            <a:ext cx="1034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https://medium.com/@cdabakoglu/what-is-convolutional-neural-network-cnn-with-keras-cab447ad204c</a:t>
            </a:r>
          </a:p>
        </p:txBody>
      </p:sp>
    </p:spTree>
    <p:extLst>
      <p:ext uri="{BB962C8B-B14F-4D97-AF65-F5344CB8AC3E}">
        <p14:creationId xmlns:p14="http://schemas.microsoft.com/office/powerpoint/2010/main" val="60013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E92-9935-4F16-9F86-888B45B4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2D </a:t>
            </a:r>
            <a:r>
              <a:rPr lang="pl-PL" dirty="0" err="1"/>
              <a:t>Convolution</a:t>
            </a:r>
            <a:r>
              <a:rPr lang="pl-PL" dirty="0"/>
              <a:t> </a:t>
            </a:r>
            <a:r>
              <a:rPr lang="pl-PL" dirty="0" err="1"/>
              <a:t>block</a:t>
            </a:r>
            <a:endParaRPr lang="en-GB" dirty="0"/>
          </a:p>
        </p:txBody>
      </p:sp>
      <p:pic>
        <p:nvPicPr>
          <p:cNvPr id="7170" name="Picture 2" descr="2D Convolution">
            <a:extLst>
              <a:ext uri="{FF2B5EF4-FFF2-40B4-BE49-F238E27FC236}">
                <a16:creationId xmlns:a16="http://schemas.microsoft.com/office/drawing/2014/main" id="{19C79061-4557-4261-AEFC-130A73E0C4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857097"/>
            <a:ext cx="10515600" cy="22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A13E4-A4D3-4404-B13F-5C51D838652F}"/>
              </a:ext>
            </a:extLst>
          </p:cNvPr>
          <p:cNvSpPr txBox="1"/>
          <p:nvPr/>
        </p:nvSpPr>
        <p:spPr>
          <a:xfrm>
            <a:off x="0" y="649287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https://peltarion.com/knowledge-center/documentation/modeling-view/build-an-ai-model/blocks/2d-convolution-block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479B7-A8FD-4379-A38A-54DD2E6DF278}"/>
              </a:ext>
            </a:extLst>
          </p:cNvPr>
          <p:cNvSpPr txBox="1"/>
          <p:nvPr/>
        </p:nvSpPr>
        <p:spPr>
          <a:xfrm>
            <a:off x="3506679" y="2534148"/>
            <a:ext cx="154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kernel</a:t>
            </a:r>
            <a:br>
              <a:rPr lang="pl-PL" dirty="0"/>
            </a:br>
            <a:r>
              <a:rPr lang="pl-PL" dirty="0"/>
              <a:t>(macierz wag)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C3EE1-9F79-4F09-9A10-041807149DB1}"/>
              </a:ext>
            </a:extLst>
          </p:cNvPr>
          <p:cNvSpPr txBox="1"/>
          <p:nvPr/>
        </p:nvSpPr>
        <p:spPr>
          <a:xfrm>
            <a:off x="1867301" y="5145274"/>
            <a:ext cx="8697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5×5=25 cech wejściowych i 3×3=9 cech wyjściowych</a:t>
            </a:r>
            <a:br>
              <a:rPr lang="pl-PL" dirty="0"/>
            </a:br>
            <a:br>
              <a:rPr lang="pl-PL" dirty="0"/>
            </a:br>
            <a:r>
              <a:rPr lang="pl-PL" dirty="0"/>
              <a:t>Gdyby to była warstwa w pełni połączona macierz wag miałaby: 25×9 = 225 parametrów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04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1B1B-86EA-42C3-98A2-2A23E028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Deconvolution</a:t>
            </a:r>
            <a:r>
              <a:rPr lang="pl-PL" dirty="0"/>
              <a:t> (</a:t>
            </a:r>
            <a:r>
              <a:rPr lang="pl-PL" dirty="0" err="1"/>
              <a:t>transposed</a:t>
            </a:r>
            <a:r>
              <a:rPr lang="pl-PL" dirty="0"/>
              <a:t> </a:t>
            </a:r>
            <a:r>
              <a:rPr lang="pl-PL" dirty="0" err="1"/>
              <a:t>Convolution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4DFB338-A584-4FAD-958D-7734DB363130}"/>
              </a:ext>
            </a:extLst>
          </p:cNvPr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2162969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1BFA7D1-7E2D-4C5D-B5BE-CE35F214C13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1812" y="1862931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DEA3E-7339-424F-9274-C3BD30446213}"/>
              </a:ext>
            </a:extLst>
          </p:cNvPr>
          <p:cNvSpPr txBox="1"/>
          <p:nvPr/>
        </p:nvSpPr>
        <p:spPr>
          <a:xfrm>
            <a:off x="1480" y="6492875"/>
            <a:ext cx="853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https://towardsdatascience.com/types-of-convolution-kernels-simplified-f040cb307c37</a:t>
            </a:r>
          </a:p>
        </p:txBody>
      </p:sp>
    </p:spTree>
    <p:extLst>
      <p:ext uri="{BB962C8B-B14F-4D97-AF65-F5344CB8AC3E}">
        <p14:creationId xmlns:p14="http://schemas.microsoft.com/office/powerpoint/2010/main" val="30951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9F66C-A109-4EDC-83E8-7F66BA73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Skip </a:t>
            </a:r>
            <a:r>
              <a:rPr lang="pl-PL" dirty="0" err="1"/>
              <a:t>connections</a:t>
            </a:r>
            <a:endParaRPr lang="en-GB" dirty="0"/>
          </a:p>
        </p:txBody>
      </p:sp>
      <p:pic>
        <p:nvPicPr>
          <p:cNvPr id="2054" name="Picture 6" descr="long-skip-connection">
            <a:extLst>
              <a:ext uri="{FF2B5EF4-FFF2-40B4-BE49-F238E27FC236}">
                <a16:creationId xmlns:a16="http://schemas.microsoft.com/office/drawing/2014/main" id="{AB41A00A-BA5D-42FA-A72D-6FAF3081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75286"/>
            <a:ext cx="67056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9751D17-BB02-4B9F-B01B-9AC89EA0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68590"/>
            <a:ext cx="3671627" cy="15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768377-611B-49A2-B874-0DF2CD94A9C3}"/>
              </a:ext>
            </a:extLst>
          </p:cNvPr>
          <p:cNvSpPr txBox="1"/>
          <p:nvPr/>
        </p:nvSpPr>
        <p:spPr>
          <a:xfrm>
            <a:off x="0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https://theaisummer.com/skip-connections/</a:t>
            </a:r>
          </a:p>
        </p:txBody>
      </p:sp>
    </p:spTree>
    <p:extLst>
      <p:ext uri="{BB962C8B-B14F-4D97-AF65-F5344CB8AC3E}">
        <p14:creationId xmlns:p14="http://schemas.microsoft.com/office/powerpoint/2010/main" val="408268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9F66C-A109-4EDC-83E8-7F66BA73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Skip </a:t>
            </a:r>
            <a:r>
              <a:rPr lang="pl-PL" dirty="0" err="1"/>
              <a:t>connections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4E57CB-7DC8-4B24-B91E-465DD3CDE66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1384300"/>
            <a:ext cx="773112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539A8A-2DBB-48AB-9D26-C3BB66F7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29" y="3063240"/>
            <a:ext cx="8755501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EE3CF0-A500-4D96-992D-33A6039AEE76}"/>
              </a:ext>
            </a:extLst>
          </p:cNvPr>
          <p:cNvSpPr txBox="1"/>
          <p:nvPr/>
        </p:nvSpPr>
        <p:spPr>
          <a:xfrm>
            <a:off x="88582" y="6492875"/>
            <a:ext cx="928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https://towardsdatascience.com/review-fcn-semantic-segmentation-eb8c9b50d2d1</a:t>
            </a:r>
          </a:p>
        </p:txBody>
      </p:sp>
    </p:spTree>
    <p:extLst>
      <p:ext uri="{BB962C8B-B14F-4D97-AF65-F5344CB8AC3E}">
        <p14:creationId xmlns:p14="http://schemas.microsoft.com/office/powerpoint/2010/main" val="99769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43F2-AAB3-4937-ADB1-B840731C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aktywacji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4F0DB-96FC-4788-B60B-BE063F97F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36" y="2032604"/>
            <a:ext cx="8795593" cy="376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70078-28FD-4632-AAAE-A1D97F28137B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https://towardsdatascience.com/softmax-activation-function-explained-a7e1bc3ad60</a:t>
            </a:r>
            <a:br>
              <a:rPr lang="pl-PL" sz="1200" dirty="0"/>
            </a:br>
            <a:r>
              <a:rPr lang="pl-PL" sz="1200" dirty="0"/>
              <a:t>https://krisbolton.com/a-quick-introduction-to-artificial-neural-networks-part-2		</a:t>
            </a:r>
            <a:r>
              <a:rPr lang="en-GB" sz="1200" dirty="0"/>
              <a:t>https://laptrinhx.com/complete-guide-of-activation-functions-574622854</a:t>
            </a:r>
          </a:p>
        </p:txBody>
      </p:sp>
      <p:pic>
        <p:nvPicPr>
          <p:cNvPr id="1028" name="Picture 4" descr="A Quick Introduction to Artificial Neural Networks (Part 2)">
            <a:extLst>
              <a:ext uri="{FF2B5EF4-FFF2-40B4-BE49-F238E27FC236}">
                <a16:creationId xmlns:a16="http://schemas.microsoft.com/office/drawing/2014/main" id="{5EBEFAB9-A927-4A1A-B1F2-F03BF3E9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5" y="4126165"/>
            <a:ext cx="1771834" cy="13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DF2DACC5-1D38-41F5-9B27-2DDD46DA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8" y="2162991"/>
            <a:ext cx="257702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6070B-35D7-4F78-B52C-68681B1AA24D}"/>
              </a:ext>
            </a:extLst>
          </p:cNvPr>
          <p:cNvSpPr txBox="1"/>
          <p:nvPr/>
        </p:nvSpPr>
        <p:spPr>
          <a:xfrm>
            <a:off x="2281997" y="3498537"/>
            <a:ext cx="7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∑</a:t>
            </a:r>
            <a:r>
              <a:rPr lang="pl-PL" dirty="0"/>
              <a:t>1.00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86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s in a basic convolutional neural network">
            <a:extLst>
              <a:ext uri="{FF2B5EF4-FFF2-40B4-BE49-F238E27FC236}">
                <a16:creationId xmlns:a16="http://schemas.microsoft.com/office/drawing/2014/main" id="{170D791C-052E-4039-A2D4-C49B7DBD0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11" y="95234"/>
            <a:ext cx="9383502" cy="47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68149-066A-431C-9984-96283781A8E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https://peltarion.com/knowledge-center/documentation/modeling-view/build-an-ai-model/blocks/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3538D79-BCEA-4548-9F21-556C59F8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7" y="3683284"/>
            <a:ext cx="448153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input_shape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= (28, 28, 1)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NUM_CLASSES = 10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model =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keras.Sequential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(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[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keras.Input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(shape=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input_shape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layers.Conv2D(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64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kernel_size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=(3, 3), activation="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relu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"),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layers.MaxPooling2D(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pool_size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=(2, 2)),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layers.</a:t>
            </a:r>
            <a:r>
              <a:rPr kumimoji="0" lang="pl-PL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BatchNormalization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(),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layers.Conv2D(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128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kernel_size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=(3, 3), activation="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relu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"),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layers.</a:t>
            </a:r>
            <a:r>
              <a:rPr kumimoji="0" lang="pl-PL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GlobalAverage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Pooling(),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layers.</a:t>
            </a:r>
            <a:r>
              <a:rPr kumimoji="0" lang="pl-PL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BatchNormalization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(),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lang="pl-PL" altLang="en-US" dirty="0">
                <a:cs typeface="Arial" panose="020B0604020202020204" pitchFamily="34" charset="0"/>
              </a:rPr>
              <a:t>        </a:t>
            </a:r>
            <a:r>
              <a:rPr lang="pl-PL" altLang="en-US" dirty="0" err="1">
                <a:cs typeface="Arial" panose="020B0604020202020204" pitchFamily="34" charset="0"/>
              </a:rPr>
              <a:t>layers.Dense</a:t>
            </a:r>
            <a:r>
              <a:rPr lang="pl-PL" altLang="en-US" dirty="0">
                <a:cs typeface="Arial" panose="020B0604020202020204" pitchFamily="34" charset="0"/>
              </a:rPr>
              <a:t>(512, </a:t>
            </a:r>
            <a:r>
              <a:rPr lang="pl-PL" altLang="en-US" dirty="0" err="1">
                <a:cs typeface="Arial" panose="020B0604020202020204" pitchFamily="34" charset="0"/>
              </a:rPr>
              <a:t>activation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="</a:t>
            </a:r>
            <a:r>
              <a:rPr kumimoji="0" lang="pl-PL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relu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"),</a:t>
            </a:r>
            <a:br>
              <a:rPr lang="pl-PL" altLang="en-US" dirty="0"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layers.Dense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(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NUM_CLASSES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activation="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softmax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"),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]</a:t>
            </a:r>
            <a:b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Przykłady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architektur</a:t>
            </a:r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sieci neuronowych</a:t>
            </a:r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711" y="3959630"/>
            <a:ext cx="8148578" cy="1248977"/>
          </a:xfrm>
        </p:spPr>
        <p:txBody>
          <a:bodyPr anchor="t">
            <a:normAutofit/>
          </a:bodyPr>
          <a:lstStyle/>
          <a:p>
            <a:endParaRPr lang="pl-PL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21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AF85F-30AA-4602-80BC-6127F3C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LeNet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308231A3-CBCE-461A-8B3B-F23DD206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954"/>
            <a:ext cx="10515600" cy="39663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390FB-0D06-4D4F-8EB3-7F14AA24D240}"/>
              </a:ext>
            </a:extLst>
          </p:cNvPr>
          <p:cNvSpPr txBox="1"/>
          <p:nvPr/>
        </p:nvSpPr>
        <p:spPr>
          <a:xfrm>
            <a:off x="0" y="6611779"/>
            <a:ext cx="8740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https://colab.research.google.com/github/d2l-ai/d2l-tensorflow-colab/blob/master/chapter_convolutional-neural-networks/lenet.ipynb</a:t>
            </a:r>
          </a:p>
        </p:txBody>
      </p:sp>
    </p:spTree>
    <p:extLst>
      <p:ext uri="{BB962C8B-B14F-4D97-AF65-F5344CB8AC3E}">
        <p14:creationId xmlns:p14="http://schemas.microsoft.com/office/powerpoint/2010/main" val="41207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BC35-1BEF-4CC8-AA4D-54644213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Tensorflow</a:t>
            </a:r>
            <a:r>
              <a:rPr lang="pl-PL" dirty="0"/>
              <a:t> </a:t>
            </a:r>
            <a:r>
              <a:rPr lang="pl-PL" dirty="0" err="1"/>
              <a:t>playground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FEBC-0125-46FB-BB65-EC8FC113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https://playground.tensorflow.org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Jak wielkość sieci wpływa na szybkość trenowania?</a:t>
            </a:r>
          </a:p>
          <a:p>
            <a:r>
              <a:rPr lang="pl-PL" dirty="0"/>
              <a:t>Czy można różnymi cechami rozwiązać to samo zadanie?</a:t>
            </a:r>
          </a:p>
          <a:p>
            <a:r>
              <a:rPr lang="pl-PL" dirty="0"/>
              <a:t>Co robi learning </a:t>
            </a:r>
            <a:r>
              <a:rPr lang="pl-PL" dirty="0" err="1"/>
              <a:t>rate</a:t>
            </a:r>
            <a:r>
              <a:rPr lang="pl-PL" dirty="0"/>
              <a:t>, albo funkcja aktywacji?</a:t>
            </a:r>
          </a:p>
          <a:p>
            <a:r>
              <a:rPr lang="pl-PL" dirty="0"/>
              <a:t>Co się stanie, gdy: zmienimy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podział danych lub dodamy szum?</a:t>
            </a:r>
          </a:p>
          <a:p>
            <a:r>
              <a:rPr lang="pl-PL" dirty="0"/>
              <a:t>Co jest bardziej korzystne – zwiększenie neuronów w warstwach czy liczby warstw?</a:t>
            </a:r>
          </a:p>
          <a:p>
            <a:r>
              <a:rPr lang="pl-PL" dirty="0"/>
              <a:t>Czy lepiej wziąć za dużą sieć, czy za małą?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71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6157D-AE7D-48E5-82B3-D04A957A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AlexNet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590B810-E80F-431F-B7A9-B82DF8C1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039144"/>
            <a:ext cx="8096250" cy="3924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E9A2F-93D0-40AC-BE06-EC71CF84A76A}"/>
              </a:ext>
            </a:extLst>
          </p:cNvPr>
          <p:cNvSpPr txBox="1"/>
          <p:nvPr/>
        </p:nvSpPr>
        <p:spPr>
          <a:xfrm>
            <a:off x="0" y="6611779"/>
            <a:ext cx="106581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https://www.researchgate.net/figure/AlexNet-architecture-Includes-5-convolutional-layers-and-3-fullyconnected-layers_fig3_322592079</a:t>
            </a:r>
          </a:p>
        </p:txBody>
      </p:sp>
    </p:spTree>
    <p:extLst>
      <p:ext uri="{BB962C8B-B14F-4D97-AF65-F5344CB8AC3E}">
        <p14:creationId xmlns:p14="http://schemas.microsoft.com/office/powerpoint/2010/main" val="23300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B9E5-72B9-4DDF-A2AE-B27BF7F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VGG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665CB15-6845-4CFE-9515-62A740801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98" y="1825625"/>
            <a:ext cx="7367803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879BF-1DAB-47EA-8F16-713A09ED75C9}"/>
              </a:ext>
            </a:extLst>
          </p:cNvPr>
          <p:cNvSpPr txBox="1"/>
          <p:nvPr/>
        </p:nvSpPr>
        <p:spPr>
          <a:xfrm>
            <a:off x="0" y="6605531"/>
            <a:ext cx="95569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https://www.researchgate.net/figure/An-overview-of-the-VGG-16-model-architecture-this-model-uses-simple-convolutional-blocks_fig2_328966158</a:t>
            </a:r>
          </a:p>
        </p:txBody>
      </p:sp>
    </p:spTree>
    <p:extLst>
      <p:ext uri="{BB962C8B-B14F-4D97-AF65-F5344CB8AC3E}">
        <p14:creationId xmlns:p14="http://schemas.microsoft.com/office/powerpoint/2010/main" val="185578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B9E5-72B9-4DDF-A2AE-B27BF7FB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4225" cy="1344613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InceptionNet</a:t>
            </a:r>
            <a:r>
              <a:rPr lang="pl-PL" dirty="0">
                <a:cs typeface="Calibri Light"/>
              </a:rPr>
              <a:t>/</a:t>
            </a:r>
            <a:r>
              <a:rPr lang="pl-PL" dirty="0" err="1">
                <a:cs typeface="Calibri Light"/>
              </a:rPr>
              <a:t>GoogLeNet</a:t>
            </a:r>
            <a:r>
              <a:rPr lang="pl-PL" dirty="0">
                <a:cs typeface="Calibri Light"/>
              </a:rPr>
              <a:t>  (inception </a:t>
            </a:r>
            <a:r>
              <a:rPr lang="pl-PL" dirty="0" err="1">
                <a:cs typeface="Calibri Light"/>
              </a:rPr>
              <a:t>modules</a:t>
            </a:r>
            <a:r>
              <a:rPr lang="pl-PL" dirty="0">
                <a:cs typeface="Calibri Light"/>
              </a:rPr>
              <a:t>)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07D96C1-D0CE-4007-937A-7C47BCBD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739231"/>
            <a:ext cx="8096250" cy="25241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67808-CC7C-40E6-94A7-9C23370547A1}"/>
              </a:ext>
            </a:extLst>
          </p:cNvPr>
          <p:cNvSpPr txBox="1"/>
          <p:nvPr/>
        </p:nvSpPr>
        <p:spPr>
          <a:xfrm>
            <a:off x="0" y="6611779"/>
            <a:ext cx="83869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https://www.researchgate.net/figure/Convolutional-neural-network-architecture-Inception-v3-used-in-this-study-Inception-v3_fig3_328775405</a:t>
            </a:r>
          </a:p>
        </p:txBody>
      </p:sp>
    </p:spTree>
    <p:extLst>
      <p:ext uri="{BB962C8B-B14F-4D97-AF65-F5344CB8AC3E}">
        <p14:creationId xmlns:p14="http://schemas.microsoft.com/office/powerpoint/2010/main" val="67460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B9E5-72B9-4DDF-A2AE-B27BF7F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ResNet</a:t>
            </a:r>
            <a:endParaRPr lang="pl-PL"/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AD09D91F-B0A9-491C-AC0D-4B8540A14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13177-30E2-4F62-A587-5BF61B862FAE}"/>
              </a:ext>
            </a:extLst>
          </p:cNvPr>
          <p:cNvSpPr txBox="1"/>
          <p:nvPr/>
        </p:nvSpPr>
        <p:spPr>
          <a:xfrm>
            <a:off x="0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https://www.researchgate.net/figure/The-structure-of-ResNet-12_fig1_329954455</a:t>
            </a:r>
          </a:p>
        </p:txBody>
      </p:sp>
    </p:spTree>
    <p:extLst>
      <p:ext uri="{BB962C8B-B14F-4D97-AF65-F5344CB8AC3E}">
        <p14:creationId xmlns:p14="http://schemas.microsoft.com/office/powerpoint/2010/main" val="344430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B9E5-72B9-4DDF-A2AE-B27BF7F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DenseNet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194EB0D-7697-422D-AEF6-CCF48E36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892" y="1825625"/>
            <a:ext cx="873021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6923C-4405-49B2-A3AD-077ACF2767DC}"/>
              </a:ext>
            </a:extLst>
          </p:cNvPr>
          <p:cNvSpPr txBox="1"/>
          <p:nvPr/>
        </p:nvSpPr>
        <p:spPr>
          <a:xfrm>
            <a:off x="0" y="6611779"/>
            <a:ext cx="101862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https://subscription.packtpub.com/book/big_data_and_business_intelligence/9781788629416/2/ch02lvl1sec14/densely-connected-convolutional-networks-densenet</a:t>
            </a:r>
          </a:p>
        </p:txBody>
      </p:sp>
    </p:spTree>
    <p:extLst>
      <p:ext uri="{BB962C8B-B14F-4D97-AF65-F5344CB8AC3E}">
        <p14:creationId xmlns:p14="http://schemas.microsoft.com/office/powerpoint/2010/main" val="400124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0654E-F53B-43A2-98A6-45A9E04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Xception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0A48557-8771-4AA2-9F73-A8F18CBA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959" y="1825625"/>
            <a:ext cx="610408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9E564-8241-4A94-BDD9-0FC3071652BA}"/>
              </a:ext>
            </a:extLst>
          </p:cNvPr>
          <p:cNvSpPr txBox="1"/>
          <p:nvPr/>
        </p:nvSpPr>
        <p:spPr>
          <a:xfrm>
            <a:off x="0" y="6611779"/>
            <a:ext cx="9924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https://towardsdatascience.com/review-xception-with-depthwise-separable-convolution-better-than-inception-v3-image-dc967dd42568</a:t>
            </a:r>
          </a:p>
        </p:txBody>
      </p:sp>
    </p:spTree>
    <p:extLst>
      <p:ext uri="{BB962C8B-B14F-4D97-AF65-F5344CB8AC3E}">
        <p14:creationId xmlns:p14="http://schemas.microsoft.com/office/powerpoint/2010/main" val="240163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B9E5-72B9-4DDF-A2AE-B27BF7F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MobileNet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3D3D2DC8-71F4-45CF-BA74-EC726EC5E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296319"/>
            <a:ext cx="8839200" cy="3552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A4207-F51A-41AD-AAEF-D1BFBF184202}"/>
              </a:ext>
            </a:extLst>
          </p:cNvPr>
          <p:cNvSpPr txBox="1"/>
          <p:nvPr/>
        </p:nvSpPr>
        <p:spPr>
          <a:xfrm>
            <a:off x="0" y="6611779"/>
            <a:ext cx="107761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https://towardsdatascience.com/review-xception-with-depthwise-separable-convolution-better-than-inception-v3-image-dc967dd42568</a:t>
            </a:r>
          </a:p>
        </p:txBody>
      </p:sp>
    </p:spTree>
    <p:extLst>
      <p:ext uri="{BB962C8B-B14F-4D97-AF65-F5344CB8AC3E}">
        <p14:creationId xmlns:p14="http://schemas.microsoft.com/office/powerpoint/2010/main" val="231224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FFEF5A-DCA1-425E-8514-2728E484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025525"/>
            <a:ext cx="5629275" cy="5199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l-PL" sz="1800" b="1" dirty="0">
                <a:ea typeface="+mn-lt"/>
                <a:cs typeface="+mn-lt"/>
              </a:rPr>
              <a:t>**</a:t>
            </a:r>
            <a:r>
              <a:rPr lang="pl-PL" sz="1800" b="1" dirty="0" err="1">
                <a:ea typeface="+mn-lt"/>
                <a:cs typeface="+mn-lt"/>
              </a:rPr>
              <a:t>Konwolucyjne</a:t>
            </a:r>
            <a:r>
              <a:rPr lang="pl-PL" sz="1800" b="1" dirty="0">
                <a:ea typeface="+mn-lt"/>
                <a:cs typeface="+mn-lt"/>
              </a:rPr>
              <a:t> sieci neuronowe**</a:t>
            </a:r>
            <a:endParaRPr lang="pl-PL" sz="1800" b="1" dirty="0">
              <a:cs typeface="Calibri"/>
            </a:endParaRPr>
          </a:p>
          <a:p>
            <a:pPr>
              <a:buNone/>
            </a:pPr>
            <a:r>
              <a:rPr lang="pl-PL" sz="1800" dirty="0" err="1">
                <a:ea typeface="+mn-lt"/>
                <a:cs typeface="+mn-lt"/>
              </a:rPr>
              <a:t>LeNet</a:t>
            </a:r>
            <a:r>
              <a:rPr lang="pl-PL" sz="1800" dirty="0">
                <a:ea typeface="+mn-lt"/>
                <a:cs typeface="+mn-lt"/>
              </a:rPr>
              <a:t>, </a:t>
            </a:r>
            <a:r>
              <a:rPr lang="pl-PL" sz="1800" dirty="0" err="1">
                <a:ea typeface="+mn-lt"/>
                <a:cs typeface="+mn-lt"/>
              </a:rPr>
              <a:t>AlexNet</a:t>
            </a:r>
            <a:r>
              <a:rPr lang="pl-PL" sz="1800" dirty="0">
                <a:ea typeface="+mn-lt"/>
                <a:cs typeface="+mn-lt"/>
              </a:rPr>
              <a:t>, VGG 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 err="1">
                <a:ea typeface="+mn-lt"/>
                <a:cs typeface="+mn-lt"/>
              </a:rPr>
              <a:t>ResNet</a:t>
            </a:r>
            <a:r>
              <a:rPr lang="pl-PL" sz="1800" dirty="0">
                <a:ea typeface="+mn-lt"/>
                <a:cs typeface="+mn-lt"/>
              </a:rPr>
              <a:t>, </a:t>
            </a:r>
            <a:r>
              <a:rPr lang="pl-PL" sz="1800" dirty="0" err="1">
                <a:ea typeface="+mn-lt"/>
                <a:cs typeface="+mn-lt"/>
              </a:rPr>
              <a:t>DenseNet</a:t>
            </a:r>
            <a:r>
              <a:rPr lang="pl-PL" sz="1800" dirty="0">
                <a:ea typeface="+mn-lt"/>
                <a:cs typeface="+mn-lt"/>
              </a:rPr>
              <a:t> 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 err="1">
                <a:ea typeface="+mn-lt"/>
                <a:cs typeface="+mn-lt"/>
              </a:rPr>
              <a:t>Inception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 err="1">
                <a:ea typeface="+mn-lt"/>
                <a:cs typeface="+mn-lt"/>
              </a:rPr>
              <a:t>Xception</a:t>
            </a:r>
            <a:r>
              <a:rPr lang="pl-PL" sz="1800" dirty="0">
                <a:ea typeface="+mn-lt"/>
                <a:cs typeface="+mn-lt"/>
              </a:rPr>
              <a:t>, </a:t>
            </a:r>
            <a:r>
              <a:rPr lang="pl-PL" sz="1800" dirty="0" err="1">
                <a:ea typeface="+mn-lt"/>
                <a:cs typeface="+mn-lt"/>
              </a:rPr>
              <a:t>MobileNet</a:t>
            </a:r>
            <a:r>
              <a:rPr lang="pl-PL" sz="1800" dirty="0">
                <a:ea typeface="+mn-lt"/>
                <a:cs typeface="+mn-lt"/>
              </a:rPr>
              <a:t> 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>
                <a:ea typeface="+mn-lt"/>
                <a:cs typeface="+mn-lt"/>
              </a:rPr>
              <a:t>Fully Convolutional Network, </a:t>
            </a:r>
            <a:r>
              <a:rPr lang="pl-PL" sz="1800" dirty="0" err="1">
                <a:ea typeface="+mn-lt"/>
                <a:cs typeface="+mn-lt"/>
              </a:rPr>
              <a:t>DeconvNet</a:t>
            </a:r>
            <a:r>
              <a:rPr lang="pl-PL" sz="1800" dirty="0">
                <a:ea typeface="+mn-lt"/>
                <a:cs typeface="+mn-lt"/>
              </a:rPr>
              <a:t> (segmentacja)</a:t>
            </a:r>
            <a:endParaRPr lang="pl-PL" sz="1800" dirty="0">
              <a:cs typeface="Calibri"/>
            </a:endParaRPr>
          </a:p>
          <a:p>
            <a:pPr>
              <a:buNone/>
            </a:pPr>
            <a:br>
              <a:rPr lang="en-US" dirty="0"/>
            </a:br>
            <a:endParaRPr lang="en-US" sz="1800" dirty="0">
              <a:cs typeface="Calibri"/>
            </a:endParaRPr>
          </a:p>
          <a:p>
            <a:pPr>
              <a:buNone/>
            </a:pPr>
            <a:r>
              <a:rPr lang="pl-PL" sz="1800" b="1" dirty="0">
                <a:ea typeface="+mn-lt"/>
                <a:cs typeface="+mn-lt"/>
              </a:rPr>
              <a:t>**Rekurencyjne sieci neuronowe**</a:t>
            </a:r>
            <a:endParaRPr lang="pl-PL" sz="1800" b="1" dirty="0">
              <a:cs typeface="Calibri"/>
            </a:endParaRPr>
          </a:p>
          <a:p>
            <a:pPr>
              <a:buNone/>
            </a:pPr>
            <a:r>
              <a:rPr lang="pl-PL" sz="1800" dirty="0">
                <a:ea typeface="+mn-lt"/>
                <a:cs typeface="+mn-lt"/>
              </a:rPr>
              <a:t>komórka LSTM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>
                <a:ea typeface="+mn-lt"/>
                <a:cs typeface="+mn-lt"/>
              </a:rPr>
              <a:t>komórka GRU </a:t>
            </a:r>
            <a:endParaRPr lang="pl-PL" sz="1800" dirty="0">
              <a:cs typeface="Calibri"/>
            </a:endParaRPr>
          </a:p>
          <a:p>
            <a:pPr>
              <a:buNone/>
            </a:pPr>
            <a:r>
              <a:rPr lang="pl-PL" sz="1800" dirty="0" err="1">
                <a:ea typeface="+mn-lt"/>
                <a:cs typeface="+mn-lt"/>
              </a:rPr>
              <a:t>bidirectional</a:t>
            </a:r>
            <a:r>
              <a:rPr lang="pl-PL" sz="1800" dirty="0">
                <a:ea typeface="+mn-lt"/>
                <a:cs typeface="+mn-lt"/>
              </a:rPr>
              <a:t> RNN </a:t>
            </a:r>
            <a:endParaRPr lang="pl-PL" sz="1800" dirty="0">
              <a:cs typeface="Calibri"/>
            </a:endParaRPr>
          </a:p>
          <a:p>
            <a:pPr>
              <a:buNone/>
            </a:pPr>
            <a:endParaRPr lang="pl-PL" sz="1800" dirty="0">
              <a:cs typeface="Calibri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F52CBF8-A2B8-4E4C-B815-DC9185944C9D}"/>
              </a:ext>
            </a:extLst>
          </p:cNvPr>
          <p:cNvSpPr txBox="1">
            <a:spLocks/>
          </p:cNvSpPr>
          <p:nvPr/>
        </p:nvSpPr>
        <p:spPr>
          <a:xfrm>
            <a:off x="5981700" y="1025525"/>
            <a:ext cx="5991225" cy="519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**Uczenie nienadzorowane**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self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organizing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maps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, można na przykładzie sieci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Kohonena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Restricted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Boltzmann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machine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autoenkoder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wariacyjny VAE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**Różności**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Siamese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Network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R-CNN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Mask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R-CNN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Attention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Module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95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s in a basic convolutional neural network">
            <a:extLst>
              <a:ext uri="{FF2B5EF4-FFF2-40B4-BE49-F238E27FC236}">
                <a16:creationId xmlns:a16="http://schemas.microsoft.com/office/drawing/2014/main" id="{170D791C-052E-4039-A2D4-C49B7DBD0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1" y="464566"/>
            <a:ext cx="10798335" cy="54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68149-066A-431C-9984-96283781A8E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https://peltarion.com/knowledge-center/documentation/modeling-view/build-an-ai-model/blocks/</a:t>
            </a:r>
          </a:p>
        </p:txBody>
      </p:sp>
    </p:spTree>
    <p:extLst>
      <p:ext uri="{BB962C8B-B14F-4D97-AF65-F5344CB8AC3E}">
        <p14:creationId xmlns:p14="http://schemas.microsoft.com/office/powerpoint/2010/main" val="349723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672D-EDAC-48FB-B7AA-62807A8A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Max </a:t>
            </a:r>
            <a:r>
              <a:rPr lang="pl-PL" dirty="0" err="1"/>
              <a:t>pooling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8149-066A-431C-9984-96283781A8E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  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563107-C701-47C2-9A76-FE5C8A37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2084053"/>
            <a:ext cx="80676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1F862B-EB1D-456C-A10D-71ABC01A5301}"/>
              </a:ext>
            </a:extLst>
          </p:cNvPr>
          <p:cNvSpPr txBox="1"/>
          <p:nvPr/>
        </p:nvSpPr>
        <p:spPr>
          <a:xfrm>
            <a:off x="0" y="6492484"/>
            <a:ext cx="93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https://ai.plainenglish.io/pooling-layer-beginner-to-intermediate-fa0dbdce80eb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0382C4-B2A3-4B75-8811-FB674ED260C8}"/>
              </a:ext>
            </a:extLst>
          </p:cNvPr>
          <p:cNvCxnSpPr/>
          <p:nvPr/>
        </p:nvCxnSpPr>
        <p:spPr>
          <a:xfrm>
            <a:off x="2267339" y="2084053"/>
            <a:ext cx="151155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7D6EE-272D-4549-A2C7-6DA7072FCCC7}"/>
              </a:ext>
            </a:extLst>
          </p:cNvPr>
          <p:cNvSpPr txBox="1"/>
          <p:nvPr/>
        </p:nvSpPr>
        <p:spPr>
          <a:xfrm>
            <a:off x="2395728" y="1699833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Stride</a:t>
            </a:r>
            <a:r>
              <a:rPr lang="pl-PL" dirty="0"/>
              <a:t> 2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400D5-637D-40F1-8507-B8BFBA4979E7}"/>
              </a:ext>
            </a:extLst>
          </p:cNvPr>
          <p:cNvSpPr txBox="1"/>
          <p:nvPr/>
        </p:nvSpPr>
        <p:spPr>
          <a:xfrm>
            <a:off x="838200" y="324433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Kernel</a:t>
            </a:r>
            <a:r>
              <a:rPr lang="pl-PL" dirty="0"/>
              <a:t> 2x2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C2D54-8D61-4249-8F5E-E1510CF2539B}"/>
              </a:ext>
            </a:extLst>
          </p:cNvPr>
          <p:cNvSpPr/>
          <p:nvPr/>
        </p:nvSpPr>
        <p:spPr>
          <a:xfrm>
            <a:off x="2267339" y="2357185"/>
            <a:ext cx="1511559" cy="1493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AdaptiveCalc">
            <a:extLst>
              <a:ext uri="{FF2B5EF4-FFF2-40B4-BE49-F238E27FC236}">
                <a16:creationId xmlns:a16="http://schemas.microsoft.com/office/drawing/2014/main" id="{E7583D66-2D9E-41E8-8BA4-F5C0FFB1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13" y="267044"/>
            <a:ext cx="5295347" cy="15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4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E6E9-E855-496D-8EBA-21D4CB3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Padding</a:t>
            </a:r>
            <a:r>
              <a:rPr lang="pl-PL" dirty="0"/>
              <a:t> i </a:t>
            </a:r>
            <a:r>
              <a:rPr lang="pl-PL" dirty="0" err="1"/>
              <a:t>stride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E2E82-D0DF-4494-80F2-EF5B3F82474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949" y="1825625"/>
            <a:ext cx="6990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BCB82-2C3E-468C-AD13-E6A770E13EAE}"/>
              </a:ext>
            </a:extLst>
          </p:cNvPr>
          <p:cNvSpPr txBox="1"/>
          <p:nvPr/>
        </p:nvSpPr>
        <p:spPr>
          <a:xfrm>
            <a:off x="1478" y="6492875"/>
            <a:ext cx="958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https://towardsdatascience.com/covolutional-neural-network-cb0883dd6529</a:t>
            </a:r>
          </a:p>
        </p:txBody>
      </p:sp>
    </p:spTree>
    <p:extLst>
      <p:ext uri="{BB962C8B-B14F-4D97-AF65-F5344CB8AC3E}">
        <p14:creationId xmlns:p14="http://schemas.microsoft.com/office/powerpoint/2010/main" val="295071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068149-066A-431C-9984-96283781A8E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  </a:t>
            </a:r>
            <a:endParaRPr lang="en-GB" dirty="0"/>
          </a:p>
        </p:txBody>
      </p:sp>
      <p:pic>
        <p:nvPicPr>
          <p:cNvPr id="2050" name="Picture 2" descr="What is max pooling in convolutional neural networks? - Quora">
            <a:extLst>
              <a:ext uri="{FF2B5EF4-FFF2-40B4-BE49-F238E27FC236}">
                <a16:creationId xmlns:a16="http://schemas.microsoft.com/office/drawing/2014/main" id="{0FD740AE-A8F4-466D-8DC1-74D98C79B6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6" y="965564"/>
            <a:ext cx="5647877" cy="49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D3689-932B-4ED8-AE95-62CCB2B01353}"/>
              </a:ext>
            </a:extLst>
          </p:cNvPr>
          <p:cNvSpPr txBox="1"/>
          <p:nvPr/>
        </p:nvSpPr>
        <p:spPr>
          <a:xfrm>
            <a:off x="0" y="6485968"/>
            <a:ext cx="891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www.quora.com/What-is-max-pooling-in-convolutional-neural-networks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307202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1523-403C-45CE-9F2A-E4287E38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operacji </a:t>
            </a:r>
            <a:r>
              <a:rPr lang="pl-PL" dirty="0" err="1"/>
              <a:t>poolingu</a:t>
            </a:r>
            <a:endParaRPr lang="en-GB" dirty="0"/>
          </a:p>
        </p:txBody>
      </p:sp>
      <p:pic>
        <p:nvPicPr>
          <p:cNvPr id="5122" name="Picture 2" descr="Everything about Pooling layers and different types of Pooling">
            <a:extLst>
              <a:ext uri="{FF2B5EF4-FFF2-40B4-BE49-F238E27FC236}">
                <a16:creationId xmlns:a16="http://schemas.microsoft.com/office/drawing/2014/main" id="{618DE36D-C4CD-4A15-8765-FA897EBD4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644" y="1825625"/>
            <a:ext cx="9512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76014-B649-4166-BD3D-021B5489FF6D}"/>
              </a:ext>
            </a:extLst>
          </p:cNvPr>
          <p:cNvSpPr txBox="1"/>
          <p:nvPr/>
        </p:nvSpPr>
        <p:spPr>
          <a:xfrm>
            <a:off x="0" y="64928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https://iq.opengenus.org/pooling-layers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4DCA0-FA3B-40A3-8CDF-D8A01E4A7B6E}"/>
              </a:ext>
            </a:extLst>
          </p:cNvPr>
          <p:cNvSpPr txBox="1"/>
          <p:nvPr/>
        </p:nvSpPr>
        <p:spPr>
          <a:xfrm>
            <a:off x="10955785" y="6169709"/>
            <a:ext cx="1236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0 - czarny</a:t>
            </a:r>
          </a:p>
          <a:p>
            <a:r>
              <a:rPr lang="pl-PL" dirty="0"/>
              <a:t>255 - biały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9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AD8-E3AE-4EE0-8F12-6C053A4D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1D / </a:t>
            </a:r>
            <a:r>
              <a:rPr lang="en-GB" dirty="0"/>
              <a:t>2D Global average pooling</a:t>
            </a:r>
          </a:p>
        </p:txBody>
      </p:sp>
      <p:pic>
        <p:nvPicPr>
          <p:cNvPr id="6150" name="Picture 6" descr="1D Global average pooling">
            <a:extLst>
              <a:ext uri="{FF2B5EF4-FFF2-40B4-BE49-F238E27FC236}">
                <a16:creationId xmlns:a16="http://schemas.microsoft.com/office/drawing/2014/main" id="{F59505B1-1BB9-41E9-8505-2F5AA964D2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974410"/>
            <a:ext cx="5181600" cy="20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2D Global average pooling operation. Here 'Depth' = 'Filters'">
            <a:extLst>
              <a:ext uri="{FF2B5EF4-FFF2-40B4-BE49-F238E27FC236}">
                <a16:creationId xmlns:a16="http://schemas.microsoft.com/office/drawing/2014/main" id="{D3001534-2C3C-4127-9412-B6FE3D950A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46317"/>
            <a:ext cx="5181600" cy="3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E4DC2-49FA-4B7A-9B8D-5225D6737F7B}"/>
              </a:ext>
            </a:extLst>
          </p:cNvPr>
          <p:cNvSpPr txBox="1"/>
          <p:nvPr/>
        </p:nvSpPr>
        <p:spPr>
          <a:xfrm>
            <a:off x="0" y="649287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https://peltarion.com/knowledge-center/documentation/modeling-view/build-an-ai-model/blocks/2d-global-average-pooling</a:t>
            </a:r>
          </a:p>
        </p:txBody>
      </p:sp>
    </p:spTree>
    <p:extLst>
      <p:ext uri="{BB962C8B-B14F-4D97-AF65-F5344CB8AC3E}">
        <p14:creationId xmlns:p14="http://schemas.microsoft.com/office/powerpoint/2010/main" val="247327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67C-C49D-4E94-B884-F27FDB1D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Flatten</a:t>
            </a:r>
            <a:endParaRPr lang="en-GB" dirty="0"/>
          </a:p>
        </p:txBody>
      </p:sp>
      <p:pic>
        <p:nvPicPr>
          <p:cNvPr id="12290" name="Picture 2" descr="What is Convolutional Neural Network (CNN) ? — with Keras | by Caner  Dabakoglu | Medium">
            <a:extLst>
              <a:ext uri="{FF2B5EF4-FFF2-40B4-BE49-F238E27FC236}">
                <a16:creationId xmlns:a16="http://schemas.microsoft.com/office/drawing/2014/main" id="{B05A68BC-2BC0-401E-96ED-EF19812300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85" y="1825625"/>
            <a:ext cx="52770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26C3A-B450-49AF-BC76-CBFB5DDE9DC1}"/>
              </a:ext>
            </a:extLst>
          </p:cNvPr>
          <p:cNvSpPr txBox="1"/>
          <p:nvPr/>
        </p:nvSpPr>
        <p:spPr>
          <a:xfrm>
            <a:off x="-1" y="6492875"/>
            <a:ext cx="108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https://medium.com/@cdabakoglu/what-is-convolutional-neural-network-cnn-with-keras-cab447ad204c</a:t>
            </a:r>
          </a:p>
        </p:txBody>
      </p:sp>
    </p:spTree>
    <p:extLst>
      <p:ext uri="{BB962C8B-B14F-4D97-AF65-F5344CB8AC3E}">
        <p14:creationId xmlns:p14="http://schemas.microsoft.com/office/powerpoint/2010/main" val="330886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6A6D5210F5246BA417ADFA3B2F71C" ma:contentTypeVersion="8" ma:contentTypeDescription="Utwórz nowy dokument." ma:contentTypeScope="" ma:versionID="472a382849bdee16b5e0a6998e51b045">
  <xsd:schema xmlns:xsd="http://www.w3.org/2001/XMLSchema" xmlns:xs="http://www.w3.org/2001/XMLSchema" xmlns:p="http://schemas.microsoft.com/office/2006/metadata/properties" xmlns:ns2="6fc6047a-f095-4908-be1d-b0eca655ce0f" targetNamespace="http://schemas.microsoft.com/office/2006/metadata/properties" ma:root="true" ma:fieldsID="d5c0f320a2b27e9726e4f1e1d7877377" ns2:_="">
    <xsd:import namespace="6fc6047a-f095-4908-be1d-b0eca655ce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6047a-f095-4908-be1d-b0eca655c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40BB3-2F78-4253-AC19-D76D7DE1E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c6047a-f095-4908-be1d-b0eca655c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51F29E-C29D-4F65-B710-8B595A3B95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93A400-3346-4731-86A8-F6D5D1F526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761</Words>
  <Application>Microsoft Office PowerPoint</Application>
  <PresentationFormat>Widescreen</PresentationFormat>
  <Paragraphs>96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Office Theme</vt:lpstr>
      <vt:lpstr>Architektura  głębokich sieci neuronowych</vt:lpstr>
      <vt:lpstr>Tensorflow playground</vt:lpstr>
      <vt:lpstr>PowerPoint Presentation</vt:lpstr>
      <vt:lpstr>Max pooling</vt:lpstr>
      <vt:lpstr>Padding i stride</vt:lpstr>
      <vt:lpstr>PowerPoint Presentation</vt:lpstr>
      <vt:lpstr>Porównanie operacji poolingu</vt:lpstr>
      <vt:lpstr>1D / 2D Global average pooling</vt:lpstr>
      <vt:lpstr>Flatten</vt:lpstr>
      <vt:lpstr>Batch normalization</vt:lpstr>
      <vt:lpstr>Dense (fully connected)</vt:lpstr>
      <vt:lpstr>2D Convolution block</vt:lpstr>
      <vt:lpstr>Deconvolution (transposed Convolution)</vt:lpstr>
      <vt:lpstr>Skip connections</vt:lpstr>
      <vt:lpstr>Skip connections</vt:lpstr>
      <vt:lpstr>Funkcje aktywacji</vt:lpstr>
      <vt:lpstr>PowerPoint Presentation</vt:lpstr>
      <vt:lpstr>Przykłady architektur  sieci neuronowych</vt:lpstr>
      <vt:lpstr>LeNet</vt:lpstr>
      <vt:lpstr>AlexNet</vt:lpstr>
      <vt:lpstr>VGG</vt:lpstr>
      <vt:lpstr>InceptionNet/GoogLeNet  (inception modules)</vt:lpstr>
      <vt:lpstr>ResNet</vt:lpstr>
      <vt:lpstr>DenseNet</vt:lpstr>
      <vt:lpstr>Xception</vt:lpstr>
      <vt:lpstr>MobileNet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Weronika Hryniewska</dc:creator>
  <cp:lastModifiedBy>Weronika Hryniewska</cp:lastModifiedBy>
  <cp:revision>79</cp:revision>
  <dcterms:created xsi:type="dcterms:W3CDTF">2021-03-17T08:48:03Z</dcterms:created>
  <dcterms:modified xsi:type="dcterms:W3CDTF">2021-07-05T16:21:32Z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0x0101004526A6D5210F5246BA417ADFA3B2F71C</vt:lpwstr>
  </property>
</Properties>
</file>