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0" r:id="rId2"/>
    <p:sldId id="332" r:id="rId3"/>
    <p:sldId id="353" r:id="rId4"/>
    <p:sldId id="354" r:id="rId5"/>
    <p:sldId id="356" r:id="rId6"/>
    <p:sldId id="358" r:id="rId7"/>
    <p:sldId id="357" r:id="rId8"/>
    <p:sldId id="359" r:id="rId9"/>
    <p:sldId id="308" r:id="rId10"/>
    <p:sldId id="297" r:id="rId11"/>
    <p:sldId id="314" r:id="rId12"/>
    <p:sldId id="309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77321" autoAdjust="0"/>
  </p:normalViewPr>
  <p:slideViewPr>
    <p:cSldViewPr snapToGrid="0">
      <p:cViewPr varScale="1">
        <p:scale>
          <a:sx n="88" d="100"/>
          <a:sy n="88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2146-9EAB-4D62-BF7D-20AEBB9FED78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EFD9-2B68-44C3-8653-750A1FA90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0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8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7AEFD9-2B68-44C3-8653-750A1FA90DB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56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7AEFD9-2B68-44C3-8653-750A1FA90DB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9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7AEFD9-2B68-44C3-8653-750A1FA90DB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27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7AEFD9-2B68-44C3-8653-750A1FA90DB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74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7AEFD9-2B68-44C3-8653-750A1FA90DB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63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A744-706B-430F-A23C-36804B95F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4593A-A102-4801-BF37-DDD7E7E4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C7DC-DCD7-409A-93FE-0A5F636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21AD-27F5-4FB6-A66A-0A65F59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C09-A303-47F3-8D51-A3AAE03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1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1C30-F3AF-4C46-905F-8A537AE3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DF1B1-D5E6-40FB-B9A4-6C37DB0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9CE2-DFF6-4DFA-B054-C396A730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BAD7-CB82-49FE-A472-8A428789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3FE8-E365-47A5-85B9-4C8D28A0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AF177-DE67-479F-A2A5-3F5279409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6EF3-20DD-4352-8B44-9103B589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0F9F-0EF4-4988-BE84-4BB1C2EF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C42D-1511-46C9-8A57-7B95F9A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78D6-CF90-41BD-9F0E-CC7FF14C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159E-42CC-431D-A213-97A7FB0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CFC2-8EE7-4EB1-BCB5-1668B59C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E1D5-8059-457C-AD49-9CBD047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5CCC-FD37-488D-B0A7-A6057E44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1B1C-823D-422C-A37E-73232310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3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7704-3E93-4525-9732-AB1205F4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E4E9-7594-4081-8354-94D4D4E0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4173-E07E-42F6-A152-EE35133F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837C-808B-4F00-8969-9AC7D5F6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BD56-F402-47FF-B06B-92C842B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687A-AE52-4E88-95DF-48D87229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EBCC-76B0-4A5E-8B77-45C03587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4EBF9-A95C-4CC0-8148-4CE31F426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F9FA-9FE0-4586-BA22-645BB72E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0CC8-B761-4657-B363-8AFC9F65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553E-DD1D-4F52-B515-A4CEA6C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3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2DF-0F33-4DA7-AAF1-7320FAEB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4F61-E8C7-41D6-AEB1-8D3BCE9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03E3A-BBD6-4D47-ABBD-C2C03D247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C93BD-D94A-4BDE-8206-3123AE739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8F9BD-D9D8-4341-A219-CB9411733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828A5-279D-45E1-818E-1AAE52F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0E9F-BADA-46DB-8C36-D59C5F6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2CAF5-8544-40A3-BD30-5B48AA80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055-11EC-4D5F-A643-F7C943EB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6BE27-A575-4127-89CD-6EA80A75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ED19D-AFB9-4A2D-9F2E-5A1D5A25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1B3CD-730C-4554-A1F6-F96B4046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0D063-31A7-47D4-BC0F-68510EC0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1EA9E-13EC-4680-84C3-E9FAA117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68BC-0505-47B5-892F-28CF8805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0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2B14-D8B6-4B05-A70D-07AEE64F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569-F5BA-4B3C-9582-DD84312F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20F5-0761-46EF-AFC8-39BD85C0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1EB59-0FE1-44F4-BB4F-3165054F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9385-CD6A-49A4-AD30-004DA5A4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2F1B2-E900-4788-93F1-E8A5CA39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3FBA-4262-4AD4-B667-6A17998B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D89B-3542-4AD9-9937-32093F803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6D94-D51B-450A-8AA9-04E881E1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A4CA-EC21-4610-932F-129AF689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1435-2019-44FE-A365-E2FED56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0021-CB01-4CE1-814A-9E8D300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3F8AC-A1DB-4D01-9F88-27A2B8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240-473E-40F4-BD6C-6DCE22FF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8371-126B-43DC-94A4-BF8C80820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949C-0F16-4182-85F4-1BEABFCD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0C18-B900-4573-B897-F22BA188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149A-0278-4E5D-B17F-5286B77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Propagacja i propagacja wsteczna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9762-0378-434D-A936-3F1418A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l-PL" sz="14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Weronika Hryniewska</a:t>
            </a:r>
            <a:endParaRPr lang="pl-PL" sz="1400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56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A0A-EF54-4B4B-86DA-802619BE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straty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CB4F-1B4C-4ACB-916D-FC6D3DFF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Wyliczana przez ostatnią warstwę sieci </a:t>
            </a:r>
          </a:p>
          <a:p>
            <a:r>
              <a:rPr lang="pl-PL" dirty="0"/>
              <a:t>Stara się minimalizować błąd poprzez zmianę wag neuronów </a:t>
            </a:r>
          </a:p>
          <a:p>
            <a:r>
              <a:rPr lang="pl-PL" dirty="0"/>
              <a:t>Musi być różniczkowalna</a:t>
            </a:r>
          </a:p>
        </p:txBody>
      </p:sp>
    </p:spTree>
    <p:extLst>
      <p:ext uri="{BB962C8B-B14F-4D97-AF65-F5344CB8AC3E}">
        <p14:creationId xmlns:p14="http://schemas.microsoft.com/office/powerpoint/2010/main" val="200163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20D1-3406-4A96-AD61-D33B0B64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funkcji straty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8F7A-33E1-4C4D-9499-6BA66221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Regression Loss Functions</a:t>
            </a:r>
          </a:p>
          <a:p>
            <a:pPr lvl="1"/>
            <a:r>
              <a:rPr lang="en-GB" dirty="0"/>
              <a:t>Mean Squared Error Loss</a:t>
            </a:r>
          </a:p>
          <a:p>
            <a:pPr lvl="1"/>
            <a:r>
              <a:rPr lang="en-GB" dirty="0"/>
              <a:t>Mean Squared Logarithmic Error Loss</a:t>
            </a:r>
            <a:r>
              <a:rPr lang="pl-PL" dirty="0"/>
              <a:t> – wartość docelowa ma szeroki zakres wartości </a:t>
            </a:r>
            <a:endParaRPr lang="en-GB" dirty="0"/>
          </a:p>
          <a:p>
            <a:pPr lvl="1"/>
            <a:r>
              <a:rPr lang="en-GB" dirty="0"/>
              <a:t>Mean Absolute Error Loss</a:t>
            </a:r>
            <a:r>
              <a:rPr lang="pl-PL" dirty="0"/>
              <a:t> – duże lub małe wartości oddalone od wartości średniej </a:t>
            </a:r>
            <a:endParaRPr lang="en-GB" dirty="0"/>
          </a:p>
          <a:p>
            <a:r>
              <a:rPr lang="en-GB" dirty="0"/>
              <a:t>Binary Classification Loss Functions</a:t>
            </a:r>
          </a:p>
          <a:p>
            <a:pPr lvl="1"/>
            <a:r>
              <a:rPr lang="en-GB" dirty="0"/>
              <a:t>Binary Cross-Entropy</a:t>
            </a:r>
            <a:r>
              <a:rPr lang="pl-PL" dirty="0"/>
              <a:t> – preferowana, wartości docelowe w zbiorze {0, 1}. </a:t>
            </a:r>
            <a:endParaRPr lang="en-GB" dirty="0"/>
          </a:p>
          <a:p>
            <a:pPr lvl="1"/>
            <a:r>
              <a:rPr lang="en-GB" dirty="0"/>
              <a:t>Hinge Loss</a:t>
            </a:r>
            <a:r>
              <a:rPr lang="pl-PL" dirty="0"/>
              <a:t> – głównie do SVM, wartości docelowe w zbiorze {-1, 1}. </a:t>
            </a:r>
            <a:endParaRPr lang="en-GB" dirty="0"/>
          </a:p>
          <a:p>
            <a:pPr lvl="1"/>
            <a:r>
              <a:rPr lang="en-GB" dirty="0"/>
              <a:t>Squared Hinge Loss</a:t>
            </a:r>
          </a:p>
          <a:p>
            <a:r>
              <a:rPr lang="en-GB" dirty="0"/>
              <a:t>Multi-Class Classification Loss Functions</a:t>
            </a:r>
          </a:p>
          <a:p>
            <a:pPr lvl="1"/>
            <a:r>
              <a:rPr lang="en-GB" dirty="0"/>
              <a:t>Multi-Class Cross-Entropy Loss</a:t>
            </a:r>
            <a:r>
              <a:rPr lang="pl-PL" dirty="0"/>
              <a:t> – preferowana, wartości docelowe w zbiorze {0, 1, ..., n}, gdzie każdej klasie przypisana jest unikalna wartość całkowita</a:t>
            </a:r>
            <a:endParaRPr lang="en-GB" dirty="0"/>
          </a:p>
          <a:p>
            <a:pPr lvl="1"/>
            <a:r>
              <a:rPr lang="en-GB" dirty="0"/>
              <a:t>Sparse Multiclass Cross-Entropy Loss</a:t>
            </a:r>
            <a:r>
              <a:rPr lang="pl-PL" dirty="0"/>
              <a:t> – klasyfikacja z dużą ilością etykiet </a:t>
            </a:r>
            <a:endParaRPr lang="en-GB" dirty="0"/>
          </a:p>
          <a:p>
            <a:pPr lvl="1"/>
            <a:r>
              <a:rPr lang="en-GB" dirty="0" err="1"/>
              <a:t>Kullback</a:t>
            </a:r>
            <a:r>
              <a:rPr lang="en-GB" dirty="0"/>
              <a:t> </a:t>
            </a:r>
            <a:r>
              <a:rPr lang="en-GB" dirty="0" err="1"/>
              <a:t>Leibler</a:t>
            </a:r>
            <a:r>
              <a:rPr lang="en-GB" dirty="0"/>
              <a:t> Divergence Loss</a:t>
            </a:r>
            <a:r>
              <a:rPr lang="pl-PL" dirty="0"/>
              <a:t> - rekonstrukcja oryginalnych danych wejściowych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39C12-6D5E-4835-AA9D-7EB85AA1260F}"/>
              </a:ext>
            </a:extLst>
          </p:cNvPr>
          <p:cNvSpPr txBox="1"/>
          <p:nvPr/>
        </p:nvSpPr>
        <p:spPr>
          <a:xfrm>
            <a:off x="0" y="6596390"/>
            <a:ext cx="115715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https://machinelearningmastery.com/how-to-choose-loss-functions-when-training-deep-learning-neural-networks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00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E20E-47A6-4890-8334-C4C908E3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Optymalizator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5164-E1B7-4D8E-9DA8-29DC0EF2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Algorytm aktualizujący wagi </a:t>
            </a:r>
          </a:p>
          <a:p>
            <a:r>
              <a:rPr lang="pl-PL" dirty="0"/>
              <a:t>uwagi mogą być aktualizowane po każdym przykładzie (online) lub po grupie przykładów (offline, </a:t>
            </a:r>
            <a:r>
              <a:rPr lang="pl-PL" dirty="0" err="1"/>
              <a:t>batch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08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optimzers">
            <a:extLst>
              <a:ext uri="{FF2B5EF4-FFF2-40B4-BE49-F238E27FC236}">
                <a16:creationId xmlns:a16="http://schemas.microsoft.com/office/drawing/2014/main" id="{1C3C7701-4017-4500-A7B8-0CCEED163C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136" y="1604963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843F23-C5C1-4B21-8814-E425F2A0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optymalizatorów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AED7-BC7D-479F-BD00-F46A8913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SGD</a:t>
            </a:r>
            <a:endParaRPr lang="pl-PL" dirty="0"/>
          </a:p>
          <a:p>
            <a:r>
              <a:rPr lang="en-GB" dirty="0" err="1"/>
              <a:t>Adagrad</a:t>
            </a:r>
            <a:endParaRPr lang="pl-PL" dirty="0"/>
          </a:p>
          <a:p>
            <a:r>
              <a:rPr lang="en-GB" dirty="0"/>
              <a:t>RMSprop</a:t>
            </a:r>
            <a:endParaRPr lang="pl-PL" dirty="0"/>
          </a:p>
          <a:p>
            <a:r>
              <a:rPr lang="en-GB" dirty="0"/>
              <a:t>Ada</a:t>
            </a:r>
            <a:r>
              <a:rPr lang="pl-PL" dirty="0"/>
              <a:t>D</a:t>
            </a:r>
            <a:r>
              <a:rPr lang="en-GB" dirty="0" err="1"/>
              <a:t>elta</a:t>
            </a:r>
            <a:endParaRPr lang="pl-PL" dirty="0"/>
          </a:p>
          <a:p>
            <a:r>
              <a:rPr lang="en-GB" dirty="0"/>
              <a:t>Adam </a:t>
            </a:r>
            <a:r>
              <a:rPr lang="pl-PL" dirty="0"/>
              <a:t>(</a:t>
            </a:r>
            <a:r>
              <a:rPr lang="pl-PL" dirty="0" err="1"/>
              <a:t>RMSprop</a:t>
            </a:r>
            <a:r>
              <a:rPr lang="pl-PL" dirty="0"/>
              <a:t> + </a:t>
            </a:r>
            <a:r>
              <a:rPr lang="pl-PL" dirty="0" err="1"/>
              <a:t>Momentum</a:t>
            </a:r>
            <a:r>
              <a:rPr lang="pl-PL" dirty="0"/>
              <a:t>)</a:t>
            </a:r>
          </a:p>
          <a:p>
            <a:r>
              <a:rPr lang="en-GB" dirty="0"/>
              <a:t>Ada</a:t>
            </a:r>
            <a:r>
              <a:rPr lang="pl-PL" dirty="0"/>
              <a:t>M</a:t>
            </a:r>
            <a:r>
              <a:rPr lang="en-GB" dirty="0" err="1"/>
              <a:t>ax</a:t>
            </a:r>
            <a:endParaRPr lang="pl-PL" dirty="0"/>
          </a:p>
          <a:p>
            <a:r>
              <a:rPr lang="en-GB" dirty="0" err="1"/>
              <a:t>Nadam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60A54-EFD1-45CF-8821-FBBCC9E1D8CF}"/>
              </a:ext>
            </a:extLst>
          </p:cNvPr>
          <p:cNvSpPr txBox="1"/>
          <p:nvPr/>
        </p:nvSpPr>
        <p:spPr>
          <a:xfrm>
            <a:off x="-1" y="6492875"/>
            <a:ext cx="918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www.dlology.com/blog/quick-notes-on-how-to-choose-optimizer-in-keras</a:t>
            </a:r>
          </a:p>
        </p:txBody>
      </p:sp>
    </p:spTree>
    <p:extLst>
      <p:ext uri="{BB962C8B-B14F-4D97-AF65-F5344CB8AC3E}">
        <p14:creationId xmlns:p14="http://schemas.microsoft.com/office/powerpoint/2010/main" val="237632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7">
            <a:extLst>
              <a:ext uri="{FF2B5EF4-FFF2-40B4-BE49-F238E27FC236}">
                <a16:creationId xmlns:a16="http://schemas.microsoft.com/office/drawing/2014/main" id="{5BC077D9-0E67-4EF8-9DCA-6CB1B32B8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7" r="6540" b="913"/>
          <a:stretch/>
        </p:blipFill>
        <p:spPr>
          <a:xfrm>
            <a:off x="4550" y="2592816"/>
            <a:ext cx="4835608" cy="245722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0EA9234-02A4-4D36-9835-D0642ECD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Propagacja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8970337E-DD55-4282-B02B-8F546F388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995" y="328465"/>
            <a:ext cx="7375689" cy="5915978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9B2EE68-0E6E-4806-8907-1A5768B246B7}"/>
              </a:ext>
            </a:extLst>
          </p:cNvPr>
          <p:cNvSpPr txBox="1"/>
          <p:nvPr/>
        </p:nvSpPr>
        <p:spPr>
          <a:xfrm>
            <a:off x="0" y="6512560"/>
            <a:ext cx="8696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https://hmkcode.com/ai/backpropagation-step-by-step</a:t>
            </a:r>
          </a:p>
        </p:txBody>
      </p:sp>
    </p:spTree>
    <p:extLst>
      <p:ext uri="{BB962C8B-B14F-4D97-AF65-F5344CB8AC3E}">
        <p14:creationId xmlns:p14="http://schemas.microsoft.com/office/powerpoint/2010/main" val="30211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EA9234-02A4-4D36-9835-D0642ECD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Obliczanie błędu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CD60E6A-FC89-40F9-88AA-B3A3A219C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968" y="1825625"/>
            <a:ext cx="7408063" cy="4351338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076E59-44F1-4520-9E3F-B1D20E55F143}"/>
              </a:ext>
            </a:extLst>
          </p:cNvPr>
          <p:cNvSpPr txBox="1"/>
          <p:nvPr/>
        </p:nvSpPr>
        <p:spPr>
          <a:xfrm>
            <a:off x="0" y="6461760"/>
            <a:ext cx="7091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https://hmkcode.com/ai/backpropagation-step-by-step</a:t>
            </a:r>
          </a:p>
        </p:txBody>
      </p:sp>
    </p:spTree>
    <p:extLst>
      <p:ext uri="{BB962C8B-B14F-4D97-AF65-F5344CB8AC3E}">
        <p14:creationId xmlns:p14="http://schemas.microsoft.com/office/powerpoint/2010/main" val="123424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EA9234-02A4-4D36-9835-D0642ECD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Wsteczna propagacja błędu</a:t>
            </a:r>
            <a:endParaRPr lang="pl-PL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DD4857A1-6D4D-4C36-8E9D-95E862A31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6874" y="360"/>
            <a:ext cx="3943350" cy="2543175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4FEA0B7-C787-4ACD-9555-95C2B5F67AF9}"/>
              </a:ext>
            </a:extLst>
          </p:cNvPr>
          <p:cNvSpPr txBox="1"/>
          <p:nvPr/>
        </p:nvSpPr>
        <p:spPr>
          <a:xfrm>
            <a:off x="0" y="6482080"/>
            <a:ext cx="6715760" cy="374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https://hmkcode.com/ai/backpropagation-step-by-step</a:t>
            </a:r>
          </a:p>
        </p:txBody>
      </p:sp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ECAE0466-4E7B-41A3-A97D-CB931A019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1" y="2338821"/>
            <a:ext cx="10945089" cy="4147703"/>
          </a:xfrm>
          <a:prstGeom prst="rect">
            <a:avLst/>
          </a:prstGeom>
        </p:spPr>
      </p:pic>
      <p:sp>
        <p:nvSpPr>
          <p:cNvPr id="8" name="Nawias klamrowy zamykający 7">
            <a:extLst>
              <a:ext uri="{FF2B5EF4-FFF2-40B4-BE49-F238E27FC236}">
                <a16:creationId xmlns:a16="http://schemas.microsoft.com/office/drawing/2014/main" id="{B6E58356-9472-4CA4-ACE9-C891C30D551D}"/>
              </a:ext>
            </a:extLst>
          </p:cNvPr>
          <p:cNvSpPr/>
          <p:nvPr/>
        </p:nvSpPr>
        <p:spPr>
          <a:xfrm rot="5400000">
            <a:off x="10380582" y="3228406"/>
            <a:ext cx="318447" cy="8302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DE944A1-1938-412A-A3D6-9848A39F3BEE}"/>
              </a:ext>
            </a:extLst>
          </p:cNvPr>
          <p:cNvSpPr txBox="1"/>
          <p:nvPr/>
        </p:nvSpPr>
        <p:spPr>
          <a:xfrm>
            <a:off x="10401015" y="3793224"/>
            <a:ext cx="434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>
                <a:solidFill>
                  <a:srgbClr val="4472C4"/>
                </a:solidFill>
              </a:rPr>
              <a:t>h</a:t>
            </a:r>
            <a:r>
              <a:rPr lang="pl-PL" baseline="-25000">
                <a:solidFill>
                  <a:srgbClr val="4472C4"/>
                </a:solidFill>
              </a:rPr>
              <a:t>2</a:t>
            </a:r>
            <a:endParaRPr lang="pl-PL" baseline="-25000">
              <a:solidFill>
                <a:srgbClr val="4472C4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87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B16C8A8-52A5-4DC8-8E4B-2D2D9A959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909" y="1683736"/>
            <a:ext cx="10560807" cy="4191567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4FEA0B7-C787-4ACD-9555-95C2B5F67AF9}"/>
              </a:ext>
            </a:extLst>
          </p:cNvPr>
          <p:cNvSpPr txBox="1"/>
          <p:nvPr/>
        </p:nvSpPr>
        <p:spPr>
          <a:xfrm>
            <a:off x="0" y="6482080"/>
            <a:ext cx="6715760" cy="374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https://hmkcode.com/ai/backpropagation-step-by-step</a:t>
            </a:r>
          </a:p>
        </p:txBody>
      </p:sp>
    </p:spTree>
    <p:extLst>
      <p:ext uri="{BB962C8B-B14F-4D97-AF65-F5344CB8AC3E}">
        <p14:creationId xmlns:p14="http://schemas.microsoft.com/office/powerpoint/2010/main" val="232541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7ED1E7AF-BBD5-4AC3-8599-F557A8639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71" r="-157" b="2286"/>
          <a:stretch/>
        </p:blipFill>
        <p:spPr>
          <a:xfrm>
            <a:off x="2434846" y="355066"/>
            <a:ext cx="7254088" cy="3391133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4FEA0B7-C787-4ACD-9555-95C2B5F67AF9}"/>
              </a:ext>
            </a:extLst>
          </p:cNvPr>
          <p:cNvSpPr txBox="1"/>
          <p:nvPr/>
        </p:nvSpPr>
        <p:spPr>
          <a:xfrm>
            <a:off x="0" y="6482080"/>
            <a:ext cx="6715760" cy="374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https://hmkcode.com/ai/backpropagation-step-by-step</a:t>
            </a:r>
          </a:p>
        </p:txBody>
      </p:sp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B8C956BB-27DC-4404-98F4-CA7249B7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91" y="4308588"/>
            <a:ext cx="9260005" cy="18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0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5">
            <a:extLst>
              <a:ext uri="{FF2B5EF4-FFF2-40B4-BE49-F238E27FC236}">
                <a16:creationId xmlns:a16="http://schemas.microsoft.com/office/drawing/2014/main" id="{7CC724D5-3A84-45C3-A027-5AAA75D7F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593" y="1632283"/>
            <a:ext cx="6546814" cy="5147457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4FEA0B7-C787-4ACD-9555-95C2B5F67AF9}"/>
              </a:ext>
            </a:extLst>
          </p:cNvPr>
          <p:cNvSpPr txBox="1"/>
          <p:nvPr/>
        </p:nvSpPr>
        <p:spPr>
          <a:xfrm>
            <a:off x="6835254" y="6482080"/>
            <a:ext cx="5362358" cy="374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https://hmkcode.com/ai/backpropagation-step-by-step</a:t>
            </a:r>
          </a:p>
        </p:txBody>
      </p:sp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4073A345-2E61-4C04-A3EE-5A06FCDED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" r="-159" b="11667"/>
          <a:stretch/>
        </p:blipFill>
        <p:spPr>
          <a:xfrm>
            <a:off x="2518012" y="90421"/>
            <a:ext cx="7144605" cy="16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5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149A-0278-4E5D-B17F-5286B77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Komponenty propagacji wstecznej 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9762-0378-434D-A936-3F1418A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Weronika Hryniewska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6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4C461F5-1896-4962-9117-C39A6AAF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85" y="2056039"/>
            <a:ext cx="6659707" cy="4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58870F-B84B-4CB0-A67F-9FBFA3CF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306A-F2FE-4A47-9C0B-8583268B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model.compile</a:t>
            </a:r>
            <a:r>
              <a:rPr lang="en-GB" dirty="0"/>
              <a:t>(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loss=’</a:t>
            </a:r>
            <a:r>
              <a:rPr lang="en-GB" dirty="0" err="1"/>
              <a:t>categorical_crossentropy</a:t>
            </a:r>
            <a:r>
              <a:rPr lang="en-GB" dirty="0"/>
              <a:t>’,</a:t>
            </a:r>
          </a:p>
          <a:p>
            <a:pPr marL="0" indent="0">
              <a:buNone/>
            </a:pPr>
            <a:r>
              <a:rPr lang="en-GB" dirty="0"/>
              <a:t>optimizer=’</a:t>
            </a:r>
            <a:r>
              <a:rPr lang="en-GB" dirty="0" err="1"/>
              <a:t>sgd</a:t>
            </a:r>
            <a:r>
              <a:rPr lang="en-GB" dirty="0"/>
              <a:t>’,</a:t>
            </a:r>
          </a:p>
          <a:p>
            <a:pPr marL="0" indent="0">
              <a:buNone/>
            </a:pPr>
            <a:r>
              <a:rPr lang="en-GB" dirty="0"/>
              <a:t>metrics=[‘accuracy’]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FB109-1EF6-4ED7-B553-8980217A89B0}"/>
              </a:ext>
            </a:extLst>
          </p:cNvPr>
          <p:cNvSpPr txBox="1"/>
          <p:nvPr/>
        </p:nvSpPr>
        <p:spPr>
          <a:xfrm>
            <a:off x="0" y="6492875"/>
            <a:ext cx="937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https://ichi.pro/pl/proces-uczenia-sie-glebokiej-sieci-neuronowej-99606345524817</a:t>
            </a:r>
          </a:p>
        </p:txBody>
      </p:sp>
    </p:spTree>
    <p:extLst>
      <p:ext uri="{BB962C8B-B14F-4D97-AF65-F5344CB8AC3E}">
        <p14:creationId xmlns:p14="http://schemas.microsoft.com/office/powerpoint/2010/main" val="68659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302</Words>
  <Application>Microsoft Office PowerPoint</Application>
  <PresentationFormat>Widescreen</PresentationFormat>
  <Paragraphs>56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Propagacja i propagacja wsteczna</vt:lpstr>
      <vt:lpstr>Propagacja</vt:lpstr>
      <vt:lpstr>Obliczanie błędu</vt:lpstr>
      <vt:lpstr>Wsteczna propagacja błędu</vt:lpstr>
      <vt:lpstr>PowerPoint Presentation</vt:lpstr>
      <vt:lpstr>PowerPoint Presentation</vt:lpstr>
      <vt:lpstr>PowerPoint Presentation</vt:lpstr>
      <vt:lpstr>Komponenty propagacji wstecznej </vt:lpstr>
      <vt:lpstr>PowerPoint Presentation</vt:lpstr>
      <vt:lpstr>Funkcja straty</vt:lpstr>
      <vt:lpstr>Przykłady funkcji straty </vt:lpstr>
      <vt:lpstr>Optymalizator </vt:lpstr>
      <vt:lpstr>Przykłady optymalizatorów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Walidacja</dc:title>
  <dc:creator>Weronika Hryniewska</dc:creator>
  <cp:lastModifiedBy>Weronika Hryniewska</cp:lastModifiedBy>
  <cp:revision>560</cp:revision>
  <dcterms:created xsi:type="dcterms:W3CDTF">2021-03-23T08:52:21Z</dcterms:created>
  <dcterms:modified xsi:type="dcterms:W3CDTF">2021-07-05T16:22:39Z</dcterms:modified>
</cp:coreProperties>
</file>