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4" r:id="rId5"/>
    <p:sldId id="269" r:id="rId6"/>
    <p:sldId id="260" r:id="rId7"/>
    <p:sldId id="259" r:id="rId8"/>
    <p:sldId id="266" r:id="rId9"/>
    <p:sldId id="267" r:id="rId10"/>
    <p:sldId id="287" r:id="rId11"/>
    <p:sldId id="28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321" autoAdjust="0"/>
  </p:normalViewPr>
  <p:slideViewPr>
    <p:cSldViewPr snapToGrid="0">
      <p:cViewPr varScale="1">
        <p:scale>
          <a:sx n="88" d="100"/>
          <a:sy n="88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146-9EAB-4D62-BF7D-20AEBB9FED78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EFD9-2B68-44C3-8653-750A1FA90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1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8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0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44-706B-430F-A23C-36804B95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593A-A102-4801-BF37-DDD7E7E4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C7DC-DCD7-409A-93FE-0A5F636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1AD-27F5-4FB6-A66A-0A65F5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C09-A303-47F3-8D51-A3AAE0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C30-F3AF-4C46-905F-8A537AE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DF1B1-D5E6-40FB-B9A4-6C37DB0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CE2-DFF6-4DFA-B054-C396A73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AD7-CB82-49FE-A472-8A428789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FE8-E365-47A5-85B9-4C8D28A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AF177-DE67-479F-A2A5-3F52794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6EF3-20DD-4352-8B44-9103B589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0F9F-0EF4-4988-BE84-4BB1C2E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42D-1511-46C9-8A57-7B95F9A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8D6-CF90-41BD-9F0E-CC7FF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159E-42CC-431D-A213-97A7FB0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FC2-8EE7-4EB1-BCB5-1668B59C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E1D5-8059-457C-AD49-9CBD04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5CCC-FD37-488D-B0A7-A6057E4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B1C-823D-422C-A37E-73232310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3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704-3E93-4525-9732-AB1205F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4E9-7594-4081-8354-94D4D4E0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173-E07E-42F6-A152-EE35133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837C-808B-4F00-8969-9AC7D5F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BD56-F402-47FF-B06B-92C842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A-AE52-4E88-95DF-48D87229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BCC-76B0-4A5E-8B77-45C03587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BF9-A95C-4CC0-8148-4CE31F42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9FA-9FE0-4586-BA22-645BB72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0CC8-B761-4657-B363-8AFC9F65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553E-DD1D-4F52-B515-A4CEA6C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2DF-0F33-4DA7-AAF1-7320FAE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F61-E8C7-41D6-AEB1-8D3BCE9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3E3A-BBD6-4D47-ABBD-C2C03D24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93BD-D94A-4BDE-8206-3123AE73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8F9BD-D9D8-4341-A219-CB9411733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A5-279D-45E1-818E-1AAE52F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0E9F-BADA-46DB-8C36-D59C5F6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CAF5-8544-40A3-BD30-5B48AA8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055-11EC-4D5F-A643-F7C943E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BE27-A575-4127-89CD-6EA80A7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D19D-AFB9-4A2D-9F2E-5A1D5A2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B3CD-730C-4554-A1F6-F96B404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D063-31A7-47D4-BC0F-68510EC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EA9E-13EC-4680-84C3-E9FAA11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68BC-0505-47B5-892F-28CF8805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B14-D8B6-4B05-A70D-07AEE64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569-F5BA-4B3C-9582-DD84312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20F5-0761-46EF-AFC8-39BD85C0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EB59-0FE1-44F4-BB4F-3165054F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9385-CD6A-49A4-AD30-004DA5A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F1B2-E900-4788-93F1-E8A5CA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FBA-4262-4AD4-B667-6A1799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89B-3542-4AD9-9937-32093F80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6D94-D51B-450A-8AA9-04E881E1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4CA-EC21-4610-932F-129AF68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1435-2019-44FE-A365-E2FED56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021-CB01-4CE1-814A-9E8D300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F8AC-A1DB-4D01-9F88-27A2B8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240-473E-40F4-BD6C-6DCE22FF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8371-126B-43DC-94A4-BF8C8082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949C-0F16-4182-85F4-1BEABFCD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C18-B900-4573-B897-F22BA18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Walidacja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2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EE0-20AD-4D56-86A8-2D8DA9DD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walidować model?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E5022C-3304-4E9E-9916-65A61E5A5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362994"/>
            <a:ext cx="5715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95AD1-380E-4793-8DDF-5716F684BB5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www.pyimagesearch.com/2019/10/14/why-is-my-validation-loss-lower-than-my-training-loss/</a:t>
            </a:r>
          </a:p>
        </p:txBody>
      </p:sp>
    </p:spTree>
    <p:extLst>
      <p:ext uri="{BB962C8B-B14F-4D97-AF65-F5344CB8AC3E}">
        <p14:creationId xmlns:p14="http://schemas.microsoft.com/office/powerpoint/2010/main" val="308863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E0F2-B366-420E-8073-612A17EE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walidować model?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996C-F26A-4A26-807C-D6D04379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Zbiór treningowy</a:t>
            </a:r>
          </a:p>
          <a:p>
            <a:r>
              <a:rPr lang="pl-PL" dirty="0"/>
              <a:t>Zbiór walidacyjny</a:t>
            </a:r>
          </a:p>
          <a:p>
            <a:r>
              <a:rPr lang="pl-PL" dirty="0"/>
              <a:t>Zbiór testowy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4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AFC-12E3-4492-B766-59CBC00F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6F54-C993-4816-95B5-72F2A9C9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Sprawdzian prosty</a:t>
            </a:r>
          </a:p>
          <a:p>
            <a:pPr marL="0" indent="0">
              <a:buNone/>
            </a:pPr>
            <a:r>
              <a:rPr lang="pl-PL" dirty="0"/>
              <a:t>Jest to najbardziej typowy rodzaj sprawdzianu, w którym próbę dzieli się losowo na rozłączne zbiory: uczący i testowy. Zwykle zbiór testowy stanowi mniej niż 1/3 próby. Niektórzy nie zaliczają tego typu sprawdzenia do metody sprawdzianu krzyżowego.</a:t>
            </a:r>
          </a:p>
          <a:p>
            <a:endParaRPr lang="pl-PL" dirty="0"/>
          </a:p>
          <a:p>
            <a:r>
              <a:rPr lang="pl-PL" dirty="0"/>
              <a:t>Sprawdzian k-krotny</a:t>
            </a:r>
          </a:p>
          <a:p>
            <a:endParaRPr lang="pl-PL" dirty="0"/>
          </a:p>
          <a:p>
            <a:r>
              <a:rPr lang="pl-PL" dirty="0" err="1"/>
              <a:t>Leave</a:t>
            </a:r>
            <a:r>
              <a:rPr lang="pl-PL" dirty="0"/>
              <a:t>-one-out</a:t>
            </a:r>
          </a:p>
          <a:p>
            <a:endParaRPr lang="pl-PL" dirty="0"/>
          </a:p>
          <a:p>
            <a:r>
              <a:rPr lang="pl-PL" dirty="0"/>
              <a:t>Stratyfikowany sprawdzian krzyżowy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A18DB-88CF-40C2-ABF9-8925380BADCD}"/>
              </a:ext>
            </a:extLst>
          </p:cNvPr>
          <p:cNvSpPr txBox="1"/>
          <p:nvPr/>
        </p:nvSpPr>
        <p:spPr>
          <a:xfrm>
            <a:off x="0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https://pl.wikipedia.org/wiki/Sprawdzian_krzy</a:t>
            </a:r>
            <a:r>
              <a:rPr lang="pl-PL" sz="1050" dirty="0"/>
              <a:t>ż</a:t>
            </a:r>
            <a:r>
              <a:rPr lang="en-GB" sz="1050" dirty="0" err="1"/>
              <a:t>owy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2101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8A76-2FB2-4687-B791-F491EBC3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Sprawdzian k-krotny (k-</a:t>
            </a:r>
            <a:r>
              <a:rPr lang="pl-PL" dirty="0" err="1"/>
              <a:t>Fold</a:t>
            </a:r>
            <a:r>
              <a:rPr lang="pl-PL" dirty="0"/>
              <a:t> Cross-</a:t>
            </a:r>
            <a:r>
              <a:rPr lang="pl-PL" dirty="0" err="1"/>
              <a:t>Validation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1026" name="Picture 2" descr="4: A schematic illustration of K-fold cross-validation for K = 5.... |  Download Scientific Diagram">
            <a:extLst>
              <a:ext uri="{FF2B5EF4-FFF2-40B4-BE49-F238E27FC236}">
                <a16:creationId xmlns:a16="http://schemas.microsoft.com/office/drawing/2014/main" id="{2BCC5BCB-9D63-4C8A-84A4-D821071A13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44" y="1825625"/>
            <a:ext cx="6153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EC080-778D-4978-B59F-5A6EA019C85D}"/>
              </a:ext>
            </a:extLst>
          </p:cNvPr>
          <p:cNvSpPr txBox="1"/>
          <p:nvPr/>
        </p:nvSpPr>
        <p:spPr>
          <a:xfrm>
            <a:off x="0" y="6492874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Fedotenkova</a:t>
            </a:r>
            <a:r>
              <a:rPr lang="en-GB" dirty="0"/>
              <a:t>, </a:t>
            </a:r>
            <a:r>
              <a:rPr lang="en-GB" dirty="0" err="1"/>
              <a:t>Mariia</a:t>
            </a:r>
            <a:r>
              <a:rPr lang="en-GB" dirty="0"/>
              <a:t>. (2016). Extraction of multivariate components in brain signals obtained during general </a:t>
            </a:r>
            <a:r>
              <a:rPr lang="en-GB" dirty="0" err="1"/>
              <a:t>anesthesia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293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27E5-DC00-4083-81E5-0990909D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F5108D-E66C-40E7-86A3-5511C8938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2234406"/>
            <a:ext cx="65436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89FB9-10A0-4CB8-AA07-79539213BCA9}"/>
              </a:ext>
            </a:extLst>
          </p:cNvPr>
          <p:cNvSpPr txBox="1"/>
          <p:nvPr/>
        </p:nvSpPr>
        <p:spPr>
          <a:xfrm>
            <a:off x="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https://vitalflux.com/k-fold-cross-validation-python-example</a:t>
            </a:r>
          </a:p>
        </p:txBody>
      </p:sp>
    </p:spTree>
    <p:extLst>
      <p:ext uri="{BB962C8B-B14F-4D97-AF65-F5344CB8AC3E}">
        <p14:creationId xmlns:p14="http://schemas.microsoft.com/office/powerpoint/2010/main" val="394195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3BB7-4463-4B1A-8662-50E950A8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74971" cy="1801132"/>
          </a:xfrm>
        </p:spPr>
        <p:txBody>
          <a:bodyPr/>
          <a:lstStyle/>
          <a:p>
            <a:r>
              <a:rPr lang="en-GB" dirty="0"/>
              <a:t>Leave-one-out </a:t>
            </a:r>
            <a:br>
              <a:rPr lang="pl-PL" dirty="0"/>
            </a:br>
            <a:r>
              <a:rPr lang="en-GB" dirty="0"/>
              <a:t>cross-validation (LOOCV</a:t>
            </a:r>
            <a:r>
              <a:rPr lang="pl-PL" dirty="0"/>
              <a:t>)</a:t>
            </a:r>
            <a:endParaRPr lang="en-GB" dirty="0"/>
          </a:p>
        </p:txBody>
      </p:sp>
      <p:pic>
        <p:nvPicPr>
          <p:cNvPr id="1026" name="Picture 2" descr="Leave-One-Out Cross-Validation LOOCV">
            <a:extLst>
              <a:ext uri="{FF2B5EF4-FFF2-40B4-BE49-F238E27FC236}">
                <a16:creationId xmlns:a16="http://schemas.microsoft.com/office/drawing/2014/main" id="{A663E2A3-C530-4F51-9D03-B298840015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4" b="14869"/>
          <a:stretch/>
        </p:blipFill>
        <p:spPr bwMode="auto">
          <a:xfrm>
            <a:off x="7848600" y="365125"/>
            <a:ext cx="3505200" cy="568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6CBD3-5492-4A4C-BDD5-4DE55CF36CEC}"/>
              </a:ext>
            </a:extLst>
          </p:cNvPr>
          <p:cNvSpPr txBox="1"/>
          <p:nvPr/>
        </p:nvSpPr>
        <p:spPr>
          <a:xfrm>
            <a:off x="0" y="6492875"/>
            <a:ext cx="11473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https://sebastianraschka.com/blog/2016/model-evaluation-selection-part3.html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14A6E-D041-4704-B786-B02BD357ED0C}"/>
              </a:ext>
            </a:extLst>
          </p:cNvPr>
          <p:cNvSpPr txBox="1"/>
          <p:nvPr/>
        </p:nvSpPr>
        <p:spPr>
          <a:xfrm>
            <a:off x="838200" y="2288688"/>
            <a:ext cx="6259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Jest to odmiana sprawdzenia k-krotnego, gdzie elementy podziału są jednoelementowe, tj. N-elementowa próba jest dzielona na N podzbiorów. Stosowana często dla małych zbiorów danych.</a:t>
            </a:r>
          </a:p>
          <a:p>
            <a:br>
              <a:rPr lang="pl-PL" dirty="0"/>
            </a:br>
            <a:br>
              <a:rPr lang="pl-PL" dirty="0"/>
            </a:br>
            <a:r>
              <a:rPr lang="pl-PL" dirty="0"/>
              <a:t>Nie spotkałam się z używaniem jej w DL, gdzie potrzeba dużo danych.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90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DE68-CE7F-46B5-8238-BC80115F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Stratyfikowany sprawdzian krzyżowy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C912-C2BE-4969-A6F3-FD493F48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Polega na takim podziale obiektów pomiędzy zbiór uczący i zbiór testowy, aby zachowane były oryginalne proporcje pomiędzy klasami decyzyjnymi.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Zastosowanie stratyfikowanego sprawdzianu krzyżowego jest szczególnie ważne w przypadku, gdy w oryginalnym zbiorze danych występują znaczne dysproporcje w liczebności przykładów należących do poszczególnych klas decyzyjnych.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900C3-8CFC-49EF-9D08-7E82D95F51BC}"/>
              </a:ext>
            </a:extLst>
          </p:cNvPr>
          <p:cNvSpPr txBox="1"/>
          <p:nvPr/>
        </p:nvSpPr>
        <p:spPr>
          <a:xfrm>
            <a:off x="0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https://pl.wikipedia.org/wiki/Sprawdzian_krzy</a:t>
            </a:r>
            <a:r>
              <a:rPr lang="pl-PL" sz="1050" dirty="0"/>
              <a:t>ż</a:t>
            </a:r>
            <a:r>
              <a:rPr lang="en-GB" sz="1050" dirty="0" err="1"/>
              <a:t>owy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2546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EAC5-8616-4EF2-991D-B03111A1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 w bibliotece </a:t>
            </a:r>
            <a:r>
              <a:rPr lang="pl-PL" dirty="0" err="1"/>
              <a:t>Scikit-learn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254F6-5972-4753-BC96-FB584B37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17" t="20886" r="15221" b="39620"/>
          <a:stretch/>
        </p:blipFill>
        <p:spPr>
          <a:xfrm>
            <a:off x="1868346" y="1690688"/>
            <a:ext cx="8699339" cy="49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6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26A6D5210F5246BA417ADFA3B2F71C" ma:contentTypeVersion="8" ma:contentTypeDescription="Utwórz nowy dokument." ma:contentTypeScope="" ma:versionID="472a382849bdee16b5e0a6998e51b045">
  <xsd:schema xmlns:xsd="http://www.w3.org/2001/XMLSchema" xmlns:xs="http://www.w3.org/2001/XMLSchema" xmlns:p="http://schemas.microsoft.com/office/2006/metadata/properties" xmlns:ns2="6fc6047a-f095-4908-be1d-b0eca655ce0f" targetNamespace="http://schemas.microsoft.com/office/2006/metadata/properties" ma:root="true" ma:fieldsID="d5c0f320a2b27e9726e4f1e1d7877377" ns2:_="">
    <xsd:import namespace="6fc6047a-f095-4908-be1d-b0eca655ce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6047a-f095-4908-be1d-b0eca655c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DEAF86-6158-4F03-A579-A9B69EB9C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c6047a-f095-4908-be1d-b0eca655c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257092-D9FB-4576-8755-FDFF09A152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C7F01F-BD7B-4187-8114-9BE50CC85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264</Words>
  <Application>Microsoft Office PowerPoint</Application>
  <PresentationFormat>Widescreen</PresentationFormat>
  <Paragraphs>36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Walidacja</vt:lpstr>
      <vt:lpstr>Po co walidować model?</vt:lpstr>
      <vt:lpstr>Jak walidować model?</vt:lpstr>
      <vt:lpstr>Walidacja</vt:lpstr>
      <vt:lpstr>Sprawdzian k-krotny (k-Fold Cross-Validation)</vt:lpstr>
      <vt:lpstr>PowerPoint Presentation</vt:lpstr>
      <vt:lpstr>Leave-one-out  cross-validation (LOOCV)</vt:lpstr>
      <vt:lpstr>Stratyfikowany sprawdzian krzyżowy</vt:lpstr>
      <vt:lpstr>Walidacja w bibliotece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Walidacja</dc:title>
  <dc:creator>Weronika Hryniewska</dc:creator>
  <cp:lastModifiedBy>Weronika Hryniewska</cp:lastModifiedBy>
  <cp:revision>118</cp:revision>
  <dcterms:created xsi:type="dcterms:W3CDTF">2021-03-23T08:52:21Z</dcterms:created>
  <dcterms:modified xsi:type="dcterms:W3CDTF">2021-07-05T16:24:28Z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0x0101004526A6D5210F5246BA417ADFA3B2F71C</vt:lpwstr>
  </property>
</Properties>
</file>