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321" r:id="rId3"/>
    <p:sldId id="324" r:id="rId4"/>
    <p:sldId id="323" r:id="rId5"/>
    <p:sldId id="322" r:id="rId6"/>
    <p:sldId id="298" r:id="rId7"/>
    <p:sldId id="325" r:id="rId8"/>
    <p:sldId id="326" r:id="rId9"/>
    <p:sldId id="317" r:id="rId10"/>
    <p:sldId id="318" r:id="rId11"/>
    <p:sldId id="319" r:id="rId12"/>
    <p:sldId id="320" r:id="rId13"/>
    <p:sldId id="327" r:id="rId14"/>
    <p:sldId id="32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86CA50-7F3D-E68F-2192-B739D31ABE35}" v="4" dt="2021-07-02T22:03:44.300"/>
    <p1510:client id="{E5FBE3BD-385F-E20F-CC75-1A7900409002}" v="40" dt="2021-04-07T21:43:11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77321" autoAdjust="0"/>
  </p:normalViewPr>
  <p:slideViewPr>
    <p:cSldViewPr snapToGrid="0">
      <p:cViewPr varScale="1">
        <p:scale>
          <a:sx n="88" d="100"/>
          <a:sy n="88" d="100"/>
        </p:scale>
        <p:origin x="14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ryniewska Weronika (DOKT)" userId="S::01034540@pw.edu.pl::49800c23-0ddd-458f-a208-91e69bd0b3d4" providerId="AD" clId="Web-{D386CA50-7F3D-E68F-2192-B739D31ABE35}"/>
    <pc:docChg chg="modSld">
      <pc:chgData name="Hryniewska Weronika (DOKT)" userId="S::01034540@pw.edu.pl::49800c23-0ddd-458f-a208-91e69bd0b3d4" providerId="AD" clId="Web-{D386CA50-7F3D-E68F-2192-B739D31ABE35}" dt="2021-07-02T22:03:43.113" v="0" actId="20577"/>
      <pc:docMkLst>
        <pc:docMk/>
      </pc:docMkLst>
      <pc:sldChg chg="modSp">
        <pc:chgData name="Hryniewska Weronika (DOKT)" userId="S::01034540@pw.edu.pl::49800c23-0ddd-458f-a208-91e69bd0b3d4" providerId="AD" clId="Web-{D386CA50-7F3D-E68F-2192-B739D31ABE35}" dt="2021-07-02T22:03:43.113" v="0" actId="20577"/>
        <pc:sldMkLst>
          <pc:docMk/>
          <pc:sldMk cId="1474218702" sldId="258"/>
        </pc:sldMkLst>
        <pc:spChg chg="mod">
          <ac:chgData name="Hryniewska Weronika (DOKT)" userId="S::01034540@pw.edu.pl::49800c23-0ddd-458f-a208-91e69bd0b3d4" providerId="AD" clId="Web-{D386CA50-7F3D-E68F-2192-B739D31ABE35}" dt="2021-07-02T22:03:43.113" v="0" actId="20577"/>
          <ac:spMkLst>
            <pc:docMk/>
            <pc:sldMk cId="1474218702" sldId="258"/>
            <ac:spMk id="2" creationId="{3977149A-0278-4E5D-B17F-5286B77834E0}"/>
          </ac:spMkLst>
        </pc:spChg>
      </pc:sldChg>
    </pc:docChg>
  </pc:docChgLst>
  <pc:docChgLst>
    <pc:chgData name="Hryniewska Weronika (DOKT)" userId="S::01034540@pw.edu.pl::49800c23-0ddd-458f-a208-91e69bd0b3d4" providerId="AD" clId="Web-{E5FBE3BD-385F-E20F-CC75-1A7900409002}"/>
    <pc:docChg chg="modSld">
      <pc:chgData name="Hryniewska Weronika (DOKT)" userId="S::01034540@pw.edu.pl::49800c23-0ddd-458f-a208-91e69bd0b3d4" providerId="AD" clId="Web-{E5FBE3BD-385F-E20F-CC75-1A7900409002}" dt="2021-04-07T21:43:11.144" v="17" actId="20577"/>
      <pc:docMkLst>
        <pc:docMk/>
      </pc:docMkLst>
      <pc:sldChg chg="modSp">
        <pc:chgData name="Hryniewska Weronika (DOKT)" userId="S::01034540@pw.edu.pl::49800c23-0ddd-458f-a208-91e69bd0b3d4" providerId="AD" clId="Web-{E5FBE3BD-385F-E20F-CC75-1A7900409002}" dt="2021-04-07T21:43:11.144" v="17" actId="20577"/>
        <pc:sldMkLst>
          <pc:docMk/>
          <pc:sldMk cId="516212555" sldId="293"/>
        </pc:sldMkLst>
        <pc:spChg chg="mod">
          <ac:chgData name="Hryniewska Weronika (DOKT)" userId="S::01034540@pw.edu.pl::49800c23-0ddd-458f-a208-91e69bd0b3d4" providerId="AD" clId="Web-{E5FBE3BD-385F-E20F-CC75-1A7900409002}" dt="2021-04-07T21:43:11.144" v="17" actId="20577"/>
          <ac:spMkLst>
            <pc:docMk/>
            <pc:sldMk cId="516212555" sldId="293"/>
            <ac:spMk id="3" creationId="{EF5C9762-0378-434D-A936-3F1418AF2B02}"/>
          </ac:spMkLst>
        </pc:spChg>
      </pc:sldChg>
      <pc:sldChg chg="modSp">
        <pc:chgData name="Hryniewska Weronika (DOKT)" userId="S::01034540@pw.edu.pl::49800c23-0ddd-458f-a208-91e69bd0b3d4" providerId="AD" clId="Web-{E5FBE3BD-385F-E20F-CC75-1A7900409002}" dt="2021-04-07T21:15:57.881" v="4" actId="20577"/>
        <pc:sldMkLst>
          <pc:docMk/>
          <pc:sldMk cId="628484270" sldId="311"/>
        </pc:sldMkLst>
        <pc:spChg chg="mod">
          <ac:chgData name="Hryniewska Weronika (DOKT)" userId="S::01034540@pw.edu.pl::49800c23-0ddd-458f-a208-91e69bd0b3d4" providerId="AD" clId="Web-{E5FBE3BD-385F-E20F-CC75-1A7900409002}" dt="2021-04-07T21:15:57.881" v="4" actId="20577"/>
          <ac:spMkLst>
            <pc:docMk/>
            <pc:sldMk cId="628484270" sldId="311"/>
            <ac:spMk id="3" creationId="{6C41D289-A97E-415B-A2BA-603D34C5774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92146-9EAB-4D62-BF7D-20AEBB9FED78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AEFD9-2B68-44C3-8653-750A1FA90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50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AEFD9-2B68-44C3-8653-750A1FA90DB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763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AEFD9-2B68-44C3-8653-750A1FA90DB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37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AEFD9-2B68-44C3-8653-750A1FA90DB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5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A744-706B-430F-A23C-36804B95F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4593A-A102-4801-BF37-DDD7E7E40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C7DC-DCD7-409A-93FE-0A5F636A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F21AD-27F5-4FB6-A66A-0A65F59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28C09-A303-47F3-8D51-A3AAE037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91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1C30-F3AF-4C46-905F-8A537AE3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DF1B1-D5E6-40FB-B9A4-6C37DB04B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19CE2-DFF6-4DFA-B054-C396A730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9BAD7-CB82-49FE-A472-8A428789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53FE8-E365-47A5-85B9-4C8D28A0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65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AF177-DE67-479F-A2A5-3F5279409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86EF3-20DD-4352-8B44-9103B589D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70F9F-0EF4-4988-BE84-4BB1C2EF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BC42D-1511-46C9-8A57-7B95F9A8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178D6-CF90-41BD-9F0E-CC7FF14C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9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159E-42CC-431D-A213-97A7FB02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CFC2-8EE7-4EB1-BCB5-1668B59C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2E1D5-8059-457C-AD49-9CBD047B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05CCC-FD37-488D-B0A7-A6057E44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1B1C-823D-422C-A37E-73232310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03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7704-3E93-4525-9732-AB1205F4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AE4E9-7594-4081-8354-94D4D4E08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F4173-E07E-42F6-A152-EE35133F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4837C-808B-4F00-8969-9AC7D5F6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8BD56-F402-47FF-B06B-92C842BB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96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687A-AE52-4E88-95DF-48D87229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1EBCC-76B0-4A5E-8B77-45C035871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4EBF9-A95C-4CC0-8148-4CE31F426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4F9FA-9FE0-4586-BA22-645BB72E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20CC8-B761-4657-B363-8AFC9F65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3553E-DD1D-4F52-B515-A4CEA6C2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83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32DF-0F33-4DA7-AAF1-7320FAEB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F4F61-E8C7-41D6-AEB1-8D3BCE96F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03E3A-BBD6-4D47-ABBD-C2C03D247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C93BD-D94A-4BDE-8206-3123AE739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8F9BD-D9D8-4341-A219-CB9411733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828A5-279D-45E1-818E-1AAE52F1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E0E9F-BADA-46DB-8C36-D59C5F60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2CAF5-8544-40A3-BD30-5B48AA80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8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E055-11EC-4D5F-A643-F7C943EB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6BE27-A575-4127-89CD-6EA80A75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ED19D-AFB9-4A2D-9F2E-5A1D5A25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1B3CD-730C-4554-A1F6-F96B4046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32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0D063-31A7-47D4-BC0F-68510EC0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1EA9E-13EC-4680-84C3-E9FAA117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668BC-0505-47B5-892F-28CF8805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10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2B14-D8B6-4B05-A70D-07AEE64F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B569-F5BA-4B3C-9582-DD84312F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920F5-0761-46EF-AFC8-39BD85C0D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1EB59-0FE1-44F4-BB4F-3165054F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B9385-CD6A-49A4-AD30-004DA5A4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2F1B2-E900-4788-93F1-E8A5CA39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64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3FBA-4262-4AD4-B667-6A17998BE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5D89B-3542-4AD9-9937-32093F803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66D94-D51B-450A-8AA9-04E881E17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5A4CA-EC21-4610-932F-129AF689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81435-2019-44FE-A365-E2FED56B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90021-CB01-4CE1-814A-9E8D3005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9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3F8AC-A1DB-4D01-9F88-27A2B878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A5240-473E-40F4-BD6C-6DCE22FFB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B8371-126B-43DC-94A4-BF8C80820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6949C-0F16-4182-85F4-1BEABFCD5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0C18-B900-4573-B897-F22BA1885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2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7149A-0278-4E5D-B17F-5286B7783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pl-PL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Miary jakości modelu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C9762-0378-434D-A936-3F1418AF2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Weronika Hryniewska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21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B261-578D-46FA-A6D8-A3BBA4CE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Metryki dla klasyfikacji wieloklasowej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859D5-89C1-4472-8129-5E62F9692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</a:t>
            </a:r>
            <a:r>
              <a:rPr lang="en-GB" dirty="0" err="1"/>
              <a:t>verage</a:t>
            </a:r>
            <a:r>
              <a:rPr lang="en-GB" dirty="0"/>
              <a:t> accuracy </a:t>
            </a:r>
            <a:endParaRPr lang="pl-PL" dirty="0"/>
          </a:p>
          <a:p>
            <a:r>
              <a:rPr lang="en-GB" dirty="0"/>
              <a:t>Error</a:t>
            </a:r>
            <a:r>
              <a:rPr lang="pl-PL" dirty="0"/>
              <a:t> </a:t>
            </a:r>
            <a:r>
              <a:rPr lang="pl-PL" dirty="0" err="1"/>
              <a:t>rate</a:t>
            </a:r>
            <a:endParaRPr lang="pl-PL" dirty="0"/>
          </a:p>
          <a:p>
            <a:r>
              <a:rPr lang="pl-PL" dirty="0"/>
              <a:t>P</a:t>
            </a:r>
            <a:r>
              <a:rPr lang="en-GB" dirty="0" err="1"/>
              <a:t>recision</a:t>
            </a:r>
            <a:r>
              <a:rPr lang="en-GB" dirty="0"/>
              <a:t> </a:t>
            </a:r>
            <a:endParaRPr lang="pl-PL" dirty="0"/>
          </a:p>
          <a:p>
            <a:r>
              <a:rPr lang="pl-PL" dirty="0"/>
              <a:t>R</a:t>
            </a:r>
            <a:r>
              <a:rPr lang="en-GB" dirty="0" err="1"/>
              <a:t>ecall</a:t>
            </a:r>
            <a:r>
              <a:rPr lang="en-GB" dirty="0"/>
              <a:t> </a:t>
            </a:r>
            <a:endParaRPr lang="pl-PL" dirty="0"/>
          </a:p>
          <a:p>
            <a:r>
              <a:rPr lang="pl-PL" dirty="0"/>
              <a:t>F </a:t>
            </a:r>
            <a:r>
              <a:rPr lang="en-GB" dirty="0"/>
              <a:t>score </a:t>
            </a:r>
            <a:endParaRPr lang="pl-PL" dirty="0"/>
          </a:p>
          <a:p>
            <a:endParaRPr lang="pl-PL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B3741-0BBA-4D1B-B985-9C1BCAAD700E}"/>
              </a:ext>
            </a:extLst>
          </p:cNvPr>
          <p:cNvSpPr txBox="1"/>
          <p:nvPr/>
        </p:nvSpPr>
        <p:spPr>
          <a:xfrm>
            <a:off x="0" y="6550223"/>
            <a:ext cx="12192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50" dirty="0"/>
              <a:t>O.S. </a:t>
            </a:r>
            <a:r>
              <a:rPr lang="en-GB" sz="750" dirty="0" err="1"/>
              <a:t>Albahri</a:t>
            </a:r>
            <a:r>
              <a:rPr lang="en-GB" sz="750" dirty="0"/>
              <a:t>, A.A. </a:t>
            </a:r>
            <a:r>
              <a:rPr lang="en-GB" sz="750" dirty="0" err="1"/>
              <a:t>Zaidan</a:t>
            </a:r>
            <a:r>
              <a:rPr lang="en-GB" sz="750" dirty="0"/>
              <a:t>, A.S. </a:t>
            </a:r>
            <a:r>
              <a:rPr lang="en-GB" sz="750" dirty="0" err="1"/>
              <a:t>Albahri</a:t>
            </a:r>
            <a:r>
              <a:rPr lang="en-GB" sz="750" dirty="0"/>
              <a:t>, B.B. </a:t>
            </a:r>
            <a:r>
              <a:rPr lang="en-GB" sz="750" dirty="0" err="1"/>
              <a:t>Zaidan</a:t>
            </a:r>
            <a:r>
              <a:rPr lang="en-GB" sz="750" dirty="0"/>
              <a:t>, </a:t>
            </a:r>
            <a:r>
              <a:rPr lang="en-GB" sz="750" dirty="0" err="1"/>
              <a:t>Karrar</a:t>
            </a:r>
            <a:r>
              <a:rPr lang="en-GB" sz="750" dirty="0"/>
              <a:t> Hameed </a:t>
            </a:r>
            <a:r>
              <a:rPr lang="en-GB" sz="750" dirty="0" err="1"/>
              <a:t>Abdulkareem</a:t>
            </a:r>
            <a:r>
              <a:rPr lang="en-GB" sz="750" dirty="0"/>
              <a:t>, Z.T. Al-</a:t>
            </a:r>
            <a:r>
              <a:rPr lang="en-GB" sz="750" dirty="0" err="1"/>
              <a:t>qaysi</a:t>
            </a:r>
            <a:r>
              <a:rPr lang="en-GB" sz="750" dirty="0"/>
              <a:t>, A.H. </a:t>
            </a:r>
            <a:r>
              <a:rPr lang="en-GB" sz="750" dirty="0" err="1"/>
              <a:t>Alamoodi</a:t>
            </a:r>
            <a:r>
              <a:rPr lang="en-GB" sz="750" dirty="0"/>
              <a:t>, A.M. </a:t>
            </a:r>
            <a:r>
              <a:rPr lang="en-GB" sz="750" dirty="0" err="1"/>
              <a:t>Aleesa</a:t>
            </a:r>
            <a:r>
              <a:rPr lang="en-GB" sz="750" dirty="0"/>
              <a:t>, M.A. </a:t>
            </a:r>
            <a:r>
              <a:rPr lang="en-GB" sz="750" dirty="0" err="1"/>
              <a:t>Chyad</a:t>
            </a:r>
            <a:r>
              <a:rPr lang="en-GB" sz="750" dirty="0"/>
              <a:t>, R.M. </a:t>
            </a:r>
            <a:r>
              <a:rPr lang="en-GB" sz="750" dirty="0" err="1"/>
              <a:t>Alesa</a:t>
            </a:r>
            <a:r>
              <a:rPr lang="en-GB" sz="750" dirty="0"/>
              <a:t>, L.C. Kem, Muhammad Modi </a:t>
            </a:r>
            <a:r>
              <a:rPr lang="en-GB" sz="750" dirty="0" err="1"/>
              <a:t>Lakulu</a:t>
            </a:r>
            <a:r>
              <a:rPr lang="en-GB" sz="750" dirty="0"/>
              <a:t>, A.B. Ibrahim, </a:t>
            </a:r>
            <a:r>
              <a:rPr lang="en-GB" sz="750" dirty="0" err="1"/>
              <a:t>Nazre</a:t>
            </a:r>
            <a:r>
              <a:rPr lang="en-GB" sz="750" dirty="0"/>
              <a:t> Abdul Rashid,</a:t>
            </a:r>
            <a:r>
              <a:rPr lang="pl-PL" sz="750" dirty="0"/>
              <a:t> </a:t>
            </a:r>
            <a:r>
              <a:rPr lang="en-GB" sz="750" dirty="0"/>
              <a:t>Systematic review of artificial intelligence techniques in the detection and classification of COVID-19 medical images in terms of evaluation and benchmarking: Taxonomy analysis, challenges, future solutions and methodological aspects,</a:t>
            </a:r>
            <a:r>
              <a:rPr lang="pl-PL" sz="750" dirty="0"/>
              <a:t> </a:t>
            </a:r>
            <a:r>
              <a:rPr lang="en-GB" sz="750" dirty="0"/>
              <a:t>Journal of Infection and Public Health,</a:t>
            </a:r>
            <a:r>
              <a:rPr lang="pl-PL" sz="750" dirty="0"/>
              <a:t> </a:t>
            </a:r>
            <a:r>
              <a:rPr lang="en-GB" sz="750" dirty="0"/>
              <a:t>Volume 13, Issue 10,</a:t>
            </a:r>
            <a:r>
              <a:rPr lang="pl-PL" sz="750" dirty="0"/>
              <a:t> </a:t>
            </a:r>
            <a:r>
              <a:rPr lang="en-GB" sz="750" dirty="0"/>
              <a:t>2020,</a:t>
            </a:r>
            <a:r>
              <a:rPr lang="pl-PL" sz="750" dirty="0"/>
              <a:t> </a:t>
            </a:r>
            <a:r>
              <a:rPr lang="en-GB" sz="750" dirty="0"/>
              <a:t>Pages 1381-1396,</a:t>
            </a:r>
            <a:r>
              <a:rPr lang="pl-PL" sz="750" dirty="0"/>
              <a:t> </a:t>
            </a:r>
            <a:r>
              <a:rPr lang="en-GB" sz="750" dirty="0"/>
              <a:t>ISSN 1876-0341,</a:t>
            </a:r>
            <a:r>
              <a:rPr lang="pl-PL" sz="750" dirty="0"/>
              <a:t> </a:t>
            </a:r>
            <a:r>
              <a:rPr lang="en-GB" sz="750" dirty="0"/>
              <a:t>https://doi.org/10.1016/j.jiph.2020.06.028.</a:t>
            </a:r>
          </a:p>
        </p:txBody>
      </p:sp>
    </p:spTree>
    <p:extLst>
      <p:ext uri="{BB962C8B-B14F-4D97-AF65-F5344CB8AC3E}">
        <p14:creationId xmlns:p14="http://schemas.microsoft.com/office/powerpoint/2010/main" val="170752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4BE8-021E-4BAE-8620-4D41E8BA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Metryki dla klasyfikacji </a:t>
            </a:r>
            <a:r>
              <a:rPr lang="pl-PL" dirty="0" err="1"/>
              <a:t>wieloetykietowej</a:t>
            </a:r>
            <a:r>
              <a:rPr lang="pl-PL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FA35-BF65-4A98-8433-8757C3BEF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</a:t>
            </a:r>
            <a:r>
              <a:rPr lang="en-GB" dirty="0" err="1"/>
              <a:t>xact</a:t>
            </a:r>
            <a:r>
              <a:rPr lang="en-GB" dirty="0"/>
              <a:t> match</a:t>
            </a:r>
            <a:r>
              <a:rPr lang="pl-PL" dirty="0"/>
              <a:t> ratio</a:t>
            </a:r>
          </a:p>
          <a:p>
            <a:r>
              <a:rPr lang="pl-PL" dirty="0"/>
              <a:t>L</a:t>
            </a:r>
            <a:r>
              <a:rPr lang="en-GB" dirty="0" err="1"/>
              <a:t>abelling</a:t>
            </a:r>
            <a:r>
              <a:rPr lang="en-GB" dirty="0"/>
              <a:t> F score </a:t>
            </a:r>
            <a:endParaRPr lang="pl-PL" dirty="0"/>
          </a:p>
          <a:p>
            <a:r>
              <a:rPr lang="pl-PL" dirty="0" err="1"/>
              <a:t>Retrieval</a:t>
            </a:r>
            <a:r>
              <a:rPr lang="pl-PL" dirty="0"/>
              <a:t> F </a:t>
            </a:r>
            <a:r>
              <a:rPr lang="pl-PL" dirty="0" err="1"/>
              <a:t>score</a:t>
            </a:r>
            <a:endParaRPr lang="pl-PL" dirty="0"/>
          </a:p>
          <a:p>
            <a:r>
              <a:rPr lang="pl-PL" dirty="0"/>
              <a:t>Ha</a:t>
            </a:r>
            <a:r>
              <a:rPr lang="en-GB" dirty="0" err="1"/>
              <a:t>mming</a:t>
            </a:r>
            <a:r>
              <a:rPr lang="en-GB" dirty="0"/>
              <a:t> loss</a:t>
            </a:r>
            <a:endParaRPr lang="pl-PL" dirty="0"/>
          </a:p>
          <a:p>
            <a:r>
              <a:rPr lang="pl-PL" dirty="0"/>
              <a:t>P</a:t>
            </a:r>
            <a:r>
              <a:rPr lang="en-GB" dirty="0" err="1"/>
              <a:t>recision</a:t>
            </a:r>
            <a:r>
              <a:rPr lang="en-GB" dirty="0"/>
              <a:t> </a:t>
            </a:r>
            <a:endParaRPr lang="pl-PL" dirty="0"/>
          </a:p>
          <a:p>
            <a:r>
              <a:rPr lang="pl-PL" dirty="0"/>
              <a:t>R</a:t>
            </a:r>
            <a:r>
              <a:rPr lang="en-GB" dirty="0" err="1"/>
              <a:t>ecall</a:t>
            </a:r>
            <a:r>
              <a:rPr lang="en-GB" dirty="0"/>
              <a:t> </a:t>
            </a:r>
            <a:endParaRPr lang="pl-PL" dirty="0"/>
          </a:p>
          <a:p>
            <a:r>
              <a:rPr lang="pl-PL" dirty="0"/>
              <a:t>F </a:t>
            </a:r>
            <a:r>
              <a:rPr lang="en-GB" dirty="0"/>
              <a:t>score </a:t>
            </a:r>
            <a:endParaRPr lang="pl-PL" dirty="0"/>
          </a:p>
          <a:p>
            <a:endParaRPr lang="pl-PL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DE41F1-1FE0-4D7F-93D9-9C94A78F960D}"/>
              </a:ext>
            </a:extLst>
          </p:cNvPr>
          <p:cNvSpPr txBox="1"/>
          <p:nvPr/>
        </p:nvSpPr>
        <p:spPr>
          <a:xfrm>
            <a:off x="0" y="6550223"/>
            <a:ext cx="12192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50" dirty="0"/>
              <a:t>O.S. </a:t>
            </a:r>
            <a:r>
              <a:rPr lang="en-GB" sz="750" dirty="0" err="1"/>
              <a:t>Albahri</a:t>
            </a:r>
            <a:r>
              <a:rPr lang="en-GB" sz="750" dirty="0"/>
              <a:t>, A.A. </a:t>
            </a:r>
            <a:r>
              <a:rPr lang="en-GB" sz="750" dirty="0" err="1"/>
              <a:t>Zaidan</a:t>
            </a:r>
            <a:r>
              <a:rPr lang="en-GB" sz="750" dirty="0"/>
              <a:t>, A.S. </a:t>
            </a:r>
            <a:r>
              <a:rPr lang="en-GB" sz="750" dirty="0" err="1"/>
              <a:t>Albahri</a:t>
            </a:r>
            <a:r>
              <a:rPr lang="en-GB" sz="750" dirty="0"/>
              <a:t>, B.B. </a:t>
            </a:r>
            <a:r>
              <a:rPr lang="en-GB" sz="750" dirty="0" err="1"/>
              <a:t>Zaidan</a:t>
            </a:r>
            <a:r>
              <a:rPr lang="en-GB" sz="750" dirty="0"/>
              <a:t>, </a:t>
            </a:r>
            <a:r>
              <a:rPr lang="en-GB" sz="750" dirty="0" err="1"/>
              <a:t>Karrar</a:t>
            </a:r>
            <a:r>
              <a:rPr lang="en-GB" sz="750" dirty="0"/>
              <a:t> Hameed </a:t>
            </a:r>
            <a:r>
              <a:rPr lang="en-GB" sz="750" dirty="0" err="1"/>
              <a:t>Abdulkareem</a:t>
            </a:r>
            <a:r>
              <a:rPr lang="en-GB" sz="750" dirty="0"/>
              <a:t>, Z.T. Al-</a:t>
            </a:r>
            <a:r>
              <a:rPr lang="en-GB" sz="750" dirty="0" err="1"/>
              <a:t>qaysi</a:t>
            </a:r>
            <a:r>
              <a:rPr lang="en-GB" sz="750" dirty="0"/>
              <a:t>, A.H. </a:t>
            </a:r>
            <a:r>
              <a:rPr lang="en-GB" sz="750" dirty="0" err="1"/>
              <a:t>Alamoodi</a:t>
            </a:r>
            <a:r>
              <a:rPr lang="en-GB" sz="750" dirty="0"/>
              <a:t>, A.M. </a:t>
            </a:r>
            <a:r>
              <a:rPr lang="en-GB" sz="750" dirty="0" err="1"/>
              <a:t>Aleesa</a:t>
            </a:r>
            <a:r>
              <a:rPr lang="en-GB" sz="750" dirty="0"/>
              <a:t>, M.A. </a:t>
            </a:r>
            <a:r>
              <a:rPr lang="en-GB" sz="750" dirty="0" err="1"/>
              <a:t>Chyad</a:t>
            </a:r>
            <a:r>
              <a:rPr lang="en-GB" sz="750" dirty="0"/>
              <a:t>, R.M. </a:t>
            </a:r>
            <a:r>
              <a:rPr lang="en-GB" sz="750" dirty="0" err="1"/>
              <a:t>Alesa</a:t>
            </a:r>
            <a:r>
              <a:rPr lang="en-GB" sz="750" dirty="0"/>
              <a:t>, L.C. Kem, Muhammad Modi </a:t>
            </a:r>
            <a:r>
              <a:rPr lang="en-GB" sz="750" dirty="0" err="1"/>
              <a:t>Lakulu</a:t>
            </a:r>
            <a:r>
              <a:rPr lang="en-GB" sz="750" dirty="0"/>
              <a:t>, A.B. Ibrahim, </a:t>
            </a:r>
            <a:r>
              <a:rPr lang="en-GB" sz="750" dirty="0" err="1"/>
              <a:t>Nazre</a:t>
            </a:r>
            <a:r>
              <a:rPr lang="en-GB" sz="750" dirty="0"/>
              <a:t> Abdul Rashid,</a:t>
            </a:r>
            <a:r>
              <a:rPr lang="pl-PL" sz="750" dirty="0"/>
              <a:t> </a:t>
            </a:r>
            <a:r>
              <a:rPr lang="en-GB" sz="750" dirty="0"/>
              <a:t>Systematic review of artificial intelligence techniques in the detection and classification of COVID-19 medical images in terms of evaluation and benchmarking: Taxonomy analysis, challenges, future solutions and methodological aspects,</a:t>
            </a:r>
            <a:r>
              <a:rPr lang="pl-PL" sz="750" dirty="0"/>
              <a:t> </a:t>
            </a:r>
            <a:r>
              <a:rPr lang="en-GB" sz="750" dirty="0"/>
              <a:t>Journal of Infection and Public Health,</a:t>
            </a:r>
            <a:r>
              <a:rPr lang="pl-PL" sz="750" dirty="0"/>
              <a:t> </a:t>
            </a:r>
            <a:r>
              <a:rPr lang="en-GB" sz="750" dirty="0"/>
              <a:t>Volume 13, Issue 10,</a:t>
            </a:r>
            <a:r>
              <a:rPr lang="pl-PL" sz="750" dirty="0"/>
              <a:t> </a:t>
            </a:r>
            <a:r>
              <a:rPr lang="en-GB" sz="750" dirty="0"/>
              <a:t>2020,</a:t>
            </a:r>
            <a:r>
              <a:rPr lang="pl-PL" sz="750" dirty="0"/>
              <a:t> </a:t>
            </a:r>
            <a:r>
              <a:rPr lang="en-GB" sz="750" dirty="0"/>
              <a:t>Pages 1381-1396,</a:t>
            </a:r>
            <a:r>
              <a:rPr lang="pl-PL" sz="750" dirty="0"/>
              <a:t> </a:t>
            </a:r>
            <a:r>
              <a:rPr lang="en-GB" sz="750" dirty="0"/>
              <a:t>ISSN 1876-0341,</a:t>
            </a:r>
            <a:r>
              <a:rPr lang="pl-PL" sz="750" dirty="0"/>
              <a:t> </a:t>
            </a:r>
            <a:r>
              <a:rPr lang="en-GB" sz="750" dirty="0"/>
              <a:t>https://doi.org/10.1016/j.jiph.2020.06.028.</a:t>
            </a:r>
          </a:p>
        </p:txBody>
      </p:sp>
    </p:spTree>
    <p:extLst>
      <p:ext uri="{BB962C8B-B14F-4D97-AF65-F5344CB8AC3E}">
        <p14:creationId xmlns:p14="http://schemas.microsoft.com/office/powerpoint/2010/main" val="368799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1AD3-455E-4B0B-B357-8246CFE6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Metryki dla segmentacji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AE7D-94FC-468B-A99C-DD6C2836F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Sensitivity</a:t>
            </a:r>
            <a:r>
              <a:rPr lang="pl-PL" dirty="0"/>
              <a:t> (</a:t>
            </a:r>
            <a:r>
              <a:rPr lang="en-GB" dirty="0"/>
              <a:t>Recall</a:t>
            </a:r>
            <a:r>
              <a:rPr lang="pl-PL" dirty="0"/>
              <a:t>)</a:t>
            </a:r>
          </a:p>
          <a:p>
            <a:r>
              <a:rPr lang="pl-PL" dirty="0"/>
              <a:t>S</a:t>
            </a:r>
            <a:r>
              <a:rPr lang="en-GB" dirty="0" err="1"/>
              <a:t>pecificity</a:t>
            </a:r>
            <a:r>
              <a:rPr lang="en-GB" dirty="0"/>
              <a:t> </a:t>
            </a:r>
            <a:endParaRPr lang="pl-PL" dirty="0"/>
          </a:p>
          <a:p>
            <a:r>
              <a:rPr lang="en-GB" dirty="0"/>
              <a:t>F</a:t>
            </a:r>
            <a:r>
              <a:rPr lang="pl-PL" dirty="0"/>
              <a:t>1</a:t>
            </a:r>
            <a:r>
              <a:rPr lang="en-GB" dirty="0"/>
              <a:t> score</a:t>
            </a:r>
            <a:r>
              <a:rPr lang="pl-PL" dirty="0"/>
              <a:t> (</a:t>
            </a:r>
            <a:r>
              <a:rPr lang="pl-PL" dirty="0" err="1"/>
              <a:t>dice</a:t>
            </a:r>
            <a:r>
              <a:rPr lang="pl-PL" dirty="0"/>
              <a:t> </a:t>
            </a:r>
            <a:r>
              <a:rPr lang="pl-PL" dirty="0" err="1"/>
              <a:t>coefficient</a:t>
            </a:r>
            <a:r>
              <a:rPr lang="pl-PL" dirty="0"/>
              <a:t>)</a:t>
            </a:r>
          </a:p>
          <a:p>
            <a:r>
              <a:rPr lang="en-GB" dirty="0"/>
              <a:t>Pixel accuracy </a:t>
            </a:r>
            <a:endParaRPr lang="pl-PL" dirty="0"/>
          </a:p>
          <a:p>
            <a:r>
              <a:rPr lang="pl-PL" dirty="0" err="1"/>
              <a:t>IoU</a:t>
            </a:r>
            <a:r>
              <a:rPr lang="pl-PL" dirty="0"/>
              <a:t>, indeks </a:t>
            </a:r>
            <a:r>
              <a:rPr lang="pl-PL" dirty="0" err="1"/>
              <a:t>Jaccarda</a:t>
            </a:r>
            <a:endParaRPr lang="en-GB" dirty="0"/>
          </a:p>
          <a:p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139A5-875B-4C79-8B84-2FE36F8EDBE8}"/>
              </a:ext>
            </a:extLst>
          </p:cNvPr>
          <p:cNvSpPr txBox="1"/>
          <p:nvPr/>
        </p:nvSpPr>
        <p:spPr>
          <a:xfrm>
            <a:off x="0" y="6550223"/>
            <a:ext cx="12192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50" dirty="0"/>
              <a:t>O.S. </a:t>
            </a:r>
            <a:r>
              <a:rPr lang="en-GB" sz="750" dirty="0" err="1"/>
              <a:t>Albahri</a:t>
            </a:r>
            <a:r>
              <a:rPr lang="en-GB" sz="750" dirty="0"/>
              <a:t>, A.A. </a:t>
            </a:r>
            <a:r>
              <a:rPr lang="en-GB" sz="750" dirty="0" err="1"/>
              <a:t>Zaidan</a:t>
            </a:r>
            <a:r>
              <a:rPr lang="en-GB" sz="750" dirty="0"/>
              <a:t>, A.S. </a:t>
            </a:r>
            <a:r>
              <a:rPr lang="en-GB" sz="750" dirty="0" err="1"/>
              <a:t>Albahri</a:t>
            </a:r>
            <a:r>
              <a:rPr lang="en-GB" sz="750" dirty="0"/>
              <a:t>, B.B. </a:t>
            </a:r>
            <a:r>
              <a:rPr lang="en-GB" sz="750" dirty="0" err="1"/>
              <a:t>Zaidan</a:t>
            </a:r>
            <a:r>
              <a:rPr lang="en-GB" sz="750" dirty="0"/>
              <a:t>, </a:t>
            </a:r>
            <a:r>
              <a:rPr lang="en-GB" sz="750" dirty="0" err="1"/>
              <a:t>Karrar</a:t>
            </a:r>
            <a:r>
              <a:rPr lang="en-GB" sz="750" dirty="0"/>
              <a:t> Hameed </a:t>
            </a:r>
            <a:r>
              <a:rPr lang="en-GB" sz="750" dirty="0" err="1"/>
              <a:t>Abdulkareem</a:t>
            </a:r>
            <a:r>
              <a:rPr lang="en-GB" sz="750" dirty="0"/>
              <a:t>, Z.T. Al-</a:t>
            </a:r>
            <a:r>
              <a:rPr lang="en-GB" sz="750" dirty="0" err="1"/>
              <a:t>qaysi</a:t>
            </a:r>
            <a:r>
              <a:rPr lang="en-GB" sz="750" dirty="0"/>
              <a:t>, A.H. </a:t>
            </a:r>
            <a:r>
              <a:rPr lang="en-GB" sz="750" dirty="0" err="1"/>
              <a:t>Alamoodi</a:t>
            </a:r>
            <a:r>
              <a:rPr lang="en-GB" sz="750" dirty="0"/>
              <a:t>, A.M. </a:t>
            </a:r>
            <a:r>
              <a:rPr lang="en-GB" sz="750" dirty="0" err="1"/>
              <a:t>Aleesa</a:t>
            </a:r>
            <a:r>
              <a:rPr lang="en-GB" sz="750" dirty="0"/>
              <a:t>, M.A. </a:t>
            </a:r>
            <a:r>
              <a:rPr lang="en-GB" sz="750" dirty="0" err="1"/>
              <a:t>Chyad</a:t>
            </a:r>
            <a:r>
              <a:rPr lang="en-GB" sz="750" dirty="0"/>
              <a:t>, R.M. </a:t>
            </a:r>
            <a:r>
              <a:rPr lang="en-GB" sz="750" dirty="0" err="1"/>
              <a:t>Alesa</a:t>
            </a:r>
            <a:r>
              <a:rPr lang="en-GB" sz="750" dirty="0"/>
              <a:t>, L.C. Kem, Muhammad Modi </a:t>
            </a:r>
            <a:r>
              <a:rPr lang="en-GB" sz="750" dirty="0" err="1"/>
              <a:t>Lakulu</a:t>
            </a:r>
            <a:r>
              <a:rPr lang="en-GB" sz="750" dirty="0"/>
              <a:t>, A.B. Ibrahim, </a:t>
            </a:r>
            <a:r>
              <a:rPr lang="en-GB" sz="750" dirty="0" err="1"/>
              <a:t>Nazre</a:t>
            </a:r>
            <a:r>
              <a:rPr lang="en-GB" sz="750" dirty="0"/>
              <a:t> Abdul Rashid,</a:t>
            </a:r>
            <a:r>
              <a:rPr lang="pl-PL" sz="750" dirty="0"/>
              <a:t> </a:t>
            </a:r>
            <a:r>
              <a:rPr lang="en-GB" sz="750" dirty="0"/>
              <a:t>Systematic review of artificial intelligence techniques in the detection and classification of COVID-19 medical images in terms of evaluation and benchmarking: Taxonomy analysis, challenges, future solutions and methodological aspects,</a:t>
            </a:r>
            <a:r>
              <a:rPr lang="pl-PL" sz="750" dirty="0"/>
              <a:t> </a:t>
            </a:r>
            <a:r>
              <a:rPr lang="en-GB" sz="750" dirty="0"/>
              <a:t>Journal of Infection and Public Health,</a:t>
            </a:r>
            <a:r>
              <a:rPr lang="pl-PL" sz="750" dirty="0"/>
              <a:t> </a:t>
            </a:r>
            <a:r>
              <a:rPr lang="en-GB" sz="750" dirty="0"/>
              <a:t>Volume 13, Issue 10,</a:t>
            </a:r>
            <a:r>
              <a:rPr lang="pl-PL" sz="750" dirty="0"/>
              <a:t> </a:t>
            </a:r>
            <a:r>
              <a:rPr lang="en-GB" sz="750" dirty="0"/>
              <a:t>2020,</a:t>
            </a:r>
            <a:r>
              <a:rPr lang="pl-PL" sz="750" dirty="0"/>
              <a:t> </a:t>
            </a:r>
            <a:r>
              <a:rPr lang="en-GB" sz="750" dirty="0"/>
              <a:t>Pages 1381-1396,</a:t>
            </a:r>
            <a:r>
              <a:rPr lang="pl-PL" sz="750" dirty="0"/>
              <a:t> </a:t>
            </a:r>
            <a:r>
              <a:rPr lang="en-GB" sz="750" dirty="0"/>
              <a:t>ISSN 1876-0341,</a:t>
            </a:r>
            <a:r>
              <a:rPr lang="pl-PL" sz="750" dirty="0"/>
              <a:t> </a:t>
            </a:r>
            <a:r>
              <a:rPr lang="en-GB" sz="750" dirty="0"/>
              <a:t>https://doi.org/10.1016/j.jiph.2020.06.028.</a:t>
            </a:r>
          </a:p>
        </p:txBody>
      </p:sp>
    </p:spTree>
    <p:extLst>
      <p:ext uri="{BB962C8B-B14F-4D97-AF65-F5344CB8AC3E}">
        <p14:creationId xmlns:p14="http://schemas.microsoft.com/office/powerpoint/2010/main" val="329972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3619-8B04-42D2-8A37-5BDF1E37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Pixel</a:t>
            </a:r>
            <a:r>
              <a:rPr lang="pl-PL" dirty="0"/>
              <a:t> </a:t>
            </a:r>
            <a:r>
              <a:rPr lang="pl-PL" dirty="0" err="1"/>
              <a:t>accuracy</a:t>
            </a:r>
            <a:endParaRPr lang="en-GB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7F79AC9-2DBA-4B46-8713-900DDF42B8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29" y="1825625"/>
            <a:ext cx="947414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EC6859-4F55-4E5A-83EA-677212BA924C}"/>
              </a:ext>
            </a:extLst>
          </p:cNvPr>
          <p:cNvSpPr txBox="1"/>
          <p:nvPr/>
        </p:nvSpPr>
        <p:spPr>
          <a:xfrm>
            <a:off x="0" y="661177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https://towardsdatascience.com/metrics-to-evaluate-your-semantic-segmentation-model-6bcb99639aa2</a:t>
            </a:r>
          </a:p>
        </p:txBody>
      </p:sp>
    </p:spTree>
    <p:extLst>
      <p:ext uri="{BB962C8B-B14F-4D97-AF65-F5344CB8AC3E}">
        <p14:creationId xmlns:p14="http://schemas.microsoft.com/office/powerpoint/2010/main" val="1945300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1AD3-455E-4B0B-B357-8246CFE65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3057" cy="1325563"/>
          </a:xfrm>
        </p:spPr>
        <p:txBody>
          <a:bodyPr/>
          <a:lstStyle/>
          <a:p>
            <a:pPr algn="l"/>
            <a:r>
              <a:rPr lang="en-GB" b="0" i="0" dirty="0">
                <a:solidFill>
                  <a:srgbClr val="292929"/>
                </a:solidFill>
                <a:effectLst/>
                <a:latin typeface="sohne"/>
              </a:rPr>
              <a:t>Intersection-Over-Union (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hne"/>
              </a:rPr>
              <a:t>IoU</a:t>
            </a:r>
            <a:r>
              <a:rPr lang="en-GB" b="0" i="0" dirty="0">
                <a:solidFill>
                  <a:srgbClr val="292929"/>
                </a:solidFill>
                <a:effectLst/>
                <a:latin typeface="sohne"/>
              </a:rPr>
              <a:t>,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hne"/>
              </a:rPr>
              <a:t>indeks</a:t>
            </a:r>
            <a:r>
              <a:rPr lang="pl-PL" b="0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GB" b="0" i="0" dirty="0">
                <a:solidFill>
                  <a:srgbClr val="292929"/>
                </a:solidFill>
                <a:effectLst/>
                <a:latin typeface="sohne"/>
              </a:rPr>
              <a:t>Jaccard</a:t>
            </a:r>
            <a:r>
              <a:rPr lang="pl-PL" b="0" i="0" dirty="0">
                <a:solidFill>
                  <a:srgbClr val="292929"/>
                </a:solidFill>
                <a:effectLst/>
                <a:latin typeface="sohne"/>
              </a:rPr>
              <a:t>a</a:t>
            </a:r>
            <a:r>
              <a:rPr lang="en-GB" b="0" i="0" dirty="0">
                <a:solidFill>
                  <a:srgbClr val="292929"/>
                </a:solidFill>
                <a:effectLst/>
                <a:latin typeface="sohne"/>
              </a:rPr>
              <a:t>)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6DF8F2E8-7882-441A-BE0D-0BF4DF269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014" y="1557420"/>
            <a:ext cx="6128657" cy="478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2F1725-4470-411B-BE3F-39B625317D74}"/>
              </a:ext>
            </a:extLst>
          </p:cNvPr>
          <p:cNvSpPr txBox="1"/>
          <p:nvPr/>
        </p:nvSpPr>
        <p:spPr>
          <a:xfrm>
            <a:off x="0" y="661177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https://towardsdatascience.com/metrics-to-evaluate-your-semantic-segmentation-model-6bcb99639aa2</a:t>
            </a:r>
          </a:p>
        </p:txBody>
      </p:sp>
    </p:spTree>
    <p:extLst>
      <p:ext uri="{BB962C8B-B14F-4D97-AF65-F5344CB8AC3E}">
        <p14:creationId xmlns:p14="http://schemas.microsoft.com/office/powerpoint/2010/main" val="167307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9" name="Picture 25" descr="Example Confusion matrix">
            <a:extLst>
              <a:ext uri="{FF2B5EF4-FFF2-40B4-BE49-F238E27FC236}">
                <a16:creationId xmlns:a16="http://schemas.microsoft.com/office/drawing/2014/main" id="{8C97F476-E305-43F7-99C0-0659A3409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05" y="1218929"/>
            <a:ext cx="7009454" cy="503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47303F-C3BC-4A5D-9F40-46C6CCFC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Confusion</a:t>
            </a:r>
            <a:r>
              <a:rPr lang="pl-PL" dirty="0"/>
              <a:t> matrix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09A24-79E6-4675-855E-7CC9B91EAD0D}"/>
              </a:ext>
            </a:extLst>
          </p:cNvPr>
          <p:cNvSpPr txBox="1"/>
          <p:nvPr/>
        </p:nvSpPr>
        <p:spPr>
          <a:xfrm>
            <a:off x="-21299" y="6492875"/>
            <a:ext cx="11179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www.analyticsvidhya.com/blog/2020/04/confusion-matrix-machine-learning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F4B083-23F1-40A2-AE4F-EF2161FCA522}"/>
              </a:ext>
            </a:extLst>
          </p:cNvPr>
          <p:cNvSpPr txBox="1"/>
          <p:nvPr/>
        </p:nvSpPr>
        <p:spPr>
          <a:xfrm>
            <a:off x="838200" y="2650603"/>
            <a:ext cx="43434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dokładność (ang. </a:t>
            </a:r>
            <a:r>
              <a:rPr lang="pl-PL" dirty="0" err="1"/>
              <a:t>accuracy</a:t>
            </a:r>
            <a:r>
              <a:rPr lang="pl-PL" dirty="0"/>
              <a:t>, ACC)</a:t>
            </a:r>
          </a:p>
          <a:p>
            <a:endParaRPr lang="pl-PL" dirty="0"/>
          </a:p>
          <a:p>
            <a:r>
              <a:rPr lang="pl-PL" dirty="0"/>
              <a:t>precyzja (ang. precision)</a:t>
            </a:r>
          </a:p>
          <a:p>
            <a:endParaRPr lang="pl-PL" dirty="0"/>
          </a:p>
          <a:p>
            <a:r>
              <a:rPr lang="pl-PL" dirty="0"/>
              <a:t>czułość (ang. </a:t>
            </a:r>
            <a:r>
              <a:rPr lang="pl-PL" dirty="0" err="1"/>
              <a:t>recall</a:t>
            </a:r>
            <a:r>
              <a:rPr lang="pl-PL" dirty="0"/>
              <a:t>, </a:t>
            </a:r>
            <a:r>
              <a:rPr lang="pl-PL" dirty="0" err="1"/>
              <a:t>sensitivity</a:t>
            </a:r>
            <a:r>
              <a:rPr lang="pl-PL" dirty="0"/>
              <a:t>)</a:t>
            </a:r>
          </a:p>
          <a:p>
            <a:endParaRPr lang="pl-PL" dirty="0"/>
          </a:p>
          <a:p>
            <a:r>
              <a:rPr lang="pl-PL" dirty="0"/>
              <a:t>swoistość (ang. </a:t>
            </a:r>
            <a:r>
              <a:rPr lang="pl-PL" dirty="0" err="1"/>
              <a:t>specificity</a:t>
            </a:r>
            <a:r>
              <a:rPr lang="pl-PL" dirty="0"/>
              <a:t>, SPC)</a:t>
            </a:r>
          </a:p>
          <a:p>
            <a:endParaRPr lang="pl-P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6D43C2-81C6-4B9A-A9BF-7522229B5289}"/>
              </a:ext>
            </a:extLst>
          </p:cNvPr>
          <p:cNvSpPr/>
          <p:nvPr/>
        </p:nvSpPr>
        <p:spPr>
          <a:xfrm>
            <a:off x="7095282" y="2650603"/>
            <a:ext cx="2268637" cy="2263012"/>
          </a:xfrm>
          <a:prstGeom prst="rect">
            <a:avLst/>
          </a:prstGeom>
          <a:solidFill>
            <a:srgbClr val="4472C4">
              <a:alpha val="20000"/>
            </a:srgbClr>
          </a:solidFill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A4E2C4-6108-4251-BBF7-27A4A6D4A806}"/>
              </a:ext>
            </a:extLst>
          </p:cNvPr>
          <p:cNvGrpSpPr/>
          <p:nvPr/>
        </p:nvGrpSpPr>
        <p:grpSpPr>
          <a:xfrm>
            <a:off x="7095281" y="2650603"/>
            <a:ext cx="2268638" cy="2263012"/>
            <a:chOff x="7095281" y="2650603"/>
            <a:chExt cx="2268638" cy="22630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0050DC-605D-4B9A-96A1-E30D75AB36C6}"/>
                </a:ext>
              </a:extLst>
            </p:cNvPr>
            <p:cNvSpPr/>
            <p:nvPr/>
          </p:nvSpPr>
          <p:spPr>
            <a:xfrm>
              <a:off x="7095281" y="2650603"/>
              <a:ext cx="1134319" cy="1122744"/>
            </a:xfrm>
            <a:prstGeom prst="rect">
              <a:avLst/>
            </a:prstGeom>
            <a:solidFill>
              <a:srgbClr val="4472C4">
                <a:alpha val="20000"/>
              </a:srgbClr>
            </a:solidFill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22B988-4663-4DBD-A31B-362CD2BA2AE2}"/>
                </a:ext>
              </a:extLst>
            </p:cNvPr>
            <p:cNvSpPr/>
            <p:nvPr/>
          </p:nvSpPr>
          <p:spPr>
            <a:xfrm>
              <a:off x="8229600" y="3790871"/>
              <a:ext cx="1134319" cy="1122744"/>
            </a:xfrm>
            <a:prstGeom prst="rect">
              <a:avLst/>
            </a:prstGeom>
            <a:solidFill>
              <a:srgbClr val="4472C4">
                <a:alpha val="20000"/>
              </a:srgbClr>
            </a:solidFill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9A94870-723D-47E8-B2EA-271D5F41833A}"/>
              </a:ext>
            </a:extLst>
          </p:cNvPr>
          <p:cNvSpPr/>
          <p:nvPr/>
        </p:nvSpPr>
        <p:spPr>
          <a:xfrm>
            <a:off x="8229598" y="2650603"/>
            <a:ext cx="1134319" cy="2256571"/>
          </a:xfrm>
          <a:prstGeom prst="rect">
            <a:avLst/>
          </a:prstGeom>
          <a:solidFill>
            <a:srgbClr val="4472C4">
              <a:alpha val="20000"/>
            </a:srgbClr>
          </a:solidFill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39C61A-12A9-4CB0-BE76-1A0610525B6D}"/>
              </a:ext>
            </a:extLst>
          </p:cNvPr>
          <p:cNvSpPr/>
          <p:nvPr/>
        </p:nvSpPr>
        <p:spPr>
          <a:xfrm>
            <a:off x="7095281" y="2656552"/>
            <a:ext cx="1134319" cy="1122744"/>
          </a:xfrm>
          <a:prstGeom prst="rect">
            <a:avLst/>
          </a:prstGeom>
          <a:solidFill>
            <a:srgbClr val="4472C4">
              <a:alpha val="20000"/>
            </a:srgbClr>
          </a:solidFill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BDB65C-E01E-48D4-B6A7-7EC2CABBB44B}"/>
              </a:ext>
            </a:extLst>
          </p:cNvPr>
          <p:cNvSpPr/>
          <p:nvPr/>
        </p:nvSpPr>
        <p:spPr>
          <a:xfrm>
            <a:off x="7095281" y="2650603"/>
            <a:ext cx="2268638" cy="1134642"/>
          </a:xfrm>
          <a:prstGeom prst="rect">
            <a:avLst/>
          </a:prstGeom>
          <a:solidFill>
            <a:srgbClr val="4472C4">
              <a:alpha val="20000"/>
            </a:srgbClr>
          </a:solidFill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22A471-EDDB-4409-99F4-3947C6665ED7}"/>
              </a:ext>
            </a:extLst>
          </p:cNvPr>
          <p:cNvSpPr/>
          <p:nvPr/>
        </p:nvSpPr>
        <p:spPr>
          <a:xfrm>
            <a:off x="7095281" y="2650603"/>
            <a:ext cx="1134319" cy="2263012"/>
          </a:xfrm>
          <a:prstGeom prst="rect">
            <a:avLst/>
          </a:prstGeom>
          <a:solidFill>
            <a:srgbClr val="4472C4">
              <a:alpha val="20000"/>
            </a:srgbClr>
          </a:solidFill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E64EC2-419C-4DD9-8BCC-A83DD4641812}"/>
              </a:ext>
            </a:extLst>
          </p:cNvPr>
          <p:cNvSpPr/>
          <p:nvPr/>
        </p:nvSpPr>
        <p:spPr>
          <a:xfrm>
            <a:off x="8229599" y="3784431"/>
            <a:ext cx="1134319" cy="1122744"/>
          </a:xfrm>
          <a:prstGeom prst="rect">
            <a:avLst/>
          </a:prstGeom>
          <a:solidFill>
            <a:srgbClr val="4472C4">
              <a:alpha val="20000"/>
            </a:srgbClr>
          </a:solidFill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0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xit" presetSubtype="0" fill="hold" grpId="3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9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" presetClass="exit" presetSubtype="0" fill="hold" grpId="1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5" grpId="2" animBg="1"/>
      <p:bldP spid="15" grpId="3" animBg="1"/>
      <p:bldP spid="17" grpId="0" animBg="1"/>
      <p:bldP spid="17" grpId="1" animBg="1"/>
      <p:bldP spid="16" grpId="0" animBg="1"/>
      <p:bldP spid="16" grpId="1" animBg="1"/>
      <p:bldP spid="18" grpId="0" animBg="1"/>
      <p:bldP spid="1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303F-C3BC-4A5D-9F40-46C6CCFC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Confusion</a:t>
            </a:r>
            <a:r>
              <a:rPr lang="pl-PL" dirty="0"/>
              <a:t> matrix</a:t>
            </a:r>
            <a:endParaRPr lang="en-GB" dirty="0"/>
          </a:p>
        </p:txBody>
      </p:sp>
      <p:pic>
        <p:nvPicPr>
          <p:cNvPr id="11266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1291C0FF-DE66-4915-9C50-88F941F868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6112"/>
            <a:ext cx="613859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C09A24-79E6-4675-855E-7CC9B91EAD0D}"/>
              </a:ext>
            </a:extLst>
          </p:cNvPr>
          <p:cNvSpPr txBox="1"/>
          <p:nvPr/>
        </p:nvSpPr>
        <p:spPr>
          <a:xfrm>
            <a:off x="-21299" y="6492875"/>
            <a:ext cx="11179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https://heartbeat.fritz.ai/evaluation-metrics-for-machine-learning-models-d42138496366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88CD0-9762-4273-AA2B-F2438F14FCBA}"/>
              </a:ext>
            </a:extLst>
          </p:cNvPr>
          <p:cNvSpPr txBox="1"/>
          <p:nvPr/>
        </p:nvSpPr>
        <p:spPr>
          <a:xfrm>
            <a:off x="1970314" y="3753227"/>
            <a:ext cx="4343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i="0" dirty="0">
                <a:solidFill>
                  <a:srgbClr val="0066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1" i="0" dirty="0" err="1">
                <a:solidFill>
                  <a:srgbClr val="006600"/>
                </a:solidFill>
                <a:effectLst/>
                <a:latin typeface="Arial" panose="020B0604020202020204" pitchFamily="34" charset="0"/>
              </a:rPr>
              <a:t>prawdziwie</a:t>
            </a:r>
            <a:r>
              <a:rPr lang="en-GB" sz="1600" b="1" i="0" dirty="0">
                <a:solidFill>
                  <a:srgbClr val="0066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1" i="0" dirty="0" err="1">
                <a:solidFill>
                  <a:srgbClr val="006600"/>
                </a:solidFill>
                <a:effectLst/>
                <a:latin typeface="Arial" panose="020B0604020202020204" pitchFamily="34" charset="0"/>
              </a:rPr>
              <a:t>dodatnia</a:t>
            </a:r>
            <a:r>
              <a:rPr lang="pl-PL" sz="1600" b="1" i="0" dirty="0">
                <a:solidFill>
                  <a:srgbClr val="00660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en-GB" sz="1600" b="1" i="0" dirty="0" err="1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fałszywie</a:t>
            </a:r>
            <a:r>
              <a:rPr lang="en-GB" sz="1600" b="1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1" i="0" dirty="0" err="1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ujemna</a:t>
            </a:r>
            <a:endParaRPr lang="en-GB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A0A289-9243-4D60-B4D0-5ED3091EFF6A}"/>
              </a:ext>
            </a:extLst>
          </p:cNvPr>
          <p:cNvSpPr txBox="1"/>
          <p:nvPr/>
        </p:nvSpPr>
        <p:spPr>
          <a:xfrm>
            <a:off x="1970314" y="5290848"/>
            <a:ext cx="42127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GB" sz="1600" b="1" i="0" dirty="0" err="1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fałszywie</a:t>
            </a:r>
            <a:r>
              <a:rPr lang="en-GB" sz="1600" b="1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1" i="0" dirty="0" err="1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dodatnia</a:t>
            </a:r>
            <a:r>
              <a:rPr lang="pl-PL" sz="1600" b="1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en-GB" sz="1600" b="1" i="0" dirty="0">
                <a:solidFill>
                  <a:srgbClr val="0066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1" i="0" dirty="0" err="1">
                <a:solidFill>
                  <a:srgbClr val="006600"/>
                </a:solidFill>
                <a:effectLst/>
                <a:latin typeface="Arial" panose="020B0604020202020204" pitchFamily="34" charset="0"/>
              </a:rPr>
              <a:t>prawdziwie</a:t>
            </a:r>
            <a:r>
              <a:rPr lang="pl-PL" sz="1600" b="1" i="0" dirty="0">
                <a:solidFill>
                  <a:srgbClr val="006600"/>
                </a:solidFill>
                <a:effectLst/>
                <a:latin typeface="Arial" panose="020B0604020202020204" pitchFamily="34" charset="0"/>
              </a:rPr>
              <a:t> ujemna</a:t>
            </a:r>
            <a:endParaRPr lang="en-GB" sz="1600" dirty="0"/>
          </a:p>
        </p:txBody>
      </p:sp>
      <p:pic>
        <p:nvPicPr>
          <p:cNvPr id="9" name="Picture 23">
            <a:extLst>
              <a:ext uri="{FF2B5EF4-FFF2-40B4-BE49-F238E27FC236}">
                <a16:creationId xmlns:a16="http://schemas.microsoft.com/office/drawing/2014/main" id="{1CE7662C-BC5B-4687-B87D-8F7165C5E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086" y="2924172"/>
            <a:ext cx="4212771" cy="298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46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C9EDDD63-53B8-4409-AB6A-863B67C71B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303" y="729230"/>
            <a:ext cx="7421394" cy="539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2DEC26-B319-4C57-B6EF-04AD0B8D8683}"/>
              </a:ext>
            </a:extLst>
          </p:cNvPr>
          <p:cNvSpPr txBox="1"/>
          <p:nvPr/>
        </p:nvSpPr>
        <p:spPr>
          <a:xfrm>
            <a:off x="1929" y="6492875"/>
            <a:ext cx="9188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https://heartbeat.fritz.ai/evaluation-metrics-for-machine-learning-models-d42138496366</a:t>
            </a:r>
          </a:p>
        </p:txBody>
      </p:sp>
    </p:spTree>
    <p:extLst>
      <p:ext uri="{BB962C8B-B14F-4D97-AF65-F5344CB8AC3E}">
        <p14:creationId xmlns:p14="http://schemas.microsoft.com/office/powerpoint/2010/main" val="350643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896C-D891-4A71-8101-E3FA3901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F1 </a:t>
            </a:r>
            <a:r>
              <a:rPr lang="pl-PL" dirty="0" err="1"/>
              <a:t>score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8F76B-4E07-40BE-8795-E3FABCF68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Średnia harmoniczna precyzji i czułości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Kiedy stosujemy?</a:t>
            </a:r>
          </a:p>
          <a:p>
            <a:pPr lvl="1"/>
            <a:r>
              <a:rPr lang="pl-PL" dirty="0"/>
              <a:t>Kiedy FP i FN są tak samo kosztowne - oba wpływają na model prawie tak samo, jak w przykładzie klasyfikacji wykrywania raka</a:t>
            </a:r>
          </a:p>
          <a:p>
            <a:pPr lvl="1"/>
            <a:r>
              <a:rPr lang="pl-PL" dirty="0"/>
              <a:t>Dodanie większej ilości danych nie zmienia efektywnie wyniku</a:t>
            </a:r>
          </a:p>
          <a:p>
            <a:pPr lvl="1"/>
            <a:r>
              <a:rPr lang="pl-PL" dirty="0"/>
              <a:t>TN jest wysoki (jak w przypadku przewidywań nowotworów) </a:t>
            </a:r>
            <a:endParaRPr lang="en-GB"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BEAC4710-A5D4-4C28-BB76-F36E31DE6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390" y="2348372"/>
            <a:ext cx="4535864" cy="149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038AD2E7-85BE-4DD2-BAC0-06BDC5EBF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443" y="1513567"/>
            <a:ext cx="2808514" cy="248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9BFCA5-B378-4CA9-90D8-FA65A6ADB378}"/>
              </a:ext>
            </a:extLst>
          </p:cNvPr>
          <p:cNvSpPr txBox="1"/>
          <p:nvPr/>
        </p:nvSpPr>
        <p:spPr>
          <a:xfrm>
            <a:off x="8768443" y="990347"/>
            <a:ext cx="33167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b="0" i="0" dirty="0">
                <a:solidFill>
                  <a:srgbClr val="292929"/>
                </a:solidFill>
                <a:effectLst/>
                <a:latin typeface="sohne"/>
              </a:rPr>
              <a:t>Dice Coefficient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2DAE1-6772-4282-B20E-569003DE6E25}"/>
              </a:ext>
            </a:extLst>
          </p:cNvPr>
          <p:cNvSpPr txBox="1"/>
          <p:nvPr/>
        </p:nvSpPr>
        <p:spPr>
          <a:xfrm>
            <a:off x="0" y="661177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https://towardsdatascience.com/metrics-to-evaluate-your-semantic-segmentation-model-6bcb99639aa2</a:t>
            </a:r>
          </a:p>
        </p:txBody>
      </p:sp>
    </p:spTree>
    <p:extLst>
      <p:ext uri="{BB962C8B-B14F-4D97-AF65-F5344CB8AC3E}">
        <p14:creationId xmlns:p14="http://schemas.microsoft.com/office/powerpoint/2010/main" val="307030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2812-D3C3-4700-86E7-36AAE5A2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ROC</a:t>
            </a:r>
            <a:endParaRPr lang="en-GB" dirty="0"/>
          </a:p>
        </p:txBody>
      </p:sp>
      <p:pic>
        <p:nvPicPr>
          <p:cNvPr id="13316" name="Picture 4" descr="Krzywa ROC - Interpretacja - Receiver Operating Characteristic">
            <a:extLst>
              <a:ext uri="{FF2B5EF4-FFF2-40B4-BE49-F238E27FC236}">
                <a16:creationId xmlns:a16="http://schemas.microsoft.com/office/drawing/2014/main" id="{B101C211-05AE-47A1-A022-C7CFA2B067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476" y="386581"/>
            <a:ext cx="6273478" cy="620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1CC01B-4BB7-4340-86B1-A8B02F70E18C}"/>
              </a:ext>
            </a:extLst>
          </p:cNvPr>
          <p:cNvSpPr txBox="1"/>
          <p:nvPr/>
        </p:nvSpPr>
        <p:spPr>
          <a:xfrm>
            <a:off x="0" y="6615090"/>
            <a:ext cx="588917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https://mathspace.pl/matematyka/receiver-operating-characteristic-krzywa-roc-czyli-ocena-jakosci-klasyfikacji-czesc-7</a:t>
            </a:r>
          </a:p>
        </p:txBody>
      </p:sp>
    </p:spTree>
    <p:extLst>
      <p:ext uri="{BB962C8B-B14F-4D97-AF65-F5344CB8AC3E}">
        <p14:creationId xmlns:p14="http://schemas.microsoft.com/office/powerpoint/2010/main" val="199261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A5BE-81FD-4E7F-AEC2-686CBD84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Pole pod wykresem krzywej ROC (AUC)</a:t>
            </a:r>
            <a:endParaRPr lang="en-GB" dirty="0"/>
          </a:p>
        </p:txBody>
      </p:sp>
      <p:pic>
        <p:nvPicPr>
          <p:cNvPr id="14338" name="Picture 2" descr="Ocena wartoci diagnostycznej testu obliczanie czuoci swoistoci wartoci">
            <a:extLst>
              <a:ext uri="{FF2B5EF4-FFF2-40B4-BE49-F238E27FC236}">
                <a16:creationId xmlns:a16="http://schemas.microsoft.com/office/drawing/2014/main" id="{F243C195-DC3F-4048-B84F-CBB044B507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" t="3796" r="5644" b="443"/>
          <a:stretch/>
        </p:blipFill>
        <p:spPr bwMode="auto">
          <a:xfrm>
            <a:off x="2838259" y="1426842"/>
            <a:ext cx="6515481" cy="506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6C284D-1E32-4E6B-BE88-316CEAF0D4DB}"/>
              </a:ext>
            </a:extLst>
          </p:cNvPr>
          <p:cNvSpPr txBox="1"/>
          <p:nvPr/>
        </p:nvSpPr>
        <p:spPr>
          <a:xfrm>
            <a:off x="0" y="6596390"/>
            <a:ext cx="88748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slidetodoc.com/ocena-wartoci-diagnostycznej-testu-obliczanie-czuoci-swoistoci-wartoci/</a:t>
            </a:r>
          </a:p>
        </p:txBody>
      </p:sp>
    </p:spTree>
    <p:extLst>
      <p:ext uri="{BB962C8B-B14F-4D97-AF65-F5344CB8AC3E}">
        <p14:creationId xmlns:p14="http://schemas.microsoft.com/office/powerpoint/2010/main" val="119030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B07A-19C0-42D5-AC2B-2797AD6D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Współczynnik </a:t>
            </a:r>
            <a:r>
              <a:rPr lang="pl-PL" dirty="0" err="1"/>
              <a:t>Giniego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1AB335-32BA-46BF-9FEA-BA3E15377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0118" y="1505446"/>
            <a:ext cx="5371763" cy="5080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700091-6756-476C-8489-3DDCF653C779}"/>
              </a:ext>
            </a:extLst>
          </p:cNvPr>
          <p:cNvSpPr txBox="1"/>
          <p:nvPr/>
        </p:nvSpPr>
        <p:spPr>
          <a:xfrm>
            <a:off x="0" y="6615090"/>
            <a:ext cx="588917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https://mathspace.pl/matematyka/receiver-operating-characteristic-krzywa-roc-czyli-ocena-jakosci-klasyfikacji-czesc-7</a:t>
            </a:r>
          </a:p>
        </p:txBody>
      </p:sp>
    </p:spTree>
    <p:extLst>
      <p:ext uri="{BB962C8B-B14F-4D97-AF65-F5344CB8AC3E}">
        <p14:creationId xmlns:p14="http://schemas.microsoft.com/office/powerpoint/2010/main" val="179166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3ED1-C3B2-4FBF-BAF0-63BF56096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Metryki dla klasyfikacji binarnej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2DED6-51EA-4EC8-9B86-DD58A8CF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Accuracy </a:t>
            </a:r>
            <a:endParaRPr lang="pl-PL" dirty="0"/>
          </a:p>
          <a:p>
            <a:r>
              <a:rPr lang="en-GB" dirty="0"/>
              <a:t>Precision </a:t>
            </a:r>
            <a:endParaRPr lang="pl-PL" dirty="0"/>
          </a:p>
          <a:p>
            <a:r>
              <a:rPr lang="en-GB" dirty="0"/>
              <a:t>Recall </a:t>
            </a:r>
            <a:r>
              <a:rPr lang="pl-PL" dirty="0"/>
              <a:t>(</a:t>
            </a:r>
            <a:r>
              <a:rPr lang="en-GB" dirty="0"/>
              <a:t>sensitivity </a:t>
            </a:r>
            <a:r>
              <a:rPr lang="pl-PL" dirty="0"/>
              <a:t>)</a:t>
            </a:r>
          </a:p>
          <a:p>
            <a:r>
              <a:rPr lang="en-GB" dirty="0"/>
              <a:t>F score</a:t>
            </a:r>
            <a:endParaRPr lang="pl-PL" dirty="0"/>
          </a:p>
          <a:p>
            <a:r>
              <a:rPr lang="pl-PL" dirty="0"/>
              <a:t>S</a:t>
            </a:r>
            <a:r>
              <a:rPr lang="en-GB" dirty="0" err="1"/>
              <a:t>pecificity</a:t>
            </a:r>
            <a:endParaRPr lang="pl-PL" dirty="0"/>
          </a:p>
          <a:p>
            <a:r>
              <a:rPr lang="pl-PL" dirty="0"/>
              <a:t>AUC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D66B5-1B31-48E6-8FBB-A9716A9E25D0}"/>
              </a:ext>
            </a:extLst>
          </p:cNvPr>
          <p:cNvSpPr txBox="1"/>
          <p:nvPr/>
        </p:nvSpPr>
        <p:spPr>
          <a:xfrm>
            <a:off x="0" y="6550223"/>
            <a:ext cx="12192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50" dirty="0"/>
              <a:t>O.S. </a:t>
            </a:r>
            <a:r>
              <a:rPr lang="en-GB" sz="750" dirty="0" err="1"/>
              <a:t>Albahri</a:t>
            </a:r>
            <a:r>
              <a:rPr lang="en-GB" sz="750" dirty="0"/>
              <a:t>, A.A. </a:t>
            </a:r>
            <a:r>
              <a:rPr lang="en-GB" sz="750" dirty="0" err="1"/>
              <a:t>Zaidan</a:t>
            </a:r>
            <a:r>
              <a:rPr lang="en-GB" sz="750" dirty="0"/>
              <a:t>, A.S. </a:t>
            </a:r>
            <a:r>
              <a:rPr lang="en-GB" sz="750" dirty="0" err="1"/>
              <a:t>Albahri</a:t>
            </a:r>
            <a:r>
              <a:rPr lang="en-GB" sz="750" dirty="0"/>
              <a:t>, B.B. </a:t>
            </a:r>
            <a:r>
              <a:rPr lang="en-GB" sz="750" dirty="0" err="1"/>
              <a:t>Zaidan</a:t>
            </a:r>
            <a:r>
              <a:rPr lang="en-GB" sz="750" dirty="0"/>
              <a:t>, </a:t>
            </a:r>
            <a:r>
              <a:rPr lang="en-GB" sz="750" dirty="0" err="1"/>
              <a:t>Karrar</a:t>
            </a:r>
            <a:r>
              <a:rPr lang="en-GB" sz="750" dirty="0"/>
              <a:t> Hameed </a:t>
            </a:r>
            <a:r>
              <a:rPr lang="en-GB" sz="750" dirty="0" err="1"/>
              <a:t>Abdulkareem</a:t>
            </a:r>
            <a:r>
              <a:rPr lang="en-GB" sz="750" dirty="0"/>
              <a:t>, Z.T. Al-</a:t>
            </a:r>
            <a:r>
              <a:rPr lang="en-GB" sz="750" dirty="0" err="1"/>
              <a:t>qaysi</a:t>
            </a:r>
            <a:r>
              <a:rPr lang="en-GB" sz="750" dirty="0"/>
              <a:t>, A.H. </a:t>
            </a:r>
            <a:r>
              <a:rPr lang="en-GB" sz="750" dirty="0" err="1"/>
              <a:t>Alamoodi</a:t>
            </a:r>
            <a:r>
              <a:rPr lang="en-GB" sz="750" dirty="0"/>
              <a:t>, A.M. </a:t>
            </a:r>
            <a:r>
              <a:rPr lang="en-GB" sz="750" dirty="0" err="1"/>
              <a:t>Aleesa</a:t>
            </a:r>
            <a:r>
              <a:rPr lang="en-GB" sz="750" dirty="0"/>
              <a:t>, M.A. </a:t>
            </a:r>
            <a:r>
              <a:rPr lang="en-GB" sz="750" dirty="0" err="1"/>
              <a:t>Chyad</a:t>
            </a:r>
            <a:r>
              <a:rPr lang="en-GB" sz="750" dirty="0"/>
              <a:t>, R.M. </a:t>
            </a:r>
            <a:r>
              <a:rPr lang="en-GB" sz="750" dirty="0" err="1"/>
              <a:t>Alesa</a:t>
            </a:r>
            <a:r>
              <a:rPr lang="en-GB" sz="750" dirty="0"/>
              <a:t>, L.C. Kem, Muhammad Modi </a:t>
            </a:r>
            <a:r>
              <a:rPr lang="en-GB" sz="750" dirty="0" err="1"/>
              <a:t>Lakulu</a:t>
            </a:r>
            <a:r>
              <a:rPr lang="en-GB" sz="750" dirty="0"/>
              <a:t>, A.B. Ibrahim, </a:t>
            </a:r>
            <a:r>
              <a:rPr lang="en-GB" sz="750" dirty="0" err="1"/>
              <a:t>Nazre</a:t>
            </a:r>
            <a:r>
              <a:rPr lang="en-GB" sz="750" dirty="0"/>
              <a:t> Abdul Rashid,</a:t>
            </a:r>
            <a:r>
              <a:rPr lang="pl-PL" sz="750" dirty="0"/>
              <a:t> </a:t>
            </a:r>
            <a:r>
              <a:rPr lang="en-GB" sz="750" dirty="0"/>
              <a:t>Systematic review of artificial intelligence techniques in the detection and classification of COVID-19 medical images in terms of evaluation and benchmarking: Taxonomy analysis, challenges, future solutions and methodological aspects,</a:t>
            </a:r>
            <a:r>
              <a:rPr lang="pl-PL" sz="750" dirty="0"/>
              <a:t> </a:t>
            </a:r>
            <a:r>
              <a:rPr lang="en-GB" sz="750" dirty="0"/>
              <a:t>Journal of Infection and Public Health,</a:t>
            </a:r>
            <a:r>
              <a:rPr lang="pl-PL" sz="750" dirty="0"/>
              <a:t> </a:t>
            </a:r>
            <a:r>
              <a:rPr lang="en-GB" sz="750" dirty="0"/>
              <a:t>Volume 13, Issue 10,</a:t>
            </a:r>
            <a:r>
              <a:rPr lang="pl-PL" sz="750" dirty="0"/>
              <a:t> </a:t>
            </a:r>
            <a:r>
              <a:rPr lang="en-GB" sz="750" dirty="0"/>
              <a:t>2020,</a:t>
            </a:r>
            <a:r>
              <a:rPr lang="pl-PL" sz="750" dirty="0"/>
              <a:t> </a:t>
            </a:r>
            <a:r>
              <a:rPr lang="en-GB" sz="750" dirty="0"/>
              <a:t>Pages 1381-1396,</a:t>
            </a:r>
            <a:r>
              <a:rPr lang="pl-PL" sz="750" dirty="0"/>
              <a:t> </a:t>
            </a:r>
            <a:r>
              <a:rPr lang="en-GB" sz="750" dirty="0"/>
              <a:t>ISSN 1876-0341,</a:t>
            </a:r>
            <a:r>
              <a:rPr lang="pl-PL" sz="750" dirty="0"/>
              <a:t> </a:t>
            </a:r>
            <a:r>
              <a:rPr lang="en-GB" sz="750" dirty="0"/>
              <a:t>https://doi.org/10.1016/j.jiph.2020.06.028.</a:t>
            </a:r>
          </a:p>
        </p:txBody>
      </p:sp>
    </p:spTree>
    <p:extLst>
      <p:ext uri="{BB962C8B-B14F-4D97-AF65-F5344CB8AC3E}">
        <p14:creationId xmlns:p14="http://schemas.microsoft.com/office/powerpoint/2010/main" val="277803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860</Words>
  <Application>Microsoft Office PowerPoint</Application>
  <PresentationFormat>Widescreen</PresentationFormat>
  <Paragraphs>71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sohne</vt:lpstr>
      <vt:lpstr>Office Theme</vt:lpstr>
      <vt:lpstr>Miary jakości modelu</vt:lpstr>
      <vt:lpstr>Confusion matrix</vt:lpstr>
      <vt:lpstr>Confusion matrix</vt:lpstr>
      <vt:lpstr>PowerPoint Presentation</vt:lpstr>
      <vt:lpstr>F1 score</vt:lpstr>
      <vt:lpstr>ROC</vt:lpstr>
      <vt:lpstr>Pole pod wykresem krzywej ROC (AUC)</vt:lpstr>
      <vt:lpstr>Współczynnik Giniego</vt:lpstr>
      <vt:lpstr>Metryki dla klasyfikacji binarnej </vt:lpstr>
      <vt:lpstr>Metryki dla klasyfikacji wieloklasowej </vt:lpstr>
      <vt:lpstr>Metryki dla klasyfikacji wieloetykietowej </vt:lpstr>
      <vt:lpstr>Metryki dla segmentacji </vt:lpstr>
      <vt:lpstr>Pixel accuracy</vt:lpstr>
      <vt:lpstr>Intersection-Over-Union (IoU, indeks Jaccarda)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Walidacja</dc:title>
  <dc:creator>Weronika Hryniewska</dc:creator>
  <cp:lastModifiedBy>Weronika Hryniewska</cp:lastModifiedBy>
  <cp:revision>238</cp:revision>
  <dcterms:created xsi:type="dcterms:W3CDTF">2021-03-23T08:52:21Z</dcterms:created>
  <dcterms:modified xsi:type="dcterms:W3CDTF">2021-07-05T16:35:08Z</dcterms:modified>
</cp:coreProperties>
</file>