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0"/>
  </p:notesMasterIdLst>
  <p:sldIdLst>
    <p:sldId id="1224" r:id="rId7"/>
    <p:sldId id="1225" r:id="rId8"/>
    <p:sldId id="1240" r:id="rId9"/>
    <p:sldId id="1241" r:id="rId10"/>
    <p:sldId id="1242" r:id="rId11"/>
    <p:sldId id="1243" r:id="rId12"/>
    <p:sldId id="1244" r:id="rId13"/>
    <p:sldId id="1245" r:id="rId14"/>
    <p:sldId id="1246" r:id="rId15"/>
    <p:sldId id="1247" r:id="rId16"/>
    <p:sldId id="1248" r:id="rId17"/>
    <p:sldId id="1249" r:id="rId18"/>
    <p:sldId id="1206"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xmlns="">
        <p14:section name="Default Section" id="{5993470C-4786-4D38-90BE-AF14FB3A0120}">
          <p14:sldIdLst>
            <p14:sldId id="1224"/>
            <p14:sldId id="1225"/>
            <p14:sldId id="1239"/>
            <p14:sldId id="1228"/>
            <p14:sldId id="1226"/>
            <p14:sldId id="1227"/>
            <p14:sldId id="1229"/>
            <p14:sldId id="1230"/>
            <p14:sldId id="1231"/>
            <p14:sldId id="1232"/>
            <p14:sldId id="1233"/>
            <p14:sldId id="1234"/>
            <p14:sldId id="1235"/>
            <p14:sldId id="1236"/>
            <p14:sldId id="1237"/>
            <p14:sldId id="1238"/>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xmlns=""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20" y="0"/>
      </p:cViewPr>
      <p:guideLst>
        <p:guide orient="horz" pos="1979"/>
        <p:guide orient="horz" pos="1729"/>
        <p:guide orient="horz" pos="1298"/>
        <p:guide pos="688"/>
        <p:guide pos="724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xmlns=""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xmlns=""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xmlns=""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p:txBody>
          <a:bodyPr/>
          <a:lstStyle/>
          <a:p>
            <a:r>
              <a:rPr lang="en-US" dirty="0" smtClean="0"/>
              <a:t>by </a:t>
            </a:r>
            <a:r>
              <a:rPr lang="en-US" dirty="0" err="1" smtClean="0"/>
              <a:t>Hryshko</a:t>
            </a:r>
            <a:r>
              <a:rPr lang="en-US" dirty="0" smtClean="0"/>
              <a:t> Anton</a:t>
            </a:r>
            <a:endParaRPr lang="uk-UA"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prstGeom prst="rect">
            <a:avLst/>
          </a:prstGeom>
        </p:spPr>
        <p:txBody>
          <a:bodyPr/>
          <a:lstStyle/>
          <a:p>
            <a:pPr lvl="0"/>
            <a:r>
              <a:rPr lang="en-US" dirty="0" smtClean="0"/>
              <a:t>JavaScript</a:t>
            </a:r>
            <a:br>
              <a:rPr lang="en-US" dirty="0" smtClean="0"/>
            </a:br>
            <a:r>
              <a:rPr lang="en-US" dirty="0" smtClean="0"/>
              <a:t>built-in collections</a:t>
            </a:r>
            <a:endParaRPr lang="en-US" dirty="0"/>
          </a:p>
        </p:txBody>
      </p:sp>
    </p:spTree>
    <p:extLst>
      <p:ext uri="{BB962C8B-B14F-4D97-AF65-F5344CB8AC3E}">
        <p14:creationId xmlns:p14="http://schemas.microsoft.com/office/powerpoint/2010/main" xmlns=""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1371601"/>
          </a:xfrm>
        </p:spPr>
        <p:txBody>
          <a:bodyPr/>
          <a:lstStyle/>
          <a:p>
            <a:r>
              <a:rPr lang="en-US" dirty="0" smtClean="0"/>
              <a:t>Weak Collections, Memory, and Garbage Collections</a:t>
            </a:r>
            <a:endParaRPr lang="ru-RU" dirty="0"/>
          </a:p>
        </p:txBody>
      </p:sp>
      <p:sp>
        <p:nvSpPr>
          <p:cNvPr id="3" name="Текст 2"/>
          <p:cNvSpPr>
            <a:spLocks noGrp="1"/>
          </p:cNvSpPr>
          <p:nvPr>
            <p:ph type="body" sz="quarter" idx="10"/>
          </p:nvPr>
        </p:nvSpPr>
        <p:spPr>
          <a:xfrm>
            <a:off x="685800" y="1695450"/>
            <a:ext cx="10820400" cy="5162550"/>
          </a:xfrm>
        </p:spPr>
        <p:txBody>
          <a:bodyPr/>
          <a:lstStyle/>
          <a:p>
            <a:r>
              <a:rPr lang="en-US" dirty="0" smtClean="0"/>
              <a:t>JavaScript Garbage Collection is a form of memory management whereby objects that are no longer referenced are automatically deleted and their resources are reclaimed.</a:t>
            </a:r>
          </a:p>
          <a:p>
            <a:endParaRPr lang="en-US" dirty="0" smtClean="0"/>
          </a:p>
          <a:p>
            <a:r>
              <a:rPr lang="en-US" dirty="0" smtClean="0"/>
              <a:t>Map and Set‘s references to objects are strongly held and will not allow for garbage collection. This can get expensive if maps/sets reference large objects that are no longer needed, such as DOM elements that have already been removed from the DOM.</a:t>
            </a:r>
          </a:p>
          <a:p>
            <a:endParaRPr lang="en-US" dirty="0" smtClean="0"/>
          </a:p>
          <a:p>
            <a:r>
              <a:rPr lang="en-US" dirty="0" smtClean="0"/>
              <a:t>To remedy this, ES6 also introduces two new weak collections called </a:t>
            </a:r>
            <a:r>
              <a:rPr lang="en-US" dirty="0" err="1" smtClean="0"/>
              <a:t>WeakMap</a:t>
            </a:r>
            <a:r>
              <a:rPr lang="en-US" dirty="0" smtClean="0"/>
              <a:t> and </a:t>
            </a:r>
            <a:r>
              <a:rPr lang="en-US" dirty="0" err="1" smtClean="0"/>
              <a:t>WeakSet</a:t>
            </a:r>
            <a:r>
              <a:rPr lang="en-US" dirty="0" smtClean="0"/>
              <a:t>. These ES6 collections are ‘weak’ because they allow for objects which are no longer needed to be cleared from memory.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WeakMap</a:t>
            </a:r>
            <a:endParaRPr lang="ru-RU" dirty="0"/>
          </a:p>
        </p:txBody>
      </p:sp>
      <p:sp>
        <p:nvSpPr>
          <p:cNvPr id="3" name="Текст 2"/>
          <p:cNvSpPr>
            <a:spLocks noGrp="1"/>
          </p:cNvSpPr>
          <p:nvPr>
            <p:ph type="body" sz="quarter" idx="10"/>
          </p:nvPr>
        </p:nvSpPr>
        <p:spPr>
          <a:xfrm>
            <a:off x="685800" y="1695450"/>
            <a:ext cx="10820400" cy="5162550"/>
          </a:xfrm>
        </p:spPr>
        <p:txBody>
          <a:bodyPr/>
          <a:lstStyle/>
          <a:p>
            <a:r>
              <a:rPr lang="en-US" dirty="0" err="1" smtClean="0"/>
              <a:t>WeakMaps</a:t>
            </a:r>
            <a:r>
              <a:rPr lang="en-US" dirty="0" smtClean="0"/>
              <a:t> </a:t>
            </a:r>
            <a:r>
              <a:rPr lang="en-US" dirty="0" smtClean="0"/>
              <a:t>are similar to normal Maps, albeit with fewer methods and the aforementioned difference with regards to garbage collection.</a:t>
            </a:r>
          </a:p>
          <a:p>
            <a:r>
              <a:rPr lang="en-US" dirty="0" smtClean="0"/>
              <a:t>let john = { name: "John" </a:t>
            </a:r>
            <a:r>
              <a:rPr lang="en-US" dirty="0" smtClean="0"/>
              <a:t>};</a:t>
            </a:r>
          </a:p>
          <a:p>
            <a:r>
              <a:rPr lang="en-US" dirty="0" smtClean="0"/>
              <a:t> </a:t>
            </a:r>
            <a:r>
              <a:rPr lang="en-US" dirty="0" smtClean="0"/>
              <a:t>let </a:t>
            </a:r>
            <a:r>
              <a:rPr lang="en-US" dirty="0" err="1" smtClean="0"/>
              <a:t>weakMap</a:t>
            </a:r>
            <a:r>
              <a:rPr lang="en-US" dirty="0" smtClean="0"/>
              <a:t> = new </a:t>
            </a:r>
            <a:r>
              <a:rPr lang="en-US" dirty="0" err="1" smtClean="0"/>
              <a:t>WeakMap</a:t>
            </a:r>
            <a:r>
              <a:rPr lang="en-US" dirty="0" smtClean="0"/>
              <a:t>();</a:t>
            </a:r>
          </a:p>
          <a:p>
            <a:r>
              <a:rPr lang="en-US" dirty="0" smtClean="0"/>
              <a:t> </a:t>
            </a:r>
            <a:r>
              <a:rPr lang="en-US" dirty="0" err="1" smtClean="0"/>
              <a:t>weakMap.set</a:t>
            </a:r>
            <a:r>
              <a:rPr lang="en-US" dirty="0" smtClean="0"/>
              <a:t>(john, </a:t>
            </a:r>
            <a:r>
              <a:rPr lang="en-US" dirty="0" smtClean="0"/>
              <a:t>"...");</a:t>
            </a:r>
          </a:p>
          <a:p>
            <a:r>
              <a:rPr lang="en-US" dirty="0" smtClean="0"/>
              <a:t> </a:t>
            </a:r>
            <a:r>
              <a:rPr lang="en-US" dirty="0" smtClean="0"/>
              <a:t>john = null; </a:t>
            </a:r>
            <a:endParaRPr lang="en-US" dirty="0" smtClean="0"/>
          </a:p>
          <a:p>
            <a:r>
              <a:rPr lang="ru-RU" dirty="0" smtClean="0"/>
              <a:t>// </a:t>
            </a:r>
            <a:r>
              <a:rPr lang="en-US" dirty="0" smtClean="0"/>
              <a:t>object john has been deleted from the memory</a:t>
            </a:r>
            <a:r>
              <a:rPr lang="ru-RU" dirty="0" smtClean="0"/>
              <a:t>!</a:t>
            </a:r>
            <a:endParaRPr lang="en-US" dirty="0" smtClean="0"/>
          </a:p>
          <a:p>
            <a:endParaRPr lang="en-US" dirty="0" smtClean="0"/>
          </a:p>
          <a:p>
            <a:r>
              <a:rPr lang="en-US" dirty="0" err="1" smtClean="0"/>
              <a:t>weakMap.get</a:t>
            </a:r>
            <a:r>
              <a:rPr lang="en-US" dirty="0" smtClean="0"/>
              <a:t>(key)</a:t>
            </a:r>
          </a:p>
          <a:p>
            <a:r>
              <a:rPr lang="en-US" dirty="0" err="1" smtClean="0"/>
              <a:t>weakMap.set</a:t>
            </a:r>
            <a:r>
              <a:rPr lang="en-US" dirty="0" smtClean="0"/>
              <a:t>(key, value)</a:t>
            </a:r>
          </a:p>
          <a:p>
            <a:r>
              <a:rPr lang="en-US" dirty="0" err="1" smtClean="0"/>
              <a:t>weakMap.delete</a:t>
            </a:r>
            <a:r>
              <a:rPr lang="en-US" dirty="0" smtClean="0"/>
              <a:t>(key)</a:t>
            </a:r>
          </a:p>
          <a:p>
            <a:r>
              <a:rPr lang="en-US" dirty="0" err="1" smtClean="0"/>
              <a:t>weakMap.has</a:t>
            </a:r>
            <a:r>
              <a:rPr lang="en-US" dirty="0" smtClean="0"/>
              <a:t>(key)</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WeakSet</a:t>
            </a:r>
            <a:r>
              <a:rPr lang="en-US" dirty="0" smtClean="0"/>
              <a:t/>
            </a:r>
            <a:br>
              <a:rPr lang="en-US" dirty="0" smtClean="0"/>
            </a:br>
            <a:endParaRPr lang="ru-RU" dirty="0"/>
          </a:p>
        </p:txBody>
      </p:sp>
      <p:sp>
        <p:nvSpPr>
          <p:cNvPr id="3" name="Текст 2"/>
          <p:cNvSpPr>
            <a:spLocks noGrp="1"/>
          </p:cNvSpPr>
          <p:nvPr>
            <p:ph type="body" sz="quarter" idx="10"/>
          </p:nvPr>
        </p:nvSpPr>
        <p:spPr>
          <a:xfrm>
            <a:off x="685800" y="1733550"/>
            <a:ext cx="10820400" cy="5124450"/>
          </a:xfrm>
        </p:spPr>
        <p:txBody>
          <a:bodyPr/>
          <a:lstStyle/>
          <a:p>
            <a:endParaRPr lang="en-US" dirty="0" smtClean="0"/>
          </a:p>
          <a:p>
            <a:endParaRPr lang="en-US" dirty="0" smtClean="0"/>
          </a:p>
          <a:p>
            <a:r>
              <a:rPr lang="en-US" dirty="0" smtClean="0"/>
              <a:t>It is similar to Set, but we can only add objects (not primitive values) to the </a:t>
            </a:r>
            <a:r>
              <a:rPr lang="en-US" dirty="0" err="1" smtClean="0"/>
              <a:t>WeakSet</a:t>
            </a:r>
            <a:r>
              <a:rPr lang="en-US" dirty="0" smtClean="0"/>
              <a:t>. </a:t>
            </a:r>
            <a:endParaRPr lang="en-US" dirty="0" smtClean="0"/>
          </a:p>
          <a:p>
            <a:r>
              <a:rPr lang="en-US" dirty="0" smtClean="0"/>
              <a:t>An </a:t>
            </a:r>
            <a:r>
              <a:rPr lang="en-US" dirty="0" smtClean="0"/>
              <a:t>object is present in the set only as long as it is available somewhere else. </a:t>
            </a:r>
            <a:endParaRPr lang="en-US" dirty="0" smtClean="0"/>
          </a:p>
          <a:p>
            <a:r>
              <a:rPr lang="en-US" dirty="0" smtClean="0"/>
              <a:t>Like </a:t>
            </a:r>
            <a:r>
              <a:rPr lang="en-US" dirty="0" smtClean="0"/>
              <a:t>Set, it supports add, has, and delete, but not size, keys (), and is not </a:t>
            </a:r>
            <a:r>
              <a:rPr lang="en-US" dirty="0" err="1" smtClean="0"/>
              <a:t>iterable</a:t>
            </a:r>
            <a:r>
              <a:rPr lang="en-US" dirty="0" smtClean="0"/>
              <a:t>.</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cstate="print"/>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xmlns=""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What is collection</a:t>
            </a: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171950"/>
          </a:xfrm>
        </p:spPr>
        <p:txBody>
          <a:bodyPr/>
          <a:lstStyle/>
          <a:p>
            <a:r>
              <a:rPr lang="en-US" dirty="0" smtClean="0"/>
              <a:t>When you are using a programming language, you need use something for keep your data information. </a:t>
            </a:r>
          </a:p>
          <a:p>
            <a:r>
              <a:rPr lang="en-US" dirty="0" smtClean="0"/>
              <a:t>Something </a:t>
            </a:r>
            <a:r>
              <a:rPr lang="en-US" dirty="0" smtClean="0"/>
              <a:t>as a container.</a:t>
            </a:r>
          </a:p>
          <a:p>
            <a:endParaRPr lang="en-US" dirty="0" smtClean="0"/>
          </a:p>
          <a:p>
            <a:r>
              <a:rPr lang="en-US" dirty="0" smtClean="0"/>
              <a:t>For do it you need to use </a:t>
            </a:r>
          </a:p>
          <a:p>
            <a:r>
              <a:rPr lang="en-US" dirty="0" smtClean="0"/>
              <a:t>data structure, that defines a particular way to organizing the data.</a:t>
            </a:r>
          </a:p>
          <a:p>
            <a:endParaRPr lang="en-US" dirty="0" smtClean="0"/>
          </a:p>
          <a:p>
            <a:r>
              <a:rPr lang="en-US" dirty="0" smtClean="0"/>
              <a:t>Collection is a type of data structure that implement some kind of </a:t>
            </a:r>
            <a:r>
              <a:rPr lang="en-US" dirty="0" err="1" smtClean="0"/>
              <a:t>iterable</a:t>
            </a:r>
            <a:r>
              <a:rPr lang="en-US" dirty="0" smtClean="0"/>
              <a:t> interface and they internally </a:t>
            </a:r>
          </a:p>
          <a:p>
            <a:r>
              <a:rPr lang="en-US" dirty="0" smtClean="0"/>
              <a:t>use the same iteration method.</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Types of JS collections</a:t>
            </a: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171950"/>
          </a:xfrm>
        </p:spPr>
        <p:txBody>
          <a:bodyPr/>
          <a:lstStyle/>
          <a:p>
            <a:r>
              <a:rPr lang="en-US" dirty="0" smtClean="0"/>
              <a:t>Indexed collections:</a:t>
            </a:r>
          </a:p>
          <a:p>
            <a:r>
              <a:rPr lang="en-US" dirty="0" smtClean="0"/>
              <a:t>These objects represent collections of data which are ordered by an index value. </a:t>
            </a:r>
          </a:p>
          <a:p>
            <a:r>
              <a:rPr lang="en-US" dirty="0" smtClean="0"/>
              <a:t>This includes (typed) arrays and array-like constructs</a:t>
            </a:r>
            <a:r>
              <a:rPr lang="en-US" dirty="0" smtClean="0"/>
              <a:t>.</a:t>
            </a:r>
          </a:p>
          <a:p>
            <a:endParaRPr lang="en-US" dirty="0" smtClean="0"/>
          </a:p>
          <a:p>
            <a:r>
              <a:rPr lang="en-US" dirty="0" smtClean="0"/>
              <a:t>Array, Int8Array, Uint8Array, Uint8ClampedArray, </a:t>
            </a:r>
          </a:p>
          <a:p>
            <a:r>
              <a:rPr lang="en-US" dirty="0" smtClean="0"/>
              <a:t>Int16Array, Uint16Array, Int32Array, Uint32Array, Float32Array,</a:t>
            </a:r>
          </a:p>
          <a:p>
            <a:r>
              <a:rPr lang="en-US" dirty="0" smtClean="0"/>
              <a:t> Float64Array, BigInt64Array, BigUint64Array</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Typed array</a:t>
            </a: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238250"/>
            <a:ext cx="10820400" cy="4991100"/>
          </a:xfrm>
        </p:spPr>
        <p:txBody>
          <a:bodyPr/>
          <a:lstStyle/>
          <a:p>
            <a:endParaRPr lang="en-US" dirty="0" smtClean="0"/>
          </a:p>
          <a:p>
            <a:r>
              <a:rPr lang="en-US" dirty="0" smtClean="0"/>
              <a:t>The Typed Array Specification 1.0 was introduced on February 8, 2011 and provides tools for working with binary data. With </a:t>
            </a:r>
            <a:r>
              <a:rPr lang="en-US" dirty="0" err="1" smtClean="0"/>
              <a:t>ECMAScript</a:t>
            </a:r>
            <a:r>
              <a:rPr lang="en-US" dirty="0" smtClean="0"/>
              <a:t> 6, Typed Arrays were added to the core language and gained methods that were previously only available for normal Arrays (.map(), .filter(), etc.).</a:t>
            </a:r>
          </a:p>
          <a:p>
            <a:endParaRPr lang="en-US" dirty="0" smtClean="0"/>
          </a:p>
          <a:p>
            <a:r>
              <a:rPr lang="en-US" dirty="0" smtClean="0"/>
              <a:t>The main uses cases for Typed Arrays, are:</a:t>
            </a:r>
          </a:p>
          <a:p>
            <a:endParaRPr lang="en-US" dirty="0" smtClean="0"/>
          </a:p>
          <a:p>
            <a:r>
              <a:rPr lang="en-US" dirty="0" smtClean="0"/>
              <a:t>Processing binary data: managing image data, manipulating binary files, handling binary network protocols, etc.</a:t>
            </a:r>
          </a:p>
          <a:p>
            <a:r>
              <a:rPr lang="en-US" dirty="0" smtClean="0"/>
              <a:t>Interacting with native APIs: Native APIs often receive and return data in a binary format, which you could neither store nor manipulate well in pre-ES6 JavaScript. That meant that whenever you were communicating with such an API, data had to be converted from JavaScript to binary and back for every call. Typed Arrays eliminate this bottleneck.</a:t>
            </a:r>
          </a:p>
          <a:p>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Keyed collections:</a:t>
            </a:r>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66750" y="1638300"/>
            <a:ext cx="10820400" cy="4591050"/>
          </a:xfrm>
        </p:spPr>
        <p:txBody>
          <a:bodyPr/>
          <a:lstStyle/>
          <a:p>
            <a:endParaRPr lang="en-US" dirty="0" smtClean="0"/>
          </a:p>
          <a:p>
            <a:r>
              <a:rPr lang="en-US" dirty="0" smtClean="0"/>
              <a:t>These </a:t>
            </a:r>
            <a:r>
              <a:rPr lang="en-US" dirty="0" smtClean="0"/>
              <a:t>objects represent collections which use keys. The </a:t>
            </a:r>
            <a:r>
              <a:rPr lang="en-US" dirty="0" err="1" smtClean="0"/>
              <a:t>iterable</a:t>
            </a:r>
            <a:r>
              <a:rPr lang="en-US" dirty="0" smtClean="0"/>
              <a:t> collections (Map and Set) contain </a:t>
            </a:r>
            <a:r>
              <a:rPr lang="en-US" dirty="0" smtClean="0"/>
              <a:t>elements </a:t>
            </a:r>
            <a:r>
              <a:rPr lang="en-US" dirty="0" smtClean="0"/>
              <a:t>which are easily iterated in the order of insertion.</a:t>
            </a:r>
          </a:p>
          <a:p>
            <a:r>
              <a:rPr lang="en-US" dirty="0" smtClean="0"/>
              <a:t>Map</a:t>
            </a:r>
          </a:p>
          <a:p>
            <a:r>
              <a:rPr lang="en-US" dirty="0" smtClean="0"/>
              <a:t>Set</a:t>
            </a:r>
          </a:p>
          <a:p>
            <a:r>
              <a:rPr lang="en-US" dirty="0" err="1" smtClean="0"/>
              <a:t>WeakMap</a:t>
            </a:r>
            <a:endParaRPr lang="en-US" dirty="0" smtClean="0"/>
          </a:p>
          <a:p>
            <a:r>
              <a:rPr lang="en-US" dirty="0" err="1" smtClean="0"/>
              <a:t>WeakSet</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ES6 Map Collections:</a:t>
            </a:r>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66750" y="1638300"/>
            <a:ext cx="10820400" cy="4591050"/>
          </a:xfrm>
        </p:spPr>
        <p:txBody>
          <a:bodyPr/>
          <a:lstStyle/>
          <a:p>
            <a:endParaRPr lang="en-US" dirty="0" smtClean="0"/>
          </a:p>
          <a:p>
            <a:r>
              <a:rPr lang="en-US" dirty="0" smtClean="0"/>
              <a:t>Maps are collections of keys and values of any type. It’s easy to create new Maps, add/remove values, loop over keys/values </a:t>
            </a:r>
          </a:p>
          <a:p>
            <a:r>
              <a:rPr lang="en-US" dirty="0" smtClean="0"/>
              <a:t>and efficiently determine their size. Here are the crucial methods</a:t>
            </a:r>
            <a:r>
              <a:rPr lang="en-US" dirty="0" smtClean="0"/>
              <a:t>:</a:t>
            </a:r>
          </a:p>
          <a:p>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66750" y="1828800"/>
            <a:ext cx="10820400" cy="5029200"/>
          </a:xfrm>
        </p:spPr>
        <p:txBody>
          <a:bodyPr/>
          <a:lstStyle/>
          <a:p>
            <a:r>
              <a:rPr lang="en-US" dirty="0" smtClean="0"/>
              <a:t>let map = new Map</a:t>
            </a:r>
            <a:r>
              <a:rPr lang="en-US" dirty="0" smtClean="0"/>
              <a:t>();</a:t>
            </a:r>
          </a:p>
          <a:p>
            <a:r>
              <a:rPr lang="en-US" dirty="0" smtClean="0"/>
              <a:t> </a:t>
            </a:r>
            <a:r>
              <a:rPr lang="en-US" dirty="0" err="1" smtClean="0"/>
              <a:t>map.set</a:t>
            </a:r>
            <a:r>
              <a:rPr lang="en-US" dirty="0" smtClean="0"/>
              <a:t>("1", "str1"); // </a:t>
            </a:r>
            <a:r>
              <a:rPr lang="en-US" dirty="0" smtClean="0"/>
              <a:t>string as a key</a:t>
            </a:r>
          </a:p>
          <a:p>
            <a:r>
              <a:rPr lang="ru-RU" dirty="0" smtClean="0"/>
              <a:t> </a:t>
            </a:r>
            <a:r>
              <a:rPr lang="en-US" dirty="0" err="1" smtClean="0"/>
              <a:t>map.set</a:t>
            </a:r>
            <a:r>
              <a:rPr lang="en-US" dirty="0" smtClean="0"/>
              <a:t>(1, "num1"); // </a:t>
            </a:r>
            <a:r>
              <a:rPr lang="en-US" dirty="0" smtClean="0"/>
              <a:t>number as a key</a:t>
            </a:r>
          </a:p>
          <a:p>
            <a:r>
              <a:rPr lang="en-US" dirty="0" err="1" smtClean="0"/>
              <a:t>map.set</a:t>
            </a:r>
            <a:r>
              <a:rPr lang="en-US" dirty="0" smtClean="0"/>
              <a:t>(true</a:t>
            </a:r>
            <a:r>
              <a:rPr lang="en-US" dirty="0" smtClean="0"/>
              <a:t>, "bool1"); // </a:t>
            </a:r>
            <a:r>
              <a:rPr lang="en-US" dirty="0" err="1" smtClean="0"/>
              <a:t>boolean</a:t>
            </a:r>
            <a:r>
              <a:rPr lang="en-US" dirty="0" smtClean="0"/>
              <a:t> as </a:t>
            </a:r>
            <a:r>
              <a:rPr lang="en-US" dirty="0" smtClean="0"/>
              <a:t>a key</a:t>
            </a:r>
            <a:endParaRPr lang="en-US" dirty="0" smtClean="0"/>
          </a:p>
          <a:p>
            <a:r>
              <a:rPr lang="en-US" dirty="0" smtClean="0"/>
              <a:t>alert(</a:t>
            </a:r>
            <a:r>
              <a:rPr lang="en-US" dirty="0" err="1" smtClean="0"/>
              <a:t>map.get</a:t>
            </a:r>
            <a:r>
              <a:rPr lang="en-US" dirty="0" smtClean="0"/>
              <a:t>(1</a:t>
            </a:r>
            <a:r>
              <a:rPr lang="en-US" dirty="0" smtClean="0"/>
              <a:t>)); // "</a:t>
            </a:r>
            <a:r>
              <a:rPr lang="en-US" dirty="0" smtClean="0"/>
              <a:t>num1“</a:t>
            </a:r>
          </a:p>
          <a:p>
            <a:r>
              <a:rPr lang="en-US" dirty="0" smtClean="0"/>
              <a:t> </a:t>
            </a:r>
            <a:r>
              <a:rPr lang="en-US" dirty="0" smtClean="0"/>
              <a:t>alert(</a:t>
            </a:r>
            <a:r>
              <a:rPr lang="en-US" dirty="0" err="1" smtClean="0"/>
              <a:t>map.get</a:t>
            </a:r>
            <a:r>
              <a:rPr lang="en-US" dirty="0" smtClean="0"/>
              <a:t>("1")); // "str1" </a:t>
            </a:r>
            <a:endParaRPr lang="en-US" dirty="0" smtClean="0"/>
          </a:p>
          <a:p>
            <a:r>
              <a:rPr lang="en-US" dirty="0" smtClean="0"/>
              <a:t>alert(</a:t>
            </a:r>
            <a:r>
              <a:rPr lang="en-US" dirty="0" err="1" smtClean="0"/>
              <a:t>map.size</a:t>
            </a:r>
            <a:r>
              <a:rPr lang="en-US" dirty="0" smtClean="0"/>
              <a:t>); // </a:t>
            </a:r>
            <a:r>
              <a:rPr lang="en-US" dirty="0" smtClean="0"/>
              <a:t>3</a:t>
            </a:r>
          </a:p>
          <a:p>
            <a:r>
              <a:rPr lang="en-US" dirty="0" smtClean="0"/>
              <a:t>let john = { name: "John" }; </a:t>
            </a:r>
            <a:endParaRPr lang="en-US" dirty="0" smtClean="0"/>
          </a:p>
          <a:p>
            <a:r>
              <a:rPr lang="en-US" dirty="0" smtClean="0"/>
              <a:t>let </a:t>
            </a:r>
            <a:r>
              <a:rPr lang="en-US" dirty="0" err="1" smtClean="0"/>
              <a:t>visitsCountMap</a:t>
            </a:r>
            <a:r>
              <a:rPr lang="en-US" dirty="0" smtClean="0"/>
              <a:t> = new Map(); </a:t>
            </a:r>
            <a:endParaRPr lang="en-US" dirty="0" smtClean="0"/>
          </a:p>
          <a:p>
            <a:r>
              <a:rPr lang="en-US" dirty="0" err="1" smtClean="0"/>
              <a:t>visitsCountMap.set</a:t>
            </a:r>
            <a:r>
              <a:rPr lang="en-US" dirty="0" smtClean="0"/>
              <a:t>(john</a:t>
            </a:r>
            <a:r>
              <a:rPr lang="en-US" dirty="0" smtClean="0"/>
              <a:t>, 123</a:t>
            </a:r>
            <a:r>
              <a:rPr lang="en-US" dirty="0" smtClean="0"/>
              <a:t>);</a:t>
            </a:r>
          </a:p>
          <a:p>
            <a:r>
              <a:rPr lang="en-US" dirty="0" smtClean="0"/>
              <a:t> </a:t>
            </a:r>
            <a:r>
              <a:rPr lang="en-US" dirty="0" smtClean="0"/>
              <a:t>alert(</a:t>
            </a:r>
            <a:r>
              <a:rPr lang="en-US" dirty="0" err="1" smtClean="0"/>
              <a:t>visitsCountMap.get</a:t>
            </a:r>
            <a:r>
              <a:rPr lang="en-US" dirty="0" smtClean="0"/>
              <a:t>(john)); // 123</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66750" y="1714500"/>
            <a:ext cx="10820400" cy="4514850"/>
          </a:xfrm>
        </p:spPr>
        <p:txBody>
          <a:bodyPr/>
          <a:lstStyle/>
          <a:p>
            <a:endParaRPr lang="en-US" dirty="0" smtClean="0"/>
          </a:p>
          <a:p>
            <a:r>
              <a:rPr lang="en-US" dirty="0" smtClean="0"/>
              <a:t>Set Collection:</a:t>
            </a:r>
          </a:p>
          <a:p>
            <a:r>
              <a:rPr lang="en-US" dirty="0" smtClean="0"/>
              <a:t>Sets are ordered lists of values that contain no duplicates. Instead of being indexed like arrays are, </a:t>
            </a:r>
          </a:p>
          <a:p>
            <a:r>
              <a:rPr lang="en-US" dirty="0" smtClean="0"/>
              <a:t>sets are accessed using keys. Sets already exist in Java, Ruby, Python, and many other languages.</a:t>
            </a:r>
          </a:p>
          <a:p>
            <a:r>
              <a:rPr lang="en-US" dirty="0" smtClean="0"/>
              <a:t>One difference between ES6 Sets and those in other languages is that the order matters in ES6 </a:t>
            </a:r>
          </a:p>
          <a:p>
            <a:r>
              <a:rPr lang="en-US" dirty="0" smtClean="0"/>
              <a:t>(not so in many other languages). Here are the crucial Set methods:</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438150"/>
            <a:ext cx="10820400" cy="6419850"/>
          </a:xfrm>
        </p:spPr>
        <p:txBody>
          <a:bodyPr/>
          <a:lstStyle/>
          <a:p>
            <a:r>
              <a:rPr lang="en-US" dirty="0" smtClean="0"/>
              <a:t>const </a:t>
            </a:r>
            <a:r>
              <a:rPr lang="en-US" dirty="0" err="1" smtClean="0"/>
              <a:t>planetsOrderFromSun</a:t>
            </a:r>
            <a:r>
              <a:rPr lang="en-US" dirty="0" smtClean="0"/>
              <a:t> = new Set();</a:t>
            </a:r>
          </a:p>
          <a:p>
            <a:r>
              <a:rPr lang="en-US" dirty="0" err="1" smtClean="0"/>
              <a:t>planetsOrderFromSun.add</a:t>
            </a:r>
            <a:r>
              <a:rPr lang="en-US" dirty="0" smtClean="0"/>
              <a:t>('Mercury');</a:t>
            </a:r>
          </a:p>
          <a:p>
            <a:r>
              <a:rPr lang="en-US" dirty="0" err="1" smtClean="0"/>
              <a:t>planetsOrderFromSun.add</a:t>
            </a:r>
            <a:r>
              <a:rPr lang="en-US" dirty="0" smtClean="0"/>
              <a:t>('Venus').add('Earth').add('Mars'); // Chainable Method</a:t>
            </a:r>
          </a:p>
          <a:p>
            <a:r>
              <a:rPr lang="en-US" dirty="0" smtClean="0"/>
              <a:t>console.log(</a:t>
            </a:r>
            <a:r>
              <a:rPr lang="en-US" dirty="0" err="1" smtClean="0"/>
              <a:t>planetsOrderFromSun.has</a:t>
            </a:r>
            <a:r>
              <a:rPr lang="en-US" dirty="0" smtClean="0"/>
              <a:t>('Earth')); // </a:t>
            </a:r>
            <a:r>
              <a:rPr lang="en-US" dirty="0" smtClean="0"/>
              <a:t>True</a:t>
            </a:r>
            <a:endParaRPr lang="en-US" dirty="0" smtClean="0"/>
          </a:p>
          <a:p>
            <a:r>
              <a:rPr lang="en-US" dirty="0" err="1" smtClean="0"/>
              <a:t>planetsOrderFromSun.delete</a:t>
            </a:r>
            <a:r>
              <a:rPr lang="en-US" dirty="0" smtClean="0"/>
              <a:t>('Mars');</a:t>
            </a:r>
          </a:p>
          <a:p>
            <a:r>
              <a:rPr lang="en-US" dirty="0" smtClean="0"/>
              <a:t>console.log(</a:t>
            </a:r>
            <a:r>
              <a:rPr lang="en-US" dirty="0" err="1" smtClean="0"/>
              <a:t>planetsOrderFromSun.has</a:t>
            </a:r>
            <a:r>
              <a:rPr lang="en-US" dirty="0" smtClean="0"/>
              <a:t>('Mars')); // </a:t>
            </a:r>
            <a:r>
              <a:rPr lang="en-US" dirty="0" smtClean="0"/>
              <a:t>False</a:t>
            </a:r>
            <a:endParaRPr lang="en-US" dirty="0" smtClean="0"/>
          </a:p>
          <a:p>
            <a:r>
              <a:rPr lang="en-US" dirty="0" smtClean="0"/>
              <a:t>for (const x of </a:t>
            </a:r>
            <a:r>
              <a:rPr lang="en-US" dirty="0" err="1" smtClean="0"/>
              <a:t>planetsOrderFromSun</a:t>
            </a:r>
            <a:r>
              <a:rPr lang="en-US" dirty="0" smtClean="0"/>
              <a:t>) {</a:t>
            </a:r>
          </a:p>
          <a:p>
            <a:r>
              <a:rPr lang="en-US" dirty="0" smtClean="0"/>
              <a:t>  console.log(x); // Same order in as out - Mercury Venus Earth</a:t>
            </a:r>
          </a:p>
          <a:p>
            <a:r>
              <a:rPr lang="en-US" dirty="0" smtClean="0"/>
              <a:t>}</a:t>
            </a:r>
          </a:p>
          <a:p>
            <a:r>
              <a:rPr lang="en-US" dirty="0" smtClean="0"/>
              <a:t>console.log(</a:t>
            </a:r>
            <a:r>
              <a:rPr lang="en-US" dirty="0" err="1" smtClean="0"/>
              <a:t>planetsOrderFromSun.size</a:t>
            </a:r>
            <a:r>
              <a:rPr lang="en-US" dirty="0" smtClean="0"/>
              <a:t>); // </a:t>
            </a:r>
            <a:r>
              <a:rPr lang="en-US" dirty="0" smtClean="0"/>
              <a:t>3</a:t>
            </a:r>
            <a:endParaRPr lang="en-US" dirty="0" smtClean="0"/>
          </a:p>
          <a:p>
            <a:r>
              <a:rPr lang="en-US" dirty="0" err="1" smtClean="0"/>
              <a:t>planetsOrderFromSun.add</a:t>
            </a:r>
            <a:r>
              <a:rPr lang="en-US" dirty="0" smtClean="0"/>
              <a:t>('Venus'); // Trying to add a duplicate</a:t>
            </a:r>
          </a:p>
          <a:p>
            <a:r>
              <a:rPr lang="en-US" dirty="0" smtClean="0"/>
              <a:t>console.log(</a:t>
            </a:r>
            <a:r>
              <a:rPr lang="en-US" dirty="0" err="1" smtClean="0"/>
              <a:t>planetsOrderFromSun.size</a:t>
            </a:r>
            <a:r>
              <a:rPr lang="en-US" dirty="0" smtClean="0"/>
              <a:t>); // Still 3, Did not add the </a:t>
            </a:r>
            <a:r>
              <a:rPr lang="en-US" dirty="0" smtClean="0"/>
              <a:t>duplicate</a:t>
            </a:r>
            <a:endParaRPr lang="en-US" dirty="0" smtClean="0"/>
          </a:p>
          <a:p>
            <a:r>
              <a:rPr lang="en-US" dirty="0" err="1" smtClean="0"/>
              <a:t>planetsOrderFromSun.clear</a:t>
            </a:r>
            <a:r>
              <a:rPr lang="en-US" dirty="0" smtClean="0"/>
              <a:t>();</a:t>
            </a:r>
          </a:p>
          <a:p>
            <a:r>
              <a:rPr lang="en-US" dirty="0" smtClean="0"/>
              <a:t>console.log(</a:t>
            </a:r>
            <a:r>
              <a:rPr lang="en-US" dirty="0" err="1" smtClean="0"/>
              <a:t>planetsOrderFromSun.size</a:t>
            </a:r>
            <a:r>
              <a:rPr lang="en-US" dirty="0" smtClean="0"/>
              <a:t>); // 0</a:t>
            </a:r>
            <a:endParaRPr lang="ru-RU" dirty="0"/>
          </a:p>
        </p:txBody>
      </p:sp>
    </p:spTree>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1199</TotalTime>
  <Words>849</Words>
  <Application>Microsoft Office PowerPoint</Application>
  <PresentationFormat>Произвольный</PresentationFormat>
  <Paragraphs>94</Paragraphs>
  <Slides>13</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13</vt:i4>
      </vt:variant>
    </vt:vector>
  </HeadingPairs>
  <TitlesOfParts>
    <vt:vector size="16" baseType="lpstr">
      <vt:lpstr>1_GRADIENT THEME</vt:lpstr>
      <vt:lpstr>2_GRADIENT THEME</vt:lpstr>
      <vt:lpstr>2_DARK THEME</vt:lpstr>
      <vt:lpstr>JavaScript built-in collections</vt:lpstr>
      <vt:lpstr>What is collection</vt:lpstr>
      <vt:lpstr>Types of JS collections</vt:lpstr>
      <vt:lpstr>Typed array</vt:lpstr>
      <vt:lpstr>Keyed collections:</vt:lpstr>
      <vt:lpstr>ES6 Map Collections:</vt:lpstr>
      <vt:lpstr>Слайд 7</vt:lpstr>
      <vt:lpstr>Слайд 8</vt:lpstr>
      <vt:lpstr>Слайд 9</vt:lpstr>
      <vt:lpstr>Weak Collections, Memory, and Garbage Collections</vt:lpstr>
      <vt:lpstr>WeakMap</vt:lpstr>
      <vt:lpstr>WeakSet </vt:lpstr>
      <vt:lpstr>Слайд 13</vt:lpstr>
    </vt:vector>
  </TitlesOfParts>
  <Company>Verint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Lnv</cp:lastModifiedBy>
  <cp:revision>51</cp:revision>
  <dcterms:created xsi:type="dcterms:W3CDTF">2018-11-02T13:55:27Z</dcterms:created>
  <dcterms:modified xsi:type="dcterms:W3CDTF">2020-09-01T10:38:29Z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