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0"/>
  </p:notesMasterIdLst>
  <p:sldIdLst>
    <p:sldId id="1224" r:id="rId7"/>
    <p:sldId id="1225" r:id="rId8"/>
    <p:sldId id="1240" r:id="rId9"/>
    <p:sldId id="1241" r:id="rId10"/>
    <p:sldId id="1242" r:id="rId11"/>
    <p:sldId id="1243" r:id="rId12"/>
    <p:sldId id="1244" r:id="rId13"/>
    <p:sldId id="1245" r:id="rId14"/>
    <p:sldId id="1246" r:id="rId15"/>
    <p:sldId id="1247" r:id="rId16"/>
    <p:sldId id="1248" r:id="rId17"/>
    <p:sldId id="1249" r:id="rId18"/>
    <p:sldId id="1206"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xmlns="">
        <p14:section name="Default Section" id="{5993470C-4786-4D38-90BE-AF14FB3A0120}">
          <p14:sldIdLst>
            <p14:sldId id="1224"/>
            <p14:sldId id="1225"/>
            <p14:sldId id="1239"/>
            <p14:sldId id="1228"/>
            <p14:sldId id="1226"/>
            <p14:sldId id="1227"/>
            <p14:sldId id="1229"/>
            <p14:sldId id="1230"/>
            <p14:sldId id="1231"/>
            <p14:sldId id="1232"/>
            <p14:sldId id="1233"/>
            <p14:sldId id="1234"/>
            <p14:sldId id="1235"/>
            <p14:sldId id="1236"/>
            <p14:sldId id="1237"/>
            <p14:sldId id="1238"/>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xmlns=""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636" y="174"/>
      </p:cViewPr>
      <p:guideLst>
        <p:guide orient="horz" pos="1979"/>
        <p:guide orient="horz" pos="1729"/>
        <p:guide orient="horz" pos="1298"/>
        <p:guide pos="688"/>
        <p:guide pos="724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xmlns=""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xmlns=""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xmlns=""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xmlns=""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xmlns=""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xmlns=""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xmlns=""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xmlns=""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cstate="print"/>
          <a:stretch>
            <a:fillRect/>
          </a:stretch>
        </p:blipFill>
        <p:spPr>
          <a:xfrm>
            <a:off x="9959145" y="5906728"/>
            <a:ext cx="1547055" cy="265471"/>
          </a:xfrm>
          <a:prstGeom prst="rect">
            <a:avLst/>
          </a:prstGeom>
        </p:spPr>
      </p:pic>
    </p:spTree>
    <p:extLst>
      <p:ext uri="{BB962C8B-B14F-4D97-AF65-F5344CB8AC3E}">
        <p14:creationId xmlns:p14="http://schemas.microsoft.com/office/powerpoint/2010/main" xmlns=""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unit-testing-software-testing/"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p:txBody>
          <a:bodyPr/>
          <a:lstStyle/>
          <a:p>
            <a:r>
              <a:rPr lang="en-US" dirty="0" smtClean="0"/>
              <a:t>by Anton </a:t>
            </a:r>
            <a:r>
              <a:rPr lang="en-US" dirty="0" err="1" smtClean="0"/>
              <a:t>Hryshko</a:t>
            </a:r>
            <a:endParaRPr lang="uk-UA"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xfrm>
            <a:off x="-208308" y="174929"/>
            <a:ext cx="12390783" cy="3939872"/>
          </a:xfrm>
          <a:prstGeom prst="rect">
            <a:avLst/>
          </a:prstGeom>
        </p:spPr>
        <p:txBody>
          <a:bodyPr/>
          <a:lstStyle/>
          <a:p>
            <a:pPr lvl="0"/>
            <a:r>
              <a:rPr lang="en-US" dirty="0" smtClean="0"/>
              <a:t>Node.js Testing</a:t>
            </a:r>
            <a:endParaRPr lang="en-US" dirty="0"/>
          </a:p>
        </p:txBody>
      </p:sp>
    </p:spTree>
    <p:extLst>
      <p:ext uri="{BB962C8B-B14F-4D97-AF65-F5344CB8AC3E}">
        <p14:creationId xmlns:p14="http://schemas.microsoft.com/office/powerpoint/2010/main" xmlns=""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Jest</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805069" y="1991140"/>
            <a:ext cx="10820400" cy="659296"/>
          </a:xfrm>
        </p:spPr>
        <p:txBody>
          <a:bodyPr/>
          <a:lstStyle/>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p:txBody>
      </p:sp>
      <p:pic>
        <p:nvPicPr>
          <p:cNvPr id="4098" name="Picture 2"/>
          <p:cNvPicPr>
            <a:picLocks noChangeAspect="1" noChangeArrowheads="1"/>
          </p:cNvPicPr>
          <p:nvPr/>
        </p:nvPicPr>
        <p:blipFill>
          <a:blip r:embed="rId2" cstate="print"/>
          <a:srcRect/>
          <a:stretch>
            <a:fillRect/>
          </a:stretch>
        </p:blipFill>
        <p:spPr bwMode="auto">
          <a:xfrm>
            <a:off x="495714" y="1863795"/>
            <a:ext cx="9112112" cy="4765530"/>
          </a:xfrm>
          <a:prstGeom prst="rect">
            <a:avLst/>
          </a:prstGeom>
          <a:noFill/>
          <a:ln w="9525">
            <a:noFill/>
            <a:miter lim="800000"/>
            <a:headEnd/>
            <a:tailEnd/>
          </a:ln>
        </p:spPr>
      </p:pic>
    </p:spTree>
    <p:extLst>
      <p:ext uri="{BB962C8B-B14F-4D97-AF65-F5344CB8AC3E}">
        <p14:creationId xmlns:p14="http://schemas.microsoft.com/office/powerpoint/2010/main" xmlns="" val="75953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Jest</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805069" y="1991140"/>
            <a:ext cx="10820400" cy="659296"/>
          </a:xfrm>
        </p:spPr>
        <p:txBody>
          <a:bodyPr/>
          <a:lstStyle/>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p:txBody>
      </p:sp>
      <p:pic>
        <p:nvPicPr>
          <p:cNvPr id="5123" name="Picture 3"/>
          <p:cNvPicPr>
            <a:picLocks noChangeAspect="1" noChangeArrowheads="1"/>
          </p:cNvPicPr>
          <p:nvPr/>
        </p:nvPicPr>
        <p:blipFill>
          <a:blip r:embed="rId2" cstate="print"/>
          <a:srcRect/>
          <a:stretch>
            <a:fillRect/>
          </a:stretch>
        </p:blipFill>
        <p:spPr bwMode="auto">
          <a:xfrm>
            <a:off x="0" y="998882"/>
            <a:ext cx="9976776" cy="5859118"/>
          </a:xfrm>
          <a:prstGeom prst="rect">
            <a:avLst/>
          </a:prstGeom>
          <a:noFill/>
          <a:ln w="9525">
            <a:noFill/>
            <a:miter lim="800000"/>
            <a:headEnd/>
            <a:tailEnd/>
          </a:ln>
        </p:spPr>
      </p:pic>
    </p:spTree>
    <p:extLst>
      <p:ext uri="{BB962C8B-B14F-4D97-AF65-F5344CB8AC3E}">
        <p14:creationId xmlns:p14="http://schemas.microsoft.com/office/powerpoint/2010/main" xmlns="" val="759534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Jasmine</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805069" y="1762539"/>
            <a:ext cx="10820400" cy="4797287"/>
          </a:xfrm>
        </p:spPr>
        <p:txBody>
          <a:bodyPr/>
          <a:lstStyle/>
          <a:p>
            <a:pPr fontAlgn="base"/>
            <a:r>
              <a:rPr lang="en-US" sz="1800" b="1" dirty="0" smtClean="0"/>
              <a:t>Jasmine:</a:t>
            </a:r>
            <a:r>
              <a:rPr lang="en-US" sz="1800" dirty="0" smtClean="0"/>
              <a:t> Jasmine is also a powerful testing framework and has been around since 2010. It is a </a:t>
            </a:r>
            <a:r>
              <a:rPr lang="en-US" sz="1800" dirty="0" err="1" smtClean="0">
                <a:hlinkClick r:id="rId2"/>
              </a:rPr>
              <a:t>Behaviour</a:t>
            </a:r>
            <a:r>
              <a:rPr lang="en-US" sz="1800" dirty="0" smtClean="0">
                <a:hlinkClick r:id="rId2"/>
              </a:rPr>
              <a:t> Driven Development</a:t>
            </a:r>
            <a:r>
              <a:rPr lang="en-US" sz="1800" dirty="0" smtClean="0"/>
              <a:t>(BDD) framework for testing JavaScript code. It is known for its compatibility and flexibility with other testing frameworks like </a:t>
            </a:r>
            <a:r>
              <a:rPr lang="en-US" sz="1800" dirty="0" err="1" smtClean="0"/>
              <a:t>Sinon</a:t>
            </a:r>
            <a:r>
              <a:rPr lang="en-US" sz="1800" dirty="0" smtClean="0"/>
              <a:t> and </a:t>
            </a:r>
            <a:r>
              <a:rPr lang="en-US" sz="1800" dirty="0" err="1" smtClean="0"/>
              <a:t>Chai</a:t>
            </a:r>
            <a:r>
              <a:rPr lang="en-US" sz="1800" dirty="0" smtClean="0"/>
              <a:t>. Here test files must have a specific suffix (*</a:t>
            </a:r>
            <a:r>
              <a:rPr lang="en-US" sz="1800" dirty="0" err="1" smtClean="0"/>
              <a:t>spec.js</a:t>
            </a:r>
            <a:r>
              <a:rPr lang="en-US" sz="1800" dirty="0" smtClean="0"/>
              <a:t>).You can install it using the following command</a:t>
            </a:r>
            <a:r>
              <a:rPr lang="en-US" sz="1800" dirty="0" smtClean="0"/>
              <a:t>:</a:t>
            </a:r>
          </a:p>
          <a:p>
            <a:pPr fontAlgn="base"/>
            <a:r>
              <a:rPr lang="en-US" sz="1800" dirty="0" err="1" smtClean="0"/>
              <a:t>npm</a:t>
            </a:r>
            <a:r>
              <a:rPr lang="en-US" sz="1800" dirty="0" smtClean="0"/>
              <a:t> install </a:t>
            </a:r>
            <a:r>
              <a:rPr lang="en-US" sz="1800" dirty="0" smtClean="0"/>
              <a:t>jasmine-node</a:t>
            </a:r>
          </a:p>
          <a:p>
            <a:pPr fontAlgn="base"/>
            <a:endParaRPr lang="en-US" sz="1800" dirty="0" smtClean="0"/>
          </a:p>
          <a:p>
            <a:pPr fontAlgn="base"/>
            <a:r>
              <a:rPr lang="en-US" sz="1800" dirty="0" smtClean="0"/>
              <a:t>describe("Test", function() { </a:t>
            </a:r>
          </a:p>
          <a:p>
            <a:pPr fontAlgn="base"/>
            <a:r>
              <a:rPr lang="en-US" sz="1800" dirty="0" smtClean="0"/>
              <a:t>  it("Addition", function() { </a:t>
            </a:r>
          </a:p>
          <a:p>
            <a:pPr fontAlgn="base"/>
            <a:r>
              <a:rPr lang="en-US" sz="1800" dirty="0" smtClean="0"/>
              <a:t>    </a:t>
            </a:r>
            <a:r>
              <a:rPr lang="en-US" sz="1800" dirty="0" err="1" smtClean="0"/>
              <a:t>var</a:t>
            </a:r>
            <a:r>
              <a:rPr lang="en-US" sz="1800" dirty="0" smtClean="0"/>
              <a:t> sum = 2 + 3; </a:t>
            </a:r>
          </a:p>
          <a:p>
            <a:pPr fontAlgn="base"/>
            <a:r>
              <a:rPr lang="en-US" sz="1800" dirty="0" smtClean="0"/>
              <a:t>    expect(sum).</a:t>
            </a:r>
            <a:r>
              <a:rPr lang="en-US" sz="1800" dirty="0" err="1" smtClean="0"/>
              <a:t>toEqual</a:t>
            </a:r>
            <a:r>
              <a:rPr lang="en-US" sz="1800" dirty="0" smtClean="0"/>
              <a:t>(5); </a:t>
            </a:r>
          </a:p>
          <a:p>
            <a:pPr fontAlgn="base"/>
            <a:r>
              <a:rPr lang="en-US" sz="1800" dirty="0" smtClean="0"/>
              <a:t>  }); </a:t>
            </a:r>
          </a:p>
          <a:p>
            <a:pPr fontAlgn="base"/>
            <a:r>
              <a:rPr lang="en-US" sz="1800" dirty="0" smtClean="0"/>
              <a:t>});</a:t>
            </a:r>
          </a:p>
          <a:p>
            <a:pPr fontAlgn="base"/>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cstate="print"/>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xmlns=""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Unit Testing of Node.js Application</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p:txBody>
          <a:bodyPr/>
          <a:lstStyle/>
          <a:p>
            <a:r>
              <a:rPr lang="en-US" sz="2400" dirty="0" smtClean="0">
                <a:hlinkClick r:id="rId2"/>
              </a:rPr>
              <a:t>Unit Testing</a:t>
            </a:r>
            <a:r>
              <a:rPr lang="en-US" sz="2400" dirty="0" smtClean="0"/>
              <a:t> is a software testing method where individual units/components are tested in isolation. A unit can be described as the smallest testable part of code in an application. Unit testing is generally carried out by developers during the development phase of an application</a:t>
            </a:r>
            <a:r>
              <a:rPr lang="en-US" dirty="0" smtClean="0"/>
              <a:t>.</a:t>
            </a:r>
            <a:endParaRPr lang="uk-UA" dirty="0"/>
          </a:p>
        </p:txBody>
      </p:sp>
    </p:spTree>
    <p:extLst>
      <p:ext uri="{BB962C8B-B14F-4D97-AF65-F5344CB8AC3E}">
        <p14:creationId xmlns:p14="http://schemas.microsoft.com/office/powerpoint/2010/main" xmlns=""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Unit Testing of Node.js Application</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p:txBody>
          <a:bodyPr/>
          <a:lstStyle/>
          <a:p>
            <a:pPr fontAlgn="base"/>
            <a:r>
              <a:rPr lang="en-US" sz="2400" dirty="0" smtClean="0"/>
              <a:t>In Node.js there are many frameworks available for running unit tests. </a:t>
            </a:r>
            <a:endParaRPr lang="en-US" sz="2400" dirty="0" smtClean="0"/>
          </a:p>
          <a:p>
            <a:pPr fontAlgn="base"/>
            <a:r>
              <a:rPr lang="en-US" sz="2400" dirty="0" smtClean="0"/>
              <a:t>Some </a:t>
            </a:r>
            <a:r>
              <a:rPr lang="en-US" sz="2400" dirty="0" smtClean="0"/>
              <a:t>of them are:</a:t>
            </a:r>
          </a:p>
          <a:p>
            <a:pPr fontAlgn="base"/>
            <a:r>
              <a:rPr lang="en-US" sz="2400" dirty="0" smtClean="0"/>
              <a:t>	Mocha</a:t>
            </a:r>
            <a:endParaRPr lang="en-US" sz="2400" dirty="0" smtClean="0"/>
          </a:p>
          <a:p>
            <a:pPr fontAlgn="base"/>
            <a:r>
              <a:rPr lang="en-US" sz="2400" dirty="0" smtClean="0"/>
              <a:t>	Jest</a:t>
            </a:r>
            <a:endParaRPr lang="en-US" sz="2400" dirty="0" smtClean="0"/>
          </a:p>
          <a:p>
            <a:pPr fontAlgn="base"/>
            <a:r>
              <a:rPr lang="en-US" sz="2400" dirty="0" smtClean="0"/>
              <a:t>	Jasmine</a:t>
            </a:r>
            <a:endParaRPr lang="en-US" sz="2400" dirty="0" smtClean="0"/>
          </a:p>
          <a:p>
            <a:pPr fontAlgn="base"/>
            <a:r>
              <a:rPr lang="en-US" sz="2400" dirty="0" smtClean="0"/>
              <a:t>	AVA</a:t>
            </a:r>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0"/>
            <a:ext cx="10820400" cy="1104901"/>
          </a:xfrm>
        </p:spPr>
        <p:txBody>
          <a:bodyPr/>
          <a:lstStyle/>
          <a:p>
            <a:r>
              <a:rPr lang="en-US" sz="4000" b="1" dirty="0" smtClean="0"/>
              <a:t>Unit testing for a node application using these frameworks:</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p:txBody>
          <a:bodyPr/>
          <a:lstStyle/>
          <a:p>
            <a:pPr fontAlgn="base"/>
            <a:r>
              <a:rPr lang="en-US" sz="2400" b="1" dirty="0" smtClean="0"/>
              <a:t>Mocha:</a:t>
            </a:r>
            <a:r>
              <a:rPr lang="en-US" sz="2400" dirty="0" smtClean="0"/>
              <a:t> Mocha is an old and widely used testing framework for node applications. It supports asynchronous operations like callbacks, promises, and </a:t>
            </a:r>
            <a:r>
              <a:rPr lang="en-US" sz="2400" dirty="0" err="1" smtClean="0"/>
              <a:t>async</a:t>
            </a:r>
            <a:r>
              <a:rPr lang="en-US" sz="2400" dirty="0" smtClean="0"/>
              <a:t>/await. It is a highly extensible and customizable framework that supports different assertions and mocking libraries.</a:t>
            </a:r>
            <a:endParaRPr lang="en-US" sz="2400" dirty="0"/>
          </a:p>
        </p:txBody>
      </p:sp>
    </p:spTree>
    <p:extLst>
      <p:ext uri="{BB962C8B-B14F-4D97-AF65-F5344CB8AC3E}">
        <p14:creationId xmlns:p14="http://schemas.microsoft.com/office/powerpoint/2010/main" xmlns="" val="75953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0"/>
            <a:ext cx="10820400" cy="1104901"/>
          </a:xfrm>
        </p:spPr>
        <p:txBody>
          <a:bodyPr/>
          <a:lstStyle/>
          <a:p>
            <a:r>
              <a:rPr lang="en-US" sz="4000" b="1" dirty="0" smtClean="0"/>
              <a:t>Mocha</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742950"/>
          </a:xfrm>
        </p:spPr>
        <p:txBody>
          <a:bodyPr/>
          <a:lstStyle/>
          <a:p>
            <a:pPr fontAlgn="base"/>
            <a:r>
              <a:rPr lang="en-US" sz="2400" dirty="0" smtClean="0"/>
              <a:t>To install it, open command </a:t>
            </a:r>
            <a:r>
              <a:rPr lang="en-US" sz="2400" dirty="0" smtClean="0"/>
              <a:t>prompt </a:t>
            </a:r>
            <a:r>
              <a:rPr lang="en-US" sz="2400" dirty="0" smtClean="0"/>
              <a:t>and type the following command</a:t>
            </a:r>
            <a:r>
              <a:rPr lang="en-US" sz="2400" dirty="0" smtClean="0"/>
              <a:t>:</a:t>
            </a:r>
          </a:p>
        </p:txBody>
      </p:sp>
      <p:pic>
        <p:nvPicPr>
          <p:cNvPr id="1026" name="Picture 2"/>
          <p:cNvPicPr>
            <a:picLocks noChangeAspect="1" noChangeArrowheads="1"/>
          </p:cNvPicPr>
          <p:nvPr/>
        </p:nvPicPr>
        <p:blipFill>
          <a:blip r:embed="rId2" cstate="print"/>
          <a:srcRect/>
          <a:stretch>
            <a:fillRect/>
          </a:stretch>
        </p:blipFill>
        <p:spPr bwMode="auto">
          <a:xfrm>
            <a:off x="757238" y="2709863"/>
            <a:ext cx="9418249" cy="2700337"/>
          </a:xfrm>
          <a:prstGeom prst="rect">
            <a:avLst/>
          </a:prstGeom>
          <a:noFill/>
          <a:ln w="9525">
            <a:noFill/>
            <a:miter lim="800000"/>
            <a:headEnd/>
            <a:tailEnd/>
          </a:ln>
        </p:spPr>
      </p:pic>
    </p:spTree>
    <p:extLst>
      <p:ext uri="{BB962C8B-B14F-4D97-AF65-F5344CB8AC3E}">
        <p14:creationId xmlns:p14="http://schemas.microsoft.com/office/powerpoint/2010/main" xmlns="" val="7595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How to use Mocha?</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2495550"/>
          </a:xfrm>
        </p:spPr>
        <p:txBody>
          <a:bodyPr/>
          <a:lstStyle/>
          <a:p>
            <a:pPr fontAlgn="base"/>
            <a:r>
              <a:rPr lang="en-US" sz="2400" dirty="0" smtClean="0"/>
              <a:t>In order to use this framework in your application:</a:t>
            </a:r>
          </a:p>
          <a:p>
            <a:pPr fontAlgn="base"/>
            <a:r>
              <a:rPr lang="en-US" sz="2400" dirty="0" smtClean="0"/>
              <a:t>Open </a:t>
            </a:r>
            <a:r>
              <a:rPr lang="en-US" sz="2400" dirty="0" smtClean="0"/>
              <a:t>the root folder of your project and create a new folder called </a:t>
            </a:r>
            <a:r>
              <a:rPr lang="en-US" sz="2400" b="1" dirty="0" smtClean="0"/>
              <a:t>test</a:t>
            </a:r>
            <a:r>
              <a:rPr lang="en-US" sz="2400" dirty="0" smtClean="0"/>
              <a:t> in it.</a:t>
            </a:r>
          </a:p>
          <a:p>
            <a:pPr fontAlgn="base"/>
            <a:r>
              <a:rPr lang="en-US" sz="2400" dirty="0" smtClean="0"/>
              <a:t>Inside the test folder, create a new file called test.js which will contain all the code related to testing.</a:t>
            </a:r>
          </a:p>
          <a:p>
            <a:r>
              <a:rPr lang="en-US" sz="2400" dirty="0" smtClean="0"/>
              <a:t>open </a:t>
            </a:r>
            <a:r>
              <a:rPr lang="en-US" sz="2400" dirty="0" err="1" smtClean="0"/>
              <a:t>package.json</a:t>
            </a:r>
            <a:r>
              <a:rPr lang="en-US" sz="2400" dirty="0" smtClean="0"/>
              <a:t> and add the following line in the scripts block.</a:t>
            </a:r>
            <a:br>
              <a:rPr lang="en-US" sz="2400" dirty="0" smtClean="0"/>
            </a:br>
            <a:endParaRPr lang="en-US" sz="2400" dirty="0" smtClean="0"/>
          </a:p>
        </p:txBody>
      </p:sp>
      <p:pic>
        <p:nvPicPr>
          <p:cNvPr id="2050" name="Picture 2"/>
          <p:cNvPicPr>
            <a:picLocks noChangeAspect="1" noChangeArrowheads="1"/>
          </p:cNvPicPr>
          <p:nvPr/>
        </p:nvPicPr>
        <p:blipFill>
          <a:blip r:embed="rId2" cstate="print"/>
          <a:srcRect/>
          <a:stretch>
            <a:fillRect/>
          </a:stretch>
        </p:blipFill>
        <p:spPr bwMode="auto">
          <a:xfrm>
            <a:off x="742950" y="4576763"/>
            <a:ext cx="8723450" cy="1538287"/>
          </a:xfrm>
          <a:prstGeom prst="rect">
            <a:avLst/>
          </a:prstGeom>
          <a:noFill/>
          <a:ln w="9525">
            <a:noFill/>
            <a:miter lim="800000"/>
            <a:headEnd/>
            <a:tailEnd/>
          </a:ln>
        </p:spPr>
      </p:pic>
    </p:spTree>
    <p:extLst>
      <p:ext uri="{BB962C8B-B14F-4D97-AF65-F5344CB8AC3E}">
        <p14:creationId xmlns:p14="http://schemas.microsoft.com/office/powerpoint/2010/main" xmlns="" val="75953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Example</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685800" y="2057400"/>
            <a:ext cx="10820400" cy="2495550"/>
          </a:xfrm>
        </p:spPr>
        <p:txBody>
          <a:bodyPr/>
          <a:lstStyle/>
          <a:p>
            <a:pPr fontAlgn="base"/>
            <a:r>
              <a:rPr lang="en-US" sz="2400" dirty="0" smtClean="0"/>
              <a:t/>
            </a:r>
            <a:br>
              <a:rPr lang="en-US" sz="2400" dirty="0" smtClean="0"/>
            </a:br>
            <a:endParaRPr lang="en-US" sz="2400" dirty="0" smtClean="0"/>
          </a:p>
        </p:txBody>
      </p:sp>
      <p:pic>
        <p:nvPicPr>
          <p:cNvPr id="3074" name="Picture 2"/>
          <p:cNvPicPr>
            <a:picLocks noChangeAspect="1" noChangeArrowheads="1"/>
          </p:cNvPicPr>
          <p:nvPr/>
        </p:nvPicPr>
        <p:blipFill>
          <a:blip r:embed="rId2" cstate="print"/>
          <a:srcRect/>
          <a:stretch>
            <a:fillRect/>
          </a:stretch>
        </p:blipFill>
        <p:spPr bwMode="auto">
          <a:xfrm>
            <a:off x="542095" y="1743282"/>
            <a:ext cx="5421791" cy="5114718"/>
          </a:xfrm>
          <a:prstGeom prst="rect">
            <a:avLst/>
          </a:prstGeom>
          <a:noFill/>
          <a:ln w="9525">
            <a:noFill/>
            <a:miter lim="800000"/>
            <a:headEnd/>
            <a:tailEnd/>
          </a:ln>
        </p:spPr>
      </p:pic>
    </p:spTree>
    <p:extLst>
      <p:ext uri="{BB962C8B-B14F-4D97-AF65-F5344CB8AC3E}">
        <p14:creationId xmlns:p14="http://schemas.microsoft.com/office/powerpoint/2010/main" xmlns="" val="75953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Example</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805069" y="1991140"/>
            <a:ext cx="10820400" cy="2495550"/>
          </a:xfrm>
        </p:spPr>
        <p:txBody>
          <a:bodyPr/>
          <a:lstStyle/>
          <a:p>
            <a:pPr fontAlgn="base"/>
            <a:r>
              <a:rPr lang="en-US" sz="2400" dirty="0" smtClean="0"/>
              <a:t>To </a:t>
            </a:r>
            <a:r>
              <a:rPr lang="en-US" sz="2400" dirty="0" smtClean="0"/>
              <a:t>run these tests, open the command prompt in the root directory of the project and type the following command</a:t>
            </a:r>
            <a:r>
              <a:rPr lang="en-US" sz="2400" dirty="0" smtClean="0"/>
              <a:t>: </a:t>
            </a:r>
          </a:p>
          <a:p>
            <a:pPr fontAlgn="base"/>
            <a:endParaRPr lang="en-US" sz="2400" dirty="0" smtClean="0"/>
          </a:p>
          <a:p>
            <a:pPr fontAlgn="base"/>
            <a:r>
              <a:rPr lang="en-US" sz="2400" dirty="0" err="1" smtClean="0"/>
              <a:t>npm</a:t>
            </a:r>
            <a:r>
              <a:rPr lang="en-US" sz="2400" dirty="0" smtClean="0"/>
              <a:t> run test</a:t>
            </a:r>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p:txBody>
      </p:sp>
    </p:spTree>
    <p:extLst>
      <p:ext uri="{BB962C8B-B14F-4D97-AF65-F5344CB8AC3E}">
        <p14:creationId xmlns:p14="http://schemas.microsoft.com/office/powerpoint/2010/main" xmlns="" val="75953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a:xfrm>
            <a:off x="685800" y="266701"/>
            <a:ext cx="10820400" cy="857250"/>
          </a:xfrm>
        </p:spPr>
        <p:txBody>
          <a:bodyPr/>
          <a:lstStyle/>
          <a:p>
            <a:r>
              <a:rPr lang="en-US" sz="4000" b="1" dirty="0" smtClean="0"/>
              <a:t>Jest</a:t>
            </a:r>
            <a:r>
              <a:rPr lang="en-US" dirty="0" smtClean="0"/>
              <a:t/>
            </a:r>
            <a:br>
              <a:rPr lang="en-US" dirty="0" smtClean="0"/>
            </a:br>
            <a:endParaRPr lang="uk-UA" dirty="0"/>
          </a:p>
        </p:txBody>
      </p:sp>
      <p:sp>
        <p:nvSpPr>
          <p:cNvPr id="7" name="Text Placeholder 6">
            <a:extLst>
              <a:ext uri="{FF2B5EF4-FFF2-40B4-BE49-F238E27FC236}">
                <a16:creationId xmlns:a16="http://schemas.microsoft.com/office/drawing/2014/main" xmlns="" id="{B3EDC24C-EE02-4845-99B9-F77A9B3BC1BB}"/>
              </a:ext>
            </a:extLst>
          </p:cNvPr>
          <p:cNvSpPr>
            <a:spLocks noGrp="1"/>
          </p:cNvSpPr>
          <p:nvPr>
            <p:ph type="body" sz="quarter" idx="10"/>
          </p:nvPr>
        </p:nvSpPr>
        <p:spPr>
          <a:xfrm>
            <a:off x="805069" y="1991139"/>
            <a:ext cx="10820400" cy="4422913"/>
          </a:xfrm>
        </p:spPr>
        <p:txBody>
          <a:bodyPr/>
          <a:lstStyle/>
          <a:p>
            <a:pPr fontAlgn="base"/>
            <a:r>
              <a:rPr lang="en-US" sz="2400" b="1" dirty="0" smtClean="0"/>
              <a:t>Jest</a:t>
            </a:r>
            <a:r>
              <a:rPr lang="en-US" sz="2400" b="1" dirty="0" smtClean="0"/>
              <a:t>:</a:t>
            </a:r>
            <a:r>
              <a:rPr lang="en-US" sz="2400" dirty="0" smtClean="0"/>
              <a:t> Jest is also a popular testing framework that is known for its simplicity. It is developed and maintained regularly by </a:t>
            </a:r>
            <a:r>
              <a:rPr lang="en-US" sz="2400" dirty="0" err="1" smtClean="0"/>
              <a:t>Facebook</a:t>
            </a:r>
            <a:r>
              <a:rPr lang="en-US" sz="2400" dirty="0" smtClean="0"/>
              <a:t>. One of the key features of jest is it is well documented, and it supports parallel test running i.e. each test will run in their own processes to maximize performance. It also includes several features like test watching, coverage, and </a:t>
            </a:r>
            <a:r>
              <a:rPr lang="en-US" sz="2400" dirty="0" err="1" smtClean="0"/>
              <a:t>snapshots.You</a:t>
            </a:r>
            <a:r>
              <a:rPr lang="en-US" sz="2400" dirty="0" smtClean="0"/>
              <a:t> can install it using the following command</a:t>
            </a:r>
            <a:r>
              <a:rPr lang="en-US" sz="2400" dirty="0" smtClean="0"/>
              <a:t>:</a:t>
            </a:r>
          </a:p>
          <a:p>
            <a:pPr fontAlgn="base"/>
            <a:r>
              <a:rPr lang="en-US" sz="2400" dirty="0" err="1" smtClean="0"/>
              <a:t>npm</a:t>
            </a:r>
            <a:r>
              <a:rPr lang="en-US" sz="2400" dirty="0" smtClean="0"/>
              <a:t> install --save-dev </a:t>
            </a:r>
            <a:r>
              <a:rPr lang="en-US" sz="2400" dirty="0" smtClean="0"/>
              <a:t>jest</a:t>
            </a:r>
          </a:p>
          <a:p>
            <a:pPr fontAlgn="base"/>
            <a:endParaRPr lang="en-US" sz="2400" dirty="0" smtClean="0"/>
          </a:p>
          <a:p>
            <a:pPr fontAlgn="base"/>
            <a:r>
              <a:rPr lang="en-US" sz="2400" b="1" dirty="0" smtClean="0"/>
              <a:t>Note: </a:t>
            </a:r>
            <a:r>
              <a:rPr lang="en-US" sz="2400" dirty="0" smtClean="0"/>
              <a:t>By default, Jest expects to find all the test files in a folder called “</a:t>
            </a:r>
            <a:r>
              <a:rPr lang="en-US" sz="2400" b="1" dirty="0" smtClean="0"/>
              <a:t>__tests__</a:t>
            </a:r>
            <a:r>
              <a:rPr lang="en-US" sz="2400" dirty="0" smtClean="0"/>
              <a:t>” in your root folder.</a:t>
            </a:r>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a:p>
            <a:pPr fontAlgn="base"/>
            <a:endParaRPr lang="en-US" sz="2400" dirty="0" smtClean="0"/>
          </a:p>
        </p:txBody>
      </p:sp>
    </p:spTree>
    <p:extLst>
      <p:ext uri="{BB962C8B-B14F-4D97-AF65-F5344CB8AC3E}">
        <p14:creationId xmlns:p14="http://schemas.microsoft.com/office/powerpoint/2010/main" xmlns="" val="75953403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TotalTime>
  <Words>124</Words>
  <Application>Microsoft Office PowerPoint</Application>
  <PresentationFormat>Произвольный</PresentationFormat>
  <Paragraphs>58</Paragraphs>
  <Slides>13</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13</vt:i4>
      </vt:variant>
    </vt:vector>
  </HeadingPairs>
  <TitlesOfParts>
    <vt:vector size="16" baseType="lpstr">
      <vt:lpstr>1_GRADIENT THEME</vt:lpstr>
      <vt:lpstr>2_GRADIENT THEME</vt:lpstr>
      <vt:lpstr>2_DARK THEME</vt:lpstr>
      <vt:lpstr>Node.js Testing</vt:lpstr>
      <vt:lpstr>Unit Testing of Node.js Application </vt:lpstr>
      <vt:lpstr>Unit Testing of Node.js Application </vt:lpstr>
      <vt:lpstr>Unit testing for a node application using these frameworks: </vt:lpstr>
      <vt:lpstr>Mocha </vt:lpstr>
      <vt:lpstr>How to use Mocha? </vt:lpstr>
      <vt:lpstr>Example </vt:lpstr>
      <vt:lpstr>Example </vt:lpstr>
      <vt:lpstr>Jest </vt:lpstr>
      <vt:lpstr>Jest </vt:lpstr>
      <vt:lpstr>Jest </vt:lpstr>
      <vt:lpstr>Jasmine </vt:lpstr>
      <vt:lpstr>Слайд 13</vt:lpstr>
    </vt:vector>
  </TitlesOfParts>
  <Company>Verint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Lnv</cp:lastModifiedBy>
  <cp:revision>5</cp:revision>
  <dcterms:created xsi:type="dcterms:W3CDTF">2018-11-02T13:55:27Z</dcterms:created>
  <dcterms:modified xsi:type="dcterms:W3CDTF">2020-10-15T19:24:40Z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