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1"/>
  </p:notesMasterIdLst>
  <p:sldIdLst>
    <p:sldId id="1224" r:id="rId7"/>
    <p:sldId id="1225" r:id="rId8"/>
    <p:sldId id="1226" r:id="rId9"/>
    <p:sldId id="1227" r:id="rId10"/>
    <p:sldId id="1234" r:id="rId11"/>
    <p:sldId id="1235" r:id="rId12"/>
    <p:sldId id="1236" r:id="rId13"/>
    <p:sldId id="1228" r:id="rId14"/>
    <p:sldId id="1229" r:id="rId15"/>
    <p:sldId id="1230" r:id="rId16"/>
    <p:sldId id="1231" r:id="rId17"/>
    <p:sldId id="1232" r:id="rId18"/>
    <p:sldId id="1233" r:id="rId19"/>
    <p:sldId id="120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xmlns="">
        <p14:section name="Default Section" id="{5993470C-4786-4D38-90BE-AF14FB3A0120}">
          <p14:sldIdLst>
            <p14:sldId id="1224"/>
            <p14:sldId id="1225"/>
            <p14:sldId id="1239"/>
            <p14:sldId id="1228"/>
            <p14:sldId id="1226"/>
            <p14:sldId id="1227"/>
            <p14:sldId id="1229"/>
            <p14:sldId id="1230"/>
            <p14:sldId id="1231"/>
            <p14:sldId id="1232"/>
            <p14:sldId id="1233"/>
            <p14:sldId id="1234"/>
            <p14:sldId id="1235"/>
            <p14:sldId id="1236"/>
            <p14:sldId id="1237"/>
            <p14:sldId id="1238"/>
            <p14:sldId id="1206"/>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xmlns=""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1476" y="-426"/>
      </p:cViewPr>
      <p:guideLst>
        <p:guide orient="horz" pos="1979"/>
        <p:guide orient="horz" pos="1729"/>
        <p:guide orient="horz" pos="1298"/>
        <p:guide pos="688"/>
        <p:guide pos="724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19/10/2020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xmlns=""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xmlns=""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xmlns=""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firebase.google.com/docs/firestore/data-model" TargetMode="External"/><Relationship Id="rId2" Type="http://schemas.openxmlformats.org/officeDocument/2006/relationships/hyperlink" Target="https://firebase.google.com/docs/firestore/manage-data/data-types"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cative.io/edpresso/whats-the-difference-betweensql-and-nosql"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firebase.google.com/"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s://firebase.google.com/docs/database/web/structure-data"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p:txBody>
          <a:bodyPr/>
          <a:lstStyle/>
          <a:p>
            <a:endParaRPr lang="uk-UA"/>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prstGeom prst="rect">
            <a:avLst/>
          </a:prstGeom>
        </p:spPr>
        <p:txBody>
          <a:bodyPr/>
          <a:lstStyle/>
          <a:p>
            <a:pPr lvl="0"/>
            <a:r>
              <a:rPr lang="en-US" dirty="0" smtClean="0"/>
              <a:t>Firebase/</a:t>
            </a:r>
            <a:br>
              <a:rPr lang="en-US" dirty="0" smtClean="0"/>
            </a:br>
            <a:r>
              <a:rPr lang="en-US" dirty="0" err="1" smtClean="0"/>
              <a:t>Firestore</a:t>
            </a:r>
            <a:endParaRPr lang="en-US" dirty="0"/>
          </a:p>
        </p:txBody>
      </p:sp>
    </p:spTree>
    <p:extLst>
      <p:ext uri="{BB962C8B-B14F-4D97-AF65-F5344CB8AC3E}">
        <p14:creationId xmlns:p14="http://schemas.microsoft.com/office/powerpoint/2010/main" xmlns=""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Key capabilities</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4438650"/>
          </a:xfrm>
        </p:spPr>
        <p:txBody>
          <a:bodyPr/>
          <a:lstStyle/>
          <a:p>
            <a:r>
              <a:rPr lang="en-US" sz="2400" b="1" dirty="0" err="1" smtClean="0"/>
              <a:t>Realtime</a:t>
            </a:r>
            <a:r>
              <a:rPr lang="en-US" sz="2400" b="1" dirty="0" smtClean="0"/>
              <a:t> </a:t>
            </a:r>
            <a:r>
              <a:rPr lang="en-US" sz="2400" b="1" dirty="0" smtClean="0"/>
              <a:t>updates</a:t>
            </a:r>
          </a:p>
          <a:p>
            <a:r>
              <a:rPr lang="en-US" sz="2400" dirty="0" smtClean="0"/>
              <a:t>Like </a:t>
            </a:r>
            <a:r>
              <a:rPr lang="en-US" sz="2400" dirty="0" err="1" smtClean="0"/>
              <a:t>Realtime</a:t>
            </a:r>
            <a:r>
              <a:rPr lang="en-US" sz="2400" dirty="0" smtClean="0"/>
              <a:t> Database, Cloud </a:t>
            </a:r>
            <a:r>
              <a:rPr lang="en-US" sz="2400" dirty="0" err="1" smtClean="0"/>
              <a:t>Firestore</a:t>
            </a:r>
            <a:r>
              <a:rPr lang="en-US" sz="2400" dirty="0" smtClean="0"/>
              <a:t> uses data synchronization to update data on any connected device. However, it's also designed to make simple, one-time fetch queries </a:t>
            </a:r>
            <a:r>
              <a:rPr lang="en-US" sz="2400" dirty="0" smtClean="0"/>
              <a:t>efficiently.</a:t>
            </a:r>
          </a:p>
          <a:p>
            <a:r>
              <a:rPr lang="en-US" sz="2400" b="1" dirty="0" smtClean="0"/>
              <a:t>Offline </a:t>
            </a:r>
            <a:r>
              <a:rPr lang="en-US" sz="2400" b="1" dirty="0" smtClean="0"/>
              <a:t>support</a:t>
            </a:r>
            <a:r>
              <a:rPr lang="en-US" sz="2400" dirty="0" smtClean="0"/>
              <a:t/>
            </a:r>
            <a:br>
              <a:rPr lang="en-US" sz="2400" dirty="0" smtClean="0"/>
            </a:br>
            <a:r>
              <a:rPr lang="en-US" sz="2400" dirty="0" smtClean="0"/>
              <a:t>Cloud </a:t>
            </a:r>
            <a:r>
              <a:rPr lang="en-US" sz="2400" dirty="0" err="1" smtClean="0"/>
              <a:t>Firestore</a:t>
            </a:r>
            <a:r>
              <a:rPr lang="en-US" sz="2400" dirty="0" smtClean="0"/>
              <a:t> caches data that your app is actively using, so the app can write, read, listen to, and query data even if the device is offline. When the device comes back online, Cloud </a:t>
            </a:r>
            <a:r>
              <a:rPr lang="en-US" sz="2400" dirty="0" err="1" smtClean="0"/>
              <a:t>Firestore</a:t>
            </a:r>
            <a:r>
              <a:rPr lang="en-US" sz="2400" dirty="0" smtClean="0"/>
              <a:t> synchronizes any local changes back to Cloud </a:t>
            </a:r>
            <a:r>
              <a:rPr lang="en-US" sz="2400" dirty="0" err="1" smtClean="0"/>
              <a:t>Firestore</a:t>
            </a:r>
            <a:r>
              <a:rPr lang="en-US" sz="2400" dirty="0" smtClean="0"/>
              <a:t>.</a:t>
            </a:r>
            <a:endParaRPr lang="en-US" sz="2400" b="1" dirty="0"/>
          </a:p>
        </p:txBody>
      </p:sp>
    </p:spTree>
    <p:extLst>
      <p:ext uri="{BB962C8B-B14F-4D97-AF65-F5344CB8AC3E}">
        <p14:creationId xmlns:p14="http://schemas.microsoft.com/office/powerpoint/2010/main" xmlns="" val="75953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Key capabilities</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4438650"/>
          </a:xfrm>
        </p:spPr>
        <p:txBody>
          <a:bodyPr/>
          <a:lstStyle/>
          <a:p>
            <a:r>
              <a:rPr lang="en-US" sz="2400" b="1" dirty="0" smtClean="0"/>
              <a:t>Designed to </a:t>
            </a:r>
            <a:r>
              <a:rPr lang="en-US" sz="2400" b="1" dirty="0" smtClean="0"/>
              <a:t>scale</a:t>
            </a:r>
            <a:r>
              <a:rPr lang="en-US" sz="2400" dirty="0" smtClean="0"/>
              <a:t/>
            </a:r>
            <a:br>
              <a:rPr lang="en-US" sz="2400" dirty="0" smtClean="0"/>
            </a:br>
            <a:r>
              <a:rPr lang="en-US" sz="2400" dirty="0" smtClean="0"/>
              <a:t>Cloud </a:t>
            </a:r>
            <a:r>
              <a:rPr lang="en-US" sz="2400" dirty="0" err="1" smtClean="0"/>
              <a:t>Firestore</a:t>
            </a:r>
            <a:r>
              <a:rPr lang="en-US" sz="2400" dirty="0" smtClean="0"/>
              <a:t> brings you the best of Google Cloud Platform's powerful infrastructure: automatic multi-region data replication, strong consistency guarantees, atomic batch operations, and real transaction support. We've designed Cloud </a:t>
            </a:r>
            <a:r>
              <a:rPr lang="en-US" sz="2400" dirty="0" err="1" smtClean="0"/>
              <a:t>Firestore</a:t>
            </a:r>
            <a:r>
              <a:rPr lang="en-US" sz="2400" dirty="0" smtClean="0"/>
              <a:t> to handle the toughest database workloads from the world's biggest apps.</a:t>
            </a:r>
            <a:endParaRPr lang="en-US" sz="2400" dirty="0"/>
          </a:p>
        </p:txBody>
      </p:sp>
    </p:spTree>
    <p:extLst>
      <p:ext uri="{BB962C8B-B14F-4D97-AF65-F5344CB8AC3E}">
        <p14:creationId xmlns:p14="http://schemas.microsoft.com/office/powerpoint/2010/main" xmlns="" val="75953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How does it work?</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1790700"/>
            <a:ext cx="10820400" cy="4705350"/>
          </a:xfrm>
        </p:spPr>
        <p:txBody>
          <a:bodyPr/>
          <a:lstStyle/>
          <a:p>
            <a:r>
              <a:rPr lang="en-US" sz="2400" dirty="0" smtClean="0"/>
              <a:t>Cloud </a:t>
            </a:r>
            <a:r>
              <a:rPr lang="en-US" sz="2400" dirty="0" err="1" smtClean="0"/>
              <a:t>Firestore</a:t>
            </a:r>
            <a:r>
              <a:rPr lang="en-US" sz="2400" dirty="0" smtClean="0"/>
              <a:t> is a cloud-hosted, </a:t>
            </a:r>
            <a:r>
              <a:rPr lang="en-US" sz="2400" dirty="0" err="1" smtClean="0"/>
              <a:t>NoSQL</a:t>
            </a:r>
            <a:r>
              <a:rPr lang="en-US" sz="2400" dirty="0" smtClean="0"/>
              <a:t> database that your </a:t>
            </a:r>
            <a:r>
              <a:rPr lang="en-US" sz="2400" dirty="0" err="1" smtClean="0"/>
              <a:t>iOS</a:t>
            </a:r>
            <a:r>
              <a:rPr lang="en-US" sz="2400" dirty="0" smtClean="0"/>
              <a:t>, Android, and web apps can access directly via native SDKs. Cloud </a:t>
            </a:r>
            <a:r>
              <a:rPr lang="en-US" sz="2400" dirty="0" err="1" smtClean="0"/>
              <a:t>Firestore</a:t>
            </a:r>
            <a:r>
              <a:rPr lang="en-US" sz="2400" dirty="0" smtClean="0"/>
              <a:t> is also available in native Node.js, Java, Python, Unity, C++ and Go SDKs, in addition to REST and RPC APIs</a:t>
            </a:r>
            <a:r>
              <a:rPr lang="en-US" sz="2400" dirty="0" smtClean="0"/>
              <a:t>.</a:t>
            </a:r>
            <a:r>
              <a:rPr lang="en-US" sz="2400" dirty="0" smtClean="0"/>
              <a:t> Following Cloud </a:t>
            </a:r>
            <a:r>
              <a:rPr lang="en-US" sz="2400" dirty="0" err="1" smtClean="0"/>
              <a:t>Firestore's</a:t>
            </a:r>
            <a:r>
              <a:rPr lang="en-US" sz="2400" dirty="0" smtClean="0"/>
              <a:t> </a:t>
            </a:r>
            <a:r>
              <a:rPr lang="en-US" sz="2400" dirty="0" err="1" smtClean="0"/>
              <a:t>NoSQL</a:t>
            </a:r>
            <a:r>
              <a:rPr lang="en-US" sz="2400" dirty="0" smtClean="0"/>
              <a:t> data model, you store data in documents that contain fields mapping to values. These documents are stored in collections, which are containers for your documents that you can use to organize your data and build queries. Documents support many different </a:t>
            </a:r>
            <a:r>
              <a:rPr lang="en-US" sz="2400" dirty="0" smtClean="0">
                <a:hlinkClick r:id="rId2"/>
              </a:rPr>
              <a:t>data types</a:t>
            </a:r>
            <a:r>
              <a:rPr lang="en-US" sz="2400" dirty="0" smtClean="0"/>
              <a:t>, from simple strings and numbers, to complex, nested objects. You can also create </a:t>
            </a:r>
            <a:r>
              <a:rPr lang="en-US" sz="2400" dirty="0" err="1" smtClean="0"/>
              <a:t>subcollections</a:t>
            </a:r>
            <a:r>
              <a:rPr lang="en-US" sz="2400" dirty="0" smtClean="0"/>
              <a:t> within documents and build hierarchical data structures that scale as your database grows. The Cloud </a:t>
            </a:r>
            <a:r>
              <a:rPr lang="en-US" sz="2400" dirty="0" err="1" smtClean="0"/>
              <a:t>Firestore</a:t>
            </a:r>
            <a:r>
              <a:rPr lang="en-US" sz="2400" dirty="0" smtClean="0"/>
              <a:t> </a:t>
            </a:r>
            <a:r>
              <a:rPr lang="en-US" sz="2400" dirty="0" smtClean="0">
                <a:hlinkClick r:id="rId3"/>
              </a:rPr>
              <a:t>data model</a:t>
            </a:r>
            <a:r>
              <a:rPr lang="en-US" sz="2400" dirty="0" smtClean="0"/>
              <a:t> supports whatever data structure works best for your app.</a:t>
            </a:r>
            <a:endParaRPr lang="en-US" sz="2400" dirty="0"/>
          </a:p>
        </p:txBody>
      </p:sp>
    </p:spTree>
    <p:extLst>
      <p:ext uri="{BB962C8B-B14F-4D97-AF65-F5344CB8AC3E}">
        <p14:creationId xmlns:p14="http://schemas.microsoft.com/office/powerpoint/2010/main" xmlns="" val="75953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How does it work?</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1790700"/>
            <a:ext cx="10820400" cy="4705350"/>
          </a:xfrm>
        </p:spPr>
        <p:txBody>
          <a:bodyPr/>
          <a:lstStyle/>
          <a:p>
            <a:r>
              <a:rPr lang="en-US" sz="2400" dirty="0" smtClean="0"/>
              <a:t>Additionally, querying in Cloud </a:t>
            </a:r>
            <a:r>
              <a:rPr lang="en-US" sz="2400" dirty="0" err="1" smtClean="0"/>
              <a:t>Firestore</a:t>
            </a:r>
            <a:r>
              <a:rPr lang="en-US" sz="2400" dirty="0" smtClean="0"/>
              <a:t> is expressive, efficient, and flexible. Create shallow queries to retrieve data at the document level without needing to retrieve the entire collection, or any nested </a:t>
            </a:r>
            <a:r>
              <a:rPr lang="en-US" sz="2400" dirty="0" err="1" smtClean="0"/>
              <a:t>subcollections</a:t>
            </a:r>
            <a:r>
              <a:rPr lang="en-US" sz="2400" dirty="0" smtClean="0"/>
              <a:t>. Add sorting, filtering, and limits to your queries or cursors to paginate your results. To keep data in your apps current, without retrieving your entire database each time an update happens, add </a:t>
            </a:r>
            <a:r>
              <a:rPr lang="en-US" sz="2400" dirty="0" err="1" smtClean="0"/>
              <a:t>realtime</a:t>
            </a:r>
            <a:r>
              <a:rPr lang="en-US" sz="2400" dirty="0" smtClean="0"/>
              <a:t> listeners. Adding </a:t>
            </a:r>
            <a:r>
              <a:rPr lang="en-US" sz="2400" dirty="0" err="1" smtClean="0"/>
              <a:t>realtime</a:t>
            </a:r>
            <a:r>
              <a:rPr lang="en-US" sz="2400" dirty="0" smtClean="0"/>
              <a:t> listeners to your app notifies you with a data snapshot whenever the data your client apps are listening to changes, retrieving only the new changes.</a:t>
            </a:r>
          </a:p>
          <a:p>
            <a:r>
              <a:rPr lang="en-US" sz="2400" dirty="0" smtClean="0"/>
              <a:t>Protect access to your data in Cloud </a:t>
            </a:r>
            <a:r>
              <a:rPr lang="en-US" sz="2400" dirty="0" err="1" smtClean="0"/>
              <a:t>Firestore</a:t>
            </a:r>
            <a:r>
              <a:rPr lang="en-US" sz="2400" dirty="0" smtClean="0"/>
              <a:t> with Firebase Authentication and Cloud </a:t>
            </a:r>
            <a:r>
              <a:rPr lang="en-US" sz="2400" dirty="0" err="1" smtClean="0"/>
              <a:t>Firestore</a:t>
            </a:r>
            <a:r>
              <a:rPr lang="en-US" sz="2400" dirty="0" smtClean="0"/>
              <a:t> Security Rules for Android, </a:t>
            </a:r>
            <a:r>
              <a:rPr lang="en-US" sz="2400" dirty="0" err="1" smtClean="0"/>
              <a:t>iOS</a:t>
            </a:r>
            <a:r>
              <a:rPr lang="en-US" sz="2400" dirty="0" smtClean="0"/>
              <a:t>, and JavaScript, or Identity and Access Management (IAM) for server-side languages.</a:t>
            </a:r>
          </a:p>
          <a:p>
            <a:endParaRPr lang="en-US" sz="2400" dirty="0"/>
          </a:p>
        </p:txBody>
      </p:sp>
    </p:spTree>
    <p:extLst>
      <p:ext uri="{BB962C8B-B14F-4D97-AF65-F5344CB8AC3E}">
        <p14:creationId xmlns:p14="http://schemas.microsoft.com/office/powerpoint/2010/main" xmlns="" val="759534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cstate="print"/>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xmlns=""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What is Firebase?</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1771650"/>
            <a:ext cx="10820400" cy="4438650"/>
          </a:xfrm>
        </p:spPr>
        <p:txBody>
          <a:bodyPr/>
          <a:lstStyle/>
          <a:p>
            <a:r>
              <a:rPr lang="en-US" b="1" dirty="0" smtClean="0"/>
              <a:t>Firebase</a:t>
            </a:r>
            <a:r>
              <a:rPr lang="en-US" dirty="0" smtClean="0"/>
              <a:t> is a Backend-as-a-Service (Baas). It provides developers with a variety of tools and services to help them develop quality apps, grow their user base, and earn profit. It is built on Google’s infrastructure.</a:t>
            </a:r>
          </a:p>
          <a:p>
            <a:endParaRPr lang="en-US" dirty="0" smtClean="0"/>
          </a:p>
          <a:p>
            <a:r>
              <a:rPr lang="en-US" dirty="0" smtClean="0"/>
              <a:t>Firebase is categorized as a </a:t>
            </a:r>
            <a:r>
              <a:rPr lang="en-US" dirty="0" err="1" smtClean="0">
                <a:hlinkClick r:id="rId2"/>
              </a:rPr>
              <a:t>NoSQL</a:t>
            </a:r>
            <a:r>
              <a:rPr lang="en-US" dirty="0" smtClean="0"/>
              <a:t> database program, which stores data in JSON-like documents.</a:t>
            </a:r>
          </a:p>
          <a:p>
            <a:endParaRPr lang="en-US" dirty="0" smtClean="0"/>
          </a:p>
          <a:p>
            <a:r>
              <a:rPr lang="en-US" dirty="0" smtClean="0"/>
              <a:t>Firebase frees developers to focus crafting fantastic user experiences. You don’t need to manage servers. You don’t need to write APIs. Firebase is your server, your API and your </a:t>
            </a:r>
            <a:r>
              <a:rPr lang="en-US" dirty="0" err="1" smtClean="0"/>
              <a:t>datastore</a:t>
            </a:r>
            <a:r>
              <a:rPr lang="en-US" dirty="0" smtClean="0"/>
              <a:t>, all written so generically that you can modify it to suit most needs. Yeah, you’ll occasionally need to use other bits of the Google Cloud for your advanced applications. Firebase can’t be everything to everybody. But it gets pretty close.</a:t>
            </a:r>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Key Features</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p:txBody>
          <a:bodyPr/>
          <a:lstStyle/>
          <a:p>
            <a:r>
              <a:rPr lang="en-US" b="1" dirty="0" smtClean="0"/>
              <a:t>1. Authentication</a:t>
            </a:r>
          </a:p>
          <a:p>
            <a:r>
              <a:rPr lang="en-US" dirty="0" smtClean="0"/>
              <a:t>It supports authentication using passwords, phone numbers, Google, </a:t>
            </a:r>
            <a:r>
              <a:rPr lang="en-US" dirty="0" err="1" smtClean="0"/>
              <a:t>Facebook</a:t>
            </a:r>
            <a:r>
              <a:rPr lang="en-US" dirty="0" smtClean="0"/>
              <a:t>, Twitter, and more. The Firebase Authentication (SDK) can be used to manually integrate one or more sign-in methods into an app</a:t>
            </a:r>
            <a:r>
              <a:rPr lang="en-US" dirty="0" smtClean="0"/>
              <a:t>.</a:t>
            </a:r>
          </a:p>
          <a:p>
            <a:endParaRPr lang="en-US" dirty="0" smtClean="0"/>
          </a:p>
          <a:p>
            <a:r>
              <a:rPr lang="en-US" b="1" dirty="0" smtClean="0"/>
              <a:t>2. </a:t>
            </a:r>
            <a:r>
              <a:rPr lang="en-US" b="1" dirty="0" err="1" smtClean="0"/>
              <a:t>Realtime</a:t>
            </a:r>
            <a:r>
              <a:rPr lang="en-US" b="1" dirty="0" smtClean="0"/>
              <a:t> database</a:t>
            </a:r>
          </a:p>
          <a:p>
            <a:r>
              <a:rPr lang="en-US" dirty="0" smtClean="0"/>
              <a:t>Data is synced across all clients in </a:t>
            </a:r>
            <a:r>
              <a:rPr lang="en-US" dirty="0" err="1" smtClean="0"/>
              <a:t>realtime</a:t>
            </a:r>
            <a:r>
              <a:rPr lang="en-US" dirty="0" smtClean="0"/>
              <a:t> and remains available even when an app goes offline.</a:t>
            </a:r>
          </a:p>
          <a:p>
            <a:endParaRPr lang="en-US" dirty="0"/>
          </a:p>
        </p:txBody>
      </p:sp>
    </p:spTree>
    <p:extLst>
      <p:ext uri="{BB962C8B-B14F-4D97-AF65-F5344CB8AC3E}">
        <p14:creationId xmlns:p14="http://schemas.microsoft.com/office/powerpoint/2010/main" xmlns="" val="75953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Key Features</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4457700"/>
          </a:xfrm>
        </p:spPr>
        <p:txBody>
          <a:bodyPr/>
          <a:lstStyle/>
          <a:p>
            <a:r>
              <a:rPr lang="en-US" b="1" dirty="0" smtClean="0"/>
              <a:t>3. Hosting</a:t>
            </a:r>
          </a:p>
          <a:p>
            <a:r>
              <a:rPr lang="en-US" dirty="0" smtClean="0"/>
              <a:t>Firebase Hosting provides fast hosting for a web app; content is cached into content delivery networks worldwide</a:t>
            </a:r>
            <a:r>
              <a:rPr lang="en-US" dirty="0" smtClean="0"/>
              <a:t>.</a:t>
            </a:r>
          </a:p>
          <a:p>
            <a:endParaRPr lang="en-US" dirty="0" smtClean="0"/>
          </a:p>
          <a:p>
            <a:r>
              <a:rPr lang="en-US" b="1" dirty="0" smtClean="0"/>
              <a:t>4. Test lab</a:t>
            </a:r>
          </a:p>
          <a:p>
            <a:r>
              <a:rPr lang="en-US" dirty="0" smtClean="0"/>
              <a:t>The application is tested on virtual and physical devices located in Google’s data centers</a:t>
            </a:r>
            <a:r>
              <a:rPr lang="en-US" dirty="0" smtClean="0"/>
              <a:t>.</a:t>
            </a:r>
          </a:p>
          <a:p>
            <a:endParaRPr lang="en-US" dirty="0" smtClean="0"/>
          </a:p>
          <a:p>
            <a:r>
              <a:rPr lang="en-US" b="1" dirty="0" smtClean="0"/>
              <a:t>5. Notifications</a:t>
            </a:r>
          </a:p>
          <a:p>
            <a:r>
              <a:rPr lang="en-US" dirty="0" smtClean="0"/>
              <a:t>Notifications can be sent with firebase with no additional coding.</a:t>
            </a:r>
          </a:p>
          <a:p>
            <a:r>
              <a:rPr lang="en-US" dirty="0" smtClean="0"/>
              <a:t>Users can get started with firebase for free; more details can be found on the </a:t>
            </a:r>
            <a:r>
              <a:rPr lang="en-US" dirty="0" smtClean="0">
                <a:hlinkClick r:id="rId2"/>
              </a:rPr>
              <a:t>official website</a:t>
            </a:r>
            <a:r>
              <a:rPr lang="en-US" dirty="0" smtClean="0"/>
              <a:t>.</a:t>
            </a:r>
          </a:p>
          <a:p>
            <a:endParaRPr lang="en-US" dirty="0"/>
          </a:p>
        </p:txBody>
      </p:sp>
    </p:spTree>
    <p:extLst>
      <p:ext uri="{BB962C8B-B14F-4D97-AF65-F5344CB8AC3E}">
        <p14:creationId xmlns:p14="http://schemas.microsoft.com/office/powerpoint/2010/main" xmlns="" val="75953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How does it work?</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1638300"/>
            <a:ext cx="10820400" cy="5219700"/>
          </a:xfrm>
        </p:spPr>
        <p:txBody>
          <a:bodyPr/>
          <a:lstStyle/>
          <a:p>
            <a:r>
              <a:rPr lang="en-US" dirty="0" smtClean="0"/>
              <a:t>The Firebase </a:t>
            </a:r>
            <a:r>
              <a:rPr lang="en-US" dirty="0" err="1" smtClean="0"/>
              <a:t>Realtime</a:t>
            </a:r>
            <a:r>
              <a:rPr lang="en-US" dirty="0" smtClean="0"/>
              <a:t> Database lets you build rich, collaborative applications by allowing secure access to the database directly from client-side code. Data is persisted locally, and even while offline, </a:t>
            </a:r>
            <a:r>
              <a:rPr lang="en-US" dirty="0" err="1" smtClean="0"/>
              <a:t>realtime</a:t>
            </a:r>
            <a:r>
              <a:rPr lang="en-US" dirty="0" smtClean="0"/>
              <a:t> events continue to fire, giving the end user a responsive experience. When the device regains connection, the </a:t>
            </a:r>
            <a:r>
              <a:rPr lang="en-US" dirty="0" err="1" smtClean="0"/>
              <a:t>Realtime</a:t>
            </a:r>
            <a:r>
              <a:rPr lang="en-US" dirty="0" smtClean="0"/>
              <a:t> Database synchronizes the local data changes with the remote updates that occurred while the client was offline, merging any conflicts automatically</a:t>
            </a:r>
            <a:r>
              <a:rPr lang="en-US" dirty="0" smtClean="0"/>
              <a:t>.</a:t>
            </a:r>
          </a:p>
          <a:p>
            <a:r>
              <a:rPr lang="en-US" dirty="0" smtClean="0"/>
              <a:t>The </a:t>
            </a:r>
            <a:r>
              <a:rPr lang="en-US" dirty="0" err="1" smtClean="0"/>
              <a:t>Realtime</a:t>
            </a:r>
            <a:r>
              <a:rPr lang="en-US" dirty="0" smtClean="0"/>
              <a:t> Database provides a flexible, expression-based rules language, called Firebase </a:t>
            </a:r>
            <a:r>
              <a:rPr lang="en-US" dirty="0" err="1" smtClean="0"/>
              <a:t>Realtime</a:t>
            </a:r>
            <a:r>
              <a:rPr lang="en-US" dirty="0" smtClean="0"/>
              <a:t> Database Security Rules, to define how your data should be structured and when data can be read from or written to. When integrated with Firebase Authentication, developers can define who has access to what data, and how they can access it</a:t>
            </a:r>
            <a:r>
              <a:rPr lang="en-US" dirty="0" smtClean="0"/>
              <a:t>.</a:t>
            </a:r>
          </a:p>
          <a:p>
            <a:r>
              <a:rPr lang="en-US" dirty="0" smtClean="0"/>
              <a:t>The </a:t>
            </a:r>
            <a:r>
              <a:rPr lang="en-US" dirty="0" err="1" smtClean="0"/>
              <a:t>Realtime</a:t>
            </a:r>
            <a:r>
              <a:rPr lang="en-US" dirty="0" smtClean="0"/>
              <a:t> Database is a </a:t>
            </a:r>
            <a:r>
              <a:rPr lang="en-US" dirty="0" err="1" smtClean="0"/>
              <a:t>NoSQL</a:t>
            </a:r>
            <a:r>
              <a:rPr lang="en-US" dirty="0" smtClean="0"/>
              <a:t> database and as such has different optimizations and functionality compared to a relational database. The </a:t>
            </a:r>
            <a:r>
              <a:rPr lang="en-US" dirty="0" err="1" smtClean="0"/>
              <a:t>Realtime</a:t>
            </a:r>
            <a:r>
              <a:rPr lang="en-US" dirty="0" smtClean="0"/>
              <a:t> Database API is designed to only allow operations that can be executed quickly. This enables you to build a great </a:t>
            </a:r>
            <a:r>
              <a:rPr lang="en-US" dirty="0" err="1" smtClean="0"/>
              <a:t>realtime</a:t>
            </a:r>
            <a:r>
              <a:rPr lang="en-US" dirty="0" smtClean="0"/>
              <a:t> experience that can serve millions of users without compromising on responsiveness. Because of this, it is important to think about how users need to access your data and then </a:t>
            </a:r>
            <a:r>
              <a:rPr lang="en-US" dirty="0" smtClean="0">
                <a:hlinkClick r:id="rId2"/>
              </a:rPr>
              <a:t>structure it accordingly</a:t>
            </a:r>
            <a:r>
              <a:rPr lang="en-US" dirty="0" smtClean="0"/>
              <a:t>.</a:t>
            </a:r>
            <a:endParaRPr lang="en-US" dirty="0"/>
          </a:p>
        </p:txBody>
      </p:sp>
    </p:spTree>
    <p:extLst>
      <p:ext uri="{BB962C8B-B14F-4D97-AF65-F5344CB8AC3E}">
        <p14:creationId xmlns:p14="http://schemas.microsoft.com/office/powerpoint/2010/main" xmlns="" val="7595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Firebase Pros &amp; Cons</a:t>
            </a:r>
            <a:endParaRPr lang="en-US"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1752600"/>
            <a:ext cx="10820400" cy="5105400"/>
          </a:xfrm>
        </p:spPr>
        <p:txBody>
          <a:bodyPr/>
          <a:lstStyle/>
          <a:p>
            <a:r>
              <a:rPr lang="en-US" b="1" dirty="0" smtClean="0"/>
              <a:t>Pros:</a:t>
            </a:r>
            <a:endParaRPr lang="en-US" b="1" dirty="0" smtClean="0"/>
          </a:p>
          <a:p>
            <a:r>
              <a:rPr lang="en-US" dirty="0" smtClean="0"/>
              <a:t>Email &amp; password, Google, </a:t>
            </a:r>
            <a:r>
              <a:rPr lang="en-US" dirty="0" err="1" smtClean="0"/>
              <a:t>Facebook</a:t>
            </a:r>
            <a:r>
              <a:rPr lang="en-US" dirty="0" smtClean="0"/>
              <a:t>, and </a:t>
            </a:r>
            <a:r>
              <a:rPr lang="en-US" dirty="0" err="1" smtClean="0"/>
              <a:t>Github</a:t>
            </a:r>
            <a:r>
              <a:rPr lang="en-US" dirty="0" smtClean="0"/>
              <a:t> authentication</a:t>
            </a:r>
          </a:p>
          <a:p>
            <a:r>
              <a:rPr lang="en-US" dirty="0" err="1" smtClean="0"/>
              <a:t>Realtime</a:t>
            </a:r>
            <a:r>
              <a:rPr lang="en-US" dirty="0" smtClean="0"/>
              <a:t> data</a:t>
            </a:r>
          </a:p>
          <a:p>
            <a:r>
              <a:rPr lang="en-US" dirty="0" smtClean="0"/>
              <a:t>Ready-made </a:t>
            </a:r>
            <a:r>
              <a:rPr lang="en-US" dirty="0" err="1" smtClean="0"/>
              <a:t>api</a:t>
            </a:r>
            <a:endParaRPr lang="en-US" dirty="0" smtClean="0"/>
          </a:p>
          <a:p>
            <a:r>
              <a:rPr lang="en-US" dirty="0" smtClean="0"/>
              <a:t>Built in security at the data node level</a:t>
            </a:r>
          </a:p>
          <a:p>
            <a:r>
              <a:rPr lang="en-US" dirty="0" smtClean="0"/>
              <a:t>File storage backed by Google Cloud Storage</a:t>
            </a:r>
          </a:p>
          <a:p>
            <a:r>
              <a:rPr lang="en-US" dirty="0" smtClean="0"/>
              <a:t>Static file hosting</a:t>
            </a:r>
          </a:p>
          <a:p>
            <a:r>
              <a:rPr lang="en-US" dirty="0" smtClean="0"/>
              <a:t>Treat data as streams to build highly scalable applications</a:t>
            </a:r>
          </a:p>
          <a:p>
            <a:r>
              <a:rPr lang="en-US" dirty="0" smtClean="0"/>
              <a:t>Don’t worry about your infrastructure!</a:t>
            </a:r>
          </a:p>
          <a:p>
            <a:endParaRPr lang="en-US" dirty="0"/>
          </a:p>
        </p:txBody>
      </p:sp>
    </p:spTree>
    <p:extLst>
      <p:ext uri="{BB962C8B-B14F-4D97-AF65-F5344CB8AC3E}">
        <p14:creationId xmlns:p14="http://schemas.microsoft.com/office/powerpoint/2010/main" xmlns="" val="75953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Firebase Pros &amp; Cons</a:t>
            </a:r>
            <a:endParaRPr lang="en-US"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1752600"/>
            <a:ext cx="10820400" cy="3848100"/>
          </a:xfrm>
        </p:spPr>
        <p:txBody>
          <a:bodyPr/>
          <a:lstStyle/>
          <a:p>
            <a:r>
              <a:rPr lang="en-US" b="1" dirty="0" smtClean="0"/>
              <a:t>Cons:</a:t>
            </a:r>
            <a:endParaRPr lang="en-US" b="1" dirty="0" smtClean="0"/>
          </a:p>
          <a:p>
            <a:r>
              <a:rPr lang="en-US" dirty="0" smtClean="0"/>
              <a:t>Limited query abilities due to Firebase’s data stream model</a:t>
            </a:r>
          </a:p>
          <a:p>
            <a:r>
              <a:rPr lang="en-US" dirty="0" smtClean="0"/>
              <a:t>Traditional relational data models are not applicable to </a:t>
            </a:r>
            <a:r>
              <a:rPr lang="en-US" dirty="0" err="1" smtClean="0"/>
              <a:t>NoSQL</a:t>
            </a:r>
            <a:r>
              <a:rPr lang="en-US" dirty="0" smtClean="0"/>
              <a:t>; therefore, your SQL chops will not transfer</a:t>
            </a:r>
          </a:p>
          <a:p>
            <a:r>
              <a:rPr lang="en-US" dirty="0" smtClean="0"/>
              <a:t>No on-premise installation</a:t>
            </a:r>
          </a:p>
          <a:p>
            <a:endParaRPr lang="en-US" dirty="0"/>
          </a:p>
        </p:txBody>
      </p:sp>
    </p:spTree>
    <p:extLst>
      <p:ext uri="{BB962C8B-B14F-4D97-AF65-F5344CB8AC3E}">
        <p14:creationId xmlns:p14="http://schemas.microsoft.com/office/powerpoint/2010/main" xmlns="" val="75953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Cloud </a:t>
            </a:r>
            <a:r>
              <a:rPr lang="en-US" dirty="0" err="1" smtClean="0"/>
              <a:t>Firestore</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3848100"/>
          </a:xfrm>
        </p:spPr>
        <p:txBody>
          <a:bodyPr/>
          <a:lstStyle/>
          <a:p>
            <a:r>
              <a:rPr lang="en-US" sz="2400" dirty="0" smtClean="0"/>
              <a:t>Cloud </a:t>
            </a:r>
            <a:r>
              <a:rPr lang="en-US" sz="2400" dirty="0" err="1" smtClean="0"/>
              <a:t>Firestore</a:t>
            </a:r>
            <a:r>
              <a:rPr lang="en-US" sz="2400" dirty="0" smtClean="0"/>
              <a:t> is a flexible, scalable database for mobile, web, and server development from Firebase and Google Cloud Platform. Like Firebase </a:t>
            </a:r>
            <a:r>
              <a:rPr lang="en-US" sz="2400" dirty="0" err="1" smtClean="0"/>
              <a:t>Realtime</a:t>
            </a:r>
            <a:r>
              <a:rPr lang="en-US" sz="2400" dirty="0" smtClean="0"/>
              <a:t> Database, it keeps your data in sync across client apps through </a:t>
            </a:r>
            <a:r>
              <a:rPr lang="en-US" sz="2400" dirty="0" err="1" smtClean="0"/>
              <a:t>realtime</a:t>
            </a:r>
            <a:r>
              <a:rPr lang="en-US" sz="2400" dirty="0" smtClean="0"/>
              <a:t> listeners and offers offline support for mobile and web so you can build responsive apps that work regardless of network latency or Internet connectivity. Cloud </a:t>
            </a:r>
            <a:r>
              <a:rPr lang="en-US" sz="2400" dirty="0" err="1" smtClean="0"/>
              <a:t>Firestore</a:t>
            </a:r>
            <a:r>
              <a:rPr lang="en-US" sz="2400" dirty="0" smtClean="0"/>
              <a:t> also offers seamless integration with other Firebase and Google Cloud Platform products, including Cloud Functions.</a:t>
            </a:r>
            <a:endParaRPr lang="en-US" sz="2400" dirty="0"/>
          </a:p>
        </p:txBody>
      </p:sp>
    </p:spTree>
    <p:extLst>
      <p:ext uri="{BB962C8B-B14F-4D97-AF65-F5344CB8AC3E}">
        <p14:creationId xmlns:p14="http://schemas.microsoft.com/office/powerpoint/2010/main" xmlns="" val="75953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smtClean="0"/>
              <a:t>Key capabilities</a:t>
            </a:r>
            <a:endParaRPr lang="en-US" b="1"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4438650"/>
          </a:xfrm>
        </p:spPr>
        <p:txBody>
          <a:bodyPr/>
          <a:lstStyle/>
          <a:p>
            <a:r>
              <a:rPr lang="en-US" sz="2400" b="1" dirty="0" smtClean="0"/>
              <a:t>Flexibility</a:t>
            </a:r>
          </a:p>
          <a:p>
            <a:r>
              <a:rPr lang="en-US" sz="2400" dirty="0" smtClean="0"/>
              <a:t>The Cloud </a:t>
            </a:r>
            <a:r>
              <a:rPr lang="en-US" sz="2400" dirty="0" err="1" smtClean="0"/>
              <a:t>Firestore</a:t>
            </a:r>
            <a:r>
              <a:rPr lang="en-US" sz="2400" dirty="0" smtClean="0"/>
              <a:t> data model supports flexible, hierarchical data structures. Store your data in documents, organized into collections. Documents can contain complex </a:t>
            </a:r>
            <a:r>
              <a:rPr lang="en-US" sz="2400" dirty="0" smtClean="0"/>
              <a:t>nested </a:t>
            </a:r>
            <a:r>
              <a:rPr lang="en-US" sz="2400" dirty="0" smtClean="0"/>
              <a:t>objects in addition to </a:t>
            </a:r>
            <a:r>
              <a:rPr lang="en-US" sz="2400" dirty="0" err="1" smtClean="0"/>
              <a:t>subcollections</a:t>
            </a:r>
            <a:r>
              <a:rPr lang="en-US" sz="2400" dirty="0" smtClean="0"/>
              <a:t>.</a:t>
            </a:r>
          </a:p>
          <a:p>
            <a:r>
              <a:rPr lang="en-US" sz="2400" b="1" dirty="0" smtClean="0"/>
              <a:t>Expressive </a:t>
            </a:r>
            <a:r>
              <a:rPr lang="en-US" sz="2400" b="1" dirty="0" smtClean="0"/>
              <a:t>querying</a:t>
            </a:r>
          </a:p>
          <a:p>
            <a:r>
              <a:rPr lang="en-US" sz="2400" dirty="0" smtClean="0"/>
              <a:t>In Cloud </a:t>
            </a:r>
            <a:r>
              <a:rPr lang="en-US" sz="2400" dirty="0" err="1" smtClean="0"/>
              <a:t>Firestore</a:t>
            </a:r>
            <a:r>
              <a:rPr lang="en-US" sz="2400" dirty="0" smtClean="0"/>
              <a:t>, you can use queries to retrieve individual, specific documents or to retrieve all the documents in a collection that match your query parameters. Your queries can include multiple, chained filters and combine filtering and sorting. They're also indexed by default, so query performance is proportional to the size of your result set, not your data set.</a:t>
            </a:r>
            <a:endParaRPr lang="en-US" sz="2400" dirty="0"/>
          </a:p>
        </p:txBody>
      </p:sp>
    </p:spTree>
    <p:extLst>
      <p:ext uri="{BB962C8B-B14F-4D97-AF65-F5344CB8AC3E}">
        <p14:creationId xmlns:p14="http://schemas.microsoft.com/office/powerpoint/2010/main" xmlns="" val="759534034"/>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TotalTime>
  <Words>941</Words>
  <Application>Microsoft Office PowerPoint</Application>
  <PresentationFormat>Произвольный</PresentationFormat>
  <Paragraphs>61</Paragraphs>
  <Slides>14</Slides>
  <Notes>1</Notes>
  <HiddenSlides>0</HiddenSlides>
  <MMClips>0</MMClips>
  <ScaleCrop>false</ScaleCrop>
  <HeadingPairs>
    <vt:vector size="4" baseType="variant">
      <vt:variant>
        <vt:lpstr>Тема</vt:lpstr>
      </vt:variant>
      <vt:variant>
        <vt:i4>3</vt:i4>
      </vt:variant>
      <vt:variant>
        <vt:lpstr>Заголовки слайдов</vt:lpstr>
      </vt:variant>
      <vt:variant>
        <vt:i4>14</vt:i4>
      </vt:variant>
    </vt:vector>
  </HeadingPairs>
  <TitlesOfParts>
    <vt:vector size="17" baseType="lpstr">
      <vt:lpstr>1_GRADIENT THEME</vt:lpstr>
      <vt:lpstr>2_GRADIENT THEME</vt:lpstr>
      <vt:lpstr>2_DARK THEME</vt:lpstr>
      <vt:lpstr>Firebase/ Firestore</vt:lpstr>
      <vt:lpstr>What is Firebase?</vt:lpstr>
      <vt:lpstr>Key Features</vt:lpstr>
      <vt:lpstr>Key Features</vt:lpstr>
      <vt:lpstr>How does it work?</vt:lpstr>
      <vt:lpstr>Firebase Pros &amp; Cons</vt:lpstr>
      <vt:lpstr>Firebase Pros &amp; Cons</vt:lpstr>
      <vt:lpstr>Cloud Firestore</vt:lpstr>
      <vt:lpstr>Key capabilities</vt:lpstr>
      <vt:lpstr>Key capabilities</vt:lpstr>
      <vt:lpstr>Key capabilities</vt:lpstr>
      <vt:lpstr>How does it work?</vt:lpstr>
      <vt:lpstr>How does it work?</vt:lpstr>
      <vt:lpstr>Слайд 14</vt:lpstr>
    </vt:vector>
  </TitlesOfParts>
  <Company>Verint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Lnv</cp:lastModifiedBy>
  <cp:revision>7</cp:revision>
  <dcterms:created xsi:type="dcterms:W3CDTF">2018-11-02T13:55:27Z</dcterms:created>
  <dcterms:modified xsi:type="dcterms:W3CDTF">2020-10-19T20:11:40Z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