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1" r:id="rId7"/>
    <p:sldId id="268" r:id="rId8"/>
    <p:sldId id="271" r:id="rId9"/>
    <p:sldId id="272" r:id="rId10"/>
    <p:sldId id="275" r:id="rId11"/>
    <p:sldId id="263" r:id="rId12"/>
    <p:sldId id="265" r:id="rId13"/>
    <p:sldId id="266" r:id="rId14"/>
    <p:sldId id="267" r:id="rId15"/>
    <p:sldId id="276" r:id="rId16"/>
    <p:sldId id="269" r:id="rId17"/>
    <p:sldId id="273" r:id="rId18"/>
    <p:sldId id="264"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00" d="100"/>
          <a:sy n="100" d="100"/>
        </p:scale>
        <p:origin x="29" y="-6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921A-7B4A-D502-1D95-E01D3865B6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CCFEAF1-57DB-042E-E0D3-BF7AAFB8D1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A3B8F7C-3555-D834-C122-5E9541ADA466}"/>
              </a:ext>
            </a:extLst>
          </p:cNvPr>
          <p:cNvSpPr>
            <a:spLocks noGrp="1"/>
          </p:cNvSpPr>
          <p:nvPr>
            <p:ph type="dt" sz="half" idx="10"/>
          </p:nvPr>
        </p:nvSpPr>
        <p:spPr/>
        <p:txBody>
          <a:bodyPr/>
          <a:lstStyle/>
          <a:p>
            <a:fld id="{5FC18E03-E6E9-4A57-8E2C-263D33CE4F93}" type="datetimeFigureOut">
              <a:rPr lang="en-SG" smtClean="0"/>
              <a:t>26/2/2024</a:t>
            </a:fld>
            <a:endParaRPr lang="en-SG"/>
          </a:p>
        </p:txBody>
      </p:sp>
      <p:sp>
        <p:nvSpPr>
          <p:cNvPr id="5" name="Footer Placeholder 4">
            <a:extLst>
              <a:ext uri="{FF2B5EF4-FFF2-40B4-BE49-F238E27FC236}">
                <a16:creationId xmlns:a16="http://schemas.microsoft.com/office/drawing/2014/main" id="{D499D6E5-CA1F-506F-04CD-A3D09641A0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C2590DC-4C7D-BCDA-50A5-B0E935B83031}"/>
              </a:ext>
            </a:extLst>
          </p:cNvPr>
          <p:cNvSpPr>
            <a:spLocks noGrp="1"/>
          </p:cNvSpPr>
          <p:nvPr>
            <p:ph type="sldNum" sz="quarter" idx="12"/>
          </p:nvPr>
        </p:nvSpPr>
        <p:spPr/>
        <p:txBody>
          <a:bodyPr/>
          <a:lstStyle/>
          <a:p>
            <a:fld id="{409E6B85-729D-4425-9FDB-2EB4FF6EE2B6}" type="slidenum">
              <a:rPr lang="en-SG" smtClean="0"/>
              <a:t>‹#›</a:t>
            </a:fld>
            <a:endParaRPr lang="en-SG"/>
          </a:p>
        </p:txBody>
      </p:sp>
    </p:spTree>
    <p:extLst>
      <p:ext uri="{BB962C8B-B14F-4D97-AF65-F5344CB8AC3E}">
        <p14:creationId xmlns:p14="http://schemas.microsoft.com/office/powerpoint/2010/main" val="287171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D735-C537-4633-E833-2685B7004F1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A188799-26EB-B04F-0A34-AF0D5CA48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066F3D9-DAAA-9FD1-B560-FA2ED39B4345}"/>
              </a:ext>
            </a:extLst>
          </p:cNvPr>
          <p:cNvSpPr>
            <a:spLocks noGrp="1"/>
          </p:cNvSpPr>
          <p:nvPr>
            <p:ph type="dt" sz="half" idx="10"/>
          </p:nvPr>
        </p:nvSpPr>
        <p:spPr/>
        <p:txBody>
          <a:bodyPr/>
          <a:lstStyle/>
          <a:p>
            <a:fld id="{5FC18E03-E6E9-4A57-8E2C-263D33CE4F93}" type="datetimeFigureOut">
              <a:rPr lang="en-SG" smtClean="0"/>
              <a:t>26/2/2024</a:t>
            </a:fld>
            <a:endParaRPr lang="en-SG"/>
          </a:p>
        </p:txBody>
      </p:sp>
      <p:sp>
        <p:nvSpPr>
          <p:cNvPr id="5" name="Footer Placeholder 4">
            <a:extLst>
              <a:ext uri="{FF2B5EF4-FFF2-40B4-BE49-F238E27FC236}">
                <a16:creationId xmlns:a16="http://schemas.microsoft.com/office/drawing/2014/main" id="{088DD747-102A-C4DE-70B6-192E10646E4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5D7F15B-3211-2ED0-FC73-5922D5524A75}"/>
              </a:ext>
            </a:extLst>
          </p:cNvPr>
          <p:cNvSpPr>
            <a:spLocks noGrp="1"/>
          </p:cNvSpPr>
          <p:nvPr>
            <p:ph type="sldNum" sz="quarter" idx="12"/>
          </p:nvPr>
        </p:nvSpPr>
        <p:spPr/>
        <p:txBody>
          <a:bodyPr/>
          <a:lstStyle/>
          <a:p>
            <a:fld id="{409E6B85-729D-4425-9FDB-2EB4FF6EE2B6}" type="slidenum">
              <a:rPr lang="en-SG" smtClean="0"/>
              <a:t>‹#›</a:t>
            </a:fld>
            <a:endParaRPr lang="en-SG"/>
          </a:p>
        </p:txBody>
      </p:sp>
    </p:spTree>
    <p:extLst>
      <p:ext uri="{BB962C8B-B14F-4D97-AF65-F5344CB8AC3E}">
        <p14:creationId xmlns:p14="http://schemas.microsoft.com/office/powerpoint/2010/main" val="239727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033956-D74E-AC7A-6542-E1AEFFA0BC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096E498-BB54-70FF-92D3-F08384B6FC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619E254-1A4F-A5F4-2310-DEE72ABF5669}"/>
              </a:ext>
            </a:extLst>
          </p:cNvPr>
          <p:cNvSpPr>
            <a:spLocks noGrp="1"/>
          </p:cNvSpPr>
          <p:nvPr>
            <p:ph type="dt" sz="half" idx="10"/>
          </p:nvPr>
        </p:nvSpPr>
        <p:spPr/>
        <p:txBody>
          <a:bodyPr/>
          <a:lstStyle/>
          <a:p>
            <a:fld id="{5FC18E03-E6E9-4A57-8E2C-263D33CE4F93}" type="datetimeFigureOut">
              <a:rPr lang="en-SG" smtClean="0"/>
              <a:t>26/2/2024</a:t>
            </a:fld>
            <a:endParaRPr lang="en-SG"/>
          </a:p>
        </p:txBody>
      </p:sp>
      <p:sp>
        <p:nvSpPr>
          <p:cNvPr id="5" name="Footer Placeholder 4">
            <a:extLst>
              <a:ext uri="{FF2B5EF4-FFF2-40B4-BE49-F238E27FC236}">
                <a16:creationId xmlns:a16="http://schemas.microsoft.com/office/drawing/2014/main" id="{EED59994-0BC1-9976-BBB5-B026C339964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95001D-554F-1B84-9A7F-B63B21E755AA}"/>
              </a:ext>
            </a:extLst>
          </p:cNvPr>
          <p:cNvSpPr>
            <a:spLocks noGrp="1"/>
          </p:cNvSpPr>
          <p:nvPr>
            <p:ph type="sldNum" sz="quarter" idx="12"/>
          </p:nvPr>
        </p:nvSpPr>
        <p:spPr/>
        <p:txBody>
          <a:bodyPr/>
          <a:lstStyle/>
          <a:p>
            <a:fld id="{409E6B85-729D-4425-9FDB-2EB4FF6EE2B6}" type="slidenum">
              <a:rPr lang="en-SG" smtClean="0"/>
              <a:t>‹#›</a:t>
            </a:fld>
            <a:endParaRPr lang="en-SG"/>
          </a:p>
        </p:txBody>
      </p:sp>
    </p:spTree>
    <p:extLst>
      <p:ext uri="{BB962C8B-B14F-4D97-AF65-F5344CB8AC3E}">
        <p14:creationId xmlns:p14="http://schemas.microsoft.com/office/powerpoint/2010/main" val="350568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D827-C844-00A0-B99B-D1ED474A049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CE218B5-C019-551C-0AE6-3E953ACF0B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678664D-BB11-C44A-6358-1FD87C8748FB}"/>
              </a:ext>
            </a:extLst>
          </p:cNvPr>
          <p:cNvSpPr>
            <a:spLocks noGrp="1"/>
          </p:cNvSpPr>
          <p:nvPr>
            <p:ph type="dt" sz="half" idx="10"/>
          </p:nvPr>
        </p:nvSpPr>
        <p:spPr/>
        <p:txBody>
          <a:bodyPr/>
          <a:lstStyle/>
          <a:p>
            <a:fld id="{5FC18E03-E6E9-4A57-8E2C-263D33CE4F93}" type="datetimeFigureOut">
              <a:rPr lang="en-SG" smtClean="0"/>
              <a:t>26/2/2024</a:t>
            </a:fld>
            <a:endParaRPr lang="en-SG"/>
          </a:p>
        </p:txBody>
      </p:sp>
      <p:sp>
        <p:nvSpPr>
          <p:cNvPr id="5" name="Footer Placeholder 4">
            <a:extLst>
              <a:ext uri="{FF2B5EF4-FFF2-40B4-BE49-F238E27FC236}">
                <a16:creationId xmlns:a16="http://schemas.microsoft.com/office/drawing/2014/main" id="{D8B6A399-712C-1BBF-667B-52CE16A4BCD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FD28247-D9F1-FF56-BEAF-B87BA35FA5AE}"/>
              </a:ext>
            </a:extLst>
          </p:cNvPr>
          <p:cNvSpPr>
            <a:spLocks noGrp="1"/>
          </p:cNvSpPr>
          <p:nvPr>
            <p:ph type="sldNum" sz="quarter" idx="12"/>
          </p:nvPr>
        </p:nvSpPr>
        <p:spPr/>
        <p:txBody>
          <a:bodyPr/>
          <a:lstStyle/>
          <a:p>
            <a:fld id="{409E6B85-729D-4425-9FDB-2EB4FF6EE2B6}" type="slidenum">
              <a:rPr lang="en-SG" smtClean="0"/>
              <a:t>‹#›</a:t>
            </a:fld>
            <a:endParaRPr lang="en-SG"/>
          </a:p>
        </p:txBody>
      </p:sp>
    </p:spTree>
    <p:extLst>
      <p:ext uri="{BB962C8B-B14F-4D97-AF65-F5344CB8AC3E}">
        <p14:creationId xmlns:p14="http://schemas.microsoft.com/office/powerpoint/2010/main" val="379487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0BB5-D3C7-9CB4-6AB5-296EB67A12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0AF5A18-AB50-41ED-FE30-CDB043AE42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7412A0-049D-8EE6-EBED-BBC4DB5AA4BA}"/>
              </a:ext>
            </a:extLst>
          </p:cNvPr>
          <p:cNvSpPr>
            <a:spLocks noGrp="1"/>
          </p:cNvSpPr>
          <p:nvPr>
            <p:ph type="dt" sz="half" idx="10"/>
          </p:nvPr>
        </p:nvSpPr>
        <p:spPr/>
        <p:txBody>
          <a:bodyPr/>
          <a:lstStyle/>
          <a:p>
            <a:fld id="{5FC18E03-E6E9-4A57-8E2C-263D33CE4F93}" type="datetimeFigureOut">
              <a:rPr lang="en-SG" smtClean="0"/>
              <a:t>26/2/2024</a:t>
            </a:fld>
            <a:endParaRPr lang="en-SG"/>
          </a:p>
        </p:txBody>
      </p:sp>
      <p:sp>
        <p:nvSpPr>
          <p:cNvPr id="5" name="Footer Placeholder 4">
            <a:extLst>
              <a:ext uri="{FF2B5EF4-FFF2-40B4-BE49-F238E27FC236}">
                <a16:creationId xmlns:a16="http://schemas.microsoft.com/office/drawing/2014/main" id="{4519D3CB-726D-8DCE-D431-8E198885C5A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AF4002B-334E-F206-90DF-12CEB235D8CD}"/>
              </a:ext>
            </a:extLst>
          </p:cNvPr>
          <p:cNvSpPr>
            <a:spLocks noGrp="1"/>
          </p:cNvSpPr>
          <p:nvPr>
            <p:ph type="sldNum" sz="quarter" idx="12"/>
          </p:nvPr>
        </p:nvSpPr>
        <p:spPr/>
        <p:txBody>
          <a:bodyPr/>
          <a:lstStyle/>
          <a:p>
            <a:fld id="{409E6B85-729D-4425-9FDB-2EB4FF6EE2B6}" type="slidenum">
              <a:rPr lang="en-SG" smtClean="0"/>
              <a:t>‹#›</a:t>
            </a:fld>
            <a:endParaRPr lang="en-SG"/>
          </a:p>
        </p:txBody>
      </p:sp>
    </p:spTree>
    <p:extLst>
      <p:ext uri="{BB962C8B-B14F-4D97-AF65-F5344CB8AC3E}">
        <p14:creationId xmlns:p14="http://schemas.microsoft.com/office/powerpoint/2010/main" val="169873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5C8D-BF9F-1C59-F594-6098D725B29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9538408-53CF-756E-458A-8768A56D2F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2FF56A1-7DE9-E5A9-691D-2A317ED7BD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A08B2C6-1BDC-25D9-2F89-3FD79CE421CE}"/>
              </a:ext>
            </a:extLst>
          </p:cNvPr>
          <p:cNvSpPr>
            <a:spLocks noGrp="1"/>
          </p:cNvSpPr>
          <p:nvPr>
            <p:ph type="dt" sz="half" idx="10"/>
          </p:nvPr>
        </p:nvSpPr>
        <p:spPr/>
        <p:txBody>
          <a:bodyPr/>
          <a:lstStyle/>
          <a:p>
            <a:fld id="{5FC18E03-E6E9-4A57-8E2C-263D33CE4F93}" type="datetimeFigureOut">
              <a:rPr lang="en-SG" smtClean="0"/>
              <a:t>26/2/2024</a:t>
            </a:fld>
            <a:endParaRPr lang="en-SG"/>
          </a:p>
        </p:txBody>
      </p:sp>
      <p:sp>
        <p:nvSpPr>
          <p:cNvPr id="6" name="Footer Placeholder 5">
            <a:extLst>
              <a:ext uri="{FF2B5EF4-FFF2-40B4-BE49-F238E27FC236}">
                <a16:creationId xmlns:a16="http://schemas.microsoft.com/office/drawing/2014/main" id="{27A8214A-C545-C043-48CB-3DEF05477A1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86255F8-9B03-7FA6-890F-05E8DD5595CD}"/>
              </a:ext>
            </a:extLst>
          </p:cNvPr>
          <p:cNvSpPr>
            <a:spLocks noGrp="1"/>
          </p:cNvSpPr>
          <p:nvPr>
            <p:ph type="sldNum" sz="quarter" idx="12"/>
          </p:nvPr>
        </p:nvSpPr>
        <p:spPr/>
        <p:txBody>
          <a:bodyPr/>
          <a:lstStyle/>
          <a:p>
            <a:fld id="{409E6B85-729D-4425-9FDB-2EB4FF6EE2B6}" type="slidenum">
              <a:rPr lang="en-SG" smtClean="0"/>
              <a:t>‹#›</a:t>
            </a:fld>
            <a:endParaRPr lang="en-SG"/>
          </a:p>
        </p:txBody>
      </p:sp>
    </p:spTree>
    <p:extLst>
      <p:ext uri="{BB962C8B-B14F-4D97-AF65-F5344CB8AC3E}">
        <p14:creationId xmlns:p14="http://schemas.microsoft.com/office/powerpoint/2010/main" val="87350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5D21E-66EC-6D4B-FBA9-893E81A0FD4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7B346E7-ADE2-6B03-DA6F-1D53C96FF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1461B9-6521-C2E7-D594-E0162704F2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4683C321-CA49-D910-0331-171BB7BBA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78A9FF-4FF8-7662-4478-AA66352987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DD40A2D-11D9-7C02-6FE2-CA53523DA2DE}"/>
              </a:ext>
            </a:extLst>
          </p:cNvPr>
          <p:cNvSpPr>
            <a:spLocks noGrp="1"/>
          </p:cNvSpPr>
          <p:nvPr>
            <p:ph type="dt" sz="half" idx="10"/>
          </p:nvPr>
        </p:nvSpPr>
        <p:spPr/>
        <p:txBody>
          <a:bodyPr/>
          <a:lstStyle/>
          <a:p>
            <a:fld id="{5FC18E03-E6E9-4A57-8E2C-263D33CE4F93}" type="datetimeFigureOut">
              <a:rPr lang="en-SG" smtClean="0"/>
              <a:t>26/2/2024</a:t>
            </a:fld>
            <a:endParaRPr lang="en-SG"/>
          </a:p>
        </p:txBody>
      </p:sp>
      <p:sp>
        <p:nvSpPr>
          <p:cNvPr id="8" name="Footer Placeholder 7">
            <a:extLst>
              <a:ext uri="{FF2B5EF4-FFF2-40B4-BE49-F238E27FC236}">
                <a16:creationId xmlns:a16="http://schemas.microsoft.com/office/drawing/2014/main" id="{0AC07326-7484-B0A1-0782-F2CFD49B112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6AD6379-3190-9B5F-B613-66E71CC6BAA8}"/>
              </a:ext>
            </a:extLst>
          </p:cNvPr>
          <p:cNvSpPr>
            <a:spLocks noGrp="1"/>
          </p:cNvSpPr>
          <p:nvPr>
            <p:ph type="sldNum" sz="quarter" idx="12"/>
          </p:nvPr>
        </p:nvSpPr>
        <p:spPr/>
        <p:txBody>
          <a:bodyPr/>
          <a:lstStyle/>
          <a:p>
            <a:fld id="{409E6B85-729D-4425-9FDB-2EB4FF6EE2B6}" type="slidenum">
              <a:rPr lang="en-SG" smtClean="0"/>
              <a:t>‹#›</a:t>
            </a:fld>
            <a:endParaRPr lang="en-SG"/>
          </a:p>
        </p:txBody>
      </p:sp>
    </p:spTree>
    <p:extLst>
      <p:ext uri="{BB962C8B-B14F-4D97-AF65-F5344CB8AC3E}">
        <p14:creationId xmlns:p14="http://schemas.microsoft.com/office/powerpoint/2010/main" val="383251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DCC9-9E0A-8B6E-F27A-25670C39AEC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75F9FB61-161E-3E39-6749-EB94C04932DE}"/>
              </a:ext>
            </a:extLst>
          </p:cNvPr>
          <p:cNvSpPr>
            <a:spLocks noGrp="1"/>
          </p:cNvSpPr>
          <p:nvPr>
            <p:ph type="dt" sz="half" idx="10"/>
          </p:nvPr>
        </p:nvSpPr>
        <p:spPr/>
        <p:txBody>
          <a:bodyPr/>
          <a:lstStyle/>
          <a:p>
            <a:fld id="{5FC18E03-E6E9-4A57-8E2C-263D33CE4F93}" type="datetimeFigureOut">
              <a:rPr lang="en-SG" smtClean="0"/>
              <a:t>26/2/2024</a:t>
            </a:fld>
            <a:endParaRPr lang="en-SG"/>
          </a:p>
        </p:txBody>
      </p:sp>
      <p:sp>
        <p:nvSpPr>
          <p:cNvPr id="4" name="Footer Placeholder 3">
            <a:extLst>
              <a:ext uri="{FF2B5EF4-FFF2-40B4-BE49-F238E27FC236}">
                <a16:creationId xmlns:a16="http://schemas.microsoft.com/office/drawing/2014/main" id="{178F666E-DD72-59C1-92B1-00F9AF65368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16A6628-50D8-091C-5ACE-18DDE835EFAE}"/>
              </a:ext>
            </a:extLst>
          </p:cNvPr>
          <p:cNvSpPr>
            <a:spLocks noGrp="1"/>
          </p:cNvSpPr>
          <p:nvPr>
            <p:ph type="sldNum" sz="quarter" idx="12"/>
          </p:nvPr>
        </p:nvSpPr>
        <p:spPr/>
        <p:txBody>
          <a:bodyPr/>
          <a:lstStyle/>
          <a:p>
            <a:fld id="{409E6B85-729D-4425-9FDB-2EB4FF6EE2B6}" type="slidenum">
              <a:rPr lang="en-SG" smtClean="0"/>
              <a:t>‹#›</a:t>
            </a:fld>
            <a:endParaRPr lang="en-SG"/>
          </a:p>
        </p:txBody>
      </p:sp>
    </p:spTree>
    <p:extLst>
      <p:ext uri="{BB962C8B-B14F-4D97-AF65-F5344CB8AC3E}">
        <p14:creationId xmlns:p14="http://schemas.microsoft.com/office/powerpoint/2010/main" val="82594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CB9ECB-9903-595B-DE15-0B5F2A53BF2D}"/>
              </a:ext>
            </a:extLst>
          </p:cNvPr>
          <p:cNvSpPr>
            <a:spLocks noGrp="1"/>
          </p:cNvSpPr>
          <p:nvPr>
            <p:ph type="dt" sz="half" idx="10"/>
          </p:nvPr>
        </p:nvSpPr>
        <p:spPr/>
        <p:txBody>
          <a:bodyPr/>
          <a:lstStyle/>
          <a:p>
            <a:fld id="{5FC18E03-E6E9-4A57-8E2C-263D33CE4F93}" type="datetimeFigureOut">
              <a:rPr lang="en-SG" smtClean="0"/>
              <a:t>26/2/2024</a:t>
            </a:fld>
            <a:endParaRPr lang="en-SG"/>
          </a:p>
        </p:txBody>
      </p:sp>
      <p:sp>
        <p:nvSpPr>
          <p:cNvPr id="3" name="Footer Placeholder 2">
            <a:extLst>
              <a:ext uri="{FF2B5EF4-FFF2-40B4-BE49-F238E27FC236}">
                <a16:creationId xmlns:a16="http://schemas.microsoft.com/office/drawing/2014/main" id="{A3345F46-35C9-08E7-03CC-B0F00147497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8D150BD-DCCD-552A-4BCA-7567B20D015B}"/>
              </a:ext>
            </a:extLst>
          </p:cNvPr>
          <p:cNvSpPr>
            <a:spLocks noGrp="1"/>
          </p:cNvSpPr>
          <p:nvPr>
            <p:ph type="sldNum" sz="quarter" idx="12"/>
          </p:nvPr>
        </p:nvSpPr>
        <p:spPr/>
        <p:txBody>
          <a:bodyPr/>
          <a:lstStyle/>
          <a:p>
            <a:fld id="{409E6B85-729D-4425-9FDB-2EB4FF6EE2B6}" type="slidenum">
              <a:rPr lang="en-SG" smtClean="0"/>
              <a:t>‹#›</a:t>
            </a:fld>
            <a:endParaRPr lang="en-SG"/>
          </a:p>
        </p:txBody>
      </p:sp>
    </p:spTree>
    <p:extLst>
      <p:ext uri="{BB962C8B-B14F-4D97-AF65-F5344CB8AC3E}">
        <p14:creationId xmlns:p14="http://schemas.microsoft.com/office/powerpoint/2010/main" val="358864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7F87-B21A-BE53-C6DC-307D47C74F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F3FC8C4-9F5F-45C4-30C8-C87C4B494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D89E827-48B6-B7F2-4F03-0F4EC413B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D91A4-1E1C-767A-7FE0-0FA30EBB8CAF}"/>
              </a:ext>
            </a:extLst>
          </p:cNvPr>
          <p:cNvSpPr>
            <a:spLocks noGrp="1"/>
          </p:cNvSpPr>
          <p:nvPr>
            <p:ph type="dt" sz="half" idx="10"/>
          </p:nvPr>
        </p:nvSpPr>
        <p:spPr/>
        <p:txBody>
          <a:bodyPr/>
          <a:lstStyle/>
          <a:p>
            <a:fld id="{5FC18E03-E6E9-4A57-8E2C-263D33CE4F93}" type="datetimeFigureOut">
              <a:rPr lang="en-SG" smtClean="0"/>
              <a:t>26/2/2024</a:t>
            </a:fld>
            <a:endParaRPr lang="en-SG"/>
          </a:p>
        </p:txBody>
      </p:sp>
      <p:sp>
        <p:nvSpPr>
          <p:cNvPr id="6" name="Footer Placeholder 5">
            <a:extLst>
              <a:ext uri="{FF2B5EF4-FFF2-40B4-BE49-F238E27FC236}">
                <a16:creationId xmlns:a16="http://schemas.microsoft.com/office/drawing/2014/main" id="{DF562D64-DB03-225E-B986-ED01E506F51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0002CBD-51FB-CDA4-11B0-E4DAAD0D22F5}"/>
              </a:ext>
            </a:extLst>
          </p:cNvPr>
          <p:cNvSpPr>
            <a:spLocks noGrp="1"/>
          </p:cNvSpPr>
          <p:nvPr>
            <p:ph type="sldNum" sz="quarter" idx="12"/>
          </p:nvPr>
        </p:nvSpPr>
        <p:spPr/>
        <p:txBody>
          <a:bodyPr/>
          <a:lstStyle/>
          <a:p>
            <a:fld id="{409E6B85-729D-4425-9FDB-2EB4FF6EE2B6}" type="slidenum">
              <a:rPr lang="en-SG" smtClean="0"/>
              <a:t>‹#›</a:t>
            </a:fld>
            <a:endParaRPr lang="en-SG"/>
          </a:p>
        </p:txBody>
      </p:sp>
    </p:spTree>
    <p:extLst>
      <p:ext uri="{BB962C8B-B14F-4D97-AF65-F5344CB8AC3E}">
        <p14:creationId xmlns:p14="http://schemas.microsoft.com/office/powerpoint/2010/main" val="79314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6747-9C9C-1F48-0195-5AB6FACB4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517AC41-6F0B-E1D2-C8BF-5D4F5CB14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4AFCE8D-048F-825F-F582-EC056E54C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99274-D6A6-76D4-A807-F40619EE45F5}"/>
              </a:ext>
            </a:extLst>
          </p:cNvPr>
          <p:cNvSpPr>
            <a:spLocks noGrp="1"/>
          </p:cNvSpPr>
          <p:nvPr>
            <p:ph type="dt" sz="half" idx="10"/>
          </p:nvPr>
        </p:nvSpPr>
        <p:spPr/>
        <p:txBody>
          <a:bodyPr/>
          <a:lstStyle/>
          <a:p>
            <a:fld id="{5FC18E03-E6E9-4A57-8E2C-263D33CE4F93}" type="datetimeFigureOut">
              <a:rPr lang="en-SG" smtClean="0"/>
              <a:t>26/2/2024</a:t>
            </a:fld>
            <a:endParaRPr lang="en-SG"/>
          </a:p>
        </p:txBody>
      </p:sp>
      <p:sp>
        <p:nvSpPr>
          <p:cNvPr id="6" name="Footer Placeholder 5">
            <a:extLst>
              <a:ext uri="{FF2B5EF4-FFF2-40B4-BE49-F238E27FC236}">
                <a16:creationId xmlns:a16="http://schemas.microsoft.com/office/drawing/2014/main" id="{37046F7D-ABF6-6D46-4669-944445931C8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F2670AC-E8B4-FA9A-D618-5AC9137E54C9}"/>
              </a:ext>
            </a:extLst>
          </p:cNvPr>
          <p:cNvSpPr>
            <a:spLocks noGrp="1"/>
          </p:cNvSpPr>
          <p:nvPr>
            <p:ph type="sldNum" sz="quarter" idx="12"/>
          </p:nvPr>
        </p:nvSpPr>
        <p:spPr/>
        <p:txBody>
          <a:bodyPr/>
          <a:lstStyle/>
          <a:p>
            <a:fld id="{409E6B85-729D-4425-9FDB-2EB4FF6EE2B6}" type="slidenum">
              <a:rPr lang="en-SG" smtClean="0"/>
              <a:t>‹#›</a:t>
            </a:fld>
            <a:endParaRPr lang="en-SG"/>
          </a:p>
        </p:txBody>
      </p:sp>
    </p:spTree>
    <p:extLst>
      <p:ext uri="{BB962C8B-B14F-4D97-AF65-F5344CB8AC3E}">
        <p14:creationId xmlns:p14="http://schemas.microsoft.com/office/powerpoint/2010/main" val="3582087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1C8AA-D6FB-9DA0-C46D-388A64B67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2056F4B-0FB7-D460-8891-86E6D6703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69D40CF-6564-FF10-71A7-C56358137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C18E03-E6E9-4A57-8E2C-263D33CE4F93}" type="datetimeFigureOut">
              <a:rPr lang="en-SG" smtClean="0"/>
              <a:t>26/2/2024</a:t>
            </a:fld>
            <a:endParaRPr lang="en-SG"/>
          </a:p>
        </p:txBody>
      </p:sp>
      <p:sp>
        <p:nvSpPr>
          <p:cNvPr id="5" name="Footer Placeholder 4">
            <a:extLst>
              <a:ext uri="{FF2B5EF4-FFF2-40B4-BE49-F238E27FC236}">
                <a16:creationId xmlns:a16="http://schemas.microsoft.com/office/drawing/2014/main" id="{836DECAB-2596-4F8F-17BE-677AA905C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F0ED48C5-816B-0E84-E967-82694F7A5E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9E6B85-729D-4425-9FDB-2EB4FF6EE2B6}" type="slidenum">
              <a:rPr lang="en-SG" smtClean="0"/>
              <a:t>‹#›</a:t>
            </a:fld>
            <a:endParaRPr lang="en-SG"/>
          </a:p>
        </p:txBody>
      </p:sp>
    </p:spTree>
    <p:extLst>
      <p:ext uri="{BB962C8B-B14F-4D97-AF65-F5344CB8AC3E}">
        <p14:creationId xmlns:p14="http://schemas.microsoft.com/office/powerpoint/2010/main" val="1053305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birminghamcyberarms/QRLog/blob/main/samples/QRCodeWriter.jav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ook.hacktricks.xyz/mobile-pentesting/android-app-pentesting/manual-deobfuscation" TargetMode="External"/><Relationship Id="rId2" Type="http://schemas.openxmlformats.org/officeDocument/2006/relationships/hyperlink" Target="https://conference.hitb.org/hitblockdown002/materials/D2T2%20-%20A%20Review%20of%20Modern%20Code%20Deobfuscation%20Techniques%20-%20Arnau%20Gamez%20Montolio.pdf" TargetMode="External"/><Relationship Id="rId1" Type="http://schemas.openxmlformats.org/officeDocument/2006/relationships/slideLayout" Target="../slideLayouts/slideLayout2.xml"/><Relationship Id="rId5" Type="http://schemas.openxmlformats.org/officeDocument/2006/relationships/hyperlink" Target="https://fareedfauzi.github.io/2021/02/06/LemonDuck-Powershell.html" TargetMode="External"/><Relationship Id="rId4" Type="http://schemas.openxmlformats.org/officeDocument/2006/relationships/hyperlink" Target="https://infosecwriteups.com/deobfuscation-for-beginners-944947ee2b9f"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davidbombal/python-keylogger/blob/main/keylogger.p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yberchef.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5005-B269-A0B7-F788-05D7AAAEF67A}"/>
              </a:ext>
            </a:extLst>
          </p:cNvPr>
          <p:cNvSpPr>
            <a:spLocks noGrp="1"/>
          </p:cNvSpPr>
          <p:nvPr>
            <p:ph type="ctrTitle"/>
          </p:nvPr>
        </p:nvSpPr>
        <p:spPr/>
        <p:txBody>
          <a:bodyPr/>
          <a:lstStyle/>
          <a:p>
            <a:r>
              <a:rPr lang="en-SG" dirty="0"/>
              <a:t>Reverse Engineering for </a:t>
            </a:r>
            <a:r>
              <a:rPr lang="en-SG"/>
              <a:t>Baiscs</a:t>
            </a:r>
          </a:p>
        </p:txBody>
      </p:sp>
      <p:sp>
        <p:nvSpPr>
          <p:cNvPr id="3" name="Subtitle 2">
            <a:extLst>
              <a:ext uri="{FF2B5EF4-FFF2-40B4-BE49-F238E27FC236}">
                <a16:creationId xmlns:a16="http://schemas.microsoft.com/office/drawing/2014/main" id="{70E0FFA0-3F61-83B2-4F83-D3B06823634F}"/>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440671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A37F-B978-74F8-BC30-920CBEB5B60F}"/>
              </a:ext>
            </a:extLst>
          </p:cNvPr>
          <p:cNvSpPr>
            <a:spLocks noGrp="1"/>
          </p:cNvSpPr>
          <p:nvPr>
            <p:ph type="title"/>
          </p:nvPr>
        </p:nvSpPr>
        <p:spPr/>
        <p:txBody>
          <a:bodyPr/>
          <a:lstStyle/>
          <a:p>
            <a:r>
              <a:rPr lang="en-SG" dirty="0"/>
              <a:t>Example</a:t>
            </a:r>
          </a:p>
        </p:txBody>
      </p:sp>
      <p:sp>
        <p:nvSpPr>
          <p:cNvPr id="3" name="Content Placeholder 2">
            <a:extLst>
              <a:ext uri="{FF2B5EF4-FFF2-40B4-BE49-F238E27FC236}">
                <a16:creationId xmlns:a16="http://schemas.microsoft.com/office/drawing/2014/main" id="{2018D616-AD6D-4D60-02DB-2C992652B496}"/>
              </a:ext>
            </a:extLst>
          </p:cNvPr>
          <p:cNvSpPr>
            <a:spLocks noGrp="1"/>
          </p:cNvSpPr>
          <p:nvPr>
            <p:ph idx="1"/>
          </p:nvPr>
        </p:nvSpPr>
        <p:spPr/>
        <p:txBody>
          <a:bodyPr/>
          <a:lstStyle/>
          <a:p>
            <a:r>
              <a:rPr lang="en-SG" dirty="0">
                <a:hlinkClick r:id="rId2"/>
              </a:rPr>
              <a:t>https://github.com/birminghamcyberarms/QRLog/blob/main/samples/QRCodeWriter.java</a:t>
            </a:r>
            <a:endParaRPr lang="en-SG" dirty="0"/>
          </a:p>
          <a:p>
            <a:r>
              <a:rPr lang="en-SG" dirty="0"/>
              <a:t>Um, link kat </a:t>
            </a:r>
            <a:r>
              <a:rPr lang="en-SG"/>
              <a:t>github</a:t>
            </a:r>
            <a:endParaRPr lang="en-SG" dirty="0"/>
          </a:p>
          <a:p>
            <a:endParaRPr lang="en-SG" dirty="0"/>
          </a:p>
        </p:txBody>
      </p:sp>
    </p:spTree>
    <p:extLst>
      <p:ext uri="{BB962C8B-B14F-4D97-AF65-F5344CB8AC3E}">
        <p14:creationId xmlns:p14="http://schemas.microsoft.com/office/powerpoint/2010/main" val="365325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BBAE-70C0-29A1-6825-3FF1A36A3423}"/>
              </a:ext>
            </a:extLst>
          </p:cNvPr>
          <p:cNvSpPr>
            <a:spLocks noGrp="1"/>
          </p:cNvSpPr>
          <p:nvPr>
            <p:ph type="title"/>
          </p:nvPr>
        </p:nvSpPr>
        <p:spPr/>
        <p:txBody>
          <a:bodyPr/>
          <a:lstStyle/>
          <a:p>
            <a:r>
              <a:rPr lang="en-SG" dirty="0"/>
              <a:t>Obfuscation</a:t>
            </a:r>
          </a:p>
        </p:txBody>
      </p:sp>
      <p:sp>
        <p:nvSpPr>
          <p:cNvPr id="3" name="Content Placeholder 2">
            <a:extLst>
              <a:ext uri="{FF2B5EF4-FFF2-40B4-BE49-F238E27FC236}">
                <a16:creationId xmlns:a16="http://schemas.microsoft.com/office/drawing/2014/main" id="{002CE40A-FCB3-64B7-CB1B-B4328B2B3056}"/>
              </a:ext>
            </a:extLst>
          </p:cNvPr>
          <p:cNvSpPr>
            <a:spLocks noGrp="1"/>
          </p:cNvSpPr>
          <p:nvPr>
            <p:ph idx="1"/>
          </p:nvPr>
        </p:nvSpPr>
        <p:spPr/>
        <p:txBody>
          <a:bodyPr/>
          <a:lstStyle/>
          <a:p>
            <a:r>
              <a:rPr lang="en-SG" dirty="0"/>
              <a:t>Making it </a:t>
            </a:r>
            <a:r>
              <a:rPr lang="en-SG" b="1" dirty="0"/>
              <a:t>HARD TO READ/Reverse</a:t>
            </a:r>
          </a:p>
          <a:p>
            <a:r>
              <a:rPr lang="en-SG" dirty="0"/>
              <a:t>All kind of forms. Examples include:</a:t>
            </a:r>
          </a:p>
          <a:p>
            <a:pPr lvl="1"/>
            <a:r>
              <a:rPr lang="en-SG" dirty="0"/>
              <a:t>String Obfuscation</a:t>
            </a:r>
          </a:p>
          <a:p>
            <a:pPr lvl="1"/>
            <a:r>
              <a:rPr lang="en-SG" dirty="0"/>
              <a:t>Adding dummy/benign code</a:t>
            </a:r>
          </a:p>
          <a:p>
            <a:pPr lvl="1"/>
            <a:r>
              <a:rPr lang="en-SG" dirty="0"/>
              <a:t>Use maths (API Hashing techniques)</a:t>
            </a:r>
          </a:p>
          <a:p>
            <a:endParaRPr lang="en-SG" dirty="0"/>
          </a:p>
        </p:txBody>
      </p:sp>
    </p:spTree>
    <p:extLst>
      <p:ext uri="{BB962C8B-B14F-4D97-AF65-F5344CB8AC3E}">
        <p14:creationId xmlns:p14="http://schemas.microsoft.com/office/powerpoint/2010/main" val="21212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63A8-0455-9C8D-7136-8840712C310C}"/>
              </a:ext>
            </a:extLst>
          </p:cNvPr>
          <p:cNvSpPr>
            <a:spLocks noGrp="1"/>
          </p:cNvSpPr>
          <p:nvPr>
            <p:ph type="title"/>
          </p:nvPr>
        </p:nvSpPr>
        <p:spPr/>
        <p:txBody>
          <a:bodyPr/>
          <a:lstStyle/>
          <a:p>
            <a:r>
              <a:rPr lang="en-SG" dirty="0"/>
              <a:t>Examples of Obfuscation</a:t>
            </a:r>
          </a:p>
        </p:txBody>
      </p:sp>
      <p:pic>
        <p:nvPicPr>
          <p:cNvPr id="5" name="Content Placeholder 4">
            <a:extLst>
              <a:ext uri="{FF2B5EF4-FFF2-40B4-BE49-F238E27FC236}">
                <a16:creationId xmlns:a16="http://schemas.microsoft.com/office/drawing/2014/main" id="{E26E8C3F-45CE-DCAF-4B74-0E808677C1EF}"/>
              </a:ext>
            </a:extLst>
          </p:cNvPr>
          <p:cNvPicPr>
            <a:picLocks noGrp="1" noChangeAspect="1"/>
          </p:cNvPicPr>
          <p:nvPr>
            <p:ph idx="1"/>
          </p:nvPr>
        </p:nvPicPr>
        <p:blipFill>
          <a:blip r:embed="rId2"/>
          <a:stretch>
            <a:fillRect/>
          </a:stretch>
        </p:blipFill>
        <p:spPr>
          <a:xfrm>
            <a:off x="270509" y="1426009"/>
            <a:ext cx="11820977" cy="4308041"/>
          </a:xfrm>
        </p:spPr>
      </p:pic>
    </p:spTree>
    <p:extLst>
      <p:ext uri="{BB962C8B-B14F-4D97-AF65-F5344CB8AC3E}">
        <p14:creationId xmlns:p14="http://schemas.microsoft.com/office/powerpoint/2010/main" val="141348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EA07-8109-0E13-3B66-B0F8BBE6C8DF}"/>
              </a:ext>
            </a:extLst>
          </p:cNvPr>
          <p:cNvSpPr>
            <a:spLocks noGrp="1"/>
          </p:cNvSpPr>
          <p:nvPr>
            <p:ph type="title"/>
          </p:nvPr>
        </p:nvSpPr>
        <p:spPr/>
        <p:txBody>
          <a:bodyPr/>
          <a:lstStyle/>
          <a:p>
            <a:r>
              <a:rPr lang="en-SG" dirty="0"/>
              <a:t>To </a:t>
            </a:r>
            <a:r>
              <a:rPr lang="en-SG" dirty="0" err="1"/>
              <a:t>Deobfuscation</a:t>
            </a:r>
            <a:endParaRPr lang="en-SG" dirty="0"/>
          </a:p>
        </p:txBody>
      </p:sp>
      <p:sp>
        <p:nvSpPr>
          <p:cNvPr id="3" name="Content Placeholder 2">
            <a:extLst>
              <a:ext uri="{FF2B5EF4-FFF2-40B4-BE49-F238E27FC236}">
                <a16:creationId xmlns:a16="http://schemas.microsoft.com/office/drawing/2014/main" id="{04363BEA-F8FC-EF0F-7281-CAF1837396BE}"/>
              </a:ext>
            </a:extLst>
          </p:cNvPr>
          <p:cNvSpPr>
            <a:spLocks noGrp="1"/>
          </p:cNvSpPr>
          <p:nvPr>
            <p:ph idx="1"/>
          </p:nvPr>
        </p:nvSpPr>
        <p:spPr>
          <a:xfrm>
            <a:off x="838200" y="1825624"/>
            <a:ext cx="10515600" cy="4930017"/>
          </a:xfrm>
        </p:spPr>
        <p:txBody>
          <a:bodyPr/>
          <a:lstStyle/>
          <a:p>
            <a:r>
              <a:rPr lang="en-SG" dirty="0"/>
              <a:t>Many ways (Maybe).</a:t>
            </a:r>
          </a:p>
          <a:p>
            <a:r>
              <a:rPr lang="en-SG" dirty="0"/>
              <a:t>It is probably </a:t>
            </a:r>
            <a:r>
              <a:rPr lang="en-SG" dirty="0" err="1"/>
              <a:t>gonna</a:t>
            </a:r>
            <a:r>
              <a:rPr lang="en-SG" dirty="0"/>
              <a:t> take some time to </a:t>
            </a:r>
            <a:r>
              <a:rPr lang="en-SG" dirty="0" err="1"/>
              <a:t>deobfuscate</a:t>
            </a:r>
            <a:r>
              <a:rPr lang="en-SG" dirty="0"/>
              <a:t>, hence the term “Making it hard to read/reverse”</a:t>
            </a:r>
          </a:p>
          <a:p>
            <a:r>
              <a:rPr lang="en-SG" dirty="0"/>
              <a:t>Not that complicated. Less complicated than reversing at least</a:t>
            </a:r>
          </a:p>
          <a:p>
            <a:r>
              <a:rPr lang="en-SG" dirty="0"/>
              <a:t>Some go-to methods I use, most of the time. (Name of probably not correct, this is just me making names)</a:t>
            </a:r>
          </a:p>
          <a:p>
            <a:pPr marL="914400" lvl="1" indent="-457200">
              <a:buAutoNum type="arabicPeriod"/>
            </a:pPr>
            <a:r>
              <a:rPr lang="en-SG" dirty="0"/>
              <a:t>Available </a:t>
            </a:r>
            <a:r>
              <a:rPr lang="en-SG" dirty="0" err="1"/>
              <a:t>deobfuscation</a:t>
            </a:r>
            <a:r>
              <a:rPr lang="en-SG" dirty="0"/>
              <a:t> tool on </a:t>
            </a:r>
            <a:r>
              <a:rPr lang="en-SG" dirty="0" err="1"/>
              <a:t>Github</a:t>
            </a:r>
            <a:r>
              <a:rPr lang="en-SG" dirty="0"/>
              <a:t> (easiest way)</a:t>
            </a:r>
          </a:p>
          <a:p>
            <a:pPr lvl="2"/>
            <a:r>
              <a:rPr lang="en-SG" dirty="0" err="1"/>
              <a:t>i.e</a:t>
            </a:r>
            <a:r>
              <a:rPr lang="en-SG" dirty="0"/>
              <a:t> De4Dot</a:t>
            </a:r>
          </a:p>
          <a:p>
            <a:pPr marL="914400" lvl="1" indent="-457200">
              <a:buAutoNum type="arabicPeriod"/>
            </a:pPr>
            <a:r>
              <a:rPr lang="en-SG" dirty="0"/>
              <a:t>Runtime </a:t>
            </a:r>
            <a:r>
              <a:rPr lang="en-SG" dirty="0" err="1"/>
              <a:t>Deobfuscation</a:t>
            </a:r>
            <a:endParaRPr lang="en-SG" dirty="0"/>
          </a:p>
          <a:p>
            <a:pPr marL="914400" lvl="1" indent="-457200">
              <a:buAutoNum type="arabicPeriod"/>
            </a:pPr>
            <a:r>
              <a:rPr lang="en-SG" dirty="0"/>
              <a:t>Manual </a:t>
            </a:r>
            <a:r>
              <a:rPr lang="en-SG" dirty="0" err="1"/>
              <a:t>Deobfuscation</a:t>
            </a:r>
            <a:endParaRPr lang="en-SG" dirty="0"/>
          </a:p>
          <a:p>
            <a:pPr marL="914400" lvl="1" indent="-457200">
              <a:buAutoNum type="arabicPeriod"/>
            </a:pPr>
            <a:endParaRPr lang="en-SG" dirty="0"/>
          </a:p>
        </p:txBody>
      </p:sp>
    </p:spTree>
    <p:extLst>
      <p:ext uri="{BB962C8B-B14F-4D97-AF65-F5344CB8AC3E}">
        <p14:creationId xmlns:p14="http://schemas.microsoft.com/office/powerpoint/2010/main" val="725787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765A-A1F7-BDA6-F44F-EED4A0E7C028}"/>
              </a:ext>
            </a:extLst>
          </p:cNvPr>
          <p:cNvSpPr>
            <a:spLocks noGrp="1"/>
          </p:cNvSpPr>
          <p:nvPr>
            <p:ph type="title"/>
          </p:nvPr>
        </p:nvSpPr>
        <p:spPr/>
        <p:txBody>
          <a:bodyPr/>
          <a:lstStyle/>
          <a:p>
            <a:r>
              <a:rPr lang="en-SG" dirty="0"/>
              <a:t>What you </a:t>
            </a:r>
            <a:r>
              <a:rPr lang="en-SG" dirty="0" err="1"/>
              <a:t>gonna</a:t>
            </a:r>
            <a:r>
              <a:rPr lang="en-SG" dirty="0"/>
              <a:t> do</a:t>
            </a:r>
          </a:p>
        </p:txBody>
      </p:sp>
      <p:sp>
        <p:nvSpPr>
          <p:cNvPr id="3" name="Content Placeholder 2">
            <a:extLst>
              <a:ext uri="{FF2B5EF4-FFF2-40B4-BE49-F238E27FC236}">
                <a16:creationId xmlns:a16="http://schemas.microsoft.com/office/drawing/2014/main" id="{060FDE43-AA2F-AA4F-E7D2-ADE15A600496}"/>
              </a:ext>
            </a:extLst>
          </p:cNvPr>
          <p:cNvSpPr>
            <a:spLocks noGrp="1"/>
          </p:cNvSpPr>
          <p:nvPr>
            <p:ph idx="1"/>
          </p:nvPr>
        </p:nvSpPr>
        <p:spPr/>
        <p:txBody>
          <a:bodyPr/>
          <a:lstStyle/>
          <a:p>
            <a:r>
              <a:rPr lang="en-SG" dirty="0"/>
              <a:t>If you found a tool on </a:t>
            </a:r>
            <a:r>
              <a:rPr lang="en-SG" dirty="0" err="1"/>
              <a:t>Github</a:t>
            </a:r>
            <a:r>
              <a:rPr lang="en-SG" dirty="0"/>
              <a:t>, use it. </a:t>
            </a:r>
            <a:r>
              <a:rPr lang="en-SG" b="1" dirty="0"/>
              <a:t>PLEASE</a:t>
            </a:r>
          </a:p>
          <a:p>
            <a:r>
              <a:rPr lang="en-SG" dirty="0"/>
              <a:t>Manual </a:t>
            </a:r>
            <a:r>
              <a:rPr lang="en-SG" dirty="0" err="1"/>
              <a:t>Deobfuscation</a:t>
            </a:r>
            <a:endParaRPr lang="en-SG" dirty="0"/>
          </a:p>
          <a:p>
            <a:pPr lvl="1"/>
            <a:r>
              <a:rPr lang="en-SG" dirty="0"/>
              <a:t>Look at the code and see if you can manually </a:t>
            </a:r>
            <a:r>
              <a:rPr lang="en-SG" dirty="0" err="1"/>
              <a:t>deobfuscate</a:t>
            </a:r>
            <a:r>
              <a:rPr lang="en-SG" dirty="0"/>
              <a:t> it.</a:t>
            </a:r>
          </a:p>
          <a:p>
            <a:pPr lvl="1"/>
            <a:r>
              <a:rPr lang="en-SG" dirty="0"/>
              <a:t>If it is a string “concatenation” type obfuscation, then </a:t>
            </a:r>
            <a:r>
              <a:rPr lang="en-SG" dirty="0" err="1"/>
              <a:t>concat</a:t>
            </a:r>
            <a:r>
              <a:rPr lang="en-SG" dirty="0"/>
              <a:t> the strings manually etc…</a:t>
            </a:r>
          </a:p>
          <a:p>
            <a:r>
              <a:rPr lang="en-SG" dirty="0"/>
              <a:t>If you think it is too tedious. That’s the point. </a:t>
            </a:r>
          </a:p>
          <a:p>
            <a:r>
              <a:rPr lang="en-SG" dirty="0"/>
              <a:t>Then try, Runtime </a:t>
            </a:r>
            <a:r>
              <a:rPr lang="en-SG" dirty="0" err="1"/>
              <a:t>deobfuscation</a:t>
            </a:r>
            <a:endParaRPr lang="en-SG" dirty="0"/>
          </a:p>
          <a:p>
            <a:pPr lvl="1"/>
            <a:r>
              <a:rPr lang="en-SG" dirty="0"/>
              <a:t>Take some line of code that has been obfuscated, print the result of the string when the line of code is used.</a:t>
            </a:r>
          </a:p>
          <a:p>
            <a:pPr lvl="1"/>
            <a:r>
              <a:rPr lang="en-SG" dirty="0"/>
              <a:t>Replacing the “Execution” part of the script with “print”</a:t>
            </a:r>
          </a:p>
          <a:p>
            <a:endParaRPr lang="en-SG" dirty="0"/>
          </a:p>
        </p:txBody>
      </p:sp>
    </p:spTree>
    <p:extLst>
      <p:ext uri="{BB962C8B-B14F-4D97-AF65-F5344CB8AC3E}">
        <p14:creationId xmlns:p14="http://schemas.microsoft.com/office/powerpoint/2010/main" val="242462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601B-346D-48E0-9694-04246DC7F862}"/>
              </a:ext>
            </a:extLst>
          </p:cNvPr>
          <p:cNvSpPr>
            <a:spLocks noGrp="1"/>
          </p:cNvSpPr>
          <p:nvPr>
            <p:ph type="title"/>
          </p:nvPr>
        </p:nvSpPr>
        <p:spPr/>
        <p:txBody>
          <a:bodyPr/>
          <a:lstStyle/>
          <a:p>
            <a:r>
              <a:rPr lang="en-SG" dirty="0"/>
              <a:t>Examples of Tools</a:t>
            </a:r>
          </a:p>
        </p:txBody>
      </p:sp>
      <p:sp>
        <p:nvSpPr>
          <p:cNvPr id="3" name="Content Placeholder 2">
            <a:extLst>
              <a:ext uri="{FF2B5EF4-FFF2-40B4-BE49-F238E27FC236}">
                <a16:creationId xmlns:a16="http://schemas.microsoft.com/office/drawing/2014/main" id="{57CA3C88-1080-6B82-1EE2-401E22EF4F35}"/>
              </a:ext>
            </a:extLst>
          </p:cNvPr>
          <p:cNvSpPr>
            <a:spLocks noGrp="1"/>
          </p:cNvSpPr>
          <p:nvPr>
            <p:ph idx="1"/>
          </p:nvPr>
        </p:nvSpPr>
        <p:spPr/>
        <p:txBody>
          <a:bodyPr/>
          <a:lstStyle/>
          <a:p>
            <a:r>
              <a:rPr lang="en-SG" dirty="0"/>
              <a:t>General String -&gt; Floss</a:t>
            </a:r>
          </a:p>
          <a:p>
            <a:r>
              <a:rPr lang="en-SG" dirty="0"/>
              <a:t>C# -&gt; De4dot </a:t>
            </a:r>
          </a:p>
          <a:p>
            <a:r>
              <a:rPr lang="en-SG" dirty="0" err="1"/>
              <a:t>Powershell</a:t>
            </a:r>
            <a:r>
              <a:rPr lang="en-SG" dirty="0"/>
              <a:t> -&gt; </a:t>
            </a:r>
            <a:r>
              <a:rPr lang="en-SG" dirty="0" err="1"/>
              <a:t>PowerDecode</a:t>
            </a:r>
            <a:endParaRPr lang="en-SG" dirty="0"/>
          </a:p>
        </p:txBody>
      </p:sp>
    </p:spTree>
    <p:extLst>
      <p:ext uri="{BB962C8B-B14F-4D97-AF65-F5344CB8AC3E}">
        <p14:creationId xmlns:p14="http://schemas.microsoft.com/office/powerpoint/2010/main" val="264237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7019-91FA-FC75-3FEC-CB53A44C4329}"/>
              </a:ext>
            </a:extLst>
          </p:cNvPr>
          <p:cNvSpPr>
            <a:spLocks noGrp="1"/>
          </p:cNvSpPr>
          <p:nvPr>
            <p:ph type="title"/>
          </p:nvPr>
        </p:nvSpPr>
        <p:spPr/>
        <p:txBody>
          <a:bodyPr/>
          <a:lstStyle/>
          <a:p>
            <a:r>
              <a:rPr lang="en-SG" dirty="0"/>
              <a:t>Examples</a:t>
            </a:r>
          </a:p>
        </p:txBody>
      </p:sp>
      <p:sp>
        <p:nvSpPr>
          <p:cNvPr id="3" name="Content Placeholder 2">
            <a:extLst>
              <a:ext uri="{FF2B5EF4-FFF2-40B4-BE49-F238E27FC236}">
                <a16:creationId xmlns:a16="http://schemas.microsoft.com/office/drawing/2014/main" id="{B855B2A0-CC6F-2FBB-A8D7-85851667785F}"/>
              </a:ext>
            </a:extLst>
          </p:cNvPr>
          <p:cNvSpPr>
            <a:spLocks noGrp="1"/>
          </p:cNvSpPr>
          <p:nvPr>
            <p:ph idx="1"/>
          </p:nvPr>
        </p:nvSpPr>
        <p:spPr/>
        <p:txBody>
          <a:bodyPr/>
          <a:lstStyle/>
          <a:p>
            <a:r>
              <a:rPr lang="en-SG" dirty="0"/>
              <a:t>In cases for </a:t>
            </a:r>
            <a:r>
              <a:rPr lang="en-SG" dirty="0" err="1"/>
              <a:t>Powershell</a:t>
            </a:r>
            <a:r>
              <a:rPr lang="en-SG" dirty="0"/>
              <a:t>, “IEX” is one of the most aspect you should look out for</a:t>
            </a:r>
          </a:p>
          <a:p>
            <a:pPr lvl="1"/>
            <a:r>
              <a:rPr lang="en-SG" dirty="0"/>
              <a:t>Basically means, run this string as an actual script/command</a:t>
            </a:r>
          </a:p>
          <a:p>
            <a:pPr lvl="1"/>
            <a:r>
              <a:rPr lang="en-SG" dirty="0"/>
              <a:t>So, remove the IEX and replace it with “echo” or “write-host”</a:t>
            </a:r>
          </a:p>
          <a:p>
            <a:r>
              <a:rPr lang="en-SG" dirty="0"/>
              <a:t>If they have an associated function to </a:t>
            </a:r>
            <a:r>
              <a:rPr lang="en-SG" dirty="0" err="1"/>
              <a:t>deobfuscate</a:t>
            </a:r>
            <a:r>
              <a:rPr lang="en-SG" dirty="0"/>
              <a:t> their script. Well, it can be counted as encryption now technically. Don’t forget to include the function call.</a:t>
            </a:r>
          </a:p>
        </p:txBody>
      </p:sp>
    </p:spTree>
    <p:extLst>
      <p:ext uri="{BB962C8B-B14F-4D97-AF65-F5344CB8AC3E}">
        <p14:creationId xmlns:p14="http://schemas.microsoft.com/office/powerpoint/2010/main" val="3761544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D62A-4AEC-BF2E-1982-57DBF3C97FA0}"/>
              </a:ext>
            </a:extLst>
          </p:cNvPr>
          <p:cNvSpPr>
            <a:spLocks noGrp="1"/>
          </p:cNvSpPr>
          <p:nvPr>
            <p:ph type="title"/>
          </p:nvPr>
        </p:nvSpPr>
        <p:spPr/>
        <p:txBody>
          <a:bodyPr/>
          <a:lstStyle/>
          <a:p>
            <a:r>
              <a:rPr lang="en-SG" dirty="0"/>
              <a:t>FAQ</a:t>
            </a:r>
          </a:p>
        </p:txBody>
      </p:sp>
      <p:sp>
        <p:nvSpPr>
          <p:cNvPr id="3" name="Content Placeholder 2">
            <a:extLst>
              <a:ext uri="{FF2B5EF4-FFF2-40B4-BE49-F238E27FC236}">
                <a16:creationId xmlns:a16="http://schemas.microsoft.com/office/drawing/2014/main" id="{6C4C14B7-EABB-A722-9342-FF30F5CB2EF8}"/>
              </a:ext>
            </a:extLst>
          </p:cNvPr>
          <p:cNvSpPr>
            <a:spLocks noGrp="1"/>
          </p:cNvSpPr>
          <p:nvPr>
            <p:ph idx="1"/>
          </p:nvPr>
        </p:nvSpPr>
        <p:spPr/>
        <p:txBody>
          <a:bodyPr/>
          <a:lstStyle/>
          <a:p>
            <a:r>
              <a:rPr lang="en-SG" dirty="0"/>
              <a:t>ChatGPT is good?</a:t>
            </a:r>
          </a:p>
          <a:p>
            <a:pPr lvl="1"/>
            <a:r>
              <a:rPr lang="en-SG" dirty="0"/>
              <a:t>Mixed. If you want to understand an </a:t>
            </a:r>
            <a:r>
              <a:rPr lang="en-SG" b="1" dirty="0"/>
              <a:t>UNOBFUSCATED</a:t>
            </a:r>
            <a:r>
              <a:rPr lang="en-SG" dirty="0"/>
              <a:t> code in summary, that is fine. If you want to depend ChatGPT to do the </a:t>
            </a:r>
            <a:r>
              <a:rPr lang="en-SG" dirty="0" err="1"/>
              <a:t>deobfuscation</a:t>
            </a:r>
            <a:r>
              <a:rPr lang="en-SG" dirty="0"/>
              <a:t> for you, </a:t>
            </a:r>
            <a:r>
              <a:rPr lang="en-SG" b="1" dirty="0"/>
              <a:t>DO NOT.</a:t>
            </a:r>
          </a:p>
          <a:p>
            <a:pPr lvl="1"/>
            <a:r>
              <a:rPr lang="en-SG" dirty="0"/>
              <a:t>It’s bad, and its fussy about “Oh no, I can’t execute code for you”</a:t>
            </a:r>
          </a:p>
        </p:txBody>
      </p:sp>
    </p:spTree>
    <p:extLst>
      <p:ext uri="{BB962C8B-B14F-4D97-AF65-F5344CB8AC3E}">
        <p14:creationId xmlns:p14="http://schemas.microsoft.com/office/powerpoint/2010/main" val="24893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30A6-DBF0-2D4A-24D1-EC2DB67D5ADC}"/>
              </a:ext>
            </a:extLst>
          </p:cNvPr>
          <p:cNvSpPr>
            <a:spLocks noGrp="1"/>
          </p:cNvSpPr>
          <p:nvPr>
            <p:ph type="title"/>
          </p:nvPr>
        </p:nvSpPr>
        <p:spPr/>
        <p:txBody>
          <a:bodyPr/>
          <a:lstStyle/>
          <a:p>
            <a:r>
              <a:rPr lang="en-SG" dirty="0" err="1"/>
              <a:t>Refrence</a:t>
            </a:r>
            <a:endParaRPr lang="en-SG" dirty="0"/>
          </a:p>
        </p:txBody>
      </p:sp>
      <p:sp>
        <p:nvSpPr>
          <p:cNvPr id="3" name="Content Placeholder 2">
            <a:extLst>
              <a:ext uri="{FF2B5EF4-FFF2-40B4-BE49-F238E27FC236}">
                <a16:creationId xmlns:a16="http://schemas.microsoft.com/office/drawing/2014/main" id="{E48F6DED-6587-976A-E193-B0DE628B45FB}"/>
              </a:ext>
            </a:extLst>
          </p:cNvPr>
          <p:cNvSpPr>
            <a:spLocks noGrp="1"/>
          </p:cNvSpPr>
          <p:nvPr>
            <p:ph idx="1"/>
          </p:nvPr>
        </p:nvSpPr>
        <p:spPr/>
        <p:txBody>
          <a:bodyPr>
            <a:normAutofit fontScale="85000" lnSpcReduction="20000"/>
          </a:bodyPr>
          <a:lstStyle/>
          <a:p>
            <a:r>
              <a:rPr lang="en-SG" dirty="0"/>
              <a:t>Obfuscation Techniques</a:t>
            </a:r>
          </a:p>
          <a:p>
            <a:r>
              <a:rPr lang="en-SG" dirty="0">
                <a:hlinkClick r:id="rId2"/>
              </a:rPr>
              <a:t>https://conference.hitb.org/hitblockdown002/materials/D2T2%20-%20A%20Review%20of%20Modern%20Code%20Deobfuscation%20Techniques%20-%20Arnau%20Gamez%20Montolio.pdf</a:t>
            </a:r>
            <a:endParaRPr lang="en-SG" dirty="0"/>
          </a:p>
          <a:p>
            <a:r>
              <a:rPr lang="en-SG" dirty="0">
                <a:hlinkClick r:id="rId3"/>
              </a:rPr>
              <a:t>https://book.hacktricks.xyz/mobile-pentesting/android-app-pentesting/manual-deobfuscation</a:t>
            </a:r>
            <a:endParaRPr lang="en-SG" dirty="0"/>
          </a:p>
          <a:p>
            <a:r>
              <a:rPr lang="en-SG" dirty="0">
                <a:hlinkClick r:id="rId4"/>
              </a:rPr>
              <a:t>https://infosecwriteups.com/deobfuscation-for-beginners-944947ee2b9f</a:t>
            </a:r>
            <a:endParaRPr lang="en-SG" dirty="0"/>
          </a:p>
          <a:p>
            <a:r>
              <a:rPr lang="en-SG" dirty="0">
                <a:hlinkClick r:id="rId5"/>
              </a:rPr>
              <a:t>https://fareedfauzi.github.io/2021/02/06/LemonDuck-Powershell.html</a:t>
            </a:r>
            <a:endParaRPr lang="en-SG" dirty="0"/>
          </a:p>
          <a:p>
            <a:r>
              <a:rPr lang="en-SG" dirty="0"/>
              <a:t>https://fareedfauzi.github.io/2021/05/11/Understanding-Powershell.html</a:t>
            </a:r>
          </a:p>
          <a:p>
            <a:r>
              <a:rPr lang="en-SG" dirty="0"/>
              <a:t>https://perl--users-jp.translate.goog/articles/advent-calendar/2010/sym/11?_x_tr_sl=auto&amp;_x_tr_tl=en&amp;_x_tr_hl=en&amp;_x_tr_pto=wapp</a:t>
            </a:r>
          </a:p>
        </p:txBody>
      </p:sp>
    </p:spTree>
    <p:extLst>
      <p:ext uri="{BB962C8B-B14F-4D97-AF65-F5344CB8AC3E}">
        <p14:creationId xmlns:p14="http://schemas.microsoft.com/office/powerpoint/2010/main" val="2056914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F5D5-E187-C402-C169-F5306667FE93}"/>
              </a:ext>
            </a:extLst>
          </p:cNvPr>
          <p:cNvSpPr>
            <a:spLocks noGrp="1"/>
          </p:cNvSpPr>
          <p:nvPr>
            <p:ph type="title"/>
          </p:nvPr>
        </p:nvSpPr>
        <p:spPr/>
        <p:txBody>
          <a:bodyPr/>
          <a:lstStyle/>
          <a:p>
            <a:r>
              <a:rPr lang="en-SG" dirty="0"/>
              <a:t>Reference</a:t>
            </a:r>
          </a:p>
        </p:txBody>
      </p:sp>
      <p:sp>
        <p:nvSpPr>
          <p:cNvPr id="3" name="Content Placeholder 2">
            <a:extLst>
              <a:ext uri="{FF2B5EF4-FFF2-40B4-BE49-F238E27FC236}">
                <a16:creationId xmlns:a16="http://schemas.microsoft.com/office/drawing/2014/main" id="{8420EA33-DB0E-8EA0-1D45-BD5A0C056793}"/>
              </a:ext>
            </a:extLst>
          </p:cNvPr>
          <p:cNvSpPr>
            <a:spLocks noGrp="1"/>
          </p:cNvSpPr>
          <p:nvPr>
            <p:ph idx="1"/>
          </p:nvPr>
        </p:nvSpPr>
        <p:spPr/>
        <p:txBody>
          <a:bodyPr/>
          <a:lstStyle/>
          <a:p>
            <a:r>
              <a:rPr lang="en-SG" dirty="0">
                <a:hlinkClick r:id="rId2"/>
              </a:rPr>
              <a:t>https://github.com/davidbombal/python-keylogger/blob/main/keylogger.py</a:t>
            </a:r>
            <a:endParaRPr lang="en-SG" dirty="0"/>
          </a:p>
          <a:p>
            <a:endParaRPr lang="en-SG" dirty="0"/>
          </a:p>
        </p:txBody>
      </p:sp>
    </p:spTree>
    <p:extLst>
      <p:ext uri="{BB962C8B-B14F-4D97-AF65-F5344CB8AC3E}">
        <p14:creationId xmlns:p14="http://schemas.microsoft.com/office/powerpoint/2010/main" val="325690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3B2C-6A29-98D6-E899-E916F3C7707A}"/>
              </a:ext>
            </a:extLst>
          </p:cNvPr>
          <p:cNvSpPr>
            <a:spLocks noGrp="1"/>
          </p:cNvSpPr>
          <p:nvPr>
            <p:ph type="title"/>
          </p:nvPr>
        </p:nvSpPr>
        <p:spPr/>
        <p:txBody>
          <a:bodyPr/>
          <a:lstStyle/>
          <a:p>
            <a:r>
              <a:rPr lang="en-SG" dirty="0"/>
              <a:t>This is Part 1</a:t>
            </a:r>
          </a:p>
        </p:txBody>
      </p:sp>
      <p:sp>
        <p:nvSpPr>
          <p:cNvPr id="3" name="Content Placeholder 2">
            <a:extLst>
              <a:ext uri="{FF2B5EF4-FFF2-40B4-BE49-F238E27FC236}">
                <a16:creationId xmlns:a16="http://schemas.microsoft.com/office/drawing/2014/main" id="{034AA2EC-15CC-DDC5-405B-B6CC45F76A1E}"/>
              </a:ext>
            </a:extLst>
          </p:cNvPr>
          <p:cNvSpPr>
            <a:spLocks noGrp="1"/>
          </p:cNvSpPr>
          <p:nvPr>
            <p:ph idx="1"/>
          </p:nvPr>
        </p:nvSpPr>
        <p:spPr/>
        <p:txBody>
          <a:bodyPr/>
          <a:lstStyle/>
          <a:p>
            <a:r>
              <a:rPr lang="en-SG" dirty="0"/>
              <a:t>Am lazy, we’ll do more complicated stuff one day.</a:t>
            </a:r>
          </a:p>
          <a:p>
            <a:r>
              <a:rPr lang="en-SG" dirty="0"/>
              <a:t>For now, we’ll start with the basics.</a:t>
            </a:r>
          </a:p>
        </p:txBody>
      </p:sp>
    </p:spTree>
    <p:extLst>
      <p:ext uri="{BB962C8B-B14F-4D97-AF65-F5344CB8AC3E}">
        <p14:creationId xmlns:p14="http://schemas.microsoft.com/office/powerpoint/2010/main" val="3641855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FF22-A219-5B64-8E8B-4EE2538D08E0}"/>
              </a:ext>
            </a:extLst>
          </p:cNvPr>
          <p:cNvSpPr>
            <a:spLocks noGrp="1"/>
          </p:cNvSpPr>
          <p:nvPr>
            <p:ph type="title"/>
          </p:nvPr>
        </p:nvSpPr>
        <p:spPr/>
        <p:txBody>
          <a:bodyPr/>
          <a:lstStyle/>
          <a:p>
            <a:r>
              <a:rPr lang="en-SG" dirty="0"/>
              <a:t>What</a:t>
            </a:r>
          </a:p>
        </p:txBody>
      </p:sp>
      <p:sp>
        <p:nvSpPr>
          <p:cNvPr id="3" name="Content Placeholder 2">
            <a:extLst>
              <a:ext uri="{FF2B5EF4-FFF2-40B4-BE49-F238E27FC236}">
                <a16:creationId xmlns:a16="http://schemas.microsoft.com/office/drawing/2014/main" id="{2FF38596-D463-5174-2D2C-EA2FFBABD8D3}"/>
              </a:ext>
            </a:extLst>
          </p:cNvPr>
          <p:cNvSpPr>
            <a:spLocks noGrp="1"/>
          </p:cNvSpPr>
          <p:nvPr>
            <p:ph idx="1"/>
          </p:nvPr>
        </p:nvSpPr>
        <p:spPr/>
        <p:txBody>
          <a:bodyPr/>
          <a:lstStyle/>
          <a:p>
            <a:pPr marL="514350" indent="-514350">
              <a:buAutoNum type="arabicPeriod"/>
            </a:pPr>
            <a:r>
              <a:rPr lang="en-SG" dirty="0"/>
              <a:t>Open stuff, understand it. Vomit it to other people so they can understand it</a:t>
            </a:r>
          </a:p>
          <a:p>
            <a:pPr marL="514350" indent="-514350">
              <a:buAutoNum type="arabicPeriod"/>
            </a:pPr>
            <a:r>
              <a:rPr lang="en-SG" dirty="0"/>
              <a:t>Extract IOCs from sample</a:t>
            </a:r>
          </a:p>
          <a:p>
            <a:pPr marL="514350" indent="-514350">
              <a:buAutoNum type="arabicPeriod"/>
            </a:pPr>
            <a:r>
              <a:rPr lang="en-SG" dirty="0"/>
              <a:t>Fun</a:t>
            </a:r>
          </a:p>
          <a:p>
            <a:pPr marL="514350" indent="-514350">
              <a:buAutoNum type="arabicPeriod"/>
            </a:pPr>
            <a:r>
              <a:rPr lang="en-SG" dirty="0"/>
              <a:t>You can save it, so you can potentially use it for personal purposes </a:t>
            </a:r>
            <a:r>
              <a:rPr lang="en-SG" b="1" dirty="0"/>
              <a:t>(WITH PERMISSION)</a:t>
            </a:r>
          </a:p>
          <a:p>
            <a:pPr marL="971550" lvl="1" indent="-514350">
              <a:buAutoNum type="arabicPeriod"/>
            </a:pPr>
            <a:r>
              <a:rPr lang="en-SG" dirty="0" err="1"/>
              <a:t>i.e</a:t>
            </a:r>
            <a:r>
              <a:rPr lang="en-SG" dirty="0"/>
              <a:t> for blogs, you </a:t>
            </a:r>
            <a:r>
              <a:rPr lang="en-SG" dirty="0" err="1"/>
              <a:t>wanna</a:t>
            </a:r>
            <a:r>
              <a:rPr lang="en-SG" dirty="0"/>
              <a:t> use it, learning purposes</a:t>
            </a:r>
          </a:p>
        </p:txBody>
      </p:sp>
    </p:spTree>
    <p:extLst>
      <p:ext uri="{BB962C8B-B14F-4D97-AF65-F5344CB8AC3E}">
        <p14:creationId xmlns:p14="http://schemas.microsoft.com/office/powerpoint/2010/main" val="3258820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9E51-4948-5837-30D3-E8133B2A3E01}"/>
              </a:ext>
            </a:extLst>
          </p:cNvPr>
          <p:cNvSpPr>
            <a:spLocks noGrp="1"/>
          </p:cNvSpPr>
          <p:nvPr>
            <p:ph type="title"/>
          </p:nvPr>
        </p:nvSpPr>
        <p:spPr/>
        <p:txBody>
          <a:bodyPr/>
          <a:lstStyle/>
          <a:p>
            <a:r>
              <a:rPr lang="en-SG" dirty="0"/>
              <a:t>Prerequisites</a:t>
            </a:r>
          </a:p>
        </p:txBody>
      </p:sp>
      <p:sp>
        <p:nvSpPr>
          <p:cNvPr id="3" name="Content Placeholder 2">
            <a:extLst>
              <a:ext uri="{FF2B5EF4-FFF2-40B4-BE49-F238E27FC236}">
                <a16:creationId xmlns:a16="http://schemas.microsoft.com/office/drawing/2014/main" id="{5CDCB96C-23F1-06F4-EB01-7094655CA14A}"/>
              </a:ext>
            </a:extLst>
          </p:cNvPr>
          <p:cNvSpPr>
            <a:spLocks noGrp="1"/>
          </p:cNvSpPr>
          <p:nvPr>
            <p:ph idx="1"/>
          </p:nvPr>
        </p:nvSpPr>
        <p:spPr/>
        <p:txBody>
          <a:bodyPr/>
          <a:lstStyle/>
          <a:p>
            <a:r>
              <a:rPr lang="en-SG" dirty="0"/>
              <a:t>As we are at part 1, you are </a:t>
            </a:r>
            <a:r>
              <a:rPr lang="en-SG" dirty="0" err="1"/>
              <a:t>gonna</a:t>
            </a:r>
            <a:r>
              <a:rPr lang="en-SG" dirty="0"/>
              <a:t> need to know</a:t>
            </a:r>
          </a:p>
          <a:p>
            <a:pPr lvl="1"/>
            <a:r>
              <a:rPr lang="en-SG" dirty="0"/>
              <a:t>Programming. Its…</a:t>
            </a:r>
          </a:p>
          <a:p>
            <a:pPr lvl="2"/>
            <a:r>
              <a:rPr lang="en-SG" dirty="0"/>
              <a:t>IMPERATIVE. DON’T BELIEVE SOMEONE YANG CAKAP BENDE NI TK PENTING. ALSMOT 100% OF WHAT YOU GONNA DO IS LEARNING HOW DO PROGRAM WORKS. AND HOW YOU KNOW IT WORKS BY READING THE REVERSED PROGRAM. WHICH YOU GONNA NEED TO KNOW PROGRAMMING IN THE FIRST PLACE. YOU WONT UNDERSTAND THE FWICK IS A PROGRAM THAT GIVES REVERSE SHELL, IF YOU CANT EVEN READ PROGRAMMING LANUGAGE. Finish ranting</a:t>
            </a:r>
          </a:p>
          <a:p>
            <a:pPr lvl="1"/>
            <a:r>
              <a:rPr lang="en-SG" dirty="0"/>
              <a:t>That’s all. Because for part 1, we’ll look through some basic samples that you won’t necessarily have to reverse to understand.</a:t>
            </a:r>
          </a:p>
          <a:p>
            <a:pPr lvl="2"/>
            <a:endParaRPr lang="en-SG" dirty="0"/>
          </a:p>
          <a:p>
            <a:pPr lvl="2"/>
            <a:endParaRPr lang="en-SG" dirty="0"/>
          </a:p>
        </p:txBody>
      </p:sp>
    </p:spTree>
    <p:extLst>
      <p:ext uri="{BB962C8B-B14F-4D97-AF65-F5344CB8AC3E}">
        <p14:creationId xmlns:p14="http://schemas.microsoft.com/office/powerpoint/2010/main" val="115676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0D58-4E42-58F6-D587-B6895317CE57}"/>
              </a:ext>
            </a:extLst>
          </p:cNvPr>
          <p:cNvSpPr>
            <a:spLocks noGrp="1"/>
          </p:cNvSpPr>
          <p:nvPr>
            <p:ph type="title"/>
          </p:nvPr>
        </p:nvSpPr>
        <p:spPr/>
        <p:txBody>
          <a:bodyPr>
            <a:normAutofit fontScale="90000"/>
          </a:bodyPr>
          <a:lstStyle/>
          <a:p>
            <a:r>
              <a:rPr lang="en-SG" dirty="0"/>
              <a:t>Some Learning Points that we should learn by the end of this presentation hopefully maybe probably</a:t>
            </a:r>
          </a:p>
        </p:txBody>
      </p:sp>
      <p:sp>
        <p:nvSpPr>
          <p:cNvPr id="3" name="Content Placeholder 2">
            <a:extLst>
              <a:ext uri="{FF2B5EF4-FFF2-40B4-BE49-F238E27FC236}">
                <a16:creationId xmlns:a16="http://schemas.microsoft.com/office/drawing/2014/main" id="{5EBE7671-DF3E-759D-5370-D9879ED4A056}"/>
              </a:ext>
            </a:extLst>
          </p:cNvPr>
          <p:cNvSpPr>
            <a:spLocks noGrp="1"/>
          </p:cNvSpPr>
          <p:nvPr>
            <p:ph idx="1"/>
          </p:nvPr>
        </p:nvSpPr>
        <p:spPr/>
        <p:txBody>
          <a:bodyPr/>
          <a:lstStyle/>
          <a:p>
            <a:r>
              <a:rPr lang="en-SG" dirty="0"/>
              <a:t>Reversing Basics</a:t>
            </a:r>
          </a:p>
          <a:p>
            <a:r>
              <a:rPr lang="en-SG" dirty="0"/>
              <a:t>Some interesting functions to look out for</a:t>
            </a:r>
          </a:p>
          <a:p>
            <a:r>
              <a:rPr lang="en-SG" dirty="0" err="1"/>
              <a:t>Deobfuscation</a:t>
            </a:r>
            <a:r>
              <a:rPr lang="en-SG" dirty="0"/>
              <a:t> techniques </a:t>
            </a:r>
          </a:p>
        </p:txBody>
      </p:sp>
    </p:spTree>
    <p:extLst>
      <p:ext uri="{BB962C8B-B14F-4D97-AF65-F5344CB8AC3E}">
        <p14:creationId xmlns:p14="http://schemas.microsoft.com/office/powerpoint/2010/main" val="399956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598A-3842-460D-A62B-1005D7924B74}"/>
              </a:ext>
            </a:extLst>
          </p:cNvPr>
          <p:cNvSpPr>
            <a:spLocks noGrp="1"/>
          </p:cNvSpPr>
          <p:nvPr>
            <p:ph type="title"/>
          </p:nvPr>
        </p:nvSpPr>
        <p:spPr/>
        <p:txBody>
          <a:bodyPr/>
          <a:lstStyle/>
          <a:p>
            <a:r>
              <a:rPr lang="en-SG" dirty="0"/>
              <a:t>What will you need for “</a:t>
            </a:r>
            <a:r>
              <a:rPr lang="en-SG" dirty="0" err="1"/>
              <a:t>advencture</a:t>
            </a:r>
            <a:r>
              <a:rPr lang="en-SG" dirty="0"/>
              <a:t>”</a:t>
            </a:r>
          </a:p>
        </p:txBody>
      </p:sp>
      <p:sp>
        <p:nvSpPr>
          <p:cNvPr id="3" name="Content Placeholder 2">
            <a:extLst>
              <a:ext uri="{FF2B5EF4-FFF2-40B4-BE49-F238E27FC236}">
                <a16:creationId xmlns:a16="http://schemas.microsoft.com/office/drawing/2014/main" id="{95368CCF-C3BE-FD1F-8D15-EBB303FB3A08}"/>
              </a:ext>
            </a:extLst>
          </p:cNvPr>
          <p:cNvSpPr>
            <a:spLocks noGrp="1"/>
          </p:cNvSpPr>
          <p:nvPr>
            <p:ph idx="1"/>
          </p:nvPr>
        </p:nvSpPr>
        <p:spPr/>
        <p:txBody>
          <a:bodyPr/>
          <a:lstStyle/>
          <a:p>
            <a:r>
              <a:rPr lang="en-SG" dirty="0"/>
              <a:t>A text editor that you are comfortable with -&gt; Reading Code</a:t>
            </a:r>
          </a:p>
          <a:p>
            <a:pPr lvl="1"/>
            <a:r>
              <a:rPr lang="en-SG" dirty="0" err="1"/>
              <a:t>i.e</a:t>
            </a:r>
            <a:r>
              <a:rPr lang="en-SG" dirty="0"/>
              <a:t> Visual Studio Code, Sublime, Nano, Notepad++, notepad</a:t>
            </a:r>
          </a:p>
          <a:p>
            <a:r>
              <a:rPr lang="en-SG" dirty="0"/>
              <a:t>Open up </a:t>
            </a:r>
            <a:r>
              <a:rPr lang="en-SG" dirty="0" err="1"/>
              <a:t>Cyberchef</a:t>
            </a:r>
            <a:r>
              <a:rPr lang="en-SG" dirty="0"/>
              <a:t> -&gt; </a:t>
            </a:r>
            <a:r>
              <a:rPr lang="en-SG" dirty="0" err="1"/>
              <a:t>Deobfuscate</a:t>
            </a:r>
            <a:r>
              <a:rPr lang="en-SG" dirty="0"/>
              <a:t> code if needed</a:t>
            </a:r>
          </a:p>
          <a:p>
            <a:pPr lvl="1"/>
            <a:r>
              <a:rPr lang="en-SG" dirty="0">
                <a:hlinkClick r:id="rId2"/>
              </a:rPr>
              <a:t>https://cyberchef.org/</a:t>
            </a:r>
            <a:endParaRPr lang="en-SG" dirty="0"/>
          </a:p>
          <a:p>
            <a:r>
              <a:rPr lang="en-SG" dirty="0"/>
              <a:t>A virtual machine that has no internet connection with a snapshot, because we are probably </a:t>
            </a:r>
            <a:r>
              <a:rPr lang="en-SG" dirty="0" err="1"/>
              <a:t>gonna</a:t>
            </a:r>
            <a:r>
              <a:rPr lang="en-SG" dirty="0"/>
              <a:t> attempt some dangerous dynamic analysis</a:t>
            </a:r>
          </a:p>
        </p:txBody>
      </p:sp>
    </p:spTree>
    <p:extLst>
      <p:ext uri="{BB962C8B-B14F-4D97-AF65-F5344CB8AC3E}">
        <p14:creationId xmlns:p14="http://schemas.microsoft.com/office/powerpoint/2010/main" val="133028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8621-95AE-FB17-2E5B-2B8DA4EF7B03}"/>
              </a:ext>
            </a:extLst>
          </p:cNvPr>
          <p:cNvSpPr>
            <a:spLocks noGrp="1"/>
          </p:cNvSpPr>
          <p:nvPr>
            <p:ph type="title"/>
          </p:nvPr>
        </p:nvSpPr>
        <p:spPr/>
        <p:txBody>
          <a:bodyPr/>
          <a:lstStyle/>
          <a:p>
            <a:r>
              <a:rPr lang="en-SG" dirty="0"/>
              <a:t>Insert some examples of languages we want to explore</a:t>
            </a:r>
          </a:p>
        </p:txBody>
      </p:sp>
      <p:sp>
        <p:nvSpPr>
          <p:cNvPr id="3" name="Content Placeholder 2">
            <a:extLst>
              <a:ext uri="{FF2B5EF4-FFF2-40B4-BE49-F238E27FC236}">
                <a16:creationId xmlns:a16="http://schemas.microsoft.com/office/drawing/2014/main" id="{242A8325-C768-C241-9DF0-81C3B5E21A6E}"/>
              </a:ext>
            </a:extLst>
          </p:cNvPr>
          <p:cNvSpPr>
            <a:spLocks noGrp="1"/>
          </p:cNvSpPr>
          <p:nvPr>
            <p:ph idx="1"/>
          </p:nvPr>
        </p:nvSpPr>
        <p:spPr/>
        <p:txBody>
          <a:bodyPr>
            <a:normAutofit fontScale="47500" lnSpcReduction="20000"/>
          </a:bodyPr>
          <a:lstStyle/>
          <a:p>
            <a:r>
              <a:rPr lang="en-SG" dirty="0"/>
              <a:t>Python (Compiled and source code) (Which I will show how to detect and decompile it to source code if possible)</a:t>
            </a:r>
          </a:p>
          <a:p>
            <a:pPr lvl="1"/>
            <a:r>
              <a:rPr lang="en-SG" dirty="0"/>
              <a:t>Keylogger</a:t>
            </a:r>
          </a:p>
          <a:p>
            <a:pPr lvl="1"/>
            <a:r>
              <a:rPr lang="en-SG" dirty="0"/>
              <a:t>Reverse Shell</a:t>
            </a:r>
          </a:p>
          <a:p>
            <a:pPr lvl="1"/>
            <a:r>
              <a:rPr lang="en-SG" dirty="0"/>
              <a:t>Data Exfiltration</a:t>
            </a:r>
          </a:p>
          <a:p>
            <a:pPr lvl="1"/>
            <a:r>
              <a:rPr lang="en-SG" dirty="0"/>
              <a:t>Sample online</a:t>
            </a:r>
          </a:p>
          <a:p>
            <a:r>
              <a:rPr lang="en-SG" dirty="0"/>
              <a:t>Java</a:t>
            </a:r>
          </a:p>
          <a:p>
            <a:pPr lvl="1"/>
            <a:r>
              <a:rPr lang="en-SG" dirty="0"/>
              <a:t>C2</a:t>
            </a:r>
          </a:p>
          <a:p>
            <a:pPr lvl="1"/>
            <a:r>
              <a:rPr lang="en-SG" dirty="0"/>
              <a:t>Sample online</a:t>
            </a:r>
          </a:p>
          <a:p>
            <a:pPr lvl="1"/>
            <a:endParaRPr lang="en-SG" dirty="0"/>
          </a:p>
          <a:p>
            <a:r>
              <a:rPr lang="en-SG" dirty="0" err="1"/>
              <a:t>Powershell</a:t>
            </a:r>
            <a:r>
              <a:rPr lang="en-SG" dirty="0"/>
              <a:t> (encoded and not)</a:t>
            </a:r>
          </a:p>
          <a:p>
            <a:pPr lvl="1"/>
            <a:r>
              <a:rPr lang="en-SG" dirty="0"/>
              <a:t>Ransomware</a:t>
            </a:r>
          </a:p>
          <a:p>
            <a:pPr lvl="1"/>
            <a:r>
              <a:rPr lang="en-SG" dirty="0"/>
              <a:t>Data Exfiltration (Me taking from recent-recent </a:t>
            </a:r>
            <a:r>
              <a:rPr lang="en-SG" dirty="0" err="1"/>
              <a:t>powershell</a:t>
            </a:r>
            <a:r>
              <a:rPr lang="en-SG" dirty="0"/>
              <a:t> script)</a:t>
            </a:r>
          </a:p>
          <a:p>
            <a:r>
              <a:rPr lang="en-SG" dirty="0"/>
              <a:t>PHP </a:t>
            </a:r>
          </a:p>
          <a:p>
            <a:pPr lvl="1"/>
            <a:r>
              <a:rPr lang="en-SG" dirty="0" err="1"/>
              <a:t>Webshells</a:t>
            </a:r>
            <a:r>
              <a:rPr lang="en-SG" dirty="0"/>
              <a:t> </a:t>
            </a:r>
          </a:p>
          <a:p>
            <a:pPr lvl="1"/>
            <a:r>
              <a:rPr lang="en-SG" dirty="0"/>
              <a:t>Reverse shell</a:t>
            </a:r>
          </a:p>
          <a:p>
            <a:r>
              <a:rPr lang="en-SG" dirty="0"/>
              <a:t>Ok, </a:t>
            </a:r>
            <a:r>
              <a:rPr lang="en-SG" dirty="0" err="1"/>
              <a:t>bawah</a:t>
            </a:r>
            <a:r>
              <a:rPr lang="en-SG" dirty="0"/>
              <a:t> </a:t>
            </a:r>
            <a:r>
              <a:rPr lang="en-SG" dirty="0" err="1"/>
              <a:t>ni</a:t>
            </a:r>
            <a:r>
              <a:rPr lang="en-SG" dirty="0"/>
              <a:t> not yet</a:t>
            </a:r>
          </a:p>
          <a:p>
            <a:r>
              <a:rPr lang="en-SG" dirty="0"/>
              <a:t>APK</a:t>
            </a:r>
          </a:p>
          <a:p>
            <a:r>
              <a:rPr lang="en-SG" dirty="0"/>
              <a:t>C# (Using </a:t>
            </a:r>
            <a:r>
              <a:rPr lang="en-SG" dirty="0" err="1"/>
              <a:t>dnspy</a:t>
            </a:r>
            <a:r>
              <a:rPr lang="en-SG" dirty="0"/>
              <a:t>/</a:t>
            </a:r>
            <a:r>
              <a:rPr lang="en-SG" dirty="0" err="1"/>
              <a:t>ilspy</a:t>
            </a:r>
            <a:r>
              <a:rPr lang="en-SG" dirty="0"/>
              <a:t>)</a:t>
            </a:r>
          </a:p>
          <a:p>
            <a:r>
              <a:rPr lang="en-SG" dirty="0"/>
              <a:t>Show using DIE (Detect It Easy) -&gt; To show obfuscation </a:t>
            </a:r>
            <a:r>
              <a:rPr lang="en-SG" dirty="0" err="1"/>
              <a:t>possiblity</a:t>
            </a:r>
            <a:endParaRPr lang="en-SG" dirty="0"/>
          </a:p>
        </p:txBody>
      </p:sp>
    </p:spTree>
    <p:extLst>
      <p:ext uri="{BB962C8B-B14F-4D97-AF65-F5344CB8AC3E}">
        <p14:creationId xmlns:p14="http://schemas.microsoft.com/office/powerpoint/2010/main" val="282120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5D7D-578E-9052-EA7A-BEE283B9D6CD}"/>
              </a:ext>
            </a:extLst>
          </p:cNvPr>
          <p:cNvSpPr>
            <a:spLocks noGrp="1"/>
          </p:cNvSpPr>
          <p:nvPr>
            <p:ph type="title"/>
          </p:nvPr>
        </p:nvSpPr>
        <p:spPr/>
        <p:txBody>
          <a:bodyPr/>
          <a:lstStyle/>
          <a:p>
            <a:r>
              <a:rPr lang="en-SG" dirty="0"/>
              <a:t>Reversing Basic basics</a:t>
            </a:r>
          </a:p>
        </p:txBody>
      </p:sp>
      <p:sp>
        <p:nvSpPr>
          <p:cNvPr id="3" name="Content Placeholder 2">
            <a:extLst>
              <a:ext uri="{FF2B5EF4-FFF2-40B4-BE49-F238E27FC236}">
                <a16:creationId xmlns:a16="http://schemas.microsoft.com/office/drawing/2014/main" id="{AF8C65AD-4632-2C3C-606E-1BC64C9DC565}"/>
              </a:ext>
            </a:extLst>
          </p:cNvPr>
          <p:cNvSpPr>
            <a:spLocks noGrp="1"/>
          </p:cNvSpPr>
          <p:nvPr>
            <p:ph idx="1"/>
          </p:nvPr>
        </p:nvSpPr>
        <p:spPr/>
        <p:txBody>
          <a:bodyPr/>
          <a:lstStyle/>
          <a:p>
            <a:r>
              <a:rPr lang="en-SG" dirty="0"/>
              <a:t>Again, we are not going into the using IDA, </a:t>
            </a:r>
            <a:r>
              <a:rPr lang="en-SG" dirty="0" err="1"/>
              <a:t>Ghidra</a:t>
            </a:r>
            <a:r>
              <a:rPr lang="en-SG" dirty="0"/>
              <a:t>, or debugging territory yet</a:t>
            </a:r>
          </a:p>
          <a:p>
            <a:r>
              <a:rPr lang="en-SG" dirty="0"/>
              <a:t>We’ll just, read some code and say its malicious.</a:t>
            </a:r>
          </a:p>
          <a:p>
            <a:r>
              <a:rPr lang="en-SG" dirty="0"/>
              <a:t>And decompile as needed if need be</a:t>
            </a:r>
          </a:p>
        </p:txBody>
      </p:sp>
    </p:spTree>
    <p:extLst>
      <p:ext uri="{BB962C8B-B14F-4D97-AF65-F5344CB8AC3E}">
        <p14:creationId xmlns:p14="http://schemas.microsoft.com/office/powerpoint/2010/main" val="200521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7950-DA56-8764-6EF1-0E450EBF7D2D}"/>
              </a:ext>
            </a:extLst>
          </p:cNvPr>
          <p:cNvSpPr>
            <a:spLocks noGrp="1"/>
          </p:cNvSpPr>
          <p:nvPr>
            <p:ph type="title"/>
          </p:nvPr>
        </p:nvSpPr>
        <p:spPr/>
        <p:txBody>
          <a:bodyPr/>
          <a:lstStyle/>
          <a:p>
            <a:r>
              <a:rPr lang="en-SG" dirty="0"/>
              <a:t>The question?</a:t>
            </a:r>
          </a:p>
        </p:txBody>
      </p:sp>
      <p:sp>
        <p:nvSpPr>
          <p:cNvPr id="3" name="Content Placeholder 2">
            <a:extLst>
              <a:ext uri="{FF2B5EF4-FFF2-40B4-BE49-F238E27FC236}">
                <a16:creationId xmlns:a16="http://schemas.microsoft.com/office/drawing/2014/main" id="{BC99C715-C25F-D582-196E-FC95455BB47C}"/>
              </a:ext>
            </a:extLst>
          </p:cNvPr>
          <p:cNvSpPr>
            <a:spLocks noGrp="1"/>
          </p:cNvSpPr>
          <p:nvPr>
            <p:ph idx="1"/>
          </p:nvPr>
        </p:nvSpPr>
        <p:spPr/>
        <p:txBody>
          <a:bodyPr/>
          <a:lstStyle/>
          <a:p>
            <a:r>
              <a:rPr lang="en-SG" dirty="0"/>
              <a:t>What makes a code/script malicious?</a:t>
            </a:r>
          </a:p>
          <a:p>
            <a:pPr lvl="1"/>
            <a:r>
              <a:rPr lang="en-SG" dirty="0"/>
              <a:t>Usually something that does the MITRE framework </a:t>
            </a:r>
          </a:p>
          <a:p>
            <a:pPr lvl="1"/>
            <a:r>
              <a:rPr lang="en-SG" dirty="0"/>
              <a:t>Famous Example includes:</a:t>
            </a:r>
          </a:p>
          <a:p>
            <a:pPr lvl="2"/>
            <a:r>
              <a:rPr lang="en-SG" dirty="0"/>
              <a:t>Reverse Shell</a:t>
            </a:r>
          </a:p>
          <a:p>
            <a:pPr lvl="2"/>
            <a:r>
              <a:rPr lang="en-SG" dirty="0"/>
              <a:t>Credential Harvesting</a:t>
            </a:r>
          </a:p>
          <a:p>
            <a:pPr lvl="2"/>
            <a:r>
              <a:rPr lang="en-SG" dirty="0"/>
              <a:t>Data Exfiltration</a:t>
            </a:r>
          </a:p>
          <a:p>
            <a:pPr lvl="2"/>
            <a:r>
              <a:rPr lang="en-SG" dirty="0" err="1"/>
              <a:t>Tunneling</a:t>
            </a:r>
            <a:endParaRPr lang="en-SG" dirty="0"/>
          </a:p>
        </p:txBody>
      </p:sp>
    </p:spTree>
    <p:extLst>
      <p:ext uri="{BB962C8B-B14F-4D97-AF65-F5344CB8AC3E}">
        <p14:creationId xmlns:p14="http://schemas.microsoft.com/office/powerpoint/2010/main" val="769999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3178</TotalTime>
  <Words>998</Words>
  <Application>Microsoft Office PowerPoint</Application>
  <PresentationFormat>Widescreen</PresentationFormat>
  <Paragraphs>108</Paragraphs>
  <Slides>19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Reverse Engineering for Baiscs</vt:lpstr>
      <vt:lpstr>This is Part 1</vt:lpstr>
      <vt:lpstr>What</vt:lpstr>
      <vt:lpstr>Prerequisites</vt:lpstr>
      <vt:lpstr>Some Learning Points that we should learn by the end of this presentation hopefully maybe probably</vt:lpstr>
      <vt:lpstr>What will you need for “advencture”</vt:lpstr>
      <vt:lpstr>Insert some examples of languages we want to explore</vt:lpstr>
      <vt:lpstr>Reversing Basic basics</vt:lpstr>
      <vt:lpstr>The question?</vt:lpstr>
      <vt:lpstr>Example</vt:lpstr>
      <vt:lpstr>Obfuscation</vt:lpstr>
      <vt:lpstr>Examples of Obfuscation</vt:lpstr>
      <vt:lpstr>To Deobfuscation</vt:lpstr>
      <vt:lpstr>What you gonna do</vt:lpstr>
      <vt:lpstr>Examples of Tools</vt:lpstr>
      <vt:lpstr>Examples</vt:lpstr>
      <vt:lpstr>FAQ</vt:lpstr>
      <vt:lpstr>Refrence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Reverse Engineering for Baiscs</dc:title>
  <dc:creator>Hariz Tarmizi</dc:creator>
  <cp:lastModifiedBy>Hariz Tarmizi</cp:lastModifiedBy>
  <cp:revision>5</cp:revision>
  <dcterms:created xsi:type="dcterms:W3CDTF">2024-02-24T10:13:54Z</dcterms:created>
  <dcterms:modified xsi:type="dcterms:W3CDTF">2024-02-27T08:07:02Z</dcterms:modified>
</cp:coreProperties>
</file>