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C205-E06D-8163-AF08-B0B49F24F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26A2-4B72-65D5-42B2-D6A770A6B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F081-E63A-381C-4612-E872627E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8C50-6DB4-7706-1C41-0CEADA2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CDAB-A230-2393-4029-D8B7834A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4FA2-7612-8BCD-7F60-D228FF64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BE35-9AE0-248D-C861-F0843E9E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3BCF-FBFC-A65F-98B4-61946FF2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0A6C-B2F6-01BF-A9F1-3C9740E4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03DC-D4CD-FD97-E757-9951A906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4CF92-095F-C1C4-E946-6492E6199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54512-BFA5-DEDC-4C89-CC6682AB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E34A-D28E-7FFA-B752-6C753035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886C-958F-D82B-8CFC-9D6BA5AC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B5C2-56D3-4BE4-A211-6924A210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6AB-92FD-8DF8-27FD-3ABE8250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C496-47C5-A579-3B5F-924A2A3A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FC80-0EFB-EB57-7F75-FC58250A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A402-0723-1AEC-D551-E3D3B0B6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E8CD-AB82-C823-98C4-D115AAE3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CACB-C1B3-A2A9-88E8-1375019F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B8A1-BC5B-E3FA-E2A1-D73968EB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D3BF-614E-B149-D605-9C21BC1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6AC6-9E24-7FD4-9317-DD9A8374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B58B-B08C-AF55-D8E8-8C55D6F4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4143-3198-FC5E-B1C8-F7A1359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9198-BD3B-75A2-F3D5-BD61C315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5F479-718F-E831-9679-EB59283C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0E13-6E66-5303-0167-F9B47F1F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C148-594B-BDF4-2805-DFEEC5A7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26016-AA3A-7C7F-36B1-150BF79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04C1-256E-A335-B883-27A699B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BC13-87B9-A84B-BADD-6499900A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8C19-D303-8A19-A40C-43A5359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37590-7278-AA64-7FC2-88700D07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C6E0F-A88C-4F1D-9172-5B8A2196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FE63-C495-1B4A-B410-855F5B98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EAF89-70EC-79CB-C910-72E2AFA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A908F-2A59-DB66-3102-76893EED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F2F-4365-ED51-8ABD-7AE17099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AD678-5C55-9BFA-A8B2-0468E102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45F91-5704-E195-2753-F0B0ED4B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9DB1D-A48C-E74E-2063-C2B223FF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44AFB-FE07-7EE4-1C0C-540CCDDC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28846-A887-1CA6-F8CF-DA14647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C848-622D-9206-7C1E-07EF6636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649F-578F-95DB-D4DD-3A8E2A03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D685-1DD2-E6B1-2FBD-67B93FFB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A221-9DF4-1205-2B4F-9D4017E2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7D68-A549-1DEA-BF72-5662711B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14CE-1D3B-8A6B-8A9D-B980B4F0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9EE5-10FD-4C3A-1E55-BC94D50B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D293-2309-65A8-45AC-CC2F456F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47135-9A6F-4BF9-A067-F294233E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9DA34-018D-6D98-7BEE-1776F2E9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3C1E-568E-CC19-A308-50F0E365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158EA-11B1-9C42-562C-EE42115C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56C3-D4D4-C8E2-54F8-8E1D2A2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9B718-AAF9-D1AA-B4AA-6D737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D074-B498-35FE-8D49-3A5171AD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CF04-5E2A-AA0D-ADD0-D2E2FEFC7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43E78-7DED-42FA-9773-BEE23332E3B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5AD7-572A-1864-485C-EB3488975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16FB-BD4F-1B0D-D457-AC5ACDB8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19E86-89E2-4780-9EB0-5EA59B50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ingnation.com/report-vying-for-college-internships-is-getting-tougher" TargetMode="External"/><Relationship Id="rId2" Type="http://schemas.openxmlformats.org/officeDocument/2006/relationships/hyperlink" Target="https://joinhandshak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rningglassinstitute.org/research/underemployment?utm_source=chatgpt.com" TargetMode="External"/><Relationship Id="rId5" Type="http://schemas.openxmlformats.org/officeDocument/2006/relationships/hyperlink" Target="https://www.forbes.com/sites/jackkelly/2024/02/15/why-is-it-so-hard-for-recent-college-graduates-to-find-a-decent-job/?utm_source=chatgpt.com" TargetMode="External"/><Relationship Id="rId4" Type="http://schemas.openxmlformats.org/officeDocument/2006/relationships/hyperlink" Target="https://www.higheredtoday.org/2025/03/03/the-changing-landscape-of-internships-in-higher-edu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DBE39-CE08-8A40-8C14-CDAB63457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>
                <a:latin typeface="Helvetica" panose="020B0604020202020204" pitchFamily="34" charset="0"/>
                <a:cs typeface="Helvetica" panose="020B0604020202020204" pitchFamily="34" charset="0"/>
              </a:rPr>
              <a:t>University Students Struggle to Find Internships and Jobs.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9C637-02E5-F8C2-A4DD-AF3363059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Helvetica" panose="020B0604020202020204" pitchFamily="34" charset="0"/>
                <a:cs typeface="Helvetica" panose="020B0604020202020204" pitchFamily="34" charset="0"/>
              </a:rPr>
              <a:t>A problem we are all familiar with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 descr="Why Recent College Grads are Struggling to find a Job after Graduation –  Mocs News">
            <a:extLst>
              <a:ext uri="{FF2B5EF4-FFF2-40B4-BE49-F238E27FC236}">
                <a16:creationId xmlns:a16="http://schemas.microsoft.com/office/drawing/2014/main" id="{DCD2A596-91CE-7CC3-9803-F1074F08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948588"/>
            <a:ext cx="6846363" cy="48095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47FA4-A086-32DF-1572-7FF8062B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fontAlgn="base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The 2025 Handshake Internship Index.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E7054-B142-9082-62C2-BDE350870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Internship and  job search website Handshake created a comprehensive report pulling from over </a:t>
            </a:r>
            <a:r>
              <a:rPr lang="en-US" sz="2000" u="sng" dirty="0"/>
              <a:t>6,400 students</a:t>
            </a:r>
            <a:r>
              <a:rPr lang="en-US" sz="2000" dirty="0"/>
              <a:t> with user data of over </a:t>
            </a:r>
            <a:r>
              <a:rPr lang="en-US" sz="2000" u="sng" dirty="0"/>
              <a:t>15 million students </a:t>
            </a:r>
            <a:r>
              <a:rPr lang="en-US" sz="2000" dirty="0"/>
              <a:t>and </a:t>
            </a:r>
            <a:r>
              <a:rPr lang="en-US" sz="2000" u="sng" dirty="0"/>
              <a:t>900,000 employees</a:t>
            </a:r>
            <a:r>
              <a:rPr lang="en-US" sz="2000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3B8B7D-2C7F-5006-06D3-5AD9B5FD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92" y="1097279"/>
            <a:ext cx="6990352" cy="428870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EEAE2CF-D22D-7715-1D50-12E8591B80B0}"/>
              </a:ext>
            </a:extLst>
          </p:cNvPr>
          <p:cNvSpPr/>
          <p:nvPr/>
        </p:nvSpPr>
        <p:spPr>
          <a:xfrm>
            <a:off x="2499000" y="4048731"/>
            <a:ext cx="2674511" cy="26745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Helvetica" panose="020B0604020202020204"/>
              </a:rPr>
              <a:t>Research Found…</a:t>
            </a:r>
          </a:p>
        </p:txBody>
      </p:sp>
    </p:spTree>
    <p:extLst>
      <p:ext uri="{BB962C8B-B14F-4D97-AF65-F5344CB8AC3E}">
        <p14:creationId xmlns:p14="http://schemas.microsoft.com/office/powerpoint/2010/main" val="250036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CA52-6470-9760-CB0F-5EED633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/>
                <a:cs typeface="Helvetica" panose="020B0604020202020204"/>
              </a:rPr>
              <a:t>It Is Harder Than Ever to Find an Internship.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EEB0-A9E5-4C66-CD82-D4220722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770" y="2439538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/>
                <a:cs typeface="Helvetica" panose="020B0604020202020204"/>
              </a:rPr>
              <a:t>“</a:t>
            </a:r>
            <a:r>
              <a:rPr lang="en-US" sz="2400" u="sng" dirty="0">
                <a:latin typeface="Helvetica" panose="020B0604020202020204"/>
                <a:cs typeface="Helvetica" panose="020B0604020202020204"/>
              </a:rPr>
              <a:t>Internship postings on Handshake dropped over 15% </a:t>
            </a:r>
            <a:r>
              <a:rPr lang="en-US" sz="2400" dirty="0">
                <a:latin typeface="Helvetica" panose="020B0604020202020204"/>
                <a:cs typeface="Helvetica" panose="020B0604020202020204"/>
              </a:rPr>
              <a:t>between January 2023 and January 2025. But as of January of this year, </a:t>
            </a:r>
            <a:r>
              <a:rPr lang="en-US" sz="2400" u="sng" dirty="0">
                <a:latin typeface="Helvetica" panose="020B0604020202020204"/>
                <a:cs typeface="Helvetica" panose="020B0604020202020204"/>
              </a:rPr>
              <a:t>internship applications for the Class of 2025 rose to 41%”</a:t>
            </a:r>
            <a:r>
              <a:rPr lang="en-US" sz="24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000" dirty="0">
                <a:latin typeface="Helvetica" panose="020B0604020202020204"/>
                <a:cs typeface="Helvetica" panose="020B0604020202020204"/>
              </a:rPr>
              <a:t>(2)</a:t>
            </a:r>
            <a:endParaRPr lang="en-US" sz="24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E2D374-4797-5BC4-6B9E-D07F93BE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2" y="743464"/>
            <a:ext cx="7055892" cy="53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5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CD35-20C2-4A21-6384-9D6C4D63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/>
                <a:cs typeface="Helvetica" panose="020B0604020202020204"/>
              </a:rPr>
              <a:t>Competition for Internships is Tough.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4E879-742C-B2EA-0748-6384D2D6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594" y="2453185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/>
                <a:cs typeface="Helvetica" panose="020B0604020202020204"/>
              </a:rPr>
              <a:t>“Internships in </a:t>
            </a:r>
            <a:r>
              <a:rPr lang="en-US" sz="2400" u="sng" dirty="0">
                <a:latin typeface="Helvetica" panose="020B0604020202020204"/>
                <a:cs typeface="Helvetica" panose="020B0604020202020204"/>
              </a:rPr>
              <a:t>technology and professional</a:t>
            </a:r>
            <a:r>
              <a:rPr lang="en-US" sz="2400" dirty="0">
                <a:latin typeface="Helvetica" panose="020B0604020202020204"/>
                <a:cs typeface="Helvetica" panose="020B0604020202020204"/>
              </a:rPr>
              <a:t> services receive about </a:t>
            </a:r>
            <a:r>
              <a:rPr lang="en-US" sz="2400" u="sng" dirty="0">
                <a:latin typeface="Helvetica" panose="020B0604020202020204"/>
                <a:cs typeface="Helvetica" panose="020B0604020202020204"/>
              </a:rPr>
              <a:t>twice as many applications </a:t>
            </a:r>
            <a:r>
              <a:rPr lang="en-US" sz="2400" dirty="0">
                <a:latin typeface="Helvetica" panose="020B0604020202020204"/>
                <a:cs typeface="Helvetica" panose="020B0604020202020204"/>
              </a:rPr>
              <a:t>compared to the overall average, and internship </a:t>
            </a:r>
            <a:r>
              <a:rPr lang="en-US" sz="2400" u="sng" dirty="0">
                <a:latin typeface="Helvetica" panose="020B0604020202020204"/>
                <a:cs typeface="Helvetica" panose="020B0604020202020204"/>
              </a:rPr>
              <a:t>postings in both industries have dipped by more than 30%</a:t>
            </a:r>
            <a:r>
              <a:rPr lang="en-US" sz="2400" dirty="0">
                <a:latin typeface="Helvetica" panose="020B0604020202020204"/>
                <a:cs typeface="Helvetica" panose="020B0604020202020204"/>
              </a:rPr>
              <a:t>” </a:t>
            </a:r>
            <a:r>
              <a:rPr lang="en-US" sz="1100" dirty="0">
                <a:latin typeface="Helvetica" panose="020B0604020202020204"/>
                <a:cs typeface="Helvetica" panose="020B0604020202020204"/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55DBEC-4E10-C30D-7C30-FAADCFB8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49" y="1150032"/>
            <a:ext cx="7113437" cy="47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F5CB5-51A6-DF70-A9C0-6741F882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Helvetica" panose="020B0604020202020204"/>
                <a:cs typeface="Helvetica" panose="020B0604020202020204"/>
              </a:rPr>
              <a:t>It is Even Harder to Find a Job.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A10EEC-ECFE-A6C1-931B-392CDFEB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86" y="640080"/>
            <a:ext cx="615003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E157E-3175-0376-6A15-14BB5F76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spc="-150" dirty="0">
                <a:solidFill>
                  <a:srgbClr val="3F3F3F"/>
                </a:solidFill>
                <a:latin typeface="Helvetica" panose="020B0604020202020204"/>
                <a:cs typeface="Helvetica" panose="020B0604020202020204"/>
              </a:rPr>
              <a:t>A Degree is no Longer a Guarantee.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E489-D967-FD2F-F674-915B1BF1C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Autofit/>
          </a:bodyPr>
          <a:lstStyle/>
          <a:p>
            <a:r>
              <a:rPr lang="en-US" u="sng" dirty="0">
                <a:latin typeface="Helvetica" panose="020B0604020202020204"/>
                <a:cs typeface="Helvetica" panose="020B0604020202020204"/>
              </a:rPr>
              <a:t>38% of employers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avoid hiring recent college graduates. Around </a:t>
            </a:r>
            <a:r>
              <a:rPr lang="en-US" u="sng" dirty="0">
                <a:latin typeface="Helvetica" panose="020B0604020202020204"/>
                <a:cs typeface="Helvetica" panose="020B0604020202020204"/>
              </a:rPr>
              <a:t>58% of managers, directors and executives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in the United States say this cohort is </a:t>
            </a:r>
            <a:r>
              <a:rPr lang="en-US" u="sng" dirty="0">
                <a:latin typeface="Helvetica" panose="020B0604020202020204"/>
                <a:cs typeface="Helvetica" panose="020B0604020202020204"/>
              </a:rPr>
              <a:t>unprepared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for the workforce. </a:t>
            </a:r>
            <a:r>
              <a:rPr lang="en-US" sz="1200" dirty="0">
                <a:latin typeface="Helvetica" panose="020B0604020202020204"/>
                <a:cs typeface="Helvetica" panose="020B0604020202020204"/>
              </a:rPr>
              <a:t>(4)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61F3-7244-719B-41E0-7AA6B0DA9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Today, only about </a:t>
            </a:r>
            <a:r>
              <a:rPr lang="en-US" u="sng" dirty="0">
                <a:latin typeface="Helvetica" panose="020B0604020202020204"/>
                <a:cs typeface="Helvetica" panose="020B0604020202020204"/>
              </a:rPr>
              <a:t>half of bachelor’s degree graduates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secure employment in a college-level job within a year of graduation </a:t>
            </a:r>
            <a:r>
              <a:rPr lang="en-US" sz="1200" dirty="0">
                <a:latin typeface="Helvetica" panose="020B0604020202020204"/>
                <a:cs typeface="Helvetica" panose="020B0604020202020204"/>
              </a:rPr>
              <a:t>(5)</a:t>
            </a: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588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ppy Graduation!... Now Go Be an Adult - Barbara Kay Coaching">
            <a:extLst>
              <a:ext uri="{FF2B5EF4-FFF2-40B4-BE49-F238E27FC236}">
                <a16:creationId xmlns:a16="http://schemas.microsoft.com/office/drawing/2014/main" id="{C11F7220-E0AA-7D56-A1E4-852B89B3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3" r="-1" b="776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21457-9516-9D3C-EDF3-8881E386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Comic Sans MS" panose="030F0702030302020204" pitchFamily="66" charset="0"/>
                <a:cs typeface="Helvetica" panose="020B0604020202020204"/>
              </a:rPr>
              <a:t>Introducing</a:t>
            </a:r>
            <a:r>
              <a:rPr lang="en-US" sz="6600" b="1">
                <a:solidFill>
                  <a:schemeClr val="bg1"/>
                </a:solidFill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6600" b="1">
                <a:solidFill>
                  <a:schemeClr val="bg1"/>
                </a:solidFill>
                <a:latin typeface="Comic Sans MS" panose="030F0702030302020204" pitchFamily="66" charset="0"/>
                <a:cs typeface="Helvetica" panose="020B0604020202020204"/>
              </a:rPr>
              <a:t>TWIN!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F0F4F-1837-117F-445F-567F57A3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chemeClr val="bg1"/>
                </a:solidFill>
                <a:latin typeface="Comic Sans MS" panose="030F0702030302020204" pitchFamily="66" charset="0"/>
                <a:cs typeface="Helvetica" panose="020B0604020202020204"/>
              </a:rPr>
              <a:t>Swipe for Success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F5D04E-DD47-6C2A-3D60-C9E1C733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FC0D9-5F05-96EA-47FF-869CBA70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Handshake. (2025). </a:t>
            </a:r>
            <a:r>
              <a:rPr lang="en-US" sz="2000" i="1" dirty="0"/>
              <a:t>Handshake internships index 2025</a:t>
            </a:r>
            <a:r>
              <a:rPr lang="en-US" sz="2000" dirty="0"/>
              <a:t>. Handshake. </a:t>
            </a:r>
            <a:r>
              <a:rPr lang="en-US" sz="2000" dirty="0">
                <a:hlinkClick r:id="rId2"/>
              </a:rPr>
              <a:t>https://joinhandshake.com/</a:t>
            </a:r>
            <a:endParaRPr lang="en-US" sz="20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 err="1"/>
              <a:t>WorkingNation</a:t>
            </a:r>
            <a:r>
              <a:rPr lang="en-US" sz="2000" dirty="0"/>
              <a:t>. (2025, April 17). </a:t>
            </a:r>
            <a:r>
              <a:rPr lang="en-US" sz="2000" i="1" dirty="0"/>
              <a:t>Report: Vying for college internships is getting tougher</a:t>
            </a:r>
            <a:r>
              <a:rPr lang="en-US" sz="2000" dirty="0"/>
              <a:t>. 	</a:t>
            </a:r>
            <a:r>
              <a:rPr lang="en-US" sz="2000" dirty="0">
                <a:hlinkClick r:id="rId3"/>
              </a:rPr>
              <a:t>https://www.workingnation.com/report-vying-for-college-internships-is-getting-tougher</a:t>
            </a:r>
            <a:endParaRPr lang="en-US" sz="20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American Council on Education. (2025, March 3). </a:t>
            </a:r>
            <a:r>
              <a:rPr lang="en-US" sz="2000" i="1" dirty="0"/>
              <a:t>The changing landscape of internships in higher education</a:t>
            </a:r>
            <a:r>
              <a:rPr lang="en-US" sz="2000" dirty="0"/>
              <a:t>. Higher Ed Today. 	</a:t>
            </a:r>
            <a:r>
              <a:rPr lang="en-US" sz="2000" dirty="0">
                <a:hlinkClick r:id="rId4"/>
              </a:rPr>
              <a:t>https://www.higheredtoday.org/2025/03/03/the-changing-landscape-of-internships-in-higher-education</a:t>
            </a:r>
            <a:endParaRPr lang="en-US" sz="20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Kelly, J. (2024, February 15). </a:t>
            </a:r>
            <a:r>
              <a:rPr lang="en-US" sz="2000" i="1" dirty="0"/>
              <a:t>Why is it so hard for recent college graduates to find a decent job?</a:t>
            </a:r>
            <a:r>
              <a:rPr lang="en-US" sz="2000" dirty="0"/>
              <a:t> Forbes. 	</a:t>
            </a:r>
            <a:r>
              <a:rPr lang="en-US" sz="2000" dirty="0">
                <a:hlinkClick r:id="rId5"/>
              </a:rPr>
              <a:t>https://www.forbes.com/sites/jackkelly/2024/02/15/why-is-it-so-hard-for-recent-college-graduates-to-find-	a-decent-job/</a:t>
            </a:r>
            <a:endParaRPr lang="en-US" sz="20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/>
              <a:t>Burning Glass Institute. (n.d.). </a:t>
            </a:r>
            <a:r>
              <a:rPr lang="en-US" sz="2000" i="1" dirty="0"/>
              <a:t>Underemployment: The long-term effects on careers</a:t>
            </a:r>
            <a:r>
              <a:rPr lang="en-US" sz="2000" dirty="0"/>
              <a:t>. 	</a:t>
            </a:r>
            <a:r>
              <a:rPr lang="en-US" sz="2000" dirty="0">
                <a:hlinkClick r:id="rId6"/>
              </a:rPr>
              <a:t>https://www.burningglassinstitute.org/research/underemployment?utm_source=chatgpt.com</a:t>
            </a:r>
            <a:endParaRPr lang="en-US" sz="2000" dirty="0"/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8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389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Comic Sans MS</vt:lpstr>
      <vt:lpstr>Helvetica</vt:lpstr>
      <vt:lpstr>Impact</vt:lpstr>
      <vt:lpstr>Office Theme</vt:lpstr>
      <vt:lpstr>University Students Struggle to Find Internships and Jobs.</vt:lpstr>
      <vt:lpstr>The 2025 Handshake Internship Index.</vt:lpstr>
      <vt:lpstr>It Is Harder Than Ever to Find an Internship.</vt:lpstr>
      <vt:lpstr>Competition for Internships is Tough.</vt:lpstr>
      <vt:lpstr>It is Even Harder to Find a Job.</vt:lpstr>
      <vt:lpstr>A Degree is no Longer a Guarantee.</vt:lpstr>
      <vt:lpstr>Introducing TWIN!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Lucien Khuu</dc:creator>
  <cp:lastModifiedBy>Lucien Khuu</cp:lastModifiedBy>
  <cp:revision>8</cp:revision>
  <dcterms:created xsi:type="dcterms:W3CDTF">2025-04-19T09:27:39Z</dcterms:created>
  <dcterms:modified xsi:type="dcterms:W3CDTF">2025-04-19T20:27:58Z</dcterms:modified>
</cp:coreProperties>
</file>