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30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83" r:id="rId12"/>
    <p:sldId id="292" r:id="rId13"/>
    <p:sldId id="284" r:id="rId14"/>
    <p:sldId id="285" r:id="rId15"/>
    <p:sldId id="286" r:id="rId16"/>
    <p:sldId id="288" r:id="rId17"/>
    <p:sldId id="291" r:id="rId18"/>
    <p:sldId id="289" r:id="rId19"/>
    <p:sldId id="290" r:id="rId20"/>
    <p:sldId id="293" r:id="rId21"/>
    <p:sldId id="294" r:id="rId22"/>
    <p:sldId id="295" r:id="rId23"/>
    <p:sldId id="297" r:id="rId24"/>
    <p:sldId id="298" r:id="rId25"/>
    <p:sldId id="299" r:id="rId26"/>
    <p:sldId id="300" r:id="rId27"/>
    <p:sldId id="287" r:id="rId28"/>
    <p:sldId id="257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8E6A9-3158-1D40-9021-C5A6D330A6A7}" v="1" dt="2020-01-29T01:50:02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4" autoAdjust="0"/>
    <p:restoredTop sz="96208" autoAdjust="0"/>
  </p:normalViewPr>
  <p:slideViewPr>
    <p:cSldViewPr>
      <p:cViewPr varScale="1">
        <p:scale>
          <a:sx n="124" d="100"/>
          <a:sy n="124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, Phuc C" userId="d0233ab4-bc3b-46dd-9046-4cd928fe7220" providerId="ADAL" clId="{EEE8E6A9-3158-1D40-9021-C5A6D330A6A7}"/>
    <pc:docChg chg="modSld">
      <pc:chgData name="Ngo, Phuc C" userId="d0233ab4-bc3b-46dd-9046-4cd928fe7220" providerId="ADAL" clId="{EEE8E6A9-3158-1D40-9021-C5A6D330A6A7}" dt="2020-01-29T01:50:02.576" v="0" actId="767"/>
      <pc:docMkLst>
        <pc:docMk/>
      </pc:docMkLst>
      <pc:sldChg chg="addSp modSp">
        <pc:chgData name="Ngo, Phuc C" userId="d0233ab4-bc3b-46dd-9046-4cd928fe7220" providerId="ADAL" clId="{EEE8E6A9-3158-1D40-9021-C5A6D330A6A7}" dt="2020-01-29T01:50:02.576" v="0" actId="767"/>
        <pc:sldMkLst>
          <pc:docMk/>
          <pc:sldMk cId="0" sldId="287"/>
        </pc:sldMkLst>
        <pc:spChg chg="add mod">
          <ac:chgData name="Ngo, Phuc C" userId="d0233ab4-bc3b-46dd-9046-4cd928fe7220" providerId="ADAL" clId="{EEE8E6A9-3158-1D40-9021-C5A6D330A6A7}" dt="2020-01-29T01:50:02.576" v="0" actId="767"/>
          <ac:spMkLst>
            <pc:docMk/>
            <pc:sldMk cId="0" sldId="287"/>
            <ac:spMk id="2" creationId="{813E781C-7A24-2042-BD0B-412DA94D1D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E4A1A39-C3CB-487B-81C8-EDA5EF66A5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4A647C0-D6A3-4F4D-93C2-10AE8CD5BB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BF6E498-CB49-4283-AD81-D954FCF15F1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CC57295F-E4D4-4576-9264-8B9834C1A26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18706CF-97AB-4549-9141-3BFADA9DB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7">
            <a:extLst>
              <a:ext uri="{FF2B5EF4-FFF2-40B4-BE49-F238E27FC236}">
                <a16:creationId xmlns:a16="http://schemas.microsoft.com/office/drawing/2014/main" id="{82611B45-CC48-4B49-AF95-351D2FB9C37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68">
              <a:extLst>
                <a:ext uri="{FF2B5EF4-FFF2-40B4-BE49-F238E27FC236}">
                  <a16:creationId xmlns:a16="http://schemas.microsoft.com/office/drawing/2014/main" id="{E25EDC27-D09D-4620-A5C8-F07F8B138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9E64093C-DE6F-48C8-99C6-1716EB704719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/>
              </a:p>
            </p:txBody>
          </p:sp>
          <p:grpSp>
            <p:nvGrpSpPr>
              <p:cNvPr id="16" name="Group 4">
                <a:extLst>
                  <a:ext uri="{FF2B5EF4-FFF2-40B4-BE49-F238E27FC236}">
                    <a16:creationId xmlns:a16="http://schemas.microsoft.com/office/drawing/2014/main" id="{55CE0460-C9D3-4A57-810E-79F732FF9C8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5">
                  <a:extLst>
                    <a:ext uri="{FF2B5EF4-FFF2-40B4-BE49-F238E27FC236}">
                      <a16:creationId xmlns:a16="http://schemas.microsoft.com/office/drawing/2014/main" id="{82795158-841F-4EFC-8996-F83834611C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6">
                  <a:extLst>
                    <a:ext uri="{FF2B5EF4-FFF2-40B4-BE49-F238E27FC236}">
                      <a16:creationId xmlns:a16="http://schemas.microsoft.com/office/drawing/2014/main" id="{0019A057-8611-467C-8A6B-90443EF236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>
                  <a:extLst>
                    <a:ext uri="{FF2B5EF4-FFF2-40B4-BE49-F238E27FC236}">
                      <a16:creationId xmlns:a16="http://schemas.microsoft.com/office/drawing/2014/main" id="{E9B3E6F9-E4F5-4698-8C6D-E5CD0040D6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>
                  <a:extLst>
                    <a:ext uri="{FF2B5EF4-FFF2-40B4-BE49-F238E27FC236}">
                      <a16:creationId xmlns:a16="http://schemas.microsoft.com/office/drawing/2014/main" id="{94111472-77AB-464D-A6D5-07E4A88B8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>
                  <a:extLst>
                    <a:ext uri="{FF2B5EF4-FFF2-40B4-BE49-F238E27FC236}">
                      <a16:creationId xmlns:a16="http://schemas.microsoft.com/office/drawing/2014/main" id="{A351DEC7-681A-4492-915B-157A6154D6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>
                  <a:extLst>
                    <a:ext uri="{FF2B5EF4-FFF2-40B4-BE49-F238E27FC236}">
                      <a16:creationId xmlns:a16="http://schemas.microsoft.com/office/drawing/2014/main" id="{DC22428E-CEB9-4307-9B17-7E37216DBA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>
                  <a:extLst>
                    <a:ext uri="{FF2B5EF4-FFF2-40B4-BE49-F238E27FC236}">
                      <a16:creationId xmlns:a16="http://schemas.microsoft.com/office/drawing/2014/main" id="{FF3CB419-E013-4323-BAC2-1EA3CC8AC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>
                  <a:extLst>
                    <a:ext uri="{FF2B5EF4-FFF2-40B4-BE49-F238E27FC236}">
                      <a16:creationId xmlns:a16="http://schemas.microsoft.com/office/drawing/2014/main" id="{5A933AC3-6060-4D61-97B9-21674D6084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>
                  <a:extLst>
                    <a:ext uri="{FF2B5EF4-FFF2-40B4-BE49-F238E27FC236}">
                      <a16:creationId xmlns:a16="http://schemas.microsoft.com/office/drawing/2014/main" id="{8719561D-2049-42B2-951F-2A906F99D8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>
                  <a:extLst>
                    <a:ext uri="{FF2B5EF4-FFF2-40B4-BE49-F238E27FC236}">
                      <a16:creationId xmlns:a16="http://schemas.microsoft.com/office/drawing/2014/main" id="{60022194-6108-4F48-A94E-6C5F37022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>
                  <a:extLst>
                    <a:ext uri="{FF2B5EF4-FFF2-40B4-BE49-F238E27FC236}">
                      <a16:creationId xmlns:a16="http://schemas.microsoft.com/office/drawing/2014/main" id="{E0A43732-6429-4015-AE8F-A518D46EE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>
                  <a:extLst>
                    <a:ext uri="{FF2B5EF4-FFF2-40B4-BE49-F238E27FC236}">
                      <a16:creationId xmlns:a16="http://schemas.microsoft.com/office/drawing/2014/main" id="{FA103AAB-6201-467C-8AB3-D168ABCAAE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>
                  <a:extLst>
                    <a:ext uri="{FF2B5EF4-FFF2-40B4-BE49-F238E27FC236}">
                      <a16:creationId xmlns:a16="http://schemas.microsoft.com/office/drawing/2014/main" id="{BC709707-6214-4814-8CCB-F9BE963CA5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>
                  <a:extLst>
                    <a:ext uri="{FF2B5EF4-FFF2-40B4-BE49-F238E27FC236}">
                      <a16:creationId xmlns:a16="http://schemas.microsoft.com/office/drawing/2014/main" id="{364C7D15-7CF6-4D0A-841A-136A53D4C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9">
                  <a:extLst>
                    <a:ext uri="{FF2B5EF4-FFF2-40B4-BE49-F238E27FC236}">
                      <a16:creationId xmlns:a16="http://schemas.microsoft.com/office/drawing/2014/main" id="{C2DB5F5F-12E7-4747-8A91-4350ECCFAE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0">
                  <a:extLst>
                    <a:ext uri="{FF2B5EF4-FFF2-40B4-BE49-F238E27FC236}">
                      <a16:creationId xmlns:a16="http://schemas.microsoft.com/office/drawing/2014/main" id="{CFEC817E-2F3F-45C5-8212-3692ADAEC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A7975CC-9219-41BD-9DE3-2D83FDB18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2">
                  <a:extLst>
                    <a:ext uri="{FF2B5EF4-FFF2-40B4-BE49-F238E27FC236}">
                      <a16:creationId xmlns:a16="http://schemas.microsoft.com/office/drawing/2014/main" id="{A183D413-627E-4A49-9F21-22A3960FFC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3">
                  <a:extLst>
                    <a:ext uri="{FF2B5EF4-FFF2-40B4-BE49-F238E27FC236}">
                      <a16:creationId xmlns:a16="http://schemas.microsoft.com/office/drawing/2014/main" id="{202C05F2-B276-4F59-9095-522375B41A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4">
                  <a:extLst>
                    <a:ext uri="{FF2B5EF4-FFF2-40B4-BE49-F238E27FC236}">
                      <a16:creationId xmlns:a16="http://schemas.microsoft.com/office/drawing/2014/main" id="{2717D195-74BA-418F-A73A-B3803A793A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5">
                  <a:extLst>
                    <a:ext uri="{FF2B5EF4-FFF2-40B4-BE49-F238E27FC236}">
                      <a16:creationId xmlns:a16="http://schemas.microsoft.com/office/drawing/2014/main" id="{16CE401C-F888-4CAC-B322-DFFA9FDF3A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6">
                  <a:extLst>
                    <a:ext uri="{FF2B5EF4-FFF2-40B4-BE49-F238E27FC236}">
                      <a16:creationId xmlns:a16="http://schemas.microsoft.com/office/drawing/2014/main" id="{575A76A5-8C7B-463D-867E-D2D7C2D975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7">
                  <a:extLst>
                    <a:ext uri="{FF2B5EF4-FFF2-40B4-BE49-F238E27FC236}">
                      <a16:creationId xmlns:a16="http://schemas.microsoft.com/office/drawing/2014/main" id="{3165907B-38E8-4AE3-8191-BC5B7687CD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8">
                  <a:extLst>
                    <a:ext uri="{FF2B5EF4-FFF2-40B4-BE49-F238E27FC236}">
                      <a16:creationId xmlns:a16="http://schemas.microsoft.com/office/drawing/2014/main" id="{E4261BA9-FBAF-42C5-9769-7CD19D35CC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29">
                  <a:extLst>
                    <a:ext uri="{FF2B5EF4-FFF2-40B4-BE49-F238E27FC236}">
                      <a16:creationId xmlns:a16="http://schemas.microsoft.com/office/drawing/2014/main" id="{5665677F-A6E7-44D2-AE7C-44E8B74C36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0">
                  <a:extLst>
                    <a:ext uri="{FF2B5EF4-FFF2-40B4-BE49-F238E27FC236}">
                      <a16:creationId xmlns:a16="http://schemas.microsoft.com/office/drawing/2014/main" id="{B9CC94C4-8654-4F56-BABE-F6664B13F0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1">
                  <a:extLst>
                    <a:ext uri="{FF2B5EF4-FFF2-40B4-BE49-F238E27FC236}">
                      <a16:creationId xmlns:a16="http://schemas.microsoft.com/office/drawing/2014/main" id="{4F9B4AD6-AB9A-4771-89BF-69B6FE975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2">
                  <a:extLst>
                    <a:ext uri="{FF2B5EF4-FFF2-40B4-BE49-F238E27FC236}">
                      <a16:creationId xmlns:a16="http://schemas.microsoft.com/office/drawing/2014/main" id="{78BE1838-2786-4AC4-AB42-212E3D691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3">
                  <a:extLst>
                    <a:ext uri="{FF2B5EF4-FFF2-40B4-BE49-F238E27FC236}">
                      <a16:creationId xmlns:a16="http://schemas.microsoft.com/office/drawing/2014/main" id="{90207F82-F6C4-4CED-898D-028464A200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4">
                  <a:extLst>
                    <a:ext uri="{FF2B5EF4-FFF2-40B4-BE49-F238E27FC236}">
                      <a16:creationId xmlns:a16="http://schemas.microsoft.com/office/drawing/2014/main" id="{AE23322F-31F9-431C-93F8-B13884B5B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5">
                  <a:extLst>
                    <a:ext uri="{FF2B5EF4-FFF2-40B4-BE49-F238E27FC236}">
                      <a16:creationId xmlns:a16="http://schemas.microsoft.com/office/drawing/2014/main" id="{4DCB0806-C917-4752-B41C-3283C9E7E3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6">
                  <a:extLst>
                    <a:ext uri="{FF2B5EF4-FFF2-40B4-BE49-F238E27FC236}">
                      <a16:creationId xmlns:a16="http://schemas.microsoft.com/office/drawing/2014/main" id="{F719CE16-66A2-475A-AE86-CE11D0DCEE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7">
                  <a:extLst>
                    <a:ext uri="{FF2B5EF4-FFF2-40B4-BE49-F238E27FC236}">
                      <a16:creationId xmlns:a16="http://schemas.microsoft.com/office/drawing/2014/main" id="{D7C62878-8B88-4322-90F7-E3D9C425D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8">
                  <a:extLst>
                    <a:ext uri="{FF2B5EF4-FFF2-40B4-BE49-F238E27FC236}">
                      <a16:creationId xmlns:a16="http://schemas.microsoft.com/office/drawing/2014/main" id="{D89079FD-0FAB-4219-98C7-1D74B4133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39">
                  <a:extLst>
                    <a:ext uri="{FF2B5EF4-FFF2-40B4-BE49-F238E27FC236}">
                      <a16:creationId xmlns:a16="http://schemas.microsoft.com/office/drawing/2014/main" id="{ACF93CCB-0BAC-44FF-9C98-FF91B0E3C1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0">
                  <a:extLst>
                    <a:ext uri="{FF2B5EF4-FFF2-40B4-BE49-F238E27FC236}">
                      <a16:creationId xmlns:a16="http://schemas.microsoft.com/office/drawing/2014/main" id="{343A1CD5-D27C-43B3-A567-D001AC9802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1">
                  <a:extLst>
                    <a:ext uri="{FF2B5EF4-FFF2-40B4-BE49-F238E27FC236}">
                      <a16:creationId xmlns:a16="http://schemas.microsoft.com/office/drawing/2014/main" id="{45C298AA-9BF6-42B3-BFD3-09FE02B3F6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2">
                  <a:extLst>
                    <a:ext uri="{FF2B5EF4-FFF2-40B4-BE49-F238E27FC236}">
                      <a16:creationId xmlns:a16="http://schemas.microsoft.com/office/drawing/2014/main" id="{73181F19-30BB-4519-B133-98F03813B8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3">
                  <a:extLst>
                    <a:ext uri="{FF2B5EF4-FFF2-40B4-BE49-F238E27FC236}">
                      <a16:creationId xmlns:a16="http://schemas.microsoft.com/office/drawing/2014/main" id="{5507156D-1B26-4297-BF05-001BA2097E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4">
                  <a:extLst>
                    <a:ext uri="{FF2B5EF4-FFF2-40B4-BE49-F238E27FC236}">
                      <a16:creationId xmlns:a16="http://schemas.microsoft.com/office/drawing/2014/main" id="{BB6F38C3-3C4C-4AE6-9B55-310E14998D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5">
                  <a:extLst>
                    <a:ext uri="{FF2B5EF4-FFF2-40B4-BE49-F238E27FC236}">
                      <a16:creationId xmlns:a16="http://schemas.microsoft.com/office/drawing/2014/main" id="{00EAFFE1-E597-4819-AC66-4F37A5106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6">
                  <a:extLst>
                    <a:ext uri="{FF2B5EF4-FFF2-40B4-BE49-F238E27FC236}">
                      <a16:creationId xmlns:a16="http://schemas.microsoft.com/office/drawing/2014/main" id="{3E644937-5CCD-4F57-891D-13E4C028C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7">
                  <a:extLst>
                    <a:ext uri="{FF2B5EF4-FFF2-40B4-BE49-F238E27FC236}">
                      <a16:creationId xmlns:a16="http://schemas.microsoft.com/office/drawing/2014/main" id="{85AD5427-827A-4DE4-815C-7AFA6DFBF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8">
                  <a:extLst>
                    <a:ext uri="{FF2B5EF4-FFF2-40B4-BE49-F238E27FC236}">
                      <a16:creationId xmlns:a16="http://schemas.microsoft.com/office/drawing/2014/main" id="{70B6E2B3-1D6B-4175-AF90-5B87ACA19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49">
                  <a:extLst>
                    <a:ext uri="{FF2B5EF4-FFF2-40B4-BE49-F238E27FC236}">
                      <a16:creationId xmlns:a16="http://schemas.microsoft.com/office/drawing/2014/main" id="{28E51F50-F167-49A3-A255-57EF94ADF3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0">
                  <a:extLst>
                    <a:ext uri="{FF2B5EF4-FFF2-40B4-BE49-F238E27FC236}">
                      <a16:creationId xmlns:a16="http://schemas.microsoft.com/office/drawing/2014/main" id="{AB9A8BE2-C635-4CE8-A139-A5F99B3A4B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1">
                  <a:extLst>
                    <a:ext uri="{FF2B5EF4-FFF2-40B4-BE49-F238E27FC236}">
                      <a16:creationId xmlns:a16="http://schemas.microsoft.com/office/drawing/2014/main" id="{07DB53E5-3003-4FD7-BD1F-ED2AF22639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2">
                  <a:extLst>
                    <a:ext uri="{FF2B5EF4-FFF2-40B4-BE49-F238E27FC236}">
                      <a16:creationId xmlns:a16="http://schemas.microsoft.com/office/drawing/2014/main" id="{E46EF7C7-2BCF-4DC0-A253-BB6E03101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3">
                  <a:extLst>
                    <a:ext uri="{FF2B5EF4-FFF2-40B4-BE49-F238E27FC236}">
                      <a16:creationId xmlns:a16="http://schemas.microsoft.com/office/drawing/2014/main" id="{5B84015A-25EC-49F4-95E5-96418D3D34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4">
                  <a:extLst>
                    <a:ext uri="{FF2B5EF4-FFF2-40B4-BE49-F238E27FC236}">
                      <a16:creationId xmlns:a16="http://schemas.microsoft.com/office/drawing/2014/main" id="{CCE140BE-CE85-4E6B-8C45-B3E0044E78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5">
                  <a:extLst>
                    <a:ext uri="{FF2B5EF4-FFF2-40B4-BE49-F238E27FC236}">
                      <a16:creationId xmlns:a16="http://schemas.microsoft.com/office/drawing/2014/main" id="{7669F712-77A9-4938-8CAD-3EB86EB43C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6">
                <a:extLst>
                  <a:ext uri="{FF2B5EF4-FFF2-40B4-BE49-F238E27FC236}">
                    <a16:creationId xmlns:a16="http://schemas.microsoft.com/office/drawing/2014/main" id="{40ACB9BD-0B28-4714-8684-76947061818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6">
              <a:extLst>
                <a:ext uri="{FF2B5EF4-FFF2-40B4-BE49-F238E27FC236}">
                  <a16:creationId xmlns:a16="http://schemas.microsoft.com/office/drawing/2014/main" id="{C3846A20-8625-4BBE-BE41-75AD6564C8C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65">
                <a:extLst>
                  <a:ext uri="{FF2B5EF4-FFF2-40B4-BE49-F238E27FC236}">
                    <a16:creationId xmlns:a16="http://schemas.microsoft.com/office/drawing/2014/main" id="{777F48E9-23D9-445A-8036-E435022C1DF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3">
                <a:extLst>
                  <a:ext uri="{FF2B5EF4-FFF2-40B4-BE49-F238E27FC236}">
                    <a16:creationId xmlns:a16="http://schemas.microsoft.com/office/drawing/2014/main" id="{6F29B880-CDAF-4DAE-9FC5-224B110C1B0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4">
                <a:extLst>
                  <a:ext uri="{FF2B5EF4-FFF2-40B4-BE49-F238E27FC236}">
                    <a16:creationId xmlns:a16="http://schemas.microsoft.com/office/drawing/2014/main" id="{87353A2B-C2D8-4244-BA92-26E4FC1026D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6">
                <a:extLst>
                  <a:ext uri="{FF2B5EF4-FFF2-40B4-BE49-F238E27FC236}">
                    <a16:creationId xmlns:a16="http://schemas.microsoft.com/office/drawing/2014/main" id="{AB5BBFA9-1622-4C8F-8986-3695E970F84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5">
              <a:extLst>
                <a:ext uri="{FF2B5EF4-FFF2-40B4-BE49-F238E27FC236}">
                  <a16:creationId xmlns:a16="http://schemas.microsoft.com/office/drawing/2014/main" id="{3E84EB39-5C54-4BB5-9D09-F2BDABFA904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7">
                <a:extLst>
                  <a:ext uri="{FF2B5EF4-FFF2-40B4-BE49-F238E27FC236}">
                    <a16:creationId xmlns:a16="http://schemas.microsoft.com/office/drawing/2014/main" id="{A9AEF98E-5754-472D-9AF5-E74FC51584C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8">
                <a:extLst>
                  <a:ext uri="{FF2B5EF4-FFF2-40B4-BE49-F238E27FC236}">
                    <a16:creationId xmlns:a16="http://schemas.microsoft.com/office/drawing/2014/main" id="{01FFA5BD-7715-44E9-B34C-3D1855048BD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9">
                <a:extLst>
                  <a:ext uri="{FF2B5EF4-FFF2-40B4-BE49-F238E27FC236}">
                    <a16:creationId xmlns:a16="http://schemas.microsoft.com/office/drawing/2014/main" id="{C2C7DE3D-EAC3-467C-866A-F1ACE7F213F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71">
            <a:extLst>
              <a:ext uri="{FF2B5EF4-FFF2-40B4-BE49-F238E27FC236}">
                <a16:creationId xmlns:a16="http://schemas.microsoft.com/office/drawing/2014/main" id="{08540D5B-B4EE-4EAD-A265-E715FEA0C9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2">
            <a:extLst>
              <a:ext uri="{FF2B5EF4-FFF2-40B4-BE49-F238E27FC236}">
                <a16:creationId xmlns:a16="http://schemas.microsoft.com/office/drawing/2014/main" id="{E4DAD546-EF95-4751-833C-7B66BDE27C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3">
            <a:extLst>
              <a:ext uri="{FF2B5EF4-FFF2-40B4-BE49-F238E27FC236}">
                <a16:creationId xmlns:a16="http://schemas.microsoft.com/office/drawing/2014/main" id="{36B15509-2B18-4E70-BD75-195C435C0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EACE7-642A-4E10-BE68-01E8882F53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34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53B86B8F-A278-488B-96B5-CB010B413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B939F815-3AE9-4260-8039-ECDD82E56D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9F48E5C9-ADF4-402C-8B0F-D68058F124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2053F-EEDB-40BC-A78D-C2EA264417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01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24765839-8FFD-465C-A76C-AE1BA4A580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5C4BA87D-877C-4656-8E76-5DA67755A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469E296C-0055-4A66-8C9F-35871665D0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D43D6-09A3-4BAF-98C8-1FF530542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9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421D950B-579C-4328-89BD-017FD451FF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8212BB54-04A2-432D-94C6-30130DC18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FC991570-6D37-4B9D-8D1D-E1898819F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44B2-ED12-48DE-BC64-01663511FF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4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7D678855-EB45-4E03-AE05-9880DAA1D3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54AE9F49-E925-4D9C-B516-6DCD71CD72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3B691070-ECB0-4C12-BC2A-4ECCCEDE2E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EEFBC-35B3-4493-B32C-E6BE30BA3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93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8EE19D1E-4B48-4BDD-9DD7-B58B48963E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B2CF7C26-5292-486F-8511-77573F2B3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6D0E0182-86AE-470B-88D9-27584F2C8E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8B3AC-5B87-4393-A58E-051C5507D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05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8">
            <a:extLst>
              <a:ext uri="{FF2B5EF4-FFF2-40B4-BE49-F238E27FC236}">
                <a16:creationId xmlns:a16="http://schemas.microsoft.com/office/drawing/2014/main" id="{9F7E560D-5EAA-4738-B523-464025D257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2A682423-A0AC-4648-BC2D-44C59F25E7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0">
            <a:extLst>
              <a:ext uri="{FF2B5EF4-FFF2-40B4-BE49-F238E27FC236}">
                <a16:creationId xmlns:a16="http://schemas.microsoft.com/office/drawing/2014/main" id="{32241B5B-5D47-414B-A999-9D5CE615F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E1106-27CA-489F-A3A3-A5CCEBBD8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5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75A4C3D4-277A-40DB-9A9A-A6F6FD5B6F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BEFBF84C-8565-4B1B-BDCB-C3FCC0E6E6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893D4CAE-B929-4071-AD73-29FB5EBFA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6DCAA-4047-4A9A-B99B-1C558C840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43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>
            <a:extLst>
              <a:ext uri="{FF2B5EF4-FFF2-40B4-BE49-F238E27FC236}">
                <a16:creationId xmlns:a16="http://schemas.microsoft.com/office/drawing/2014/main" id="{E6646917-431F-4D7E-AE70-786CCC868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3A1253DD-F8B3-4370-A64A-DAA718131E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D8C5B18A-62B7-4333-911D-EB0230BA5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8B983-3FA5-4DE7-92EE-FFCE8B8F7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74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DECB4FDB-ABA6-433F-8E2B-939B4E7A8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9FA36463-2ED1-4FC7-9752-044BDB7E0E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208EEE1D-2C83-4583-AD0D-095F8D406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999D-A567-430C-ADDA-3E836BE71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23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B10FD636-956F-4ED7-AE73-F5BE66007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CF8B7EF-DFD8-47C5-834D-1AD76A369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36671A07-485E-4459-BF1A-311F070938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A59E-B996-4092-9DF2-6AE56AC2A1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4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D150978-CBBE-4B92-B01E-560A607851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3317958F-437A-46F4-9198-EC3EB0794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DE8CF147-122B-485A-A71A-A89A38EE24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FD677332-DD75-4EA2-8C7D-CB663C5F5D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A9269325-95F1-456A-BCC6-8534786A37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0464DD26-7799-419A-AFFC-4F8F2B3D22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CD1B8884-66D7-45FD-97B0-9D1903BA8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4F4CC939-7A50-4F6E-891C-D5AD19956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788AEF75-67B6-4756-8081-57712E972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887D885D-B882-4F0C-82E9-A8614C48AE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E4A9D9D3-33BA-4B40-A64C-E2C7C71347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D4C93744-8855-4F69-9263-81533C04F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DD500CD5-A1B0-4CD5-9AE1-0222180399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9BAB35B4-C8B8-4C0E-8DED-1E7A99687B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EE3C3C4B-DED1-4A5D-87F2-2D8ABB62F9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A6275BFC-FDEE-4C5C-9A13-370F24F719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0B87B23C-249C-4F42-8F5A-5520E3BA1E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A58473C8-D2E1-4878-84F9-FE5346BF5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94725F33-F1F8-4E54-A518-DDBF03EF6B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7EA455CC-8D2E-437A-BBFD-B8D321A69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91653A8F-6DE1-4070-8D61-AADDA412FB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3A7DD442-5297-4949-9AB2-2423045783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7175F7A5-CFA0-4E2B-BDE4-A2A10DE7C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E234191E-1313-4B66-B987-45C4BC9C0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5A6285DC-BE24-4F73-92A5-C64CE8DF96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1DBF3837-33E1-4004-8CE9-9B9B606CB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AB6ACA34-20F7-4D48-9298-1CEBDD7988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5F926B3E-6BA6-4251-90DF-452A0BE076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2E103AF6-29D2-40E6-89FC-1506F7A8C5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30895A15-AB18-40D3-9BD7-51BFDAF31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4ABBC97A-9827-4EC9-B732-15B2BEC33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0ACFD5DF-3994-4E50-99C8-2166B47415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C7BDA3B0-4301-4C9A-B911-68EC1B446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9DC8DE45-B19C-412E-AE70-23E8ACF0CA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2318400A-2244-4957-B256-EBF4BCC9D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E35EAF37-1735-46A5-9556-38F2B7F40A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38311C70-67A8-48C3-9D56-77CBB2441D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1F847385-32F7-4BD0-BD0B-5FCF39820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E3A81C19-E795-43D1-9B18-BF6D31BD5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7144D6DE-EF4D-4299-9E7B-F87669C4DF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C043E5BE-F8B5-4FFE-87EC-A1E8C7E46D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12591A51-496A-4DBE-BD75-8CDA98265C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1BE2B367-9B35-4856-8B0F-4C2187CAB5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6CE8C6C0-92DA-4BEC-82D2-7B5729815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2B47DCE3-8E83-469A-998B-E5F5FF9D2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0EAB4FD7-B32F-4373-94EF-6101DE129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id="{0B641D13-7D81-41A7-A988-56CC0315D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D1DC1B29-2E24-4F6B-BF0B-70F4F379D3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94E1892C-DB40-418F-9E98-E4BB4E734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CAE65CBA-33A6-441A-8D71-53E9FA298B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3BA03F82-F78E-429A-A9F8-34A0C2923D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4F25D9C4-5E03-4B9B-A6F4-83C8F3833F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904B0704-63CE-404F-B50D-5B83222821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F7E05B9D-CB8B-4C77-BDBB-7B2FC34979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05EBB52C-6ABE-44F9-9B74-3EFCB12CC0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1BC8EC2F-3487-8C4D-B46E-A0409FE91E1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90FB75B5-1CDD-45D2-A425-DB7F4455A12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F418387D-3782-4DAD-9903-1DB7F579C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D674BC0E-E2D9-4ED2-8B51-252D4C5277F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335F2754-AB89-4BE7-8E61-47362091AD7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82272514-A126-4585-AD0D-F0C4305ABE62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A2B73A95-9773-4EFE-A0BA-D22ABCE3B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CF235B4-15B1-4FB0-853A-D15BA07AA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E2AE2FAE-388C-4366-AF6A-017840388C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14F81452-ACD6-453F-B19A-9A2C1CE9B4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0E990224-2D54-491A-BAFE-BF9E2E1169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F9D4BBE-179E-4AE4-B38B-E039FFABAA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sun/guestbook-react-spa" TargetMode="External"/><Relationship Id="rId2" Type="http://schemas.openxmlformats.org/officeDocument/2006/relationships/hyperlink" Target="https://github.com/cysun/guestbook-node-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js.org/docs/hooks-intro.html" TargetMode="External"/><Relationship Id="rId4" Type="http://schemas.openxmlformats.org/officeDocument/2006/relationships/hyperlink" Target="https://react-bootstrap.github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axios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ma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lists-and-keys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forms.html" TargetMode="External"/><Relationship Id="rId2" Type="http://schemas.openxmlformats.org/officeDocument/2006/relationships/hyperlink" Target="https://reactjs.org/docs/refs-and-the-do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ctjs.org/docs/create-a-new-react-app.html#create-react-ap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redux.js.org/" TargetMode="External"/><Relationship Id="rId2" Type="http://schemas.openxmlformats.org/officeDocument/2006/relationships/hyperlink" Target="https://reactjs.org/docs/contex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icons.netlify.com/#/" TargetMode="External"/><Relationship Id="rId2" Type="http://schemas.openxmlformats.org/officeDocument/2006/relationships/hyperlink" Target="https://react-bootstrap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dev/" TargetMode="External"/><Relationship Id="rId4" Type="http://schemas.openxmlformats.org/officeDocument/2006/relationships/hyperlink" Target="https://github.com/brillout/awesome-react-compon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training.com/react-router/" TargetMode="External"/><Relationship Id="rId2" Type="http://schemas.openxmlformats.org/officeDocument/2006/relationships/hyperlink" Target="https://reactjs.org/docs/hello-worl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-redux.js.org/" TargetMode="External"/><Relationship Id="rId4" Type="http://schemas.openxmlformats.org/officeDocument/2006/relationships/hyperlink" Target="https://redux.j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guides/asset-manageme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cttraining.com/react-rout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2EB3977-9597-4233-A662-9A5B63DE9C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CS5220 Advanced Topics in Web Programming</a:t>
            </a:r>
            <a:br>
              <a:rPr lang="en-US" altLang="en-US"/>
            </a:br>
            <a:r>
              <a:rPr lang="en-US" altLang="en-US" sz="2400"/>
              <a:t>React for Building Single-Page Applications (SPA)</a:t>
            </a:r>
          </a:p>
        </p:txBody>
      </p:sp>
      <p:sp>
        <p:nvSpPr>
          <p:cNvPr id="40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0E3162A-41BA-437C-BD87-D13141F88F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962400"/>
            <a:ext cx="6400800" cy="1100138"/>
          </a:xfrm>
        </p:spPr>
        <p:txBody>
          <a:bodyPr/>
          <a:lstStyle/>
          <a:p>
            <a:pPr algn="r" eaLnBrk="1" hangingPunct="1"/>
            <a:r>
              <a:rPr lang="en-US" altLang="en-US" sz="2400"/>
              <a:t>Chengyu Sun</a:t>
            </a:r>
          </a:p>
          <a:p>
            <a:pPr algn="r" eaLnBrk="1" hangingPunct="1"/>
            <a:r>
              <a:rPr lang="en-US" altLang="en-US" sz="2400"/>
              <a:t>California State University, Los Angeles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3FE9867-0DF3-4616-A662-463F1EC16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React Router Components</a:t>
            </a:r>
          </a:p>
        </p:txBody>
      </p:sp>
      <p:sp>
        <p:nvSpPr>
          <p:cNvPr id="1536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40D54D-0A12-42DA-8403-5127FB6B1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4343400"/>
          </a:xfrm>
        </p:spPr>
        <p:txBody>
          <a:bodyPr/>
          <a:lstStyle/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&lt;BrowserRouter&gt;</a:t>
            </a:r>
            <a:r>
              <a:rPr lang="en-US" altLang="en-US" sz="2400"/>
              <a:t> vs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&lt;HashRouter&gt;</a:t>
            </a:r>
          </a:p>
          <a:p>
            <a:pPr lvl="1"/>
            <a:r>
              <a:rPr lang="en-US" altLang="en-US" sz="2000"/>
              <a:t>BrowserRouter relies on HTML 5 History API which may not be available on older browsers</a:t>
            </a:r>
          </a:p>
          <a:p>
            <a:pPr lvl="1"/>
            <a:r>
              <a:rPr lang="en-US" altLang="en-US" sz="2000"/>
              <a:t>BrowserRouter also relies on the web server configured to serve index.html regardless of the path</a:t>
            </a:r>
          </a:p>
          <a:p>
            <a:pPr lvl="1"/>
            <a:r>
              <a:rPr lang="en-US" altLang="en-US" sz="2000"/>
              <a:t>HashRouter has # in URLs which is aesthetically unpleasing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en-US" altLang="en-US" sz="2400"/>
              <a:t> vs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&lt;NavLink&gt;</a:t>
            </a:r>
          </a:p>
          <a:p>
            <a:pPr lvl="1"/>
            <a:r>
              <a:rPr lang="en-US" altLang="en-US" sz="2000"/>
              <a:t>NavLink allow more styling (e.g. activated link)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&lt;Switch&gt;</a:t>
            </a:r>
            <a:r>
              <a:rPr lang="en-US" altLang="en-US" sz="2400"/>
              <a:t> renders the first matched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&lt;Route&gt;</a:t>
            </a:r>
            <a:r>
              <a:rPr lang="en-US" altLang="en-US" sz="2400"/>
              <a:t> in its children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D84B563-F26B-472F-8FD5-812754729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Guest Book Example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C41CD248-D790-46AD-8BDA-BCD0A47E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28850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John says:</a:t>
            </a: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CC776036-9632-4F62-AE5C-2AD3037E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28850"/>
            <a:ext cx="3505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Hello!</a:t>
            </a:r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5BBF70E1-503D-461A-99FB-EC2B1A845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09850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Jane says:</a:t>
            </a:r>
          </a:p>
        </p:txBody>
      </p:sp>
      <p:sp>
        <p:nvSpPr>
          <p:cNvPr id="8198" name="Rectangle 9">
            <a:extLst>
              <a:ext uri="{FF2B5EF4-FFF2-40B4-BE49-F238E27FC236}">
                <a16:creationId xmlns:a16="http://schemas.microsoft.com/office/drawing/2014/main" id="{08E3C292-BC7D-448B-970F-6056F812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09850"/>
            <a:ext cx="3505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Your website looks nice.</a:t>
            </a:r>
          </a:p>
        </p:txBody>
      </p:sp>
      <p:sp>
        <p:nvSpPr>
          <p:cNvPr id="8199" name="Rectangle 10">
            <a:extLst>
              <a:ext uri="{FF2B5EF4-FFF2-40B4-BE49-F238E27FC236}">
                <a16:creationId xmlns:a16="http://schemas.microsoft.com/office/drawing/2014/main" id="{AECA1382-18DE-4958-9257-33146CB58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90850"/>
            <a:ext cx="12954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Joe says:</a:t>
            </a:r>
          </a:p>
        </p:txBody>
      </p:sp>
      <p:sp>
        <p:nvSpPr>
          <p:cNvPr id="8200" name="Rectangle 11">
            <a:extLst>
              <a:ext uri="{FF2B5EF4-FFF2-40B4-BE49-F238E27FC236}">
                <a16:creationId xmlns:a16="http://schemas.microsoft.com/office/drawing/2014/main" id="{699C8152-C347-4CA4-8A63-DC424998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90850"/>
            <a:ext cx="3505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Nice to meet you. I’m from China.</a:t>
            </a:r>
          </a:p>
        </p:txBody>
      </p:sp>
      <p:sp>
        <p:nvSpPr>
          <p:cNvPr id="8201" name="TextBox 12">
            <a:extLst>
              <a:ext uri="{FF2B5EF4-FFF2-40B4-BE49-F238E27FC236}">
                <a16:creationId xmlns:a16="http://schemas.microsoft.com/office/drawing/2014/main" id="{82CEFDC0-8236-45C6-9D45-4375595F7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1676400"/>
            <a:ext cx="2084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My Guest Book</a:t>
            </a:r>
          </a:p>
        </p:txBody>
      </p:sp>
      <p:sp>
        <p:nvSpPr>
          <p:cNvPr id="8202" name="TextBox 13">
            <a:extLst>
              <a:ext uri="{FF2B5EF4-FFF2-40B4-BE49-F238E27FC236}">
                <a16:creationId xmlns:a16="http://schemas.microsoft.com/office/drawing/2014/main" id="{94FE9A66-3508-4AA1-AC6F-2690BE0FF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3524250"/>
            <a:ext cx="161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Add Comment</a:t>
            </a:r>
          </a:p>
        </p:txBody>
      </p:sp>
      <p:sp>
        <p:nvSpPr>
          <p:cNvPr id="8203" name="Rectangle 14">
            <a:extLst>
              <a:ext uri="{FF2B5EF4-FFF2-40B4-BE49-F238E27FC236}">
                <a16:creationId xmlns:a16="http://schemas.microsoft.com/office/drawing/2014/main" id="{958274E0-96EA-4156-A1D1-ED5736C12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76400"/>
            <a:ext cx="62484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204" name="Rectangle 16">
            <a:extLst>
              <a:ext uri="{FF2B5EF4-FFF2-40B4-BE49-F238E27FC236}">
                <a16:creationId xmlns:a16="http://schemas.microsoft.com/office/drawing/2014/main" id="{97B8329C-7DA4-4CEE-BD8B-6B18E138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0600"/>
            <a:ext cx="2362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205" name="Rectangle 20">
            <a:extLst>
              <a:ext uri="{FF2B5EF4-FFF2-40B4-BE49-F238E27FC236}">
                <a16:creationId xmlns:a16="http://schemas.microsoft.com/office/drawing/2014/main" id="{3C13C2CB-339B-4DB1-A6FE-3EFD55E5A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0"/>
            <a:ext cx="35052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206" name="TextBox 21">
            <a:extLst>
              <a:ext uri="{FF2B5EF4-FFF2-40B4-BE49-F238E27FC236}">
                <a16:creationId xmlns:a16="http://schemas.microsoft.com/office/drawing/2014/main" id="{E5DF7C81-3EA1-4C07-82B0-BE6F0410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4248150"/>
            <a:ext cx="198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Add Comment</a:t>
            </a:r>
          </a:p>
        </p:txBody>
      </p:sp>
      <p:sp>
        <p:nvSpPr>
          <p:cNvPr id="8207" name="Rectangle 23">
            <a:extLst>
              <a:ext uri="{FF2B5EF4-FFF2-40B4-BE49-F238E27FC236}">
                <a16:creationId xmlns:a16="http://schemas.microsoft.com/office/drawing/2014/main" id="{4684549C-4FBB-4BB5-968D-B216C881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38862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208" name="Rectangle 24">
            <a:extLst>
              <a:ext uri="{FF2B5EF4-FFF2-40B4-BE49-F238E27FC236}">
                <a16:creationId xmlns:a16="http://schemas.microsoft.com/office/drawing/2014/main" id="{6D923BBD-FA2D-4518-8A85-D1B19E02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43463"/>
            <a:ext cx="1228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Your name:</a:t>
            </a:r>
          </a:p>
        </p:txBody>
      </p:sp>
      <p:sp>
        <p:nvSpPr>
          <p:cNvPr id="8209" name="Rounded Rectangle 25">
            <a:extLst>
              <a:ext uri="{FF2B5EF4-FFF2-40B4-BE49-F238E27FC236}">
                <a16:creationId xmlns:a16="http://schemas.microsoft.com/office/drawing/2014/main" id="{FCAD689E-6D2A-418E-AA14-99B71B05A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0"/>
            <a:ext cx="609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Add</a:t>
            </a:r>
          </a:p>
        </p:txBody>
      </p:sp>
      <p:sp>
        <p:nvSpPr>
          <p:cNvPr id="8210" name="Rectangle 4">
            <a:extLst>
              <a:ext uri="{FF2B5EF4-FFF2-40B4-BE49-F238E27FC236}">
                <a16:creationId xmlns:a16="http://schemas.microsoft.com/office/drawing/2014/main" id="{A58D20A3-25B0-4611-AEB0-4BD4465B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228850"/>
            <a:ext cx="131445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Edit</a:t>
            </a:r>
            <a:r>
              <a:rPr lang="en-US" altLang="en-US" sz="1600"/>
              <a:t> | </a:t>
            </a:r>
            <a:r>
              <a:rPr lang="en-US" altLang="en-US" sz="1600" u="sng"/>
              <a:t>Delete</a:t>
            </a:r>
          </a:p>
        </p:txBody>
      </p:sp>
      <p:sp>
        <p:nvSpPr>
          <p:cNvPr id="8211" name="Rectangle 4">
            <a:extLst>
              <a:ext uri="{FF2B5EF4-FFF2-40B4-BE49-F238E27FC236}">
                <a16:creationId xmlns:a16="http://schemas.microsoft.com/office/drawing/2014/main" id="{764A6949-19BF-4409-8B36-DB1A5A3CE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608263"/>
            <a:ext cx="131445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Edit</a:t>
            </a:r>
            <a:r>
              <a:rPr lang="en-US" altLang="en-US" sz="1600"/>
              <a:t> | </a:t>
            </a:r>
            <a:r>
              <a:rPr lang="en-US" altLang="en-US" sz="1600" u="sng"/>
              <a:t>Delete</a:t>
            </a:r>
          </a:p>
        </p:txBody>
      </p:sp>
      <p:sp>
        <p:nvSpPr>
          <p:cNvPr id="8212" name="Rectangle 4">
            <a:extLst>
              <a:ext uri="{FF2B5EF4-FFF2-40B4-BE49-F238E27FC236}">
                <a16:creationId xmlns:a16="http://schemas.microsoft.com/office/drawing/2014/main" id="{EAFEEB20-743C-4DF7-8987-A9F270988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981325"/>
            <a:ext cx="131445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Edit</a:t>
            </a:r>
            <a:r>
              <a:rPr lang="en-US" altLang="en-US" sz="1600"/>
              <a:t> | </a:t>
            </a:r>
            <a:r>
              <a:rPr lang="en-US" altLang="en-US" sz="1600" u="sng"/>
              <a:t>Delete</a:t>
            </a:r>
          </a:p>
        </p:txBody>
      </p:sp>
      <p:sp>
        <p:nvSpPr>
          <p:cNvPr id="8213" name="Rectangle 16">
            <a:extLst>
              <a:ext uri="{FF2B5EF4-FFF2-40B4-BE49-F238E27FC236}">
                <a16:creationId xmlns:a16="http://schemas.microsoft.com/office/drawing/2014/main" id="{67A6CCFB-60D7-4CB3-86FB-F85D5DBE9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00600"/>
            <a:ext cx="2362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214" name="Rectangle 20">
            <a:extLst>
              <a:ext uri="{FF2B5EF4-FFF2-40B4-BE49-F238E27FC236}">
                <a16:creationId xmlns:a16="http://schemas.microsoft.com/office/drawing/2014/main" id="{1FBE2550-DE17-4229-A18C-CA48838F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34000"/>
            <a:ext cx="35052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215" name="TextBox 21">
            <a:extLst>
              <a:ext uri="{FF2B5EF4-FFF2-40B4-BE49-F238E27FC236}">
                <a16:creationId xmlns:a16="http://schemas.microsoft.com/office/drawing/2014/main" id="{EBDB07E8-97A4-445E-92A4-758DE84EE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4248150"/>
            <a:ext cx="1433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Edit Entry</a:t>
            </a:r>
          </a:p>
        </p:txBody>
      </p:sp>
      <p:sp>
        <p:nvSpPr>
          <p:cNvPr id="8216" name="Rectangle 23">
            <a:extLst>
              <a:ext uri="{FF2B5EF4-FFF2-40B4-BE49-F238E27FC236}">
                <a16:creationId xmlns:a16="http://schemas.microsoft.com/office/drawing/2014/main" id="{FCE05BB5-90A4-4AB4-B53C-506F8391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267200"/>
            <a:ext cx="38862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217" name="Rectangle 24">
            <a:extLst>
              <a:ext uri="{FF2B5EF4-FFF2-40B4-BE49-F238E27FC236}">
                <a16:creationId xmlns:a16="http://schemas.microsoft.com/office/drawing/2014/main" id="{0BC3B069-F551-43A0-9AE3-85B578AC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43463"/>
            <a:ext cx="1228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Your name:</a:t>
            </a:r>
          </a:p>
        </p:txBody>
      </p:sp>
      <p:sp>
        <p:nvSpPr>
          <p:cNvPr id="8218" name="Rounded Rectangle 25">
            <a:extLst>
              <a:ext uri="{FF2B5EF4-FFF2-40B4-BE49-F238E27FC236}">
                <a16:creationId xmlns:a16="http://schemas.microsoft.com/office/drawing/2014/main" id="{7D5177EE-8F5B-4ECD-8924-92C27B08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096000"/>
            <a:ext cx="6096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Save</a:t>
            </a:r>
          </a:p>
        </p:txBody>
      </p:sp>
      <p:sp>
        <p:nvSpPr>
          <p:cNvPr id="8219" name="Rectangle 24">
            <a:extLst>
              <a:ext uri="{FF2B5EF4-FFF2-40B4-BE49-F238E27FC236}">
                <a16:creationId xmlns:a16="http://schemas.microsoft.com/office/drawing/2014/main" id="{C7FABCEF-68EA-4234-9E2D-EB56C29B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4843463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Jane</a:t>
            </a:r>
          </a:p>
        </p:txBody>
      </p:sp>
      <p:sp>
        <p:nvSpPr>
          <p:cNvPr id="8220" name="Rectangle 24">
            <a:extLst>
              <a:ext uri="{FF2B5EF4-FFF2-40B4-BE49-F238E27FC236}">
                <a16:creationId xmlns:a16="http://schemas.microsoft.com/office/drawing/2014/main" id="{CFE7F8AB-FF9B-4215-A48C-7B7B8FEA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Your website looks nice.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C46249C-0738-4D9B-8E62-324F7FA12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GuestBook Source Code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185AA01-2B4E-4CBF-B4A0-6911CDC7A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REST API in Node.js - </a:t>
            </a:r>
            <a:r>
              <a:rPr lang="en-US" altLang="en-US" dirty="0">
                <a:hlinkClick r:id="rId2"/>
              </a:rPr>
              <a:t>https://github.com/cysun/guestbook-node-api</a:t>
            </a:r>
            <a:endParaRPr lang="en-US" altLang="en-US" dirty="0"/>
          </a:p>
          <a:p>
            <a:r>
              <a:rPr lang="en-US" altLang="en-US" dirty="0"/>
              <a:t>React SPA - </a:t>
            </a:r>
            <a:r>
              <a:rPr lang="en-US" altLang="en-US" dirty="0">
                <a:hlinkClick r:id="rId3"/>
              </a:rPr>
              <a:t>https://github.com/cysun/guestbook-react-spa</a:t>
            </a:r>
            <a:endParaRPr lang="en-US" altLang="en-US" dirty="0"/>
          </a:p>
          <a:p>
            <a:pPr lvl="1"/>
            <a:r>
              <a:rPr lang="en-US" altLang="en-US" dirty="0"/>
              <a:t>Uses </a:t>
            </a:r>
            <a:r>
              <a:rPr lang="en-US" altLang="en-US" dirty="0">
                <a:hlinkClick r:id="rId4"/>
              </a:rPr>
              <a:t>React Boostrap</a:t>
            </a:r>
            <a:r>
              <a:rPr lang="en-US" altLang="en-US" dirty="0"/>
              <a:t> and </a:t>
            </a:r>
            <a:r>
              <a:rPr lang="en-US" altLang="en-US" dirty="0">
                <a:hlinkClick r:id="rId5"/>
              </a:rPr>
              <a:t>hooks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5478712-7F7B-4898-A845-EE5A2BCDA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Data from Server</a:t>
            </a:r>
          </a:p>
        </p:txBody>
      </p:sp>
      <p:sp>
        <p:nvSpPr>
          <p:cNvPr id="1638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A456759-A6D0-47A7-9008-CF14AFA2B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When?</a:t>
            </a:r>
          </a:p>
          <a:p>
            <a:r>
              <a:rPr lang="en-US" altLang="en-US"/>
              <a:t>How?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D922021-8A8A-4251-BA61-347DD0903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Lifecycle Methods</a:t>
            </a:r>
          </a:p>
        </p:txBody>
      </p:sp>
      <p:sp>
        <p:nvSpPr>
          <p:cNvPr id="1741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9963AAB-2FB5-4D92-B6C7-FCC2F6900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4267200"/>
          </a:xfrm>
        </p:spPr>
        <p:txBody>
          <a:bodyPr/>
          <a:lstStyle/>
          <a:p>
            <a:r>
              <a:rPr lang="en-US" altLang="en-US" sz="2800"/>
              <a:t>Mounting (invoked only once)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constructor()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componentDidMount()</a:t>
            </a:r>
          </a:p>
          <a:p>
            <a:r>
              <a:rPr lang="en-US" altLang="en-US" sz="2800"/>
              <a:t>Updating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componentDidUpdate()</a:t>
            </a:r>
          </a:p>
          <a:p>
            <a:r>
              <a:rPr lang="en-US" altLang="en-US" sz="2800"/>
              <a:t>Unmounting (invoked only once)</a:t>
            </a:r>
          </a:p>
          <a:p>
            <a:pPr lvl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componentWillUnMount()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A2F3022-3CE5-4B74-A2A7-BD2DAECA9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Fetch vs Axios</a:t>
            </a:r>
          </a:p>
        </p:txBody>
      </p:sp>
      <p:sp>
        <p:nvSpPr>
          <p:cNvPr id="1843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6DCC39E-CBC9-447C-A082-D915972B0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4267200"/>
          </a:xfrm>
        </p:spPr>
        <p:txBody>
          <a:bodyPr/>
          <a:lstStyle/>
          <a:p>
            <a:r>
              <a:rPr lang="en-US" altLang="en-US" dirty="0"/>
              <a:t>Both are Promise-based</a:t>
            </a:r>
          </a:p>
          <a:p>
            <a:r>
              <a:rPr lang="en-US" altLang="en-US" dirty="0"/>
              <a:t>Fetch is a standard </a:t>
            </a:r>
            <a:r>
              <a:rPr lang="en-US" altLang="en-US" dirty="0">
                <a:hlinkClick r:id="rId2"/>
              </a:rPr>
              <a:t>Web API</a:t>
            </a:r>
            <a:endParaRPr lang="en-US" altLang="en-US" dirty="0"/>
          </a:p>
          <a:p>
            <a:pPr lvl="1"/>
            <a:r>
              <a:rPr lang="en-US" altLang="en-US" dirty="0"/>
              <a:t>May not be available on older browsers</a:t>
            </a:r>
          </a:p>
          <a:p>
            <a:pPr lvl="1"/>
            <a:r>
              <a:rPr lang="en-US" altLang="en-US" dirty="0"/>
              <a:t>Available for React Native</a:t>
            </a:r>
          </a:p>
          <a:p>
            <a:r>
              <a:rPr lang="en-US" altLang="en-US" dirty="0" err="1">
                <a:hlinkClick r:id="rId3"/>
              </a:rPr>
              <a:t>Axios</a:t>
            </a:r>
            <a:r>
              <a:rPr lang="en-US" altLang="en-US" dirty="0"/>
              <a:t> is a popular JavaScript HTTP client library</a:t>
            </a:r>
          </a:p>
          <a:p>
            <a:pPr lvl="1"/>
            <a:r>
              <a:rPr lang="en-US" altLang="en-US" dirty="0"/>
              <a:t>Treat error status codes as error so it can be handled 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catch()</a:t>
            </a:r>
            <a:r>
              <a:rPr lang="en-US" altLang="en-US" dirty="0"/>
              <a:t> instead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E337312-9BA1-4EBB-950C-F2FFD9194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 GuestBook Entries to Rows </a:t>
            </a: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A3281305-0DBC-4574-BEC4-66561717D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2767013"/>
            <a:ext cx="51498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&lt;tbody&gt;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entries.</a:t>
            </a:r>
            <a:r>
              <a:rPr lang="en-US" altLang="en-US" sz="2400" b="1">
                <a:solidFill>
                  <a:schemeClr val="tx2"/>
                </a:solidFill>
              </a:rPr>
              <a:t>map</a:t>
            </a:r>
            <a:r>
              <a:rPr lang="en-US" altLang="en-US" sz="2400"/>
              <a:t>(entry =&gt; 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        &lt;tr </a:t>
            </a:r>
            <a:r>
              <a:rPr lang="en-US" altLang="en-US" sz="2400" b="1">
                <a:solidFill>
                  <a:schemeClr val="tx2"/>
                </a:solidFill>
              </a:rPr>
              <a:t>key</a:t>
            </a:r>
            <a:r>
              <a:rPr lang="en-US" altLang="en-US" sz="2400"/>
              <a:t>={entry.id.toString()}&gt;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            &lt;td&gt;{entry.name}&lt;/td&gt;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            &lt;td&gt;{entry.message}&lt;/td&gt;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        &lt;/tr&gt;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&lt;/tbody&gt;</a:t>
            </a:r>
          </a:p>
        </p:txBody>
      </p:sp>
      <p:sp>
        <p:nvSpPr>
          <p:cNvPr id="19460" name="TextBox 4">
            <a:extLst>
              <a:ext uri="{FF2B5EF4-FFF2-40B4-BE49-F238E27FC236}">
                <a16:creationId xmlns:a16="http://schemas.microsoft.com/office/drawing/2014/main" id="{E50BE32E-E1AC-4F9D-AF85-87B369127FF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281781" y="4366419"/>
            <a:ext cx="2601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JavaScript expression</a:t>
            </a:r>
          </a:p>
        </p:txBody>
      </p:sp>
      <p:sp>
        <p:nvSpPr>
          <p:cNvPr id="19461" name="TextBox 9">
            <a:extLst>
              <a:ext uri="{FF2B5EF4-FFF2-40B4-BE49-F238E27FC236}">
                <a16:creationId xmlns:a16="http://schemas.microsoft.com/office/drawing/2014/main" id="{D23F7877-E5B7-4611-817E-50833C7A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77988"/>
            <a:ext cx="3519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Array </a:t>
            </a:r>
            <a:r>
              <a:rPr lang="en-US" altLang="en-US" sz="2000" dirty="0">
                <a:hlinkClick r:id="rId3"/>
              </a:rPr>
              <a:t>map()</a:t>
            </a:r>
            <a:r>
              <a:rPr lang="en-US" altLang="en-US" sz="2000" dirty="0"/>
              <a:t> method converts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one array into another</a:t>
            </a:r>
          </a:p>
        </p:txBody>
      </p:sp>
      <p:cxnSp>
        <p:nvCxnSpPr>
          <p:cNvPr id="19462" name="Straight Arrow Connector 11">
            <a:extLst>
              <a:ext uri="{FF2B5EF4-FFF2-40B4-BE49-F238E27FC236}">
                <a16:creationId xmlns:a16="http://schemas.microsoft.com/office/drawing/2014/main" id="{67FFF80C-8D7E-4AA6-BCBE-6FAE9308ADFF}"/>
              </a:ext>
            </a:extLst>
          </p:cNvPr>
          <p:cNvCxnSpPr>
            <a:cxnSpLocks noChangeShapeType="1"/>
            <a:stCxn id="19460" idx="2"/>
          </p:cNvCxnSpPr>
          <p:nvPr/>
        </p:nvCxnSpPr>
        <p:spPr bwMode="auto">
          <a:xfrm flipV="1">
            <a:off x="1219200" y="3581400"/>
            <a:ext cx="361950" cy="984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Straight Arrow Connector 13">
            <a:extLst>
              <a:ext uri="{FF2B5EF4-FFF2-40B4-BE49-F238E27FC236}">
                <a16:creationId xmlns:a16="http://schemas.microsoft.com/office/drawing/2014/main" id="{C5FC3C2D-96AF-4143-BC1E-F032FEB962E4}"/>
              </a:ext>
            </a:extLst>
          </p:cNvPr>
          <p:cNvCxnSpPr>
            <a:cxnSpLocks noChangeShapeType="1"/>
            <a:stCxn id="19460" idx="2"/>
          </p:cNvCxnSpPr>
          <p:nvPr/>
        </p:nvCxnSpPr>
        <p:spPr bwMode="auto">
          <a:xfrm>
            <a:off x="1219200" y="4565650"/>
            <a:ext cx="336550" cy="1301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4" name="TextBox 14">
            <a:extLst>
              <a:ext uri="{FF2B5EF4-FFF2-40B4-BE49-F238E27FC236}">
                <a16:creationId xmlns:a16="http://schemas.microsoft.com/office/drawing/2014/main" id="{E66323EA-F361-4680-A645-7106D52A2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2222500"/>
            <a:ext cx="34480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When </a:t>
            </a:r>
            <a:r>
              <a:rPr lang="en-US" altLang="en-US" sz="2000">
                <a:hlinkClick r:id="rId4"/>
              </a:rPr>
              <a:t>a list of elements</a:t>
            </a:r>
            <a:endParaRPr lang="en-US" altLang="en-US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are rendered, each element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should a string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/>
              <a:t> attribute</a:t>
            </a:r>
          </a:p>
        </p:txBody>
      </p:sp>
      <p:cxnSp>
        <p:nvCxnSpPr>
          <p:cNvPr id="19465" name="Straight Arrow Connector 16">
            <a:extLst>
              <a:ext uri="{FF2B5EF4-FFF2-40B4-BE49-F238E27FC236}">
                <a16:creationId xmlns:a16="http://schemas.microsoft.com/office/drawing/2014/main" id="{5E15817B-231C-4448-92FB-42AAC443ABD1}"/>
              </a:ext>
            </a:extLst>
          </p:cNvPr>
          <p:cNvCxnSpPr>
            <a:cxnSpLocks noChangeShapeType="1"/>
            <a:stCxn id="19461" idx="2"/>
          </p:cNvCxnSpPr>
          <p:nvPr/>
        </p:nvCxnSpPr>
        <p:spPr bwMode="auto">
          <a:xfrm>
            <a:off x="3436938" y="2386013"/>
            <a:ext cx="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Straight Arrow Connector 18">
            <a:extLst>
              <a:ext uri="{FF2B5EF4-FFF2-40B4-BE49-F238E27FC236}">
                <a16:creationId xmlns:a16="http://schemas.microsoft.com/office/drawing/2014/main" id="{14252B48-A13A-4BA9-B7AD-11CF7D517A73}"/>
              </a:ext>
            </a:extLst>
          </p:cNvPr>
          <p:cNvCxnSpPr>
            <a:cxnSpLocks noChangeShapeType="1"/>
            <a:stCxn id="19464" idx="2"/>
          </p:cNvCxnSpPr>
          <p:nvPr/>
        </p:nvCxnSpPr>
        <p:spPr bwMode="auto">
          <a:xfrm flipH="1">
            <a:off x="5715000" y="3238500"/>
            <a:ext cx="1204913" cy="595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26751F5-A561-4467-A7A9-48EC2D9BC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Forms Are Special …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4385B576-09BD-465C-A600-35BF5F639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90800"/>
            <a:ext cx="662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&lt;input type="text" value={this.state.name} /&gt;</a:t>
            </a:r>
          </a:p>
        </p:txBody>
      </p:sp>
      <p:sp>
        <p:nvSpPr>
          <p:cNvPr id="20484" name="TextBox 4">
            <a:extLst>
              <a:ext uri="{FF2B5EF4-FFF2-40B4-BE49-F238E27FC236}">
                <a16:creationId xmlns:a16="http://schemas.microsoft.com/office/drawing/2014/main" id="{E20D4E74-87C6-4A40-9FD1-E132D2229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05000"/>
            <a:ext cx="417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this.state = { name: "Joe" };</a:t>
            </a:r>
          </a:p>
        </p:txBody>
      </p:sp>
      <p:sp>
        <p:nvSpPr>
          <p:cNvPr id="20485" name="TextBox 5">
            <a:extLst>
              <a:ext uri="{FF2B5EF4-FFF2-40B4-BE49-F238E27FC236}">
                <a16:creationId xmlns:a16="http://schemas.microsoft.com/office/drawing/2014/main" id="{CC241167-2990-4CA6-8101-263899D5A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3505200"/>
            <a:ext cx="1212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React</a:t>
            </a:r>
          </a:p>
        </p:txBody>
      </p:sp>
      <p:sp>
        <p:nvSpPr>
          <p:cNvPr id="20486" name="TextBox 6">
            <a:extLst>
              <a:ext uri="{FF2B5EF4-FFF2-40B4-BE49-F238E27FC236}">
                <a16:creationId xmlns:a16="http://schemas.microsoft.com/office/drawing/2014/main" id="{3868DA5A-48E5-47E1-863B-2B5C3DF51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3505200"/>
            <a:ext cx="105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/>
              <a:t>DOM</a:t>
            </a:r>
          </a:p>
        </p:txBody>
      </p:sp>
      <p:sp>
        <p:nvSpPr>
          <p:cNvPr id="20487" name="TextBox 7">
            <a:extLst>
              <a:ext uri="{FF2B5EF4-FFF2-40B4-BE49-F238E27FC236}">
                <a16:creationId xmlns:a16="http://schemas.microsoft.com/office/drawing/2014/main" id="{1CBD7B27-BA9F-4620-BB41-8D730F4CB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4419600"/>
            <a:ext cx="320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state: { name: "Joe" }</a:t>
            </a: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81577174-AC72-4854-AD59-1DEB2D68A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4267200"/>
            <a:ext cx="533400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48B1F17A-4E5F-4DE0-8AEF-12D123AC8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029200"/>
            <a:ext cx="533400" cy="461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0" name="Oval 11">
            <a:extLst>
              <a:ext uri="{FF2B5EF4-FFF2-40B4-BE49-F238E27FC236}">
                <a16:creationId xmlns:a16="http://schemas.microsoft.com/office/drawing/2014/main" id="{B73423F6-25EB-4175-A6DA-195B2084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5029200"/>
            <a:ext cx="1731963" cy="1371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1" name="TextBox 12">
            <a:extLst>
              <a:ext uri="{FF2B5EF4-FFF2-40B4-BE49-F238E27FC236}">
                <a16:creationId xmlns:a16="http://schemas.microsoft.com/office/drawing/2014/main" id="{700F9AEA-E7BD-4A61-BFCA-F63D1590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313" y="5181600"/>
            <a:ext cx="871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input</a:t>
            </a:r>
          </a:p>
        </p:txBody>
      </p:sp>
      <p:sp>
        <p:nvSpPr>
          <p:cNvPr id="20492" name="TextBox 13">
            <a:extLst>
              <a:ext uri="{FF2B5EF4-FFF2-40B4-BE49-F238E27FC236}">
                <a16:creationId xmlns:a16="http://schemas.microsoft.com/office/drawing/2014/main" id="{3CD0B392-CCAB-46D2-8D2C-677F9547C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57150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value: "Joe"</a:t>
            </a:r>
          </a:p>
        </p:txBody>
      </p:sp>
      <p:cxnSp>
        <p:nvCxnSpPr>
          <p:cNvPr id="20493" name="Straight Connector 15">
            <a:extLst>
              <a:ext uri="{FF2B5EF4-FFF2-40B4-BE49-F238E27FC236}">
                <a16:creationId xmlns:a16="http://schemas.microsoft.com/office/drawing/2014/main" id="{932851DA-3359-4283-AE3A-65B432E4E616}"/>
              </a:ext>
            </a:extLst>
          </p:cNvPr>
          <p:cNvCxnSpPr>
            <a:cxnSpLocks noChangeShapeType="1"/>
            <a:stCxn id="20488" idx="3"/>
            <a:endCxn id="20489" idx="7"/>
          </p:cNvCxnSpPr>
          <p:nvPr/>
        </p:nvCxnSpPr>
        <p:spPr bwMode="auto">
          <a:xfrm flipH="1">
            <a:off x="5484813" y="4660900"/>
            <a:ext cx="427037" cy="4365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Straight Connector 17">
            <a:extLst>
              <a:ext uri="{FF2B5EF4-FFF2-40B4-BE49-F238E27FC236}">
                <a16:creationId xmlns:a16="http://schemas.microsoft.com/office/drawing/2014/main" id="{E1B474E7-294C-4B2C-B906-AEF2F20E64B9}"/>
              </a:ext>
            </a:extLst>
          </p:cNvPr>
          <p:cNvCxnSpPr>
            <a:cxnSpLocks noChangeShapeType="1"/>
            <a:stCxn id="20488" idx="5"/>
            <a:endCxn id="20490" idx="0"/>
          </p:cNvCxnSpPr>
          <p:nvPr/>
        </p:nvCxnSpPr>
        <p:spPr bwMode="auto">
          <a:xfrm>
            <a:off x="6289675" y="4660900"/>
            <a:ext cx="704850" cy="368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7D85707-BEF6-4816-9319-BBED5D049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… Forms Are Special</a:t>
            </a:r>
          </a:p>
        </p:txBody>
      </p:sp>
      <p:sp>
        <p:nvSpPr>
          <p:cNvPr id="2150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C7E7F5B-F10A-4FC5-BD1A-C5F89F7AE0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 elements keep their internal states in DOM (e.g.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/>
              <a:t>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&lt;input&gt;</a:t>
            </a:r>
            <a:r>
              <a:rPr lang="en-US" altLang="en-US"/>
              <a:t>)</a:t>
            </a:r>
          </a:p>
          <a:p>
            <a:r>
              <a:rPr lang="en-US" altLang="en-US"/>
              <a:t>The data kind of goes from view </a:t>
            </a:r>
            <a:r>
              <a:rPr lang="en-US" altLang="en-US">
                <a:sym typeface="Wingdings" panose="05000000000000000000" pitchFamily="2" charset="2"/>
              </a:rPr>
              <a:t> state instead of the state  view</a:t>
            </a:r>
          </a:p>
          <a:p>
            <a:r>
              <a:rPr lang="en-US" altLang="en-US">
                <a:sym typeface="Wingdings" panose="05000000000000000000" pitchFamily="2" charset="2"/>
              </a:rPr>
              <a:t>React only allows </a:t>
            </a:r>
            <a:r>
              <a:rPr lang="en-US" altLang="en-US" i="1">
                <a:sym typeface="Wingdings" panose="05000000000000000000" pitchFamily="2" charset="2"/>
              </a:rPr>
              <a:t>one-way binding</a:t>
            </a:r>
            <a:endParaRPr lang="en-US" altLang="en-US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8221B78-A00C-4AFE-8685-F56F96A8F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Ways to Deal with Forms</a:t>
            </a:r>
          </a:p>
        </p:txBody>
      </p:sp>
      <p:sp>
        <p:nvSpPr>
          <p:cNvPr id="2253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60A160A-1A8F-43C7-A2ED-536F82CA1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2743200"/>
          </a:xfrm>
        </p:spPr>
        <p:txBody>
          <a:bodyPr/>
          <a:lstStyle/>
          <a:p>
            <a:r>
              <a:rPr lang="en-US" altLang="en-US" dirty="0"/>
              <a:t>Use </a:t>
            </a:r>
            <a:r>
              <a:rPr lang="en-US" altLang="en-US" dirty="0">
                <a:hlinkClick r:id="rId2"/>
              </a:rPr>
              <a:t>ref</a:t>
            </a:r>
            <a:r>
              <a:rPr lang="en-US" altLang="en-US" dirty="0"/>
              <a:t> to reference DOM elements and get their values</a:t>
            </a:r>
          </a:p>
          <a:p>
            <a:r>
              <a:rPr lang="en-US" altLang="en-US" dirty="0">
                <a:hlinkClick r:id="rId3"/>
              </a:rPr>
              <a:t>Controlled Components</a:t>
            </a:r>
            <a:r>
              <a:rPr lang="en-US" altLang="en-US" dirty="0"/>
              <a:t> (recommended)</a:t>
            </a:r>
          </a:p>
          <a:p>
            <a:pPr lvl="1"/>
            <a:r>
              <a:rPr lang="en-US" altLang="en-US" dirty="0"/>
              <a:t>Handle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altLang="en-US" dirty="0"/>
              <a:t> event</a:t>
            </a:r>
          </a:p>
          <a:p>
            <a:pPr lvl="1"/>
            <a:r>
              <a:rPr lang="en-US" altLang="en-US" dirty="0"/>
              <a:t>Set state in event handler</a:t>
            </a:r>
          </a:p>
        </p:txBody>
      </p:sp>
      <p:sp>
        <p:nvSpPr>
          <p:cNvPr id="22532" name="TextBox 3">
            <a:extLst>
              <a:ext uri="{FF2B5EF4-FFF2-40B4-BE49-F238E27FC236}">
                <a16:creationId xmlns:a16="http://schemas.microsoft.com/office/drawing/2014/main" id="{3BEF14BD-FDCF-4E91-897F-31EF46A1A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76800"/>
            <a:ext cx="5748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&lt;input type="text"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    onChange</a:t>
            </a:r>
            <a:r>
              <a:rPr lang="en-US" altLang="en-US" sz="2400"/>
              <a:t>={ event =&gt; this.setState(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{name: event.target.value}) } /&gt;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68B339B-601C-4860-9C13-5DB9F9FF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React App</a:t>
            </a:r>
          </a:p>
        </p:txBody>
      </p:sp>
      <p:sp>
        <p:nvSpPr>
          <p:cNvPr id="512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BA1BE6-8D9A-4D15-B417-88EA368F8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1066800"/>
          </a:xfrm>
        </p:spPr>
        <p:txBody>
          <a:bodyPr/>
          <a:lstStyle/>
          <a:p>
            <a:r>
              <a:rPr lang="en-US" altLang="en-US" sz="2800"/>
              <a:t>The </a:t>
            </a:r>
            <a:r>
              <a:rPr lang="en-US" altLang="en-US" sz="2800">
                <a:hlinkClick r:id="rId2"/>
              </a:rPr>
              <a:t>recommended way</a:t>
            </a:r>
            <a:r>
              <a:rPr lang="en-US" altLang="en-US" sz="2800"/>
              <a:t> to create a new single-page app</a:t>
            </a:r>
          </a:p>
        </p:txBody>
      </p:sp>
      <p:sp>
        <p:nvSpPr>
          <p:cNvPr id="5124" name="TextBox 3">
            <a:extLst>
              <a:ext uri="{FF2B5EF4-FFF2-40B4-BE49-F238E27FC236}">
                <a16:creationId xmlns:a16="http://schemas.microsoft.com/office/drawing/2014/main" id="{A7D53EEC-1603-4B6D-9C2F-5AAA9D61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3276600"/>
            <a:ext cx="598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 create-react-app &lt;name&gt;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062A31-A15D-4537-83A1-63C2A4C4724E}"/>
              </a:ext>
            </a:extLst>
          </p:cNvPr>
          <p:cNvSpPr txBox="1">
            <a:spLocks/>
          </p:cNvSpPr>
          <p:nvPr/>
        </p:nvSpPr>
        <p:spPr bwMode="auto">
          <a:xfrm>
            <a:off x="838200" y="4267200"/>
            <a:ext cx="777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kern="0" dirty="0"/>
              <a:t>See </a:t>
            </a:r>
            <a:r>
              <a:rPr lang="en-US" sz="2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sz="2800" kern="0" dirty="0"/>
              <a:t> for build commands</a:t>
            </a:r>
          </a:p>
          <a:p>
            <a:pPr>
              <a:defRPr/>
            </a:pPr>
            <a:r>
              <a:rPr lang="en-US" sz="2800" kern="0" dirty="0"/>
              <a:t>Use </a:t>
            </a:r>
            <a:r>
              <a:rPr lang="en-US" sz="2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run eject</a:t>
            </a:r>
            <a:r>
              <a:rPr lang="en-US" sz="2800" kern="0" dirty="0"/>
              <a:t> to see the tooling underneath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906C-5D60-4AC6-AE2C-A3D4753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3A47-CAF9-4BF7-96A5-D16C6AEF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609600"/>
          </a:xfrm>
        </p:spPr>
        <p:txBody>
          <a:bodyPr/>
          <a:lstStyle/>
          <a:p>
            <a:r>
              <a:rPr lang="en-US" sz="2800" dirty="0"/>
              <a:t>Handle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US" sz="2800" dirty="0"/>
              <a:t> event of the form,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3716-D4A9-403F-A4FE-D9407C7CE02E}"/>
              </a:ext>
            </a:extLst>
          </p:cNvPr>
          <p:cNvSpPr txBox="1"/>
          <p:nvPr/>
        </p:nvSpPr>
        <p:spPr>
          <a:xfrm>
            <a:off x="1466910" y="2615148"/>
            <a:ext cx="51108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</a:t>
            </a:r>
            <a:r>
              <a:rPr lang="en-US" dirty="0" err="1"/>
              <a:t>onSubmit</a:t>
            </a:r>
            <a:r>
              <a:rPr lang="en-US" dirty="0"/>
              <a:t>={</a:t>
            </a:r>
          </a:p>
          <a:p>
            <a:r>
              <a:rPr lang="en-US" dirty="0"/>
              <a:t>    event =&gt; {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chemeClr val="tx2"/>
                </a:solidFill>
              </a:rPr>
              <a:t>event.preventDefault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axios.post</a:t>
            </a:r>
            <a:r>
              <a:rPr lang="en-US" dirty="0"/>
              <a:t>("/</a:t>
            </a:r>
            <a:r>
              <a:rPr lang="en-US" dirty="0" err="1"/>
              <a:t>api</a:t>
            </a:r>
            <a:r>
              <a:rPr lang="en-US" dirty="0"/>
              <a:t>", {</a:t>
            </a:r>
          </a:p>
          <a:p>
            <a:r>
              <a:rPr lang="en-US" dirty="0"/>
              <a:t>            this.state.name,</a:t>
            </a:r>
          </a:p>
          <a:p>
            <a:r>
              <a:rPr lang="en-US" dirty="0"/>
              <a:t>            </a:t>
            </a:r>
            <a:r>
              <a:rPr lang="en-US" dirty="0" err="1"/>
              <a:t>this.state.message</a:t>
            </a:r>
            <a:endParaRPr lang="en-US" dirty="0"/>
          </a:p>
          <a:p>
            <a:r>
              <a:rPr lang="en-US" dirty="0"/>
              <a:t>        })</a:t>
            </a:r>
          </a:p>
          <a:p>
            <a:r>
              <a:rPr lang="en-US" dirty="0"/>
              <a:t>        .then( ()=&gt;</a:t>
            </a:r>
            <a:r>
              <a:rPr lang="en-US" dirty="0" err="1">
                <a:solidFill>
                  <a:schemeClr val="tx2"/>
                </a:solidFill>
              </a:rPr>
              <a:t>history.push</a:t>
            </a:r>
            <a:r>
              <a:rPr lang="en-US" dirty="0">
                <a:solidFill>
                  <a:schemeClr val="tx2"/>
                </a:solidFill>
              </a:rPr>
              <a:t>("/")</a:t>
            </a:r>
            <a:r>
              <a:rPr lang="en-US" dirty="0"/>
              <a:t> 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}&gt;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D2645ED-CF95-4970-966D-F7485CC997D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8450" y="4336540"/>
            <a:ext cx="17472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Event handler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427772-838B-43FD-BE23-C9947D7E6199}"/>
              </a:ext>
            </a:extLst>
          </p:cNvPr>
          <p:cNvCxnSpPr>
            <a:stCxn id="6" idx="2"/>
          </p:cNvCxnSpPr>
          <p:nvPr/>
        </p:nvCxnSpPr>
        <p:spPr bwMode="auto">
          <a:xfrm flipV="1">
            <a:off x="1162110" y="3352800"/>
            <a:ext cx="685800" cy="1183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F162BA-1833-4367-9A00-E87320396DF6}"/>
              </a:ext>
            </a:extLst>
          </p:cNvPr>
          <p:cNvCxnSpPr>
            <a:stCxn id="6" idx="2"/>
          </p:cNvCxnSpPr>
          <p:nvPr/>
        </p:nvCxnSpPr>
        <p:spPr bwMode="auto">
          <a:xfrm>
            <a:off x="1162110" y="4536595"/>
            <a:ext cx="685800" cy="1178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E4835D-3AD7-4CA3-BD95-FC359AE3F287}"/>
              </a:ext>
            </a:extLst>
          </p:cNvPr>
          <p:cNvSpPr txBox="1"/>
          <p:nvPr/>
        </p:nvSpPr>
        <p:spPr>
          <a:xfrm>
            <a:off x="5987370" y="2590800"/>
            <a:ext cx="2394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browser</a:t>
            </a:r>
          </a:p>
          <a:p>
            <a:r>
              <a:rPr lang="en-US" dirty="0"/>
              <a:t>from submitting</a:t>
            </a:r>
          </a:p>
          <a:p>
            <a:r>
              <a:rPr lang="en-US" dirty="0"/>
              <a:t>the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B3240-7863-4ACF-868F-B62FEC7495EC}"/>
              </a:ext>
            </a:extLst>
          </p:cNvPr>
          <p:cNvSpPr txBox="1"/>
          <p:nvPr/>
        </p:nvSpPr>
        <p:spPr>
          <a:xfrm>
            <a:off x="6267960" y="4277141"/>
            <a:ext cx="2114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"Redirect" to /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6A7A53-4256-4E30-A5F1-41538E093493}"/>
              </a:ext>
            </a:extLst>
          </p:cNvPr>
          <p:cNvCxnSpPr>
            <a:stCxn id="11" idx="1"/>
          </p:cNvCxnSpPr>
          <p:nvPr/>
        </p:nvCxnSpPr>
        <p:spPr bwMode="auto">
          <a:xfrm flipH="1">
            <a:off x="5562600" y="3190965"/>
            <a:ext cx="424770" cy="314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800179-AF8B-4CE8-A66F-6DD7B1F0E630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5867400" y="4507974"/>
            <a:ext cx="400560" cy="5212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A54DA2-6D31-4FED-BE21-C29B08537E99}"/>
              </a:ext>
            </a:extLst>
          </p:cNvPr>
          <p:cNvSpPr txBox="1"/>
          <p:nvPr/>
        </p:nvSpPr>
        <p:spPr>
          <a:xfrm>
            <a:off x="3628135" y="6039683"/>
            <a:ext cx="4484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hook provide by React Router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62609D-519D-4C37-9FB5-DD4FB4C65536}"/>
              </a:ext>
            </a:extLst>
          </p:cNvPr>
          <p:cNvCxnSpPr/>
          <p:nvPr/>
        </p:nvCxnSpPr>
        <p:spPr bwMode="auto">
          <a:xfrm flipV="1">
            <a:off x="4343400" y="5638800"/>
            <a:ext cx="0" cy="4008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797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A308-53B4-4B58-A397-778BDE36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Data in SPA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FBF1-830F-4FDA-B24C-4D424118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inefficient to query the server every time the </a:t>
            </a:r>
            <a:r>
              <a:rPr lang="en-US" dirty="0" err="1"/>
              <a:t>GuestBook</a:t>
            </a:r>
            <a:r>
              <a:rPr lang="en-US" dirty="0"/>
              <a:t> component is mounted</a:t>
            </a:r>
          </a:p>
          <a:p>
            <a:r>
              <a:rPr lang="en-US" dirty="0"/>
              <a:t>Maybe we want to keep a local copy of </a:t>
            </a:r>
            <a:r>
              <a:rPr lang="en-US" dirty="0" err="1"/>
              <a:t>GuestBook</a:t>
            </a:r>
            <a:r>
              <a:rPr lang="en-US" dirty="0"/>
              <a:t> in the SPA (the data may get stale but it's more efficient)</a:t>
            </a:r>
          </a:p>
        </p:txBody>
      </p:sp>
    </p:spTree>
    <p:extLst>
      <p:ext uri="{BB962C8B-B14F-4D97-AF65-F5344CB8AC3E}">
        <p14:creationId xmlns:p14="http://schemas.microsoft.com/office/powerpoint/2010/main" val="279797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1DC0-67C4-4691-ACC1-D8D87A5E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Keeping Data in SPA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685A-31C4-48AE-A989-5AD6375D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685800"/>
          </a:xfrm>
        </p:spPr>
        <p:txBody>
          <a:bodyPr/>
          <a:lstStyle/>
          <a:p>
            <a:r>
              <a:rPr lang="en-US" dirty="0"/>
              <a:t>Where the data should be stored?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3F5BC8-AE3B-4928-965A-3B1B5EBB39ED}"/>
              </a:ext>
            </a:extLst>
          </p:cNvPr>
          <p:cNvSpPr/>
          <p:nvPr/>
        </p:nvSpPr>
        <p:spPr bwMode="auto">
          <a:xfrm>
            <a:off x="3429000" y="3048000"/>
            <a:ext cx="18288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C34BA-1B70-4BE0-8580-C1316D0EE9A3}"/>
              </a:ext>
            </a:extLst>
          </p:cNvPr>
          <p:cNvSpPr txBox="1"/>
          <p:nvPr/>
        </p:nvSpPr>
        <p:spPr>
          <a:xfrm>
            <a:off x="3962400" y="3348335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71F2CF-958C-4AF5-95E0-3509CA4F2840}"/>
              </a:ext>
            </a:extLst>
          </p:cNvPr>
          <p:cNvSpPr/>
          <p:nvPr/>
        </p:nvSpPr>
        <p:spPr bwMode="auto">
          <a:xfrm>
            <a:off x="4724400" y="4800600"/>
            <a:ext cx="25146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22CD7-3247-4080-BF39-5E14995C8B9B}"/>
              </a:ext>
            </a:extLst>
          </p:cNvPr>
          <p:cNvSpPr txBox="1"/>
          <p:nvPr/>
        </p:nvSpPr>
        <p:spPr>
          <a:xfrm>
            <a:off x="5029200" y="5177135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AddComment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C8DAE6-2D32-4701-B8B9-2DCE0B661504}"/>
              </a:ext>
            </a:extLst>
          </p:cNvPr>
          <p:cNvSpPr/>
          <p:nvPr/>
        </p:nvSpPr>
        <p:spPr bwMode="auto">
          <a:xfrm>
            <a:off x="1447800" y="4800600"/>
            <a:ext cx="2514600" cy="1143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D9C9A-2FF7-4F99-AC65-8FCAC1EF4CB7}"/>
              </a:ext>
            </a:extLst>
          </p:cNvPr>
          <p:cNvSpPr txBox="1"/>
          <p:nvPr/>
        </p:nvSpPr>
        <p:spPr>
          <a:xfrm>
            <a:off x="1905000" y="5177135"/>
            <a:ext cx="1633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GuestBook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CC4FD0-EDF6-4F53-ACAA-B2318F280C0D}"/>
              </a:ext>
            </a:extLst>
          </p:cNvPr>
          <p:cNvCxnSpPr>
            <a:stCxn id="4" idx="3"/>
            <a:endCxn id="10" idx="0"/>
          </p:cNvCxnSpPr>
          <p:nvPr/>
        </p:nvCxnSpPr>
        <p:spPr bwMode="auto">
          <a:xfrm flipH="1">
            <a:off x="2705100" y="4023612"/>
            <a:ext cx="991722" cy="7769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2A3AEA-E257-4BCD-9615-29503FE9B1A0}"/>
              </a:ext>
            </a:extLst>
          </p:cNvPr>
          <p:cNvCxnSpPr>
            <a:stCxn id="4" idx="5"/>
            <a:endCxn id="8" idx="0"/>
          </p:cNvCxnSpPr>
          <p:nvPr/>
        </p:nvCxnSpPr>
        <p:spPr bwMode="auto">
          <a:xfrm>
            <a:off x="4989978" y="4023612"/>
            <a:ext cx="991722" cy="7769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010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9255-5EAE-4F31-9A88-12626DC2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State Management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1D63-7087-49B4-84A1-FF1380903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343400"/>
          </a:xfrm>
        </p:spPr>
        <p:txBody>
          <a:bodyPr/>
          <a:lstStyle/>
          <a:p>
            <a:r>
              <a:rPr lang="en-US" sz="2400" dirty="0"/>
              <a:t>States stored in </a:t>
            </a:r>
            <a:r>
              <a:rPr lang="en-US" sz="2400" i="1" dirty="0"/>
              <a:t>root component</a:t>
            </a:r>
          </a:p>
          <a:p>
            <a:r>
              <a:rPr lang="en-US" sz="2400" dirty="0"/>
              <a:t>Parent passes data down to children as </a:t>
            </a:r>
            <a:r>
              <a:rPr lang="en-US" sz="2400" i="1" dirty="0"/>
              <a:t>properties</a:t>
            </a:r>
          </a:p>
          <a:p>
            <a:r>
              <a:rPr lang="en-US" sz="2400" dirty="0"/>
              <a:t>Parent also passes callback functions to children as properties, and children can use those callbacks to send changes back up</a:t>
            </a:r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94ABC603-C4C1-4970-83A3-A7F92DC2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0" y="2133600"/>
            <a:ext cx="609600" cy="609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34E0D4-98BE-43FD-982A-6E55B2388905}"/>
              </a:ext>
            </a:extLst>
          </p:cNvPr>
          <p:cNvSpPr/>
          <p:nvPr/>
        </p:nvSpPr>
        <p:spPr bwMode="auto">
          <a:xfrm>
            <a:off x="6096000" y="1981200"/>
            <a:ext cx="12192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0B90BA-F29F-49E0-BE12-533C0ACCFEE9}"/>
              </a:ext>
            </a:extLst>
          </p:cNvPr>
          <p:cNvSpPr/>
          <p:nvPr/>
        </p:nvSpPr>
        <p:spPr bwMode="auto">
          <a:xfrm>
            <a:off x="5105400" y="3581400"/>
            <a:ext cx="12192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50F55B-22F3-4C9E-B87D-F8386B05A087}"/>
              </a:ext>
            </a:extLst>
          </p:cNvPr>
          <p:cNvSpPr/>
          <p:nvPr/>
        </p:nvSpPr>
        <p:spPr bwMode="auto">
          <a:xfrm>
            <a:off x="7162800" y="3581400"/>
            <a:ext cx="12192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690223-50FB-45DC-B457-CBC56B1F5486}"/>
              </a:ext>
            </a:extLst>
          </p:cNvPr>
          <p:cNvSpPr/>
          <p:nvPr/>
        </p:nvSpPr>
        <p:spPr bwMode="auto">
          <a:xfrm>
            <a:off x="7162800" y="5257800"/>
            <a:ext cx="12192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B3C8D7-A5E1-450E-9DBC-0EA0536CAB37}"/>
              </a:ext>
            </a:extLst>
          </p:cNvPr>
          <p:cNvCxnSpPr>
            <a:stCxn id="6" idx="3"/>
            <a:endCxn id="7" idx="0"/>
          </p:cNvCxnSpPr>
          <p:nvPr/>
        </p:nvCxnSpPr>
        <p:spPr bwMode="auto">
          <a:xfrm flipH="1">
            <a:off x="5715000" y="2761689"/>
            <a:ext cx="559548" cy="81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1F6FA1-5CE8-4518-B6F1-36C9CA572308}"/>
              </a:ext>
            </a:extLst>
          </p:cNvPr>
          <p:cNvCxnSpPr>
            <a:stCxn id="6" idx="5"/>
            <a:endCxn id="8" idx="0"/>
          </p:cNvCxnSpPr>
          <p:nvPr/>
        </p:nvCxnSpPr>
        <p:spPr bwMode="auto">
          <a:xfrm>
            <a:off x="7136652" y="2761689"/>
            <a:ext cx="635748" cy="8197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CAA0BB-3379-4C13-A0F3-05C77D948392}"/>
              </a:ext>
            </a:extLst>
          </p:cNvPr>
          <p:cNvCxnSpPr>
            <a:stCxn id="8" idx="4"/>
            <a:endCxn id="9" idx="0"/>
          </p:cNvCxnSpPr>
          <p:nvPr/>
        </p:nvCxnSpPr>
        <p:spPr bwMode="auto">
          <a:xfrm>
            <a:off x="7772400" y="4495800"/>
            <a:ext cx="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2EBEBE-818C-4AB5-A639-B07F724AE499}"/>
              </a:ext>
            </a:extLst>
          </p:cNvPr>
          <p:cNvCxnSpPr/>
          <p:nvPr/>
        </p:nvCxnSpPr>
        <p:spPr bwMode="auto">
          <a:xfrm flipH="1">
            <a:off x="5562600" y="2743200"/>
            <a:ext cx="3810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9E29C6-7AD1-4212-8822-7D56E52ED943}"/>
              </a:ext>
            </a:extLst>
          </p:cNvPr>
          <p:cNvCxnSpPr/>
          <p:nvPr/>
        </p:nvCxnSpPr>
        <p:spPr bwMode="auto">
          <a:xfrm>
            <a:off x="6953250" y="2971800"/>
            <a:ext cx="4191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B09DCB-F079-4793-B47B-95EC75D69AF9}"/>
              </a:ext>
            </a:extLst>
          </p:cNvPr>
          <p:cNvCxnSpPr/>
          <p:nvPr/>
        </p:nvCxnSpPr>
        <p:spPr bwMode="auto">
          <a:xfrm>
            <a:off x="7543800" y="46101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AAB39-581F-4BCF-BB56-AD62D46B9D7A}"/>
              </a:ext>
            </a:extLst>
          </p:cNvPr>
          <p:cNvCxnSpPr>
            <a:cxnSpLocks/>
          </p:cNvCxnSpPr>
          <p:nvPr/>
        </p:nvCxnSpPr>
        <p:spPr bwMode="auto">
          <a:xfrm flipV="1">
            <a:off x="8076765" y="4610100"/>
            <a:ext cx="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028EFA-33EA-4764-99D3-D97F4E970F64}"/>
              </a:ext>
            </a:extLst>
          </p:cNvPr>
          <p:cNvCxnSpPr/>
          <p:nvPr/>
        </p:nvCxnSpPr>
        <p:spPr bwMode="auto">
          <a:xfrm flipH="1" flipV="1">
            <a:off x="7460187" y="2742765"/>
            <a:ext cx="622674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609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14-404C-4E1B-9A73-972DAA21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Can Get Difficult and Messy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E5811893-9E83-4327-979C-673A65159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4300" y="1905000"/>
            <a:ext cx="533400" cy="5334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53A0C1-3C58-4C56-A8DA-0D377C77C8E4}"/>
              </a:ext>
            </a:extLst>
          </p:cNvPr>
          <p:cNvSpPr/>
          <p:nvPr/>
        </p:nvSpPr>
        <p:spPr bwMode="auto">
          <a:xfrm>
            <a:off x="3657600" y="1828800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CD666D-C99A-4BA8-A2B0-EAD1A764F4D6}"/>
              </a:ext>
            </a:extLst>
          </p:cNvPr>
          <p:cNvSpPr/>
          <p:nvPr/>
        </p:nvSpPr>
        <p:spPr bwMode="auto">
          <a:xfrm>
            <a:off x="2209800" y="2971800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A457B3-1EA8-4474-94C7-7A791FCEA94B}"/>
              </a:ext>
            </a:extLst>
          </p:cNvPr>
          <p:cNvSpPr/>
          <p:nvPr/>
        </p:nvSpPr>
        <p:spPr bwMode="auto">
          <a:xfrm>
            <a:off x="4953000" y="2971800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6C97EF2-9E98-4891-8F84-0E8264A7F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700" y="4267200"/>
            <a:ext cx="533400" cy="5334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1A9EFB0-F380-43A5-9419-D3B15D90734F}"/>
              </a:ext>
            </a:extLst>
          </p:cNvPr>
          <p:cNvSpPr/>
          <p:nvPr/>
        </p:nvSpPr>
        <p:spPr bwMode="auto">
          <a:xfrm>
            <a:off x="4953000" y="4191000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41EBA1-915A-4D34-BC3E-54D22643F5B0}"/>
              </a:ext>
            </a:extLst>
          </p:cNvPr>
          <p:cNvSpPr/>
          <p:nvPr/>
        </p:nvSpPr>
        <p:spPr bwMode="auto">
          <a:xfrm>
            <a:off x="6477000" y="4191000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AE4630-D502-48F8-B4B2-6D18EBFFFF46}"/>
              </a:ext>
            </a:extLst>
          </p:cNvPr>
          <p:cNvSpPr/>
          <p:nvPr/>
        </p:nvSpPr>
        <p:spPr bwMode="auto">
          <a:xfrm>
            <a:off x="7620000" y="5410200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5916E963-DF5C-4A7A-8FAA-13837AEF6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6500" y="4267200"/>
            <a:ext cx="533400" cy="533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13D362F-12A5-47AF-8799-7F4095825A98}"/>
              </a:ext>
            </a:extLst>
          </p:cNvPr>
          <p:cNvSpPr/>
          <p:nvPr/>
        </p:nvSpPr>
        <p:spPr bwMode="auto">
          <a:xfrm>
            <a:off x="2209800" y="4191000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7C0062-EED6-42C2-BD8A-FA6E3FF82CFB}"/>
              </a:ext>
            </a:extLst>
          </p:cNvPr>
          <p:cNvSpPr/>
          <p:nvPr/>
        </p:nvSpPr>
        <p:spPr bwMode="auto">
          <a:xfrm>
            <a:off x="1066800" y="5257800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A7A49A-7E39-4258-88F7-A99517772E31}"/>
              </a:ext>
            </a:extLst>
          </p:cNvPr>
          <p:cNvSpPr/>
          <p:nvPr/>
        </p:nvSpPr>
        <p:spPr bwMode="auto">
          <a:xfrm>
            <a:off x="3200400" y="5257800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206469-065B-4E03-BCA2-6032E284BFD6}"/>
              </a:ext>
            </a:extLst>
          </p:cNvPr>
          <p:cNvCxnSpPr>
            <a:stCxn id="5" idx="3"/>
            <a:endCxn id="7" idx="0"/>
          </p:cNvCxnSpPr>
          <p:nvPr/>
        </p:nvCxnSpPr>
        <p:spPr bwMode="auto">
          <a:xfrm flipH="1">
            <a:off x="2743200" y="2479208"/>
            <a:ext cx="1070629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56F180-62EB-433C-96D0-60ED0D7B4D2A}"/>
              </a:ext>
            </a:extLst>
          </p:cNvPr>
          <p:cNvCxnSpPr>
            <a:stCxn id="5" idx="5"/>
            <a:endCxn id="9" idx="0"/>
          </p:cNvCxnSpPr>
          <p:nvPr/>
        </p:nvCxnSpPr>
        <p:spPr bwMode="auto">
          <a:xfrm>
            <a:off x="4568171" y="2479208"/>
            <a:ext cx="918229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AAAB93-C4B7-45E9-83E0-EF5E5622E408}"/>
              </a:ext>
            </a:extLst>
          </p:cNvPr>
          <p:cNvCxnSpPr>
            <a:stCxn id="7" idx="4"/>
            <a:endCxn id="17" idx="0"/>
          </p:cNvCxnSpPr>
          <p:nvPr/>
        </p:nvCxnSpPr>
        <p:spPr bwMode="auto">
          <a:xfrm>
            <a:off x="2743200" y="37338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60870B-E511-4F0C-BA43-0BDE5B138650}"/>
              </a:ext>
            </a:extLst>
          </p:cNvPr>
          <p:cNvCxnSpPr>
            <a:stCxn id="9" idx="4"/>
            <a:endCxn id="11" idx="0"/>
          </p:cNvCxnSpPr>
          <p:nvPr/>
        </p:nvCxnSpPr>
        <p:spPr bwMode="auto">
          <a:xfrm>
            <a:off x="5486400" y="37338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260111-F562-4D82-A4D5-611CD00A0B03}"/>
              </a:ext>
            </a:extLst>
          </p:cNvPr>
          <p:cNvCxnSpPr>
            <a:stCxn id="9" idx="5"/>
            <a:endCxn id="13" idx="0"/>
          </p:cNvCxnSpPr>
          <p:nvPr/>
        </p:nvCxnSpPr>
        <p:spPr bwMode="auto">
          <a:xfrm>
            <a:off x="5863571" y="3622208"/>
            <a:ext cx="1146829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6AB0BC-7C04-458A-818A-36B78D1C0454}"/>
              </a:ext>
            </a:extLst>
          </p:cNvPr>
          <p:cNvCxnSpPr>
            <a:stCxn id="17" idx="3"/>
            <a:endCxn id="19" idx="0"/>
          </p:cNvCxnSpPr>
          <p:nvPr/>
        </p:nvCxnSpPr>
        <p:spPr bwMode="auto">
          <a:xfrm flipH="1">
            <a:off x="1600200" y="4841408"/>
            <a:ext cx="765829" cy="41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61FB49-5FCD-4AE2-8689-2A90D19A526C}"/>
              </a:ext>
            </a:extLst>
          </p:cNvPr>
          <p:cNvCxnSpPr>
            <a:stCxn id="17" idx="5"/>
            <a:endCxn id="21" idx="0"/>
          </p:cNvCxnSpPr>
          <p:nvPr/>
        </p:nvCxnSpPr>
        <p:spPr bwMode="auto">
          <a:xfrm>
            <a:off x="3120371" y="4841408"/>
            <a:ext cx="613429" cy="41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AB1C95-D926-4CC0-A7D2-73BDD80F25E7}"/>
              </a:ext>
            </a:extLst>
          </p:cNvPr>
          <p:cNvCxnSpPr>
            <a:stCxn id="13" idx="5"/>
            <a:endCxn id="15" idx="0"/>
          </p:cNvCxnSpPr>
          <p:nvPr/>
        </p:nvCxnSpPr>
        <p:spPr bwMode="auto">
          <a:xfrm>
            <a:off x="7387571" y="4841408"/>
            <a:ext cx="765829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65C3B6-1341-435A-8F3B-76836C9C7AF8}"/>
              </a:ext>
            </a:extLst>
          </p:cNvPr>
          <p:cNvCxnSpPr/>
          <p:nvPr/>
        </p:nvCxnSpPr>
        <p:spPr bwMode="auto">
          <a:xfrm>
            <a:off x="2514600" y="3810000"/>
            <a:ext cx="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8F6C1-E36C-4DC6-818F-3DFE9C5A22E9}"/>
              </a:ext>
            </a:extLst>
          </p:cNvPr>
          <p:cNvCxnSpPr/>
          <p:nvPr/>
        </p:nvCxnSpPr>
        <p:spPr bwMode="auto">
          <a:xfrm flipH="1">
            <a:off x="2572708" y="2291851"/>
            <a:ext cx="950585" cy="5157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B890FE-DC98-4507-950E-1EBF50EF3566}"/>
              </a:ext>
            </a:extLst>
          </p:cNvPr>
          <p:cNvCxnSpPr/>
          <p:nvPr/>
        </p:nvCxnSpPr>
        <p:spPr bwMode="auto">
          <a:xfrm flipH="1">
            <a:off x="1371600" y="4724400"/>
            <a:ext cx="611514" cy="4014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DB7D8D-6E87-456D-AF69-E5679C385DC9}"/>
              </a:ext>
            </a:extLst>
          </p:cNvPr>
          <p:cNvCxnSpPr/>
          <p:nvPr/>
        </p:nvCxnSpPr>
        <p:spPr bwMode="auto">
          <a:xfrm>
            <a:off x="4876800" y="2350644"/>
            <a:ext cx="685800" cy="4395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340E9A-4A14-4B01-AACB-B414CB5E254D}"/>
              </a:ext>
            </a:extLst>
          </p:cNvPr>
          <p:cNvCxnSpPr/>
          <p:nvPr/>
        </p:nvCxnSpPr>
        <p:spPr bwMode="auto">
          <a:xfrm>
            <a:off x="6129182" y="3429000"/>
            <a:ext cx="914400" cy="533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6F4855-6F57-40B3-BFEE-371227E3CD4D}"/>
              </a:ext>
            </a:extLst>
          </p:cNvPr>
          <p:cNvCxnSpPr/>
          <p:nvPr/>
        </p:nvCxnSpPr>
        <p:spPr bwMode="auto">
          <a:xfrm>
            <a:off x="7696200" y="4724400"/>
            <a:ext cx="609600" cy="457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3CBD92-AC0E-44EE-B100-68AD311DE940}"/>
              </a:ext>
            </a:extLst>
          </p:cNvPr>
          <p:cNvCxnSpPr/>
          <p:nvPr/>
        </p:nvCxnSpPr>
        <p:spPr bwMode="auto">
          <a:xfrm flipH="1" flipV="1">
            <a:off x="4495800" y="2735954"/>
            <a:ext cx="457200" cy="3224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EE28DC-96A3-404F-89D6-78614AD16239}"/>
              </a:ext>
            </a:extLst>
          </p:cNvPr>
          <p:cNvCxnSpPr/>
          <p:nvPr/>
        </p:nvCxnSpPr>
        <p:spPr bwMode="auto">
          <a:xfrm flipH="1" flipV="1">
            <a:off x="5863571" y="3810000"/>
            <a:ext cx="613429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4DD9B0E-4685-4A0E-B7FF-53D44E6C75D5}"/>
              </a:ext>
            </a:extLst>
          </p:cNvPr>
          <p:cNvCxnSpPr/>
          <p:nvPr/>
        </p:nvCxnSpPr>
        <p:spPr bwMode="auto">
          <a:xfrm flipH="1" flipV="1">
            <a:off x="7239000" y="5049604"/>
            <a:ext cx="381000" cy="3605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123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D78D-8C4E-4ED7-A197-B54246D5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States in One Place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B234B7-C0A5-4E6B-88E4-8628AEA768F8}"/>
              </a:ext>
            </a:extLst>
          </p:cNvPr>
          <p:cNvSpPr/>
          <p:nvPr/>
        </p:nvSpPr>
        <p:spPr bwMode="auto">
          <a:xfrm>
            <a:off x="3505200" y="1996998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C1E05-0687-4E96-8BC1-8DD6E3BEA21C}"/>
              </a:ext>
            </a:extLst>
          </p:cNvPr>
          <p:cNvSpPr/>
          <p:nvPr/>
        </p:nvSpPr>
        <p:spPr bwMode="auto">
          <a:xfrm>
            <a:off x="2057400" y="3139998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94E1EE-E9B0-4145-BA80-6A0F30C1B4AE}"/>
              </a:ext>
            </a:extLst>
          </p:cNvPr>
          <p:cNvSpPr/>
          <p:nvPr/>
        </p:nvSpPr>
        <p:spPr bwMode="auto">
          <a:xfrm>
            <a:off x="4800600" y="3139998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6B38ACD2-44C9-4FD2-8448-925837CB5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0" y="1828800"/>
            <a:ext cx="1524000" cy="152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FC70DC0-54CA-4660-A6E9-886EA6A1BFB9}"/>
              </a:ext>
            </a:extLst>
          </p:cNvPr>
          <p:cNvSpPr/>
          <p:nvPr/>
        </p:nvSpPr>
        <p:spPr bwMode="auto">
          <a:xfrm>
            <a:off x="4800600" y="4359198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A23FFD-6378-42FE-8FD4-2572A34A0B85}"/>
              </a:ext>
            </a:extLst>
          </p:cNvPr>
          <p:cNvSpPr/>
          <p:nvPr/>
        </p:nvSpPr>
        <p:spPr bwMode="auto">
          <a:xfrm>
            <a:off x="6324600" y="4359198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4A5F48-1B71-46FB-8089-C4904BA58176}"/>
              </a:ext>
            </a:extLst>
          </p:cNvPr>
          <p:cNvSpPr/>
          <p:nvPr/>
        </p:nvSpPr>
        <p:spPr bwMode="auto">
          <a:xfrm>
            <a:off x="7467600" y="5578398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A190E-9DD2-4A51-B226-A2D352D27D00}"/>
              </a:ext>
            </a:extLst>
          </p:cNvPr>
          <p:cNvSpPr/>
          <p:nvPr/>
        </p:nvSpPr>
        <p:spPr bwMode="auto">
          <a:xfrm>
            <a:off x="2057400" y="4359198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74A83C-0987-467A-8F2F-0BB65443E0F1}"/>
              </a:ext>
            </a:extLst>
          </p:cNvPr>
          <p:cNvSpPr/>
          <p:nvPr/>
        </p:nvSpPr>
        <p:spPr bwMode="auto">
          <a:xfrm>
            <a:off x="914400" y="5425998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DE9AB-1588-4CB3-A922-4201889713FB}"/>
              </a:ext>
            </a:extLst>
          </p:cNvPr>
          <p:cNvSpPr/>
          <p:nvPr/>
        </p:nvSpPr>
        <p:spPr bwMode="auto">
          <a:xfrm>
            <a:off x="3048000" y="5425998"/>
            <a:ext cx="10668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EABD58-38F1-4830-9B11-86C821CF48CB}"/>
              </a:ext>
            </a:extLst>
          </p:cNvPr>
          <p:cNvCxnSpPr>
            <a:stCxn id="5" idx="3"/>
            <a:endCxn id="6" idx="0"/>
          </p:cNvCxnSpPr>
          <p:nvPr/>
        </p:nvCxnSpPr>
        <p:spPr bwMode="auto">
          <a:xfrm flipH="1">
            <a:off x="2590800" y="2647406"/>
            <a:ext cx="1070629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B3B576-B91D-4D27-B8B4-E209E653EDD9}"/>
              </a:ext>
            </a:extLst>
          </p:cNvPr>
          <p:cNvCxnSpPr>
            <a:stCxn id="5" idx="5"/>
            <a:endCxn id="7" idx="0"/>
          </p:cNvCxnSpPr>
          <p:nvPr/>
        </p:nvCxnSpPr>
        <p:spPr bwMode="auto">
          <a:xfrm>
            <a:off x="4415771" y="2647406"/>
            <a:ext cx="918229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BBA978-1FF9-4883-91FE-EAC2AB357B9C}"/>
              </a:ext>
            </a:extLst>
          </p:cNvPr>
          <p:cNvCxnSpPr>
            <a:stCxn id="6" idx="4"/>
            <a:endCxn id="13" idx="0"/>
          </p:cNvCxnSpPr>
          <p:nvPr/>
        </p:nvCxnSpPr>
        <p:spPr bwMode="auto">
          <a:xfrm>
            <a:off x="2590800" y="3901998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B0A09C-08C5-4D41-9011-0FCC04E349B6}"/>
              </a:ext>
            </a:extLst>
          </p:cNvPr>
          <p:cNvCxnSpPr>
            <a:stCxn id="7" idx="4"/>
            <a:endCxn id="9" idx="0"/>
          </p:cNvCxnSpPr>
          <p:nvPr/>
        </p:nvCxnSpPr>
        <p:spPr bwMode="auto">
          <a:xfrm>
            <a:off x="5334000" y="3901998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1AF4AB-47B1-4DCF-8784-1EB54BA4946C}"/>
              </a:ext>
            </a:extLst>
          </p:cNvPr>
          <p:cNvCxnSpPr>
            <a:stCxn id="7" idx="5"/>
            <a:endCxn id="10" idx="0"/>
          </p:cNvCxnSpPr>
          <p:nvPr/>
        </p:nvCxnSpPr>
        <p:spPr bwMode="auto">
          <a:xfrm>
            <a:off x="5711171" y="3790406"/>
            <a:ext cx="1146829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ACCA75-D6CC-4CCF-A8F1-3C5AAAF1F4F8}"/>
              </a:ext>
            </a:extLst>
          </p:cNvPr>
          <p:cNvCxnSpPr>
            <a:stCxn id="13" idx="3"/>
            <a:endCxn id="14" idx="0"/>
          </p:cNvCxnSpPr>
          <p:nvPr/>
        </p:nvCxnSpPr>
        <p:spPr bwMode="auto">
          <a:xfrm flipH="1">
            <a:off x="1447800" y="5009606"/>
            <a:ext cx="765829" cy="41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6FA320-7827-47E0-9C41-9C1653D342E2}"/>
              </a:ext>
            </a:extLst>
          </p:cNvPr>
          <p:cNvCxnSpPr>
            <a:stCxn id="13" idx="5"/>
            <a:endCxn id="15" idx="0"/>
          </p:cNvCxnSpPr>
          <p:nvPr/>
        </p:nvCxnSpPr>
        <p:spPr bwMode="auto">
          <a:xfrm>
            <a:off x="2967971" y="5009606"/>
            <a:ext cx="613429" cy="41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56A617-A4B2-49D7-A7B5-6D2A4B75629A}"/>
              </a:ext>
            </a:extLst>
          </p:cNvPr>
          <p:cNvCxnSpPr>
            <a:stCxn id="10" idx="5"/>
            <a:endCxn id="11" idx="0"/>
          </p:cNvCxnSpPr>
          <p:nvPr/>
        </p:nvCxnSpPr>
        <p:spPr bwMode="auto">
          <a:xfrm>
            <a:off x="7235171" y="5009606"/>
            <a:ext cx="765829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7CFA7E-FFD1-4F61-810F-210C1B541EA6}"/>
              </a:ext>
            </a:extLst>
          </p:cNvPr>
          <p:cNvCxnSpPr>
            <a:cxnSpLocks/>
          </p:cNvCxnSpPr>
          <p:nvPr/>
        </p:nvCxnSpPr>
        <p:spPr bwMode="auto">
          <a:xfrm>
            <a:off x="4724400" y="2377998"/>
            <a:ext cx="1752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3002B6-F6D5-4384-A7F0-EC1911D6B73A}"/>
              </a:ext>
            </a:extLst>
          </p:cNvPr>
          <p:cNvSpPr/>
          <p:nvPr/>
        </p:nvSpPr>
        <p:spPr bwMode="auto">
          <a:xfrm>
            <a:off x="3160341" y="2671041"/>
            <a:ext cx="3255264" cy="1781774"/>
          </a:xfrm>
          <a:custGeom>
            <a:avLst/>
            <a:gdLst>
              <a:gd name="connsiteX0" fmla="*/ 0 w 3255264"/>
              <a:gd name="connsiteY0" fmla="*/ 1781774 h 1781774"/>
              <a:gd name="connsiteX1" fmla="*/ 945750 w 3255264"/>
              <a:gd name="connsiteY1" fmla="*/ 475488 h 1781774"/>
              <a:gd name="connsiteX2" fmla="*/ 3255264 w 3255264"/>
              <a:gd name="connsiteY2" fmla="*/ 0 h 178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5264" h="1781774">
                <a:moveTo>
                  <a:pt x="0" y="1781774"/>
                </a:moveTo>
                <a:cubicBezTo>
                  <a:pt x="201603" y="1277112"/>
                  <a:pt x="403206" y="772450"/>
                  <a:pt x="945750" y="475488"/>
                </a:cubicBezTo>
                <a:cubicBezTo>
                  <a:pt x="1488294" y="178526"/>
                  <a:pt x="2954818" y="60960"/>
                  <a:pt x="3255264" y="0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E48F58-8EE0-4D51-9070-10C6449CB929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5000" y="2987598"/>
            <a:ext cx="700605" cy="1371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E9A67F-C827-4300-BDB7-CAE596655286}"/>
              </a:ext>
            </a:extLst>
          </p:cNvPr>
          <p:cNvCxnSpPr/>
          <p:nvPr/>
        </p:nvCxnSpPr>
        <p:spPr bwMode="auto">
          <a:xfrm flipH="1" flipV="1">
            <a:off x="7239000" y="3403990"/>
            <a:ext cx="990600" cy="19616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79659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6B7A-16DA-4BA1-8903-144B2B79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2A75-05A5-4FC4-A9BF-C0E5343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React Context API</a:t>
            </a:r>
            <a:endParaRPr lang="en-US" dirty="0"/>
          </a:p>
          <a:p>
            <a:r>
              <a:rPr lang="en-US" dirty="0">
                <a:hlinkClick r:id="rId3"/>
              </a:rPr>
              <a:t>Redux</a:t>
            </a:r>
            <a:endParaRPr lang="en-US" dirty="0"/>
          </a:p>
          <a:p>
            <a:pPr lvl="1"/>
            <a:r>
              <a:rPr lang="en-US" dirty="0"/>
              <a:t>More mature and performant</a:t>
            </a:r>
          </a:p>
          <a:p>
            <a:pPr lvl="1"/>
            <a:r>
              <a:rPr lang="en-US" dirty="0"/>
              <a:t>More features and tool support</a:t>
            </a:r>
          </a:p>
        </p:txBody>
      </p:sp>
    </p:spTree>
    <p:extLst>
      <p:ext uri="{BB962C8B-B14F-4D97-AF65-F5344CB8AC3E}">
        <p14:creationId xmlns:p14="http://schemas.microsoft.com/office/powerpoint/2010/main" val="379259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5245FC4-2E2C-485E-AA47-A769608B6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React Resources</a:t>
            </a:r>
          </a:p>
        </p:txBody>
      </p:sp>
      <p:sp>
        <p:nvSpPr>
          <p:cNvPr id="2355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F06D30-4068-47AB-BE46-DB2DD9332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React Bootstrap</a:t>
            </a:r>
            <a:endParaRPr lang="en-US" altLang="en-US" dirty="0"/>
          </a:p>
          <a:p>
            <a:r>
              <a:rPr lang="en-US" altLang="en-US" dirty="0">
                <a:hlinkClick r:id="rId3"/>
              </a:rPr>
              <a:t>React Icons</a:t>
            </a:r>
            <a:endParaRPr lang="en-US" altLang="en-US" dirty="0">
              <a:hlinkClick r:id="rId4"/>
            </a:endParaRPr>
          </a:p>
          <a:p>
            <a:r>
              <a:rPr lang="en-US" altLang="en-US" dirty="0">
                <a:hlinkClick r:id="rId4"/>
              </a:rPr>
              <a:t>Awesome React Components</a:t>
            </a:r>
            <a:endParaRPr lang="en-US" altLang="en-US" dirty="0"/>
          </a:p>
          <a:p>
            <a:r>
              <a:rPr lang="en-US" altLang="en-US" dirty="0" err="1">
                <a:hlinkClick r:id="rId5"/>
              </a:rPr>
              <a:t>bit.dev</a:t>
            </a:r>
            <a:r>
              <a:rPr lang="en-US" altLang="en-US" dirty="0"/>
              <a:t> for publishing, sharing, and searching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E781C-7A24-2042-BD0B-412DA94D1D2A}"/>
              </a:ext>
            </a:extLst>
          </p:cNvPr>
          <p:cNvSpPr txBox="1"/>
          <p:nvPr/>
        </p:nvSpPr>
        <p:spPr>
          <a:xfrm>
            <a:off x="9565240" y="297950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EBE59E4-C687-4E75-A050-3E80B3A52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Readings</a:t>
            </a:r>
          </a:p>
        </p:txBody>
      </p:sp>
      <p:sp>
        <p:nvSpPr>
          <p:cNvPr id="2560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15D21EF-EEE8-4C4C-8A29-05F48BE65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3962400"/>
          </a:xfrm>
        </p:spPr>
        <p:txBody>
          <a:bodyPr/>
          <a:lstStyle/>
          <a:p>
            <a:r>
              <a:rPr lang="en-US" altLang="en-US" dirty="0">
                <a:hlinkClick r:id="rId2"/>
              </a:rPr>
              <a:t>React</a:t>
            </a:r>
            <a:endParaRPr lang="en-US" altLang="en-US" dirty="0">
              <a:hlinkClick r:id="rId3"/>
            </a:endParaRPr>
          </a:p>
          <a:p>
            <a:r>
              <a:rPr lang="en-US" altLang="en-US" dirty="0">
                <a:hlinkClick r:id="rId3"/>
              </a:rPr>
              <a:t>React Router</a:t>
            </a:r>
            <a:endParaRPr lang="en-US" altLang="en-US" dirty="0"/>
          </a:p>
          <a:p>
            <a:r>
              <a:rPr lang="en-US" altLang="en-US" dirty="0">
                <a:hlinkClick r:id="rId4"/>
              </a:rPr>
              <a:t>Redux</a:t>
            </a:r>
            <a:r>
              <a:rPr lang="en-US" altLang="en-US" dirty="0"/>
              <a:t> and </a:t>
            </a:r>
            <a:r>
              <a:rPr lang="en-US" altLang="en-US" dirty="0">
                <a:hlinkClick r:id="rId5"/>
              </a:rPr>
              <a:t>React Redux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7FFF49E-C865-414E-A171-283280BC8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App Structure</a:t>
            </a: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6C775D35-3F31-4435-938A-DF74D5341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73300"/>
            <a:ext cx="1844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index.html</a:t>
            </a:r>
          </a:p>
        </p:txBody>
      </p:sp>
      <p:cxnSp>
        <p:nvCxnSpPr>
          <p:cNvPr id="6148" name="Straight Arrow Connector 5">
            <a:extLst>
              <a:ext uri="{FF2B5EF4-FFF2-40B4-BE49-F238E27FC236}">
                <a16:creationId xmlns:a16="http://schemas.microsoft.com/office/drawing/2014/main" id="{F60D7133-BBB6-4645-B5E5-055CCA8C7830}"/>
              </a:ext>
            </a:extLst>
          </p:cNvPr>
          <p:cNvCxnSpPr>
            <a:cxnSpLocks/>
          </p:cNvCxnSpPr>
          <p:nvPr/>
        </p:nvCxnSpPr>
        <p:spPr bwMode="auto">
          <a:xfrm>
            <a:off x="3140075" y="2263775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9" name="TextBox 6">
            <a:extLst>
              <a:ext uri="{FF2B5EF4-FFF2-40B4-BE49-F238E27FC236}">
                <a16:creationId xmlns:a16="http://schemas.microsoft.com/office/drawing/2014/main" id="{88D60BF6-449B-463F-AEAB-F5929A70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2030413"/>
            <a:ext cx="334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&lt;div id="root"&gt;&lt;/div&gt;</a:t>
            </a:r>
          </a:p>
        </p:txBody>
      </p:sp>
      <p:cxnSp>
        <p:nvCxnSpPr>
          <p:cNvPr id="6150" name="Straight Connector 8">
            <a:extLst>
              <a:ext uri="{FF2B5EF4-FFF2-40B4-BE49-F238E27FC236}">
                <a16:creationId xmlns:a16="http://schemas.microsoft.com/office/drawing/2014/main" id="{5F7668A1-E492-49D8-B765-5794C011F8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0075" y="2260600"/>
            <a:ext cx="0" cy="536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Straight Arrow Connector 10">
            <a:extLst>
              <a:ext uri="{FF2B5EF4-FFF2-40B4-BE49-F238E27FC236}">
                <a16:creationId xmlns:a16="http://schemas.microsoft.com/office/drawing/2014/main" id="{4AC9BB46-43B2-4BEA-90FA-86297F0451C8}"/>
              </a:ext>
            </a:extLst>
          </p:cNvPr>
          <p:cNvCxnSpPr>
            <a:cxnSpLocks/>
          </p:cNvCxnSpPr>
          <p:nvPr/>
        </p:nvCxnSpPr>
        <p:spPr bwMode="auto">
          <a:xfrm>
            <a:off x="3140075" y="2797175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Box 11">
            <a:extLst>
              <a:ext uri="{FF2B5EF4-FFF2-40B4-BE49-F238E27FC236}">
                <a16:creationId xmlns:a16="http://schemas.microsoft.com/office/drawing/2014/main" id="{36FFAB18-412E-4822-BA77-2EC38B1C8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2568575"/>
            <a:ext cx="3600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Bundled scripts added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build process</a:t>
            </a:r>
          </a:p>
        </p:txBody>
      </p:sp>
      <p:sp>
        <p:nvSpPr>
          <p:cNvPr id="6153" name="TextBox 12">
            <a:extLst>
              <a:ext uri="{FF2B5EF4-FFF2-40B4-BE49-F238E27FC236}">
                <a16:creationId xmlns:a16="http://schemas.microsoft.com/office/drawing/2014/main" id="{960DE5A1-8711-4C07-98C0-2D53A922C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3859213"/>
            <a:ext cx="140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index.js</a:t>
            </a:r>
          </a:p>
        </p:txBody>
      </p:sp>
      <p:cxnSp>
        <p:nvCxnSpPr>
          <p:cNvPr id="6154" name="Straight Arrow Connector 13">
            <a:extLst>
              <a:ext uri="{FF2B5EF4-FFF2-40B4-BE49-F238E27FC236}">
                <a16:creationId xmlns:a16="http://schemas.microsoft.com/office/drawing/2014/main" id="{949A85CB-1021-4F98-A0A6-D56D20C7580A}"/>
              </a:ext>
            </a:extLst>
          </p:cNvPr>
          <p:cNvCxnSpPr>
            <a:cxnSpLocks/>
          </p:cNvCxnSpPr>
          <p:nvPr/>
        </p:nvCxnSpPr>
        <p:spPr bwMode="auto">
          <a:xfrm>
            <a:off x="3140075" y="4164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5" name="TextBox 14">
            <a:extLst>
              <a:ext uri="{FF2B5EF4-FFF2-40B4-BE49-F238E27FC236}">
                <a16:creationId xmlns:a16="http://schemas.microsoft.com/office/drawing/2014/main" id="{71F694E6-2174-410D-8577-AE0963E11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3789363"/>
            <a:ext cx="41132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Loads the React libraries 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renders the App component</a:t>
            </a:r>
          </a:p>
        </p:txBody>
      </p:sp>
      <p:sp>
        <p:nvSpPr>
          <p:cNvPr id="6156" name="TextBox 15">
            <a:extLst>
              <a:ext uri="{FF2B5EF4-FFF2-40B4-BE49-F238E27FC236}">
                <a16:creationId xmlns:a16="http://schemas.microsoft.com/office/drawing/2014/main" id="{3E7C0EF6-EF57-4628-9899-5AC29E54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5191125"/>
            <a:ext cx="1163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App.js</a:t>
            </a:r>
          </a:p>
        </p:txBody>
      </p:sp>
      <p:cxnSp>
        <p:nvCxnSpPr>
          <p:cNvPr id="6157" name="Straight Arrow Connector 16">
            <a:extLst>
              <a:ext uri="{FF2B5EF4-FFF2-40B4-BE49-F238E27FC236}">
                <a16:creationId xmlns:a16="http://schemas.microsoft.com/office/drawing/2014/main" id="{F659D08C-FED9-4B64-A294-8377E1E54BE6}"/>
              </a:ext>
            </a:extLst>
          </p:cNvPr>
          <p:cNvCxnSpPr>
            <a:cxnSpLocks/>
          </p:cNvCxnSpPr>
          <p:nvPr/>
        </p:nvCxnSpPr>
        <p:spPr bwMode="auto">
          <a:xfrm>
            <a:off x="3140075" y="5453063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8" name="TextBox 17">
            <a:extLst>
              <a:ext uri="{FF2B5EF4-FFF2-40B4-BE49-F238E27FC236}">
                <a16:creationId xmlns:a16="http://schemas.microsoft.com/office/drawing/2014/main" id="{36D6DCFB-FE9D-4F0B-A823-B1D558B98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5222875"/>
            <a:ext cx="2925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App component</a:t>
            </a:r>
          </a:p>
        </p:txBody>
      </p:sp>
      <p:sp>
        <p:nvSpPr>
          <p:cNvPr id="6159" name="Arrow: Down 18">
            <a:extLst>
              <a:ext uri="{FF2B5EF4-FFF2-40B4-BE49-F238E27FC236}">
                <a16:creationId xmlns:a16="http://schemas.microsoft.com/office/drawing/2014/main" id="{6E4C7F99-6C36-4C99-8D5D-8658E5CBB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3097213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60" name="Arrow: Down 19">
            <a:extLst>
              <a:ext uri="{FF2B5EF4-FFF2-40B4-BE49-F238E27FC236}">
                <a16:creationId xmlns:a16="http://schemas.microsoft.com/office/drawing/2014/main" id="{B2FD43D1-566F-4734-8452-70BE7443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4621213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A82C072-D054-4F20-A62E-3090E5A24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 App.js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84D0CBD-2C99-4C1F-AE2B-F98DCBB53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Import and export</a:t>
            </a:r>
          </a:p>
          <a:p>
            <a:pPr lvl="1"/>
            <a:r>
              <a:rPr lang="en-US" altLang="en-US" dirty="0"/>
              <a:t>ES6 module</a:t>
            </a:r>
          </a:p>
          <a:p>
            <a:pPr lvl="1"/>
            <a:r>
              <a:rPr lang="en-US" altLang="en-US" dirty="0">
                <a:hlinkClick r:id="rId2"/>
              </a:rPr>
              <a:t>Webpack imports</a:t>
            </a:r>
            <a:endParaRPr lang="en-US" altLang="en-US" dirty="0"/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E955EF6-D835-4531-B08D-D725BAAA4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Need for Routing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E729FB-F689-4EB5-A416-723926DE7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1600200"/>
          </a:xfrm>
        </p:spPr>
        <p:txBody>
          <a:bodyPr/>
          <a:lstStyle/>
          <a:p>
            <a:r>
              <a:rPr lang="en-US" altLang="en-US" sz="2800"/>
              <a:t>Usually we have different pages in a web application</a:t>
            </a:r>
          </a:p>
          <a:p>
            <a:r>
              <a:rPr lang="en-US" altLang="en-US" sz="2800"/>
              <a:t>How do we have different "pages" in a SPA?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1978392-5A68-4532-AE0C-A34E01BD9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10000"/>
            <a:ext cx="3657600" cy="2438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5" name="TextBox 4">
            <a:extLst>
              <a:ext uri="{FF2B5EF4-FFF2-40B4-BE49-F238E27FC236}">
                <a16:creationId xmlns:a16="http://schemas.microsoft.com/office/drawing/2014/main" id="{1F74AD28-29BE-4103-90FA-B41EE32A8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846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/>
              <a:t>Home</a:t>
            </a:r>
            <a:endParaRPr lang="en-US" altLang="en-US" sz="2400" u="sng"/>
          </a:p>
        </p:txBody>
      </p:sp>
      <p:sp>
        <p:nvSpPr>
          <p:cNvPr id="10246" name="TextBox 5">
            <a:extLst>
              <a:ext uri="{FF2B5EF4-FFF2-40B4-BE49-F238E27FC236}">
                <a16:creationId xmlns:a16="http://schemas.microsoft.com/office/drawing/2014/main" id="{48178439-50BC-4BB7-8202-ADA576510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8" y="4191000"/>
            <a:ext cx="84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/>
              <a:t>About</a:t>
            </a:r>
            <a:endParaRPr lang="en-US" altLang="en-US" sz="2400" u="sng"/>
          </a:p>
        </p:txBody>
      </p:sp>
      <p:sp>
        <p:nvSpPr>
          <p:cNvPr id="10247" name="TextBox 6">
            <a:extLst>
              <a:ext uri="{FF2B5EF4-FFF2-40B4-BE49-F238E27FC236}">
                <a16:creationId xmlns:a16="http://schemas.microsoft.com/office/drawing/2014/main" id="{B802A54C-9F08-4BA3-90B4-01022DC9D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4191000"/>
            <a:ext cx="79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/>
              <a:t>Login</a:t>
            </a:r>
            <a:endParaRPr lang="en-US" altLang="en-US" sz="2400" u="sng"/>
          </a:p>
        </p:txBody>
      </p:sp>
      <p:cxnSp>
        <p:nvCxnSpPr>
          <p:cNvPr id="10248" name="Straight Connector 9">
            <a:extLst>
              <a:ext uri="{FF2B5EF4-FFF2-40B4-BE49-F238E27FC236}">
                <a16:creationId xmlns:a16="http://schemas.microsoft.com/office/drawing/2014/main" id="{9CD422CA-5FDD-473F-87F8-D7A66D0BA5E1}"/>
              </a:ext>
            </a:extLst>
          </p:cNvPr>
          <p:cNvCxnSpPr>
            <a:cxnSpLocks/>
          </p:cNvCxnSpPr>
          <p:nvPr/>
        </p:nvCxnSpPr>
        <p:spPr bwMode="auto">
          <a:xfrm>
            <a:off x="3124200" y="4856163"/>
            <a:ext cx="2209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Straight Connector 12">
            <a:extLst>
              <a:ext uri="{FF2B5EF4-FFF2-40B4-BE49-F238E27FC236}">
                <a16:creationId xmlns:a16="http://schemas.microsoft.com/office/drawing/2014/main" id="{1BE55262-120D-44A4-A62F-9E03B31ECA3E}"/>
              </a:ext>
            </a:extLst>
          </p:cNvPr>
          <p:cNvCxnSpPr>
            <a:cxnSpLocks/>
          </p:cNvCxnSpPr>
          <p:nvPr/>
        </p:nvCxnSpPr>
        <p:spPr bwMode="auto">
          <a:xfrm>
            <a:off x="3124200" y="5084763"/>
            <a:ext cx="2209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Straight Connector 13">
            <a:extLst>
              <a:ext uri="{FF2B5EF4-FFF2-40B4-BE49-F238E27FC236}">
                <a16:creationId xmlns:a16="http://schemas.microsoft.com/office/drawing/2014/main" id="{2DC72712-3DA8-468B-BC3E-045F52F2577E}"/>
              </a:ext>
            </a:extLst>
          </p:cNvPr>
          <p:cNvCxnSpPr>
            <a:cxnSpLocks/>
          </p:cNvCxnSpPr>
          <p:nvPr/>
        </p:nvCxnSpPr>
        <p:spPr bwMode="auto">
          <a:xfrm>
            <a:off x="3124200" y="5313363"/>
            <a:ext cx="2209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Connector 14">
            <a:extLst>
              <a:ext uri="{FF2B5EF4-FFF2-40B4-BE49-F238E27FC236}">
                <a16:creationId xmlns:a16="http://schemas.microsoft.com/office/drawing/2014/main" id="{F41CFF1C-1032-45CA-B758-7C534F3230AA}"/>
              </a:ext>
            </a:extLst>
          </p:cNvPr>
          <p:cNvCxnSpPr>
            <a:cxnSpLocks/>
          </p:cNvCxnSpPr>
          <p:nvPr/>
        </p:nvCxnSpPr>
        <p:spPr bwMode="auto">
          <a:xfrm>
            <a:off x="3124200" y="5541963"/>
            <a:ext cx="2209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Straight Connector 15">
            <a:extLst>
              <a:ext uri="{FF2B5EF4-FFF2-40B4-BE49-F238E27FC236}">
                <a16:creationId xmlns:a16="http://schemas.microsoft.com/office/drawing/2014/main" id="{3B4FEE69-6299-4ADF-8041-15C85EBEBB6B}"/>
              </a:ext>
            </a:extLst>
          </p:cNvPr>
          <p:cNvCxnSpPr>
            <a:cxnSpLocks/>
          </p:cNvCxnSpPr>
          <p:nvPr/>
        </p:nvCxnSpPr>
        <p:spPr bwMode="auto">
          <a:xfrm>
            <a:off x="3124200" y="5770563"/>
            <a:ext cx="2209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6178254-C7E5-4DC6-87D7-8E4E8F639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Routing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7B5C5E4-6143-47C0-949C-8E811AE6DBA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905000"/>
            <a:ext cx="4157663" cy="1563688"/>
          </a:xfrm>
        </p:spPr>
        <p:txBody>
          <a:bodyPr/>
          <a:lstStyle/>
          <a:p>
            <a:r>
              <a:rPr lang="en-US" altLang="en-US"/>
              <a:t>Load different components based on different URL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FD5115A-F3C6-4ACB-8591-50A7FB18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733800"/>
            <a:ext cx="3657600" cy="2819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9" name="TextBox 5">
            <a:extLst>
              <a:ext uri="{FF2B5EF4-FFF2-40B4-BE49-F238E27FC236}">
                <a16:creationId xmlns:a16="http://schemas.microsoft.com/office/drawing/2014/main" id="{C24AB28F-9102-4274-9074-9EE9B71A0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846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/>
              <a:t>Home</a:t>
            </a:r>
            <a:endParaRPr lang="en-US" altLang="en-US" sz="2400" u="sng"/>
          </a:p>
        </p:txBody>
      </p:sp>
      <p:sp>
        <p:nvSpPr>
          <p:cNvPr id="11270" name="TextBox 6">
            <a:extLst>
              <a:ext uri="{FF2B5EF4-FFF2-40B4-BE49-F238E27FC236}">
                <a16:creationId xmlns:a16="http://schemas.microsoft.com/office/drawing/2014/main" id="{0E4C0D14-0A2D-4AE8-A1B2-C8B213C8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3962400"/>
            <a:ext cx="84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/>
              <a:t>About</a:t>
            </a:r>
            <a:endParaRPr lang="en-US" altLang="en-US" sz="2400" u="sng"/>
          </a:p>
        </p:txBody>
      </p:sp>
      <p:sp>
        <p:nvSpPr>
          <p:cNvPr id="11271" name="TextBox 7">
            <a:extLst>
              <a:ext uri="{FF2B5EF4-FFF2-40B4-BE49-F238E27FC236}">
                <a16:creationId xmlns:a16="http://schemas.microsoft.com/office/drawing/2014/main" id="{4C935905-EE33-477B-AEFE-16224D43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25" y="3962400"/>
            <a:ext cx="79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/>
              <a:t>Login</a:t>
            </a:r>
            <a:endParaRPr lang="en-US" altLang="en-US" sz="2400" u="sng"/>
          </a:p>
        </p:txBody>
      </p:sp>
      <p:cxnSp>
        <p:nvCxnSpPr>
          <p:cNvPr id="11272" name="Straight Connector 8">
            <a:extLst>
              <a:ext uri="{FF2B5EF4-FFF2-40B4-BE49-F238E27FC236}">
                <a16:creationId xmlns:a16="http://schemas.microsoft.com/office/drawing/2014/main" id="{813892B5-A253-4AE4-80DA-D6E7A7514DC4}"/>
              </a:ext>
            </a:extLst>
          </p:cNvPr>
          <p:cNvCxnSpPr>
            <a:cxnSpLocks/>
          </p:cNvCxnSpPr>
          <p:nvPr/>
        </p:nvCxnSpPr>
        <p:spPr bwMode="auto">
          <a:xfrm>
            <a:off x="3505200" y="4716463"/>
            <a:ext cx="2209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Connector 9">
            <a:extLst>
              <a:ext uri="{FF2B5EF4-FFF2-40B4-BE49-F238E27FC236}">
                <a16:creationId xmlns:a16="http://schemas.microsoft.com/office/drawing/2014/main" id="{0B3F0A77-E055-4543-AA0A-4D7F0D97967E}"/>
              </a:ext>
            </a:extLst>
          </p:cNvPr>
          <p:cNvCxnSpPr>
            <a:cxnSpLocks/>
          </p:cNvCxnSpPr>
          <p:nvPr/>
        </p:nvCxnSpPr>
        <p:spPr bwMode="auto">
          <a:xfrm>
            <a:off x="3505200" y="4945063"/>
            <a:ext cx="2209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Connector 10">
            <a:extLst>
              <a:ext uri="{FF2B5EF4-FFF2-40B4-BE49-F238E27FC236}">
                <a16:creationId xmlns:a16="http://schemas.microsoft.com/office/drawing/2014/main" id="{03E24E8A-5351-471A-BB39-EE1D2789B2AF}"/>
              </a:ext>
            </a:extLst>
          </p:cNvPr>
          <p:cNvCxnSpPr>
            <a:cxnSpLocks/>
          </p:cNvCxnSpPr>
          <p:nvPr/>
        </p:nvCxnSpPr>
        <p:spPr bwMode="auto">
          <a:xfrm>
            <a:off x="3505200" y="5173663"/>
            <a:ext cx="2209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5" name="Rectangle 13">
            <a:extLst>
              <a:ext uri="{FF2B5EF4-FFF2-40B4-BE49-F238E27FC236}">
                <a16:creationId xmlns:a16="http://schemas.microsoft.com/office/drawing/2014/main" id="{A9F79FA5-664D-456D-9499-757A5983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59288"/>
            <a:ext cx="3048000" cy="1389062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6" name="TextBox 14">
            <a:extLst>
              <a:ext uri="{FF2B5EF4-FFF2-40B4-BE49-F238E27FC236}">
                <a16:creationId xmlns:a16="http://schemas.microsoft.com/office/drawing/2014/main" id="{D42F3C81-2AD3-4437-9861-DEED065E3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362200"/>
            <a:ext cx="1479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About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Component</a:t>
            </a:r>
            <a:endParaRPr lang="en-US" altLang="en-US" sz="2400"/>
          </a:p>
        </p:txBody>
      </p:sp>
      <p:sp>
        <p:nvSpPr>
          <p:cNvPr id="11277" name="TextBox 15">
            <a:extLst>
              <a:ext uri="{FF2B5EF4-FFF2-40B4-BE49-F238E27FC236}">
                <a16:creationId xmlns:a16="http://schemas.microsoft.com/office/drawing/2014/main" id="{E6873383-0DA2-4548-A520-141C84F5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3871913"/>
            <a:ext cx="1481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Login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Component</a:t>
            </a:r>
            <a:endParaRPr lang="en-US" altLang="en-US" sz="2400"/>
          </a:p>
        </p:txBody>
      </p:sp>
      <p:sp>
        <p:nvSpPr>
          <p:cNvPr id="11278" name="TextBox 16">
            <a:extLst>
              <a:ext uri="{FF2B5EF4-FFF2-40B4-BE49-F238E27FC236}">
                <a16:creationId xmlns:a16="http://schemas.microsoft.com/office/drawing/2014/main" id="{0F460E90-88A2-4022-A656-CD3388ABD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00750"/>
            <a:ext cx="199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App Component</a:t>
            </a:r>
          </a:p>
        </p:txBody>
      </p:sp>
      <p:sp>
        <p:nvSpPr>
          <p:cNvPr id="11279" name="Rectangle 17">
            <a:extLst>
              <a:ext uri="{FF2B5EF4-FFF2-40B4-BE49-F238E27FC236}">
                <a16:creationId xmlns:a16="http://schemas.microsoft.com/office/drawing/2014/main" id="{B74988EE-0D3A-4BC4-B51B-E74AD9E1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09800"/>
            <a:ext cx="1676400" cy="1066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80" name="Rectangle 18">
            <a:extLst>
              <a:ext uri="{FF2B5EF4-FFF2-40B4-BE49-F238E27FC236}">
                <a16:creationId xmlns:a16="http://schemas.microsoft.com/office/drawing/2014/main" id="{39C3C6FA-BDBC-443A-80F1-E32773347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3733800"/>
            <a:ext cx="1676400" cy="1066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11281" name="Straight Arrow Connector 19">
            <a:extLst>
              <a:ext uri="{FF2B5EF4-FFF2-40B4-BE49-F238E27FC236}">
                <a16:creationId xmlns:a16="http://schemas.microsoft.com/office/drawing/2014/main" id="{CF929325-2A8F-421A-9724-0C7ED96826E5}"/>
              </a:ext>
            </a:extLst>
          </p:cNvPr>
          <p:cNvCxnSpPr>
            <a:cxnSpLocks/>
            <a:stCxn id="11270" idx="0"/>
            <a:endCxn id="11279" idx="1"/>
          </p:cNvCxnSpPr>
          <p:nvPr/>
        </p:nvCxnSpPr>
        <p:spPr bwMode="auto">
          <a:xfrm flipV="1">
            <a:off x="4649788" y="2743200"/>
            <a:ext cx="1141412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Arrow Connector 20">
            <a:extLst>
              <a:ext uri="{FF2B5EF4-FFF2-40B4-BE49-F238E27FC236}">
                <a16:creationId xmlns:a16="http://schemas.microsoft.com/office/drawing/2014/main" id="{80D00B76-5838-401E-8B78-7A5D25A48C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2200" y="4267200"/>
            <a:ext cx="7842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TextBox 16">
            <a:extLst>
              <a:ext uri="{FF2B5EF4-FFF2-40B4-BE49-F238E27FC236}">
                <a16:creationId xmlns:a16="http://schemas.microsoft.com/office/drawing/2014/main" id="{9D4A7048-BF59-4E9C-AA9E-8AB277B7D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334000"/>
            <a:ext cx="222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Home Component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B3CCC6E-5110-474E-A47F-9DE736F90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React Router</a:t>
            </a:r>
          </a:p>
        </p:txBody>
      </p:sp>
      <p:sp>
        <p:nvSpPr>
          <p:cNvPr id="1229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EA97217-5877-4BDD-B345-E0C3DDE626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7772400" cy="1219200"/>
          </a:xfrm>
        </p:spPr>
        <p:txBody>
          <a:bodyPr/>
          <a:lstStyle/>
          <a:p>
            <a:r>
              <a:rPr lang="en-US" altLang="en-US">
                <a:hlinkClick r:id="rId2"/>
              </a:rPr>
              <a:t>React Router</a:t>
            </a:r>
            <a:r>
              <a:rPr lang="en-US" altLang="en-US"/>
              <a:t> is the most popular routing solution for React</a:t>
            </a: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22375D11-0E46-4C13-AC5D-D87C995D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3362325"/>
            <a:ext cx="6199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npm install react-router-dom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1B55A12-B777-4795-8A18-1E28629C9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Usage of React Router …</a:t>
            </a:r>
          </a:p>
        </p:txBody>
      </p:sp>
      <p:sp>
        <p:nvSpPr>
          <p:cNvPr id="13315" name="TextBox 3">
            <a:extLst>
              <a:ext uri="{FF2B5EF4-FFF2-40B4-BE49-F238E27FC236}">
                <a16:creationId xmlns:a16="http://schemas.microsoft.com/office/drawing/2014/main" id="{27E0495B-98EF-4840-AC7F-2C03F8CF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751998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&lt;Router&gt;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&lt;ul&gt;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&lt;li&gt;</a:t>
            </a:r>
            <a:r>
              <a:rPr lang="en-US" altLang="en-US" sz="2400" b="1">
                <a:solidFill>
                  <a:schemeClr val="tx2"/>
                </a:solidFill>
              </a:rPr>
              <a:t>&lt;Link</a:t>
            </a:r>
            <a:r>
              <a:rPr lang="en-US" altLang="en-US" sz="2400"/>
              <a:t> to="/"&gt;Home</a:t>
            </a:r>
            <a:r>
              <a:rPr lang="en-US" altLang="en-US" sz="2400" b="1">
                <a:solidFill>
                  <a:schemeClr val="tx2"/>
                </a:solidFill>
              </a:rPr>
              <a:t>&lt;/Link&gt;</a:t>
            </a:r>
            <a:r>
              <a:rPr lang="en-US" altLang="en-US" sz="2400"/>
              <a:t>&lt;/li&gt;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&lt;li&gt;</a:t>
            </a:r>
            <a:r>
              <a:rPr lang="en-US" altLang="en-US" sz="2400" b="1">
                <a:solidFill>
                  <a:schemeClr val="tx2"/>
                </a:solidFill>
              </a:rPr>
              <a:t>&lt;Link</a:t>
            </a:r>
            <a:r>
              <a:rPr lang="en-US" altLang="en-US" sz="2400"/>
              <a:t> to="/about"&gt;About</a:t>
            </a:r>
            <a:r>
              <a:rPr lang="en-US" altLang="en-US" sz="2400" b="1">
                <a:solidFill>
                  <a:schemeClr val="tx2"/>
                </a:solidFill>
              </a:rPr>
              <a:t>&lt;/Link&gt;</a:t>
            </a:r>
            <a:r>
              <a:rPr lang="en-US" altLang="en-US" sz="2400"/>
              <a:t>&lt;/li&gt;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&lt;/ul&gt;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&lt;div id="content"&gt;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</a:t>
            </a:r>
            <a:r>
              <a:rPr lang="en-US" altLang="en-US" sz="2400" b="1">
                <a:solidFill>
                  <a:schemeClr val="tx2"/>
                </a:solidFill>
              </a:rPr>
              <a:t>&lt;Route</a:t>
            </a:r>
            <a:r>
              <a:rPr lang="en-US" altLang="en-US" sz="2400"/>
              <a:t> path="/" exact&gt;&lt;Home /&gt;</a:t>
            </a:r>
            <a:r>
              <a:rPr lang="en-US" altLang="en-US" sz="2400" b="1">
                <a:solidFill>
                  <a:schemeClr val="tx2"/>
                </a:solidFill>
              </a:rPr>
              <a:t>&lt;/Route&gt;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    </a:t>
            </a:r>
            <a:r>
              <a:rPr lang="en-US" altLang="en-US" sz="2400" b="1">
                <a:solidFill>
                  <a:schemeClr val="tx2"/>
                </a:solidFill>
              </a:rPr>
              <a:t>&lt;Route</a:t>
            </a:r>
            <a:r>
              <a:rPr lang="en-US" altLang="en-US" sz="2400"/>
              <a:t> path="/about"&gt;&lt;About /&gt;</a:t>
            </a:r>
            <a:r>
              <a:rPr lang="en-US" altLang="en-US" sz="2400" b="1">
                <a:solidFill>
                  <a:schemeClr val="tx2"/>
                </a:solidFill>
              </a:rPr>
              <a:t>&lt;Route&gt;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   &lt;/div&gt;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&lt;/Router&gt;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2D229E7-0CED-4E34-A18E-38F4C3507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… Basic Usage of React Router</a:t>
            </a:r>
          </a:p>
        </p:txBody>
      </p:sp>
      <p:sp>
        <p:nvSpPr>
          <p:cNvPr id="1433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23EADFF-218F-4FD1-8DE9-C628D3A3D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&lt;Router&gt;</a:t>
            </a:r>
            <a:r>
              <a:rPr lang="en-US" altLang="en-US"/>
              <a:t> component listens to URL changes and loads/unloads components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&lt;Route&gt;</a:t>
            </a:r>
            <a:r>
              <a:rPr lang="en-US" altLang="en-US"/>
              <a:t> maps a path to a component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exact</a:t>
            </a:r>
            <a:r>
              <a:rPr lang="en-US" altLang="en-US"/>
              <a:t> matches the full path instead of just the prefix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en-US" altLang="en-US"/>
              <a:t> replaces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en-US" altLang="en-US"/>
              <a:t> so the requests do not go back to the 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10130</TotalTime>
  <Words>1071</Words>
  <Application>Microsoft Macintosh PowerPoint</Application>
  <PresentationFormat>On-screen Show (4:3)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Courier New</vt:lpstr>
      <vt:lpstr>Tahoma</vt:lpstr>
      <vt:lpstr>Wingdings</vt:lpstr>
      <vt:lpstr>Blueprint</vt:lpstr>
      <vt:lpstr>CS5220 Advanced Topics in Web Programming React for Building Single-Page Applications (SPA)</vt:lpstr>
      <vt:lpstr>Create React App</vt:lpstr>
      <vt:lpstr>Basic App Structure</vt:lpstr>
      <vt:lpstr>Understand App.js</vt:lpstr>
      <vt:lpstr>The Need for Routing</vt:lpstr>
      <vt:lpstr>Routing</vt:lpstr>
      <vt:lpstr>React Router</vt:lpstr>
      <vt:lpstr>Basic Usage of React Router …</vt:lpstr>
      <vt:lpstr>… Basic Usage of React Router</vt:lpstr>
      <vt:lpstr>Other React Router Components</vt:lpstr>
      <vt:lpstr>Guest Book Example</vt:lpstr>
      <vt:lpstr>GuestBook Source Code</vt:lpstr>
      <vt:lpstr>Load Data from Server</vt:lpstr>
      <vt:lpstr>Component Lifecycle Methods</vt:lpstr>
      <vt:lpstr>Fetch vs Axios</vt:lpstr>
      <vt:lpstr>Map GuestBook Entries to Rows </vt:lpstr>
      <vt:lpstr>Forms Are Special …</vt:lpstr>
      <vt:lpstr>… Forms Are Special</vt:lpstr>
      <vt:lpstr>Two Ways to Deal with Forms</vt:lpstr>
      <vt:lpstr>Submit a Form</vt:lpstr>
      <vt:lpstr>Keeping Data in SPA …</vt:lpstr>
      <vt:lpstr>… Keeping Data in SPA</vt:lpstr>
      <vt:lpstr>Basic State Management in React</vt:lpstr>
      <vt:lpstr>State Management Can Get Difficult and Messy</vt:lpstr>
      <vt:lpstr>Store States in One Place</vt:lpstr>
      <vt:lpstr>State Management Solutions</vt:lpstr>
      <vt:lpstr>Some React Resources</vt:lpstr>
      <vt:lpstr>Readings</vt:lpstr>
    </vt:vector>
  </TitlesOfParts>
  <Company>University of California, Santa Barbara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 Java Programming Basic Language Features</dc:title>
  <dc:creator>cysun</dc:creator>
  <cp:lastModifiedBy>Ngo, Phuc C</cp:lastModifiedBy>
  <cp:revision>816</cp:revision>
  <cp:lastPrinted>1601-01-01T00:00:00Z</cp:lastPrinted>
  <dcterms:created xsi:type="dcterms:W3CDTF">2003-06-24T23:22:57Z</dcterms:created>
  <dcterms:modified xsi:type="dcterms:W3CDTF">2020-01-29T01:50:05Z</dcterms:modified>
</cp:coreProperties>
</file>