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127"/>
  </p:notesMasterIdLst>
  <p:sldIdLst>
    <p:sldId id="256"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Lst>
  <p:sldSz cx="9144000" cy="5143500" type="screen16x9"/>
  <p:notesSz cx="6858000" cy="9144000"/>
  <p:embeddedFontLst>
    <p:embeddedFont>
      <p:font typeface="Assistant" pitchFamily="2" charset="-79"/>
      <p:regular r:id="rId128"/>
      <p:bold r:id="rId129"/>
    </p:embeddedFont>
    <p:embeddedFont>
      <p:font typeface="Assistant ExtraBold" panose="020F0502020204030204" pitchFamily="34" charset="0"/>
      <p:bold r:id="rId130"/>
    </p:embeddedFont>
    <p:embeddedFont>
      <p:font typeface="Assistant ExtraLight" panose="020F0302020204030204" pitchFamily="34" charset="0"/>
      <p:regular r:id="rId131"/>
      <p:bold r:id="rId132"/>
    </p:embeddedFont>
    <p:embeddedFont>
      <p:font typeface="Assistant Light" panose="020F0302020204030204" pitchFamily="34" charset="0"/>
      <p:regular r:id="rId133"/>
      <p:bold r:id="rId134"/>
    </p:embeddedFont>
    <p:embeddedFont>
      <p:font typeface="Assistant SemiBold" panose="020F0502020204030204" pitchFamily="34" charset="0"/>
      <p:regular r:id="rId135"/>
      <p:bold r:id="rId136"/>
    </p:embeddedFont>
    <p:embeddedFont>
      <p:font typeface="Avenir" panose="02000503020000020003" pitchFamily="2" charset="0"/>
      <p:regular r:id="rId137"/>
      <p:italic r:id="rId138"/>
    </p:embeddedFont>
    <p:embeddedFont>
      <p:font typeface="Century Gothic" panose="020B0502020202020204" pitchFamily="34" charset="0"/>
      <p:regular r:id="rId139"/>
      <p:bold r:id="rId140"/>
      <p:italic r:id="rId141"/>
      <p:boldItalic r:id="rId142"/>
    </p:embeddedFont>
    <p:embeddedFont>
      <p:font typeface="Comfortaa" pitchFamily="2" charset="0"/>
      <p:regular r:id="rId143"/>
      <p:bold r:id="rId144"/>
    </p:embeddedFont>
    <p:embeddedFont>
      <p:font typeface="Comfortaa Light" pitchFamily="2" charset="0"/>
      <p:regular r:id="rId145"/>
      <p:bold r:id="rId146"/>
    </p:embeddedFont>
    <p:embeddedFont>
      <p:font typeface="Encode Sans ExtraLight" pitchFamily="2" charset="77"/>
      <p:regular r:id="rId147"/>
      <p:bold r:id="rId148"/>
    </p:embeddedFont>
    <p:embeddedFont>
      <p:font typeface="Inconsolata" pitchFamily="49" charset="77"/>
      <p:regular r:id="rId149"/>
      <p:bold r:id="rId150"/>
    </p:embeddedFont>
    <p:embeddedFont>
      <p:font typeface="Lato Light" panose="020F0302020204030204" pitchFamily="34" charset="0"/>
      <p:regular r:id="rId151"/>
      <p:bold r:id="rId152"/>
      <p:italic r:id="rId153"/>
      <p:boldItalic r:id="rId154"/>
    </p:embeddedFont>
    <p:embeddedFont>
      <p:font typeface="Roboto Light" panose="020F0302020204030204" pitchFamily="34" charset="0"/>
      <p:regular r:id="rId155"/>
      <p:bold r:id="rId156"/>
      <p:italic r:id="rId157"/>
      <p:boldItalic r:id="rId1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CBDBF8-4DA7-49FB-86F9-CAC385B26199}">
  <a:tblStyle styleId="{EDCBDBF8-4DA7-49FB-86F9-CAC385B261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font" Target="fonts/font11.fntdata"/><Relationship Id="rId159" Type="http://schemas.openxmlformats.org/officeDocument/2006/relationships/presProps" Target="presProp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font" Target="fonts/font1.fntdata"/><Relationship Id="rId149" Type="http://schemas.openxmlformats.org/officeDocument/2006/relationships/font" Target="fonts/font22.fntdata"/><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viewProps" Target="viewProps.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font" Target="fonts/font12.fntdata"/><Relationship Id="rId85" Type="http://schemas.openxmlformats.org/officeDocument/2006/relationships/slide" Target="slides/slide82.xml"/><Relationship Id="rId150" Type="http://schemas.openxmlformats.org/officeDocument/2006/relationships/font" Target="fonts/font23.fntdata"/><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font" Target="fonts/font2.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font" Target="fonts/font13.fntdata"/><Relationship Id="rId145" Type="http://schemas.openxmlformats.org/officeDocument/2006/relationships/font" Target="fonts/font18.fntdata"/><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font" Target="fonts/font3.fntdata"/><Relationship Id="rId135" Type="http://schemas.openxmlformats.org/officeDocument/2006/relationships/font" Target="fonts/font8.fntdata"/><Relationship Id="rId151" Type="http://schemas.openxmlformats.org/officeDocument/2006/relationships/font" Target="fonts/font24.fntdata"/><Relationship Id="rId156" Type="http://schemas.openxmlformats.org/officeDocument/2006/relationships/font" Target="fonts/font29.fntdata"/><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font" Target="fonts/font14.fntdata"/><Relationship Id="rId146" Type="http://schemas.openxmlformats.org/officeDocument/2006/relationships/font" Target="fonts/font19.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font" Target="fonts/font4.fntdata"/><Relationship Id="rId136" Type="http://schemas.openxmlformats.org/officeDocument/2006/relationships/font" Target="fonts/font9.fntdata"/><Relationship Id="rId157" Type="http://schemas.openxmlformats.org/officeDocument/2006/relationships/font" Target="fonts/font30.fntdata"/><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font" Target="fonts/font25.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font" Target="fonts/font20.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font" Target="fonts/font15.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font" Target="fonts/font10.fntdata"/><Relationship Id="rId158" Type="http://schemas.openxmlformats.org/officeDocument/2006/relationships/font" Target="fonts/font31.fntdata"/><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font" Target="fonts/font5.fntdata"/><Relationship Id="rId153" Type="http://schemas.openxmlformats.org/officeDocument/2006/relationships/font" Target="fonts/font26.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font" Target="fonts/font16.fntdata"/><Relationship Id="rId148" Type="http://schemas.openxmlformats.org/officeDocument/2006/relationships/font" Target="fonts/font21.fntdata"/><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font" Target="fonts/font6.fntdata"/><Relationship Id="rId154" Type="http://schemas.openxmlformats.org/officeDocument/2006/relationships/font" Target="fonts/font27.fntdata"/><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font" Target="fonts/font17.fntdata"/><Relationship Id="rId90" Type="http://schemas.openxmlformats.org/officeDocument/2006/relationships/slide" Target="slides/slide87.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font" Target="fonts/font7.fntdata"/><Relationship Id="rId80" Type="http://schemas.openxmlformats.org/officeDocument/2006/relationships/slide" Target="slides/slide77.xml"/><Relationship Id="rId155"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1e51aa32d_0_1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1e51aa32d_0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1e51aa32d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1e51aa32d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7"/>
        <p:cNvGrpSpPr/>
        <p:nvPr/>
      </p:nvGrpSpPr>
      <p:grpSpPr>
        <a:xfrm>
          <a:off x="0" y="0"/>
          <a:ext cx="0" cy="0"/>
          <a:chOff x="0" y="0"/>
          <a:chExt cx="0" cy="0"/>
        </a:xfrm>
      </p:grpSpPr>
      <p:sp>
        <p:nvSpPr>
          <p:cNvPr id="2038" name="Google Shape;2038;ge1e51aa32d_0_2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9" name="Google Shape;2039;ge1e51aa32d_0_2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e1e51aa32d_0_2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e1e51aa32d_0_2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e1e51aa32d_0_2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e1e51aa32d_0_2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e1e51aa32d_0_2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e1e51aa32d_0_2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e1e51aa32d_0_2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e1e51aa32d_0_2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ge1e51aa32d_0_2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6" name="Google Shape;2086;ge1e51aa32d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e1e51aa32d_0_2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e1e51aa32d_0_2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Google Shape;2101;ge1e51aa32d_0_2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2" name="Google Shape;2102;ge1e51aa32d_0_2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8"/>
        <p:cNvGrpSpPr/>
        <p:nvPr/>
      </p:nvGrpSpPr>
      <p:grpSpPr>
        <a:xfrm>
          <a:off x="0" y="0"/>
          <a:ext cx="0" cy="0"/>
          <a:chOff x="0" y="0"/>
          <a:chExt cx="0" cy="0"/>
        </a:xfrm>
      </p:grpSpPr>
      <p:sp>
        <p:nvSpPr>
          <p:cNvPr id="2109" name="Google Shape;2109;ge1e51aa32d_0_2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0" name="Google Shape;2110;ge1e51aa32d_0_2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6"/>
        <p:cNvGrpSpPr/>
        <p:nvPr/>
      </p:nvGrpSpPr>
      <p:grpSpPr>
        <a:xfrm>
          <a:off x="0" y="0"/>
          <a:ext cx="0" cy="0"/>
          <a:chOff x="0" y="0"/>
          <a:chExt cx="0" cy="0"/>
        </a:xfrm>
      </p:grpSpPr>
      <p:sp>
        <p:nvSpPr>
          <p:cNvPr id="2117" name="Google Shape;2117;ge1e51aa32d_0_2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8" name="Google Shape;2118;ge1e51aa32d_0_2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1e51aa32d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1e51aa32d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ge1e51aa32d_0_2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e1e51aa32d_0_2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e1e51aa32d_0_2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e1e51aa32d_0_2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5"/>
        <p:cNvGrpSpPr/>
        <p:nvPr/>
      </p:nvGrpSpPr>
      <p:grpSpPr>
        <a:xfrm>
          <a:off x="0" y="0"/>
          <a:ext cx="0" cy="0"/>
          <a:chOff x="0" y="0"/>
          <a:chExt cx="0" cy="0"/>
        </a:xfrm>
      </p:grpSpPr>
      <p:sp>
        <p:nvSpPr>
          <p:cNvPr id="2146" name="Google Shape;2146;ge1e51aa32d_0_2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7" name="Google Shape;2147;ge1e51aa32d_0_2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e1e51aa32d_0_2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e1e51aa32d_0_2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2167" name="Google Shape;2167;ge1e51aa32d_0_2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8" name="Google Shape;2168;ge1e51aa32d_0_2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e1e51aa32d_0_2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e1e51aa32d_0_2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7"/>
        <p:cNvGrpSpPr/>
        <p:nvPr/>
      </p:nvGrpSpPr>
      <p:grpSpPr>
        <a:xfrm>
          <a:off x="0" y="0"/>
          <a:ext cx="0" cy="0"/>
          <a:chOff x="0" y="0"/>
          <a:chExt cx="0" cy="0"/>
        </a:xfrm>
      </p:grpSpPr>
      <p:sp>
        <p:nvSpPr>
          <p:cNvPr id="2208" name="Google Shape;2208;ge1e51aa32d_0_28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9" name="Google Shape;2209;ge1e51aa32d_0_2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ge1e51aa32d_0_28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7" name="Google Shape;2237;ge1e51aa32d_0_2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e1e51aa32d_0_2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e1e51aa32d_0_2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e1e51aa32d_0_2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e1e51aa32d_0_2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1e51aa32d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1e51aa32d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e1e51aa32d_0_29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e1e51aa32d_0_2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Google Shape;2353;ge1e51aa32d_0_3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4" name="Google Shape;2354;ge1e51aa32d_0_3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e1e51aa32d_0_3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e1e51aa32d_0_3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ge1e51aa32d_0_3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0" name="Google Shape;2390;ge1e51aa32d_0_3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1e51aa32d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1e51aa32d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1e51aa32d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1e51aa32d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1e51aa32d_0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1e51aa32d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1e51aa32d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1e51aa32d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e1e51aa32d_0_3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e1e51aa32d_0_3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1e51aa32d_0_3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e1e51aa32d_0_3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e1e51aa32d_0_3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e1e51aa32d_0_3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1e51aa32d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1e51aa32d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1e51aa32d_0_10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1e51aa32d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e1e51aa32d_0_10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e1e51aa32d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e1e51aa32d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e1e51aa32d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1e51aa32d_0_1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1e51aa32d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e1e51aa32d_0_1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e1e51aa32d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1e51aa32d_0_1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1e51aa32d_0_1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1e51aa32d_0_10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1e51aa32d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1e51aa32d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e1e51aa32d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e1e51aa32d_0_1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e1e51aa32d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1e51aa32d_0_1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1e51aa32d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e51aa32d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e51aa32d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1e51aa32d_0_1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1e51aa32d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e1e51aa32d_0_1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e1e51aa32d_0_1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e1e51aa32d_0_1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e1e51aa32d_0_1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1e51aa32d_0_1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1e51aa32d_0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e1e51aa32d_0_1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1e51aa32d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e1e51aa32d_0_1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e1e51aa32d_0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e1e51aa32d_0_1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e1e51aa32d_0_1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e1e51aa32d_0_1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1e51aa32d_0_1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e1e51aa32d_0_1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e1e51aa32d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e1e51aa32d_0_1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1e51aa32d_0_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1e51aa32d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1e51aa32d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e1e51aa32d_0_1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e1e51aa32d_0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e1e51aa32d_0_1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e1e51aa32d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1e51aa32d_0_1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1e51aa32d_0_1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e1e51aa32d_0_1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e1e51aa32d_0_1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e1e51aa32d_0_1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e1e51aa32d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e1e51aa32d_0_1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e1e51aa32d_0_1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e1e51aa32d_0_1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e1e51aa32d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e1e51aa32d_0_1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e1e51aa32d_0_1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e1e51aa32d_0_1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e1e51aa32d_0_1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e1e51aa32d_0_1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e1e51aa32d_0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1e51aa32d_0_3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1e51aa32d_0_3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1e51aa32d_0_1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1e51aa32d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e1e51aa32d_0_1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e1e51aa32d_0_1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1e51aa32d_0_3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1e51aa32d_0_3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e1e51aa32d_0_1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e1e51aa32d_0_1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e1e51aa32d_0_1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e1e51aa32d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e1e51aa32d_0_1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e1e51aa32d_0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e1e51aa32d_0_1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e1e51aa32d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e1e51aa32d_0_1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e1e51aa32d_0_1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e1e51aa32d_0_1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e1e51aa32d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e1e51aa32d_0_1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e1e51aa32d_0_1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e51aa32d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1e51aa32d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e1e51aa32d_0_1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e1e51aa32d_0_1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e1e51aa32d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e1e51aa32d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e1e51aa32d_0_1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e1e51aa32d_0_1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e1e51aa32d_0_1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e1e51aa32d_0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e1e51aa32d_0_1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e1e51aa32d_0_1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e1e51aa32d_0_1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e1e51aa32d_0_1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e1e51aa32d_0_1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e1e51aa32d_0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e1e51aa32d_0_1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e1e51aa32d_0_1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e1e51aa32d_0_17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e1e51aa32d_0_1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e1e51aa32d_0_1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e1e51aa32d_0_1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1e51aa32d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1e51aa32d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e1e51aa32d_0_1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e1e51aa32d_0_1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e1e51aa32d_0_1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e1e51aa32d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e1e51aa32d_0_1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e1e51aa32d_0_1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e1e51aa32d_0_1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e1e51aa32d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e1e51aa32d_0_1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e1e51aa32d_0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e1e51aa32d_0_1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e1e51aa32d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e1e51aa32d_0_18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e1e51aa32d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e1e51aa32d_0_19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e1e51aa32d_0_1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e1e51aa32d_0_19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e1e51aa32d_0_1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e1e51aa32d_0_20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e1e51aa32d_0_2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1e51aa32d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1e51aa32d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e1e51aa32d_0_20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e1e51aa32d_0_2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e1e51aa32d_0_2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e1e51aa32d_0_2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e1e51aa32d_0_2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e1e51aa32d_0_2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e1e51aa32d_0_2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e1e51aa32d_0_2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e1e51aa32d_0_2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e1e51aa32d_0_2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e1e51aa32d_0_2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e1e51aa32d_0_2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e1e51aa32d_0_2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e1e51aa32d_0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e1e51aa32d_0_2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e1e51aa32d_0_2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ge1e51aa32d_0_2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6" name="Google Shape;1696;ge1e51aa32d_0_2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e1e51aa32d_0_2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e1e51aa32d_0_2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1e51aa32d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1e51aa32d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1"/>
        <p:cNvGrpSpPr/>
        <p:nvPr/>
      </p:nvGrpSpPr>
      <p:grpSpPr>
        <a:xfrm>
          <a:off x="0" y="0"/>
          <a:ext cx="0" cy="0"/>
          <a:chOff x="0" y="0"/>
          <a:chExt cx="0" cy="0"/>
        </a:xfrm>
      </p:grpSpPr>
      <p:sp>
        <p:nvSpPr>
          <p:cNvPr id="1712" name="Google Shape;1712;ge1e51aa32d_0_2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3" name="Google Shape;1713;ge1e51aa32d_0_2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e1e51aa32d_0_2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e1e51aa32d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ge1e51aa32d_0_2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6" name="Google Shape;1736;ge1e51aa32d_0_2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e1e51aa32d_0_2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2" name="Google Shape;1762;ge1e51aa32d_0_2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2"/>
        <p:cNvGrpSpPr/>
        <p:nvPr/>
      </p:nvGrpSpPr>
      <p:grpSpPr>
        <a:xfrm>
          <a:off x="0" y="0"/>
          <a:ext cx="0" cy="0"/>
          <a:chOff x="0" y="0"/>
          <a:chExt cx="0" cy="0"/>
        </a:xfrm>
      </p:grpSpPr>
      <p:sp>
        <p:nvSpPr>
          <p:cNvPr id="1803" name="Google Shape;1803;ge1e51aa32d_0_2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4" name="Google Shape;1804;ge1e51aa32d_0_2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e1e51aa32d_0_2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e1e51aa32d_0_2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e1e51aa32d_0_2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e1e51aa32d_0_2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e1e51aa32d_0_2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e1e51aa32d_0_2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e1e51aa32d_0_2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e1e51aa32d_0_2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e1e51aa32d_0_2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e1e51aa32d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000000"/>
              </a:buClr>
              <a:buSzPts val="2000"/>
              <a:buFont typeface="Assistant Light"/>
              <a:buChar char="●"/>
              <a:defRPr sz="2000">
                <a:solidFill>
                  <a:srgbClr val="000000"/>
                </a:solidFill>
                <a:latin typeface="Assistant Light"/>
                <a:ea typeface="Assistant Light"/>
                <a:cs typeface="Assistant Light"/>
                <a:sym typeface="Assistant Light"/>
              </a:defRPr>
            </a:lvl1pPr>
            <a:lvl2pPr marL="914400" lvl="1"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2pPr>
            <a:lvl3pPr marL="1371600" lvl="2"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3pPr>
            <a:lvl4pPr marL="1828800" lvl="3"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4pPr>
            <a:lvl5pPr marL="2286000" lvl="4"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5pPr>
            <a:lvl6pPr marL="2743200" lvl="5"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6pPr>
            <a:lvl7pPr marL="3200400" lvl="6"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7pPr>
            <a:lvl8pPr marL="3657600" lvl="7"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8pPr>
            <a:lvl9pPr marL="4114800" lvl="8" indent="-330200" rtl="0">
              <a:spcBef>
                <a:spcPts val="1600"/>
              </a:spcBef>
              <a:spcAft>
                <a:spcPts val="160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6"/>
          <p:cNvSpPr txBox="1"/>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chemeClr val="accent5"/>
              </a:solidFill>
              <a:latin typeface="Lato Light"/>
              <a:ea typeface="Lato Light"/>
              <a:cs typeface="Lato Light"/>
              <a:sym typeface="Lat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1" name="Google Shape;101;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9" name="Google Shape;10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3" name="Google Shape;113;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4" name="Google Shape;11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4" name="Google Shape;12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8" name="Google Shape;128;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9" name="Google Shape;129;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0" name="Google Shape;13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33" name="Google Shape;13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4"/>
        <p:cNvGrpSpPr/>
        <p:nvPr/>
      </p:nvGrpSpPr>
      <p:grpSpPr>
        <a:xfrm>
          <a:off x="0" y="0"/>
          <a:ext cx="0" cy="0"/>
          <a:chOff x="0" y="0"/>
          <a:chExt cx="0" cy="0"/>
        </a:xfrm>
      </p:grpSpPr>
      <p:sp>
        <p:nvSpPr>
          <p:cNvPr id="135" name="Google Shape;135;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6" name="Google Shape;136;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
        <p:nvSpPr>
          <p:cNvPr id="139" name="Google Shape;13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40"/>
        <p:cNvGrpSpPr/>
        <p:nvPr/>
      </p:nvGrpSpPr>
      <p:grpSpPr>
        <a:xfrm>
          <a:off x="0" y="0"/>
          <a:ext cx="0" cy="0"/>
          <a:chOff x="0" y="0"/>
          <a:chExt cx="0" cy="0"/>
        </a:xfrm>
      </p:grpSpPr>
      <p:sp>
        <p:nvSpPr>
          <p:cNvPr id="141" name="Google Shape;14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000000"/>
              </a:buClr>
              <a:buSzPts val="2000"/>
              <a:buFont typeface="Assistant Light"/>
              <a:buChar char="●"/>
              <a:defRPr sz="2000">
                <a:solidFill>
                  <a:srgbClr val="000000"/>
                </a:solidFill>
                <a:latin typeface="Assistant Light"/>
                <a:ea typeface="Assistant Light"/>
                <a:cs typeface="Assistant Light"/>
                <a:sym typeface="Assistant Light"/>
              </a:defRPr>
            </a:lvl1pPr>
            <a:lvl2pPr marL="914400" lvl="1"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2pPr>
            <a:lvl3pPr marL="1371600" lvl="2"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3pPr>
            <a:lvl4pPr marL="1828800" lvl="3"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4pPr>
            <a:lvl5pPr marL="2286000" lvl="4"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5pPr>
            <a:lvl6pPr marL="2743200" lvl="5"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6pPr>
            <a:lvl7pPr marL="3200400" lvl="6"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7pPr>
            <a:lvl8pPr marL="3657600" lvl="7"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8pPr>
            <a:lvl9pPr marL="4114800" lvl="8" indent="-330200" rtl="0">
              <a:spcBef>
                <a:spcPts val="1600"/>
              </a:spcBef>
              <a:spcAft>
                <a:spcPts val="160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9pPr>
          </a:lstStyle>
          <a:p>
            <a:endParaRPr/>
          </a:p>
        </p:txBody>
      </p:sp>
      <p:sp>
        <p:nvSpPr>
          <p:cNvPr id="142" name="Google Shape;14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37"/>
          <p:cNvSpPr txBox="1"/>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chemeClr val="accent5"/>
              </a:solidFill>
              <a:latin typeface="Lato Light"/>
              <a:ea typeface="Lato Light"/>
              <a:cs typeface="Lato Light"/>
              <a:sym typeface="Lato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1 1">
  <p:cSld name="TITLE_AND_BODY_1_1">
    <p:spTree>
      <p:nvGrpSpPr>
        <p:cNvPr id="1" name="Shape 144"/>
        <p:cNvGrpSpPr/>
        <p:nvPr/>
      </p:nvGrpSpPr>
      <p:grpSpPr>
        <a:xfrm>
          <a:off x="0" y="0"/>
          <a:ext cx="0" cy="0"/>
          <a:chOff x="0" y="0"/>
          <a:chExt cx="0" cy="0"/>
        </a:xfrm>
      </p:grpSpPr>
      <p:sp>
        <p:nvSpPr>
          <p:cNvPr id="145" name="Google Shape;14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7" name="Google Shape;9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8" name="Google Shape;9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1"/>
        <p:cNvGrpSpPr/>
        <p:nvPr/>
      </p:nvGrpSpPr>
      <p:grpSpPr>
        <a:xfrm>
          <a:off x="0" y="0"/>
          <a:ext cx="0" cy="0"/>
          <a:chOff x="0" y="0"/>
          <a:chExt cx="0" cy="0"/>
        </a:xfrm>
      </p:grpSpPr>
      <p:sp>
        <p:nvSpPr>
          <p:cNvPr id="152" name="Google Shape;152;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53" name="Google Shape;153;p39"/>
          <p:cNvSpPr txBox="1"/>
          <p:nvPr/>
        </p:nvSpPr>
        <p:spPr>
          <a:xfrm>
            <a:off x="777000" y="1695900"/>
            <a:ext cx="7590000" cy="17517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rgbClr val="0097A7"/>
                </a:solidFill>
                <a:latin typeface="Lato Light"/>
                <a:ea typeface="Lato Light"/>
                <a:cs typeface="Lato Light"/>
                <a:sym typeface="Lato Light"/>
              </a:rPr>
              <a:t>Lecture 2:</a:t>
            </a:r>
            <a:r>
              <a:rPr lang="en" sz="5200">
                <a:solidFill>
                  <a:srgbClr val="0097A7"/>
                </a:solidFill>
                <a:latin typeface="Lato Light"/>
                <a:ea typeface="Lato Light"/>
                <a:cs typeface="Lato Light"/>
                <a:sym typeface="Lato Light"/>
              </a:rPr>
              <a:t> </a:t>
            </a:r>
            <a:br>
              <a:rPr lang="en" sz="5200">
                <a:solidFill>
                  <a:srgbClr val="0097A7"/>
                </a:solidFill>
                <a:latin typeface="Lato Light"/>
                <a:ea typeface="Lato Light"/>
                <a:cs typeface="Lato Light"/>
                <a:sym typeface="Lato Light"/>
              </a:rPr>
            </a:br>
            <a:r>
              <a:rPr lang="en" sz="4000">
                <a:solidFill>
                  <a:srgbClr val="0097A7"/>
                </a:solidFill>
                <a:latin typeface="Lato Light"/>
                <a:ea typeface="Lato Light"/>
                <a:cs typeface="Lato Light"/>
                <a:sym typeface="Lato Light"/>
              </a:rPr>
              <a:t>Asymptotics &amp; Sorting</a:t>
            </a:r>
            <a:endParaRPr sz="4000">
              <a:solidFill>
                <a:srgbClr val="0097A7"/>
              </a:solidFill>
              <a:latin typeface="Lato Light"/>
              <a:ea typeface="Lato Light"/>
              <a:cs typeface="Lato Light"/>
              <a:sym typeface="Lato Light"/>
            </a:endParaRPr>
          </a:p>
        </p:txBody>
      </p:sp>
      <p:sp>
        <p:nvSpPr>
          <p:cNvPr id="154" name="Google Shape;154;p39"/>
          <p:cNvSpPr txBox="1"/>
          <p:nvPr/>
        </p:nvSpPr>
        <p:spPr>
          <a:xfrm>
            <a:off x="311700" y="367327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i="1">
                <a:latin typeface="Assistant ExtraLight"/>
                <a:ea typeface="Assistant ExtraLight"/>
                <a:cs typeface="Assistant ExtraLight"/>
                <a:sym typeface="Assistant ExtraLight"/>
              </a:rPr>
              <a:t>June 23, 2020 </a:t>
            </a:r>
            <a:endParaRPr sz="2400" i="1">
              <a:latin typeface="Assistant ExtraLight"/>
              <a:ea typeface="Assistant ExtraLight"/>
              <a:cs typeface="Assistant ExtraLight"/>
              <a:sym typeface="Assistan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BIG-O NOTATION </a:t>
            </a:r>
            <a:endParaRPr sz="3600">
              <a:solidFill>
                <a:schemeClr val="accent5"/>
              </a:solidFill>
              <a:latin typeface="Lato Light"/>
              <a:ea typeface="Lato Light"/>
              <a:cs typeface="Lato Light"/>
              <a:sym typeface="Lato Light"/>
            </a:endParaRPr>
          </a:p>
        </p:txBody>
      </p:sp>
      <p:sp>
        <p:nvSpPr>
          <p:cNvPr id="317" name="Google Shape;317;p52"/>
          <p:cNvSpPr/>
          <p:nvPr/>
        </p:nvSpPr>
        <p:spPr>
          <a:xfrm>
            <a:off x="293850"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In English</a:t>
            </a:r>
            <a:endParaRPr sz="2300" b="1">
              <a:latin typeface="Assistant"/>
              <a:ea typeface="Assistant"/>
              <a:cs typeface="Assistant"/>
              <a:sym typeface="Assistant"/>
            </a:endParaRPr>
          </a:p>
          <a:p>
            <a:pPr marL="0" lvl="0" indent="0" algn="ctr" rtl="0">
              <a:spcBef>
                <a:spcPts val="0"/>
              </a:spcBef>
              <a:spcAft>
                <a:spcPts val="0"/>
              </a:spcAft>
              <a:buNone/>
            </a:pPr>
            <a:endParaRPr sz="25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a:ea typeface="Assistant"/>
                <a:cs typeface="Assistant"/>
                <a:sym typeface="Assistant"/>
              </a:rPr>
              <a:t>T(n) = O(f(n))</a:t>
            </a:r>
            <a:r>
              <a:rPr lang="en" sz="1700">
                <a:latin typeface="Assistant ExtraLight"/>
                <a:ea typeface="Assistant ExtraLight"/>
                <a:cs typeface="Assistant ExtraLight"/>
                <a:sym typeface="Assistant ExtraLight"/>
              </a:rPr>
              <a:t> if and only if T(n) is </a:t>
            </a:r>
            <a:r>
              <a:rPr lang="en" sz="1700" i="1">
                <a:latin typeface="Assistant ExtraLight"/>
                <a:ea typeface="Assistant ExtraLight"/>
                <a:cs typeface="Assistant ExtraLight"/>
                <a:sym typeface="Assistant ExtraLight"/>
              </a:rPr>
              <a:t>eventually</a:t>
            </a:r>
            <a:r>
              <a:rPr lang="en" sz="1700">
                <a:latin typeface="Assistant ExtraLight"/>
                <a:ea typeface="Assistant ExtraLight"/>
                <a:cs typeface="Assistant ExtraLight"/>
                <a:sym typeface="Assistant ExtraLight"/>
              </a:rPr>
              <a:t> </a:t>
            </a:r>
            <a:r>
              <a:rPr lang="en" sz="1700" b="1">
                <a:solidFill>
                  <a:schemeClr val="accent5"/>
                </a:solidFill>
                <a:latin typeface="Assistant"/>
                <a:ea typeface="Assistant"/>
                <a:cs typeface="Assistant"/>
                <a:sym typeface="Assistant"/>
              </a:rPr>
              <a:t>upper bounded</a:t>
            </a:r>
            <a:r>
              <a:rPr lang="en" sz="1700">
                <a:latin typeface="Assistant ExtraLight"/>
                <a:ea typeface="Assistant ExtraLight"/>
                <a:cs typeface="Assistant ExtraLight"/>
                <a:sym typeface="Assistant ExtraLight"/>
              </a:rPr>
              <a:t> by a constant </a:t>
            </a:r>
            <a:endParaRPr sz="17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ExtraLight"/>
                <a:ea typeface="Assistant ExtraLight"/>
                <a:cs typeface="Assistant ExtraLight"/>
                <a:sym typeface="Assistant ExtraLight"/>
              </a:rPr>
              <a:t>multiple of f(n) </a:t>
            </a:r>
            <a:endParaRPr sz="1700">
              <a:latin typeface="Assistant ExtraLight"/>
              <a:ea typeface="Assistant ExtraLight"/>
              <a:cs typeface="Assistant ExtraLight"/>
              <a:sym typeface="Assistant ExtraLight"/>
            </a:endParaRPr>
          </a:p>
        </p:txBody>
      </p:sp>
      <p:sp>
        <p:nvSpPr>
          <p:cNvPr id="318" name="Google Shape;318;p52"/>
          <p:cNvSpPr/>
          <p:nvPr/>
        </p:nvSpPr>
        <p:spPr>
          <a:xfrm>
            <a:off x="3185250" y="2364326"/>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sz="2300" b="1">
                <a:solidFill>
                  <a:schemeClr val="dk1"/>
                </a:solidFill>
                <a:latin typeface="Assistant"/>
                <a:ea typeface="Assistant"/>
                <a:cs typeface="Assistant"/>
                <a:sym typeface="Assistant"/>
              </a:rPr>
              <a:t>In Pictures</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3000">
              <a:latin typeface="Assistant ExtraLight"/>
              <a:ea typeface="Assistant ExtraLight"/>
              <a:cs typeface="Assistant ExtraLight"/>
              <a:sym typeface="Assistant ExtraLight"/>
            </a:endParaRPr>
          </a:p>
        </p:txBody>
      </p:sp>
      <p:sp>
        <p:nvSpPr>
          <p:cNvPr id="319" name="Google Shape;319;p52"/>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320" name="Google Shape;320;p52"/>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O(f(n))”?</a:t>
            </a:r>
            <a:endParaRPr sz="2500" b="1">
              <a:solidFill>
                <a:srgbClr val="CC0000"/>
              </a:solidFill>
              <a:latin typeface="Assistant"/>
              <a:ea typeface="Assistant"/>
              <a:cs typeface="Assistant"/>
              <a:sym typeface="Assistant"/>
            </a:endParaRPr>
          </a:p>
        </p:txBody>
      </p:sp>
      <p:sp>
        <p:nvSpPr>
          <p:cNvPr id="321" name="Google Shape;321;p52"/>
          <p:cNvSpPr/>
          <p:nvPr/>
        </p:nvSpPr>
        <p:spPr>
          <a:xfrm>
            <a:off x="3513668" y="3096875"/>
            <a:ext cx="2042400" cy="1366200"/>
          </a:xfrm>
          <a:prstGeom prst="corner">
            <a:avLst>
              <a:gd name="adj1" fmla="val 1320"/>
              <a:gd name="adj2" fmla="val 141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2"/>
          <p:cNvSpPr txBox="1"/>
          <p:nvPr/>
        </p:nvSpPr>
        <p:spPr>
          <a:xfrm rot="-5400000">
            <a:off x="2654525" y="3533650"/>
            <a:ext cx="14202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Assistant"/>
                <a:ea typeface="Assistant"/>
                <a:cs typeface="Assistant"/>
                <a:sym typeface="Assistant"/>
              </a:rPr>
              <a:t>Runtime (ms)</a:t>
            </a:r>
            <a:endParaRPr sz="1000">
              <a:latin typeface="Assistant"/>
              <a:ea typeface="Assistant"/>
              <a:cs typeface="Assistant"/>
              <a:sym typeface="Assistant"/>
            </a:endParaRPr>
          </a:p>
        </p:txBody>
      </p:sp>
      <p:sp>
        <p:nvSpPr>
          <p:cNvPr id="323" name="Google Shape;323;p52"/>
          <p:cNvSpPr txBox="1"/>
          <p:nvPr/>
        </p:nvSpPr>
        <p:spPr>
          <a:xfrm>
            <a:off x="3843834" y="4540350"/>
            <a:ext cx="1501800" cy="1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ssistant"/>
                <a:ea typeface="Assistant"/>
                <a:cs typeface="Assistant"/>
                <a:sym typeface="Assistant"/>
              </a:rPr>
              <a:t>n (input size)</a:t>
            </a:r>
            <a:endParaRPr sz="1200">
              <a:latin typeface="Assistant"/>
              <a:ea typeface="Assistant"/>
              <a:cs typeface="Assistant"/>
              <a:sym typeface="Assistant"/>
            </a:endParaRPr>
          </a:p>
        </p:txBody>
      </p:sp>
      <p:sp>
        <p:nvSpPr>
          <p:cNvPr id="324" name="Google Shape;324;p52"/>
          <p:cNvSpPr/>
          <p:nvPr/>
        </p:nvSpPr>
        <p:spPr>
          <a:xfrm>
            <a:off x="3524775" y="3931924"/>
            <a:ext cx="1958697" cy="496814"/>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9525" cap="flat" cmpd="sng">
            <a:solidFill>
              <a:schemeClr val="accent5"/>
            </a:solidFill>
            <a:prstDash val="dash"/>
            <a:round/>
            <a:headEnd type="none" w="med" len="med"/>
            <a:tailEnd type="none" w="med" len="med"/>
          </a:ln>
        </p:spPr>
      </p:sp>
      <p:sp>
        <p:nvSpPr>
          <p:cNvPr id="325" name="Google Shape;325;p52"/>
          <p:cNvSpPr/>
          <p:nvPr/>
        </p:nvSpPr>
        <p:spPr>
          <a:xfrm>
            <a:off x="3567564" y="3328175"/>
            <a:ext cx="1916006" cy="1100577"/>
          </a:xfrm>
          <a:custGeom>
            <a:avLst/>
            <a:gdLst/>
            <a:ahLst/>
            <a:cxnLst/>
            <a:rect l="l" t="t" r="r" b="b"/>
            <a:pathLst>
              <a:path w="99753" h="56382" extrusionOk="0">
                <a:moveTo>
                  <a:pt x="0" y="56382"/>
                </a:moveTo>
                <a:cubicBezTo>
                  <a:pt x="3193" y="55539"/>
                  <a:pt x="10783" y="54756"/>
                  <a:pt x="19156" y="51322"/>
                </a:cubicBezTo>
                <a:cubicBezTo>
                  <a:pt x="27529" y="47889"/>
                  <a:pt x="40540" y="41383"/>
                  <a:pt x="50238" y="35781"/>
                </a:cubicBezTo>
                <a:cubicBezTo>
                  <a:pt x="59936" y="30179"/>
                  <a:pt x="69093" y="23674"/>
                  <a:pt x="77345" y="17710"/>
                </a:cubicBezTo>
                <a:cubicBezTo>
                  <a:pt x="85598" y="11747"/>
                  <a:pt x="96018" y="2952"/>
                  <a:pt x="99753" y="0"/>
                </a:cubicBezTo>
              </a:path>
            </a:pathLst>
          </a:custGeom>
          <a:noFill/>
          <a:ln w="19050" cap="flat" cmpd="sng">
            <a:solidFill>
              <a:srgbClr val="CC0000"/>
            </a:solidFill>
            <a:prstDash val="solid"/>
            <a:round/>
            <a:headEnd type="none" w="med" len="med"/>
            <a:tailEnd type="none" w="med" len="med"/>
          </a:ln>
        </p:spPr>
      </p:sp>
      <p:sp>
        <p:nvSpPr>
          <p:cNvPr id="326" name="Google Shape;326;p52"/>
          <p:cNvSpPr/>
          <p:nvPr/>
        </p:nvSpPr>
        <p:spPr>
          <a:xfrm>
            <a:off x="3524769" y="3062554"/>
            <a:ext cx="1958697" cy="1366237"/>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19050" cap="flat" cmpd="sng">
            <a:solidFill>
              <a:schemeClr val="accent5"/>
            </a:solidFill>
            <a:prstDash val="solid"/>
            <a:round/>
            <a:headEnd type="none" w="med" len="med"/>
            <a:tailEnd type="none" w="med" len="med"/>
          </a:ln>
        </p:spPr>
      </p:sp>
      <p:cxnSp>
        <p:nvCxnSpPr>
          <p:cNvPr id="327" name="Google Shape;327;p52"/>
          <p:cNvCxnSpPr/>
          <p:nvPr/>
        </p:nvCxnSpPr>
        <p:spPr>
          <a:xfrm flipH="1">
            <a:off x="4611993" y="3013500"/>
            <a:ext cx="8400" cy="1538400"/>
          </a:xfrm>
          <a:prstGeom prst="straightConnector1">
            <a:avLst/>
          </a:prstGeom>
          <a:noFill/>
          <a:ln w="9525" cap="flat" cmpd="sng">
            <a:solidFill>
              <a:schemeClr val="accent1"/>
            </a:solidFill>
            <a:prstDash val="solid"/>
            <a:round/>
            <a:headEnd type="none" w="med" len="med"/>
            <a:tailEnd type="none" w="med" len="med"/>
          </a:ln>
        </p:spPr>
      </p:cxnSp>
      <p:sp>
        <p:nvSpPr>
          <p:cNvPr id="328" name="Google Shape;328;p52"/>
          <p:cNvSpPr txBox="1"/>
          <p:nvPr/>
        </p:nvSpPr>
        <p:spPr>
          <a:xfrm>
            <a:off x="4279735" y="2885225"/>
            <a:ext cx="4023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E69138"/>
                </a:solidFill>
                <a:latin typeface="Assistant"/>
                <a:ea typeface="Assistant"/>
                <a:cs typeface="Assistant"/>
                <a:sym typeface="Assistant"/>
              </a:rPr>
              <a:t>n</a:t>
            </a:r>
            <a:r>
              <a:rPr lang="en" sz="1600" baseline="-25000">
                <a:solidFill>
                  <a:srgbClr val="E69138"/>
                </a:solidFill>
                <a:latin typeface="Assistant"/>
                <a:ea typeface="Assistant"/>
                <a:cs typeface="Assistant"/>
                <a:sym typeface="Assistant"/>
              </a:rPr>
              <a:t>0</a:t>
            </a:r>
            <a:endParaRPr sz="1600" baseline="-25000">
              <a:solidFill>
                <a:srgbClr val="E69138"/>
              </a:solidFill>
              <a:latin typeface="Assistant"/>
              <a:ea typeface="Assistant"/>
              <a:cs typeface="Assistant"/>
              <a:sym typeface="Assistant"/>
            </a:endParaRPr>
          </a:p>
        </p:txBody>
      </p:sp>
      <p:sp>
        <p:nvSpPr>
          <p:cNvPr id="329" name="Google Shape;329;p52"/>
          <p:cNvSpPr txBox="1"/>
          <p:nvPr/>
        </p:nvSpPr>
        <p:spPr>
          <a:xfrm>
            <a:off x="5403121" y="332817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a:ea typeface="Assistant"/>
                <a:cs typeface="Assistant"/>
                <a:sym typeface="Assistant"/>
              </a:rPr>
              <a:t>T(n)</a:t>
            </a:r>
            <a:endParaRPr sz="1300" baseline="-25000">
              <a:solidFill>
                <a:srgbClr val="CC0000"/>
              </a:solidFill>
              <a:latin typeface="Assistant"/>
              <a:ea typeface="Assistant"/>
              <a:cs typeface="Assistant"/>
              <a:sym typeface="Assistant"/>
            </a:endParaRPr>
          </a:p>
        </p:txBody>
      </p:sp>
      <p:sp>
        <p:nvSpPr>
          <p:cNvPr id="330" name="Google Shape;330;p52"/>
          <p:cNvSpPr txBox="1"/>
          <p:nvPr/>
        </p:nvSpPr>
        <p:spPr>
          <a:xfrm>
            <a:off x="5373896" y="3869100"/>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
        <p:nvSpPr>
          <p:cNvPr id="331" name="Google Shape;331;p52"/>
          <p:cNvSpPr txBox="1"/>
          <p:nvPr/>
        </p:nvSpPr>
        <p:spPr>
          <a:xfrm>
            <a:off x="5448321" y="288522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8E7CC3"/>
                </a:solidFill>
                <a:latin typeface="Assistant SemiBold"/>
                <a:ea typeface="Assistant SemiBold"/>
                <a:cs typeface="Assistant SemiBold"/>
                <a:sym typeface="Assistant SemiBold"/>
              </a:rPr>
              <a:t>c</a:t>
            </a: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
        <p:nvSpPr>
          <p:cNvPr id="332" name="Google Shape;332;p52"/>
          <p:cNvSpPr/>
          <p:nvPr/>
        </p:nvSpPr>
        <p:spPr>
          <a:xfrm>
            <a:off x="61035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Mathematical Definition</a:t>
            </a:r>
            <a:endParaRPr sz="3000">
              <a:latin typeface="Assistant ExtraLight"/>
              <a:ea typeface="Assistant ExtraLight"/>
              <a:cs typeface="Assistant ExtraLight"/>
              <a:sym typeface="Assistant ExtraLight"/>
            </a:endParaRPr>
          </a:p>
        </p:txBody>
      </p:sp>
      <p:sp>
        <p:nvSpPr>
          <p:cNvPr id="333" name="Google Shape;33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040"/>
        <p:cNvGrpSpPr/>
        <p:nvPr/>
      </p:nvGrpSpPr>
      <p:grpSpPr>
        <a:xfrm>
          <a:off x="0" y="0"/>
          <a:ext cx="0" cy="0"/>
          <a:chOff x="0" y="0"/>
          <a:chExt cx="0" cy="0"/>
        </a:xfrm>
      </p:grpSpPr>
      <p:sp>
        <p:nvSpPr>
          <p:cNvPr id="2041" name="Google Shape;2041;p14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DOES IT WORK?</a:t>
            </a:r>
            <a:endParaRPr sz="3600">
              <a:solidFill>
                <a:schemeClr val="accent5"/>
              </a:solidFill>
              <a:latin typeface="Lato Light"/>
              <a:ea typeface="Lato Light"/>
              <a:cs typeface="Lato Light"/>
              <a:sym typeface="Lato Light"/>
            </a:endParaRPr>
          </a:p>
        </p:txBody>
      </p:sp>
      <p:sp>
        <p:nvSpPr>
          <p:cNvPr id="2042" name="Google Shape;2042;p142"/>
          <p:cNvSpPr/>
          <p:nvPr/>
        </p:nvSpPr>
        <p:spPr>
          <a:xfrm>
            <a:off x="717800" y="1664425"/>
            <a:ext cx="7843800" cy="21141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HERE’S WHAT WE FOCUS ON:</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1000" b="1">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a:solidFill>
                  <a:schemeClr val="dk1"/>
                </a:solidFill>
                <a:latin typeface="Assistant"/>
                <a:ea typeface="Assistant"/>
                <a:cs typeface="Assistant"/>
                <a:sym typeface="Assistant"/>
              </a:rPr>
              <a:t>Whenever we make two “child” recursive calls, as long as those calls successfully sort our left and right halves, we’ll safely merge them to create a fully sorted array.</a:t>
            </a:r>
            <a:endParaRPr sz="1600">
              <a:solidFill>
                <a:schemeClr val="dk1"/>
              </a:solidFill>
              <a:latin typeface="Assistant"/>
              <a:ea typeface="Assistant"/>
              <a:cs typeface="Assistant"/>
              <a:sym typeface="Assistant"/>
            </a:endParaRPr>
          </a:p>
          <a:p>
            <a:pPr marL="0" lvl="0" indent="0" algn="ctr" rtl="0">
              <a:spcBef>
                <a:spcPts val="0"/>
              </a:spcBef>
              <a:spcAft>
                <a:spcPts val="0"/>
              </a:spcAft>
              <a:buNone/>
            </a:pPr>
            <a:endParaRPr sz="700">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i="1">
                <a:solidFill>
                  <a:schemeClr val="dk1"/>
                </a:solidFill>
                <a:latin typeface="Assistant"/>
                <a:ea typeface="Assistant"/>
                <a:cs typeface="Assistant"/>
                <a:sym typeface="Assistant"/>
              </a:rPr>
              <a:t>In other words: as long as our recursive calls work on arrays of </a:t>
            </a:r>
            <a:r>
              <a:rPr lang="en" sz="1600" i="1" u="sng">
                <a:solidFill>
                  <a:schemeClr val="dk1"/>
                </a:solidFill>
                <a:latin typeface="Assistant"/>
                <a:ea typeface="Assistant"/>
                <a:cs typeface="Assistant"/>
                <a:sym typeface="Assistant"/>
              </a:rPr>
              <a:t>smaller</a:t>
            </a:r>
            <a:r>
              <a:rPr lang="en" sz="1600" i="1">
                <a:solidFill>
                  <a:schemeClr val="dk1"/>
                </a:solidFill>
                <a:latin typeface="Assistant"/>
                <a:ea typeface="Assistant"/>
                <a:cs typeface="Assistant"/>
                <a:sym typeface="Assistant"/>
              </a:rPr>
              <a:t> lengths, </a:t>
            </a:r>
            <a:endParaRPr sz="1600" i="1">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i="1">
                <a:solidFill>
                  <a:schemeClr val="dk1"/>
                </a:solidFill>
                <a:latin typeface="Assistant"/>
                <a:ea typeface="Assistant"/>
                <a:cs typeface="Assistant"/>
                <a:sym typeface="Assistant"/>
              </a:rPr>
              <a:t>then our algorithm will correctly return a sorted array.</a:t>
            </a:r>
            <a:endParaRPr sz="1600" i="1">
              <a:solidFill>
                <a:schemeClr val="dk1"/>
              </a:solidFill>
              <a:latin typeface="Assistant"/>
              <a:ea typeface="Assistant"/>
              <a:cs typeface="Assistant"/>
              <a:sym typeface="Assistant"/>
            </a:endParaRPr>
          </a:p>
        </p:txBody>
      </p:sp>
      <p:sp>
        <p:nvSpPr>
          <p:cNvPr id="2043" name="Google Shape;2043;p142"/>
          <p:cNvSpPr txBox="1"/>
          <p:nvPr/>
        </p:nvSpPr>
        <p:spPr>
          <a:xfrm>
            <a:off x="962250" y="3953050"/>
            <a:ext cx="7219500" cy="9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i="1">
                <a:solidFill>
                  <a:srgbClr val="CC0000"/>
                </a:solidFill>
                <a:latin typeface="Assistant"/>
                <a:ea typeface="Assistant"/>
                <a:cs typeface="Assistant"/>
                <a:sym typeface="Assistant"/>
              </a:rPr>
              <a:t>THIS IS A JOB FOR:</a:t>
            </a:r>
            <a:r>
              <a:rPr lang="en" sz="2600" b="1" i="1">
                <a:solidFill>
                  <a:srgbClr val="CC0000"/>
                </a:solidFill>
                <a:latin typeface="Assistant"/>
                <a:ea typeface="Assistant"/>
                <a:cs typeface="Assistant"/>
                <a:sym typeface="Assistant"/>
              </a:rPr>
              <a:t> </a:t>
            </a:r>
            <a:r>
              <a:rPr lang="en" sz="2800" b="1" i="1">
                <a:solidFill>
                  <a:srgbClr val="CC0000"/>
                </a:solidFill>
                <a:latin typeface="Assistant"/>
                <a:ea typeface="Assistant"/>
                <a:cs typeface="Assistant"/>
                <a:sym typeface="Assistant"/>
              </a:rPr>
              <a:t>PROOF BY INDUCTION!</a:t>
            </a:r>
            <a:endParaRPr sz="2800" b="1" i="1">
              <a:solidFill>
                <a:srgbClr val="CC0000"/>
              </a:solidFill>
              <a:latin typeface="Assistant"/>
              <a:ea typeface="Assistant"/>
              <a:cs typeface="Assistant"/>
              <a:sym typeface="Assistant"/>
            </a:endParaRPr>
          </a:p>
        </p:txBody>
      </p:sp>
      <p:sp>
        <p:nvSpPr>
          <p:cNvPr id="2044" name="Google Shape;2044;p142"/>
          <p:cNvSpPr txBox="1"/>
          <p:nvPr/>
        </p:nvSpPr>
        <p:spPr>
          <a:xfrm>
            <a:off x="899850" y="4501475"/>
            <a:ext cx="7344300" cy="51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C0000"/>
                </a:solidFill>
                <a:latin typeface="Assistant"/>
                <a:ea typeface="Assistant"/>
                <a:cs typeface="Assistant"/>
                <a:sym typeface="Assistant"/>
              </a:rPr>
              <a:t>(This time, we perform induction on the </a:t>
            </a:r>
            <a:r>
              <a:rPr lang="en" i="1">
                <a:solidFill>
                  <a:srgbClr val="CC0000"/>
                </a:solidFill>
                <a:latin typeface="Assistant"/>
                <a:ea typeface="Assistant"/>
                <a:cs typeface="Assistant"/>
                <a:sym typeface="Assistant"/>
              </a:rPr>
              <a:t>length of input list</a:t>
            </a:r>
            <a:r>
              <a:rPr lang="en">
                <a:solidFill>
                  <a:srgbClr val="CC0000"/>
                </a:solidFill>
                <a:latin typeface="Assistant"/>
                <a:ea typeface="Assistant"/>
                <a:cs typeface="Assistant"/>
                <a:sym typeface="Assistant"/>
              </a:rPr>
              <a:t>, rather than # of iterations)</a:t>
            </a:r>
            <a:endParaRPr>
              <a:solidFill>
                <a:srgbClr val="CC0000"/>
              </a:solidFill>
              <a:latin typeface="Assistant"/>
              <a:ea typeface="Assistant"/>
              <a:cs typeface="Assistant"/>
              <a:sym typeface="Assistant"/>
            </a:endParaRPr>
          </a:p>
        </p:txBody>
      </p:sp>
      <p:sp>
        <p:nvSpPr>
          <p:cNvPr id="2045" name="Google Shape;2045;p1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14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INDUCTION PROOF</a:t>
            </a:r>
            <a:endParaRPr sz="3600">
              <a:solidFill>
                <a:schemeClr val="accent5"/>
              </a:solidFill>
              <a:latin typeface="Lato Light"/>
              <a:ea typeface="Lato Light"/>
              <a:cs typeface="Lato Light"/>
              <a:sym typeface="Lato Light"/>
            </a:endParaRPr>
          </a:p>
        </p:txBody>
      </p:sp>
      <p:sp>
        <p:nvSpPr>
          <p:cNvPr id="2051" name="Google Shape;2051;p143"/>
          <p:cNvSpPr/>
          <p:nvPr/>
        </p:nvSpPr>
        <p:spPr>
          <a:xfrm>
            <a:off x="825300" y="1170567"/>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In every recursive call on an array of length </a:t>
            </a:r>
            <a:r>
              <a:rPr lang="en" sz="1200" i="1">
                <a:solidFill>
                  <a:schemeClr val="dk1"/>
                </a:solidFill>
                <a:latin typeface="Assistant Light"/>
                <a:ea typeface="Assistant Light"/>
                <a:cs typeface="Assistant Light"/>
                <a:sym typeface="Assistant Light"/>
              </a:rPr>
              <a:t>at most</a:t>
            </a:r>
            <a:r>
              <a:rPr lang="en" sz="1200">
                <a:solidFill>
                  <a:schemeClr val="dk1"/>
                </a:solidFill>
                <a:latin typeface="Assistant Light"/>
                <a:ea typeface="Assistant Light"/>
                <a:cs typeface="Assistant Light"/>
                <a:sym typeface="Assistant Light"/>
              </a:rPr>
              <a:t> </a:t>
            </a:r>
            <a:r>
              <a:rPr lang="en" sz="1200" b="1">
                <a:solidFill>
                  <a:schemeClr val="dk1"/>
                </a:solidFill>
                <a:latin typeface="Assistant"/>
                <a:ea typeface="Assistant"/>
                <a:cs typeface="Assistant"/>
                <a:sym typeface="Assistant"/>
              </a:rPr>
              <a:t>i</a:t>
            </a:r>
            <a:r>
              <a:rPr lang="en" sz="1200">
                <a:solidFill>
                  <a:schemeClr val="dk1"/>
                </a:solidFill>
                <a:latin typeface="Assistant Light"/>
                <a:ea typeface="Assistant Light"/>
                <a:cs typeface="Assistant Light"/>
                <a:sym typeface="Assistant Light"/>
              </a:rPr>
              <a:t>, MERGESORT returns a sorted array.</a:t>
            </a:r>
            <a:endParaRPr sz="1200">
              <a:solidFill>
                <a:schemeClr val="dk1"/>
              </a:solidFill>
              <a:latin typeface="Assistant Light"/>
              <a:ea typeface="Assistant Light"/>
              <a:cs typeface="Assistant Light"/>
              <a:sym typeface="Assistant Light"/>
            </a:endParaRPr>
          </a:p>
        </p:txBody>
      </p:sp>
      <p:sp>
        <p:nvSpPr>
          <p:cNvPr id="2052" name="Google Shape;2052;p1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sp>
        <p:nvSpPr>
          <p:cNvPr id="2057" name="Google Shape;2057;p14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INDUCTION PROOF</a:t>
            </a:r>
            <a:endParaRPr sz="3600">
              <a:solidFill>
                <a:schemeClr val="accent5"/>
              </a:solidFill>
              <a:latin typeface="Lato Light"/>
              <a:ea typeface="Lato Light"/>
              <a:cs typeface="Lato Light"/>
              <a:sym typeface="Lato Light"/>
            </a:endParaRPr>
          </a:p>
        </p:txBody>
      </p:sp>
      <p:sp>
        <p:nvSpPr>
          <p:cNvPr id="2058" name="Google Shape;2058;p144"/>
          <p:cNvSpPr/>
          <p:nvPr/>
        </p:nvSpPr>
        <p:spPr>
          <a:xfrm>
            <a:off x="825300" y="1170567"/>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In every recursive call on an array of length </a:t>
            </a:r>
            <a:r>
              <a:rPr lang="en" sz="1200" i="1">
                <a:solidFill>
                  <a:schemeClr val="dk1"/>
                </a:solidFill>
                <a:latin typeface="Assistant Light"/>
                <a:ea typeface="Assistant Light"/>
                <a:cs typeface="Assistant Light"/>
                <a:sym typeface="Assistant Light"/>
              </a:rPr>
              <a:t>at most</a:t>
            </a:r>
            <a:r>
              <a:rPr lang="en" sz="1200">
                <a:solidFill>
                  <a:schemeClr val="dk1"/>
                </a:solidFill>
                <a:latin typeface="Assistant Light"/>
                <a:ea typeface="Assistant Light"/>
                <a:cs typeface="Assistant Light"/>
                <a:sym typeface="Assistant Light"/>
              </a:rPr>
              <a:t> </a:t>
            </a:r>
            <a:r>
              <a:rPr lang="en" sz="1200" b="1">
                <a:solidFill>
                  <a:schemeClr val="dk1"/>
                </a:solidFill>
                <a:latin typeface="Assistant"/>
                <a:ea typeface="Assistant"/>
                <a:cs typeface="Assistant"/>
                <a:sym typeface="Assistant"/>
              </a:rPr>
              <a:t>i</a:t>
            </a:r>
            <a:r>
              <a:rPr lang="en" sz="1200">
                <a:solidFill>
                  <a:schemeClr val="dk1"/>
                </a:solidFill>
                <a:latin typeface="Assistant Light"/>
                <a:ea typeface="Assistant Light"/>
                <a:cs typeface="Assistant Light"/>
                <a:sym typeface="Assistant Light"/>
              </a:rPr>
              <a:t>, MERGESORT returns a sorted array.</a:t>
            </a:r>
            <a:endParaRPr sz="1200">
              <a:solidFill>
                <a:schemeClr val="dk1"/>
              </a:solidFill>
              <a:latin typeface="Assistant Light"/>
              <a:ea typeface="Assistant Light"/>
              <a:cs typeface="Assistant Light"/>
              <a:sym typeface="Assistant Light"/>
            </a:endParaRPr>
          </a:p>
        </p:txBody>
      </p:sp>
      <p:sp>
        <p:nvSpPr>
          <p:cNvPr id="2059" name="Google Shape;2059;p144"/>
          <p:cNvSpPr/>
          <p:nvPr/>
        </p:nvSpPr>
        <p:spPr>
          <a:xfrm>
            <a:off x="825300" y="1691500"/>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BASE CASE</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The IH holds for i = 1: A 1-element array is always sorted. </a:t>
            </a:r>
            <a:endParaRPr sz="1200">
              <a:solidFill>
                <a:schemeClr val="dk1"/>
              </a:solidFill>
              <a:latin typeface="Assistant Light"/>
              <a:ea typeface="Assistant Light"/>
              <a:cs typeface="Assistant Light"/>
              <a:sym typeface="Assistant Light"/>
            </a:endParaRPr>
          </a:p>
        </p:txBody>
      </p:sp>
      <p:sp>
        <p:nvSpPr>
          <p:cNvPr id="2060" name="Google Shape;2060;p1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2065" name="Google Shape;2065;p145"/>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INDUCTION PROOF</a:t>
            </a:r>
            <a:endParaRPr sz="3600">
              <a:solidFill>
                <a:schemeClr val="accent5"/>
              </a:solidFill>
              <a:latin typeface="Lato Light"/>
              <a:ea typeface="Lato Light"/>
              <a:cs typeface="Lato Light"/>
              <a:sym typeface="Lato Light"/>
            </a:endParaRPr>
          </a:p>
        </p:txBody>
      </p:sp>
      <p:sp>
        <p:nvSpPr>
          <p:cNvPr id="2066" name="Google Shape;2066;p145"/>
          <p:cNvSpPr/>
          <p:nvPr/>
        </p:nvSpPr>
        <p:spPr>
          <a:xfrm>
            <a:off x="825300" y="1170567"/>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In every recursive call on an array of length </a:t>
            </a:r>
            <a:r>
              <a:rPr lang="en" sz="1200" i="1">
                <a:solidFill>
                  <a:schemeClr val="dk1"/>
                </a:solidFill>
                <a:latin typeface="Assistant Light"/>
                <a:ea typeface="Assistant Light"/>
                <a:cs typeface="Assistant Light"/>
                <a:sym typeface="Assistant Light"/>
              </a:rPr>
              <a:t>at most</a:t>
            </a:r>
            <a:r>
              <a:rPr lang="en" sz="1200">
                <a:solidFill>
                  <a:schemeClr val="dk1"/>
                </a:solidFill>
                <a:latin typeface="Assistant Light"/>
                <a:ea typeface="Assistant Light"/>
                <a:cs typeface="Assistant Light"/>
                <a:sym typeface="Assistant Light"/>
              </a:rPr>
              <a:t> </a:t>
            </a:r>
            <a:r>
              <a:rPr lang="en" sz="1200" b="1">
                <a:solidFill>
                  <a:schemeClr val="dk1"/>
                </a:solidFill>
                <a:latin typeface="Assistant"/>
                <a:ea typeface="Assistant"/>
                <a:cs typeface="Assistant"/>
                <a:sym typeface="Assistant"/>
              </a:rPr>
              <a:t>i</a:t>
            </a:r>
            <a:r>
              <a:rPr lang="en" sz="1200">
                <a:solidFill>
                  <a:schemeClr val="dk1"/>
                </a:solidFill>
                <a:latin typeface="Assistant Light"/>
                <a:ea typeface="Assistant Light"/>
                <a:cs typeface="Assistant Light"/>
                <a:sym typeface="Assistant Light"/>
              </a:rPr>
              <a:t>, MERGESORT returns a sorted array.</a:t>
            </a:r>
            <a:endParaRPr sz="1200">
              <a:solidFill>
                <a:schemeClr val="dk1"/>
              </a:solidFill>
              <a:latin typeface="Assistant Light"/>
              <a:ea typeface="Assistant Light"/>
              <a:cs typeface="Assistant Light"/>
              <a:sym typeface="Assistant Light"/>
            </a:endParaRPr>
          </a:p>
        </p:txBody>
      </p:sp>
      <p:sp>
        <p:nvSpPr>
          <p:cNvPr id="2067" name="Google Shape;2067;p145"/>
          <p:cNvSpPr/>
          <p:nvPr/>
        </p:nvSpPr>
        <p:spPr>
          <a:xfrm>
            <a:off x="825300" y="1691500"/>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BASE CASE</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The IH holds for i = 1: A 1-element array is always sorted. </a:t>
            </a:r>
            <a:endParaRPr sz="1200">
              <a:solidFill>
                <a:schemeClr val="dk1"/>
              </a:solidFill>
              <a:latin typeface="Assistant Light"/>
              <a:ea typeface="Assistant Light"/>
              <a:cs typeface="Assistant Light"/>
              <a:sym typeface="Assistant Light"/>
            </a:endParaRPr>
          </a:p>
        </p:txBody>
      </p:sp>
      <p:sp>
        <p:nvSpPr>
          <p:cNvPr id="2068" name="Google Shape;2068;p145"/>
          <p:cNvSpPr/>
          <p:nvPr/>
        </p:nvSpPr>
        <p:spPr>
          <a:xfrm>
            <a:off x="825300" y="2218554"/>
            <a:ext cx="7493400" cy="2031900"/>
          </a:xfrm>
          <a:prstGeom prst="roundRect">
            <a:avLst>
              <a:gd name="adj" fmla="val 445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STEP </a:t>
            </a:r>
            <a:r>
              <a:rPr lang="en" i="1">
                <a:solidFill>
                  <a:schemeClr val="dk1"/>
                </a:solidFill>
                <a:latin typeface="Assistant"/>
                <a:ea typeface="Assistant"/>
                <a:cs typeface="Assistant"/>
                <a:sym typeface="Assistant"/>
              </a:rPr>
              <a:t>(strong/complete induction)</a:t>
            </a:r>
            <a:endParaRPr i="1">
              <a:solidFill>
                <a:schemeClr val="dk1"/>
              </a:solidFill>
              <a:latin typeface="Assistant"/>
              <a:ea typeface="Assistant"/>
              <a:cs typeface="Assistant"/>
              <a:sym typeface="Assistant"/>
            </a:endParaRPr>
          </a:p>
          <a:p>
            <a:pPr marL="0" lvl="0" indent="0" algn="ctr" rtl="0">
              <a:spcBef>
                <a:spcPts val="0"/>
              </a:spcBef>
              <a:spcAft>
                <a:spcPts val="0"/>
              </a:spcAft>
              <a:buNone/>
            </a:pPr>
            <a:endParaRPr sz="400" i="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Let k be an integer, where 1 &lt; k ≤ n. Assume that the IH holds for i &lt; k, so MERGESORT correctly returns a sorted array when called on arrays of length less than k. We want to show that the IH holds for i = k, i.e. that MERGESORT returns a sorted array when called on an array of length k. </a:t>
            </a:r>
            <a:endParaRPr sz="1200">
              <a:solidFill>
                <a:schemeClr val="dk1"/>
              </a:solidFill>
              <a:latin typeface="Assistant Light"/>
              <a:ea typeface="Assistant Light"/>
              <a:cs typeface="Assistant Light"/>
              <a:sym typeface="Assistant Light"/>
            </a:endParaRPr>
          </a:p>
          <a:p>
            <a:pPr marL="0" lvl="0" indent="0" algn="ctr" rtl="0">
              <a:spcBef>
                <a:spcPts val="600"/>
              </a:spcBef>
              <a:spcAft>
                <a:spcPts val="0"/>
              </a:spcAft>
              <a:buNone/>
            </a:pPr>
            <a:r>
              <a:rPr lang="en" sz="1200" i="1">
                <a:solidFill>
                  <a:schemeClr val="dk1"/>
                </a:solidFill>
                <a:latin typeface="Assistant Light"/>
                <a:ea typeface="Assistant Light"/>
                <a:cs typeface="Assistant Light"/>
                <a:sym typeface="Assistant Light"/>
              </a:rPr>
              <a:t>[INSERT INDUCTION PROOF TO PROVE THE MERGE SUBROUTINE IS CORRECT WHEN GIVEN TWO SORTED ARRAYS]</a:t>
            </a:r>
            <a:endParaRPr sz="1200" i="1">
              <a:solidFill>
                <a:schemeClr val="dk1"/>
              </a:solidFill>
              <a:latin typeface="Assistant Light"/>
              <a:ea typeface="Assistant Light"/>
              <a:cs typeface="Assistant Light"/>
              <a:sym typeface="Assistant Light"/>
            </a:endParaRPr>
          </a:p>
          <a:p>
            <a:pPr marL="0" lvl="0" indent="0" algn="l" rtl="0">
              <a:spcBef>
                <a:spcPts val="600"/>
              </a:spcBef>
              <a:spcAft>
                <a:spcPts val="600"/>
              </a:spcAft>
              <a:buNone/>
            </a:pPr>
            <a:r>
              <a:rPr lang="en" sz="1200">
                <a:solidFill>
                  <a:schemeClr val="dk1"/>
                </a:solidFill>
                <a:latin typeface="Assistant Light"/>
                <a:ea typeface="Assistant Light"/>
                <a:cs typeface="Assistant Light"/>
                <a:sym typeface="Assistant Light"/>
              </a:rPr>
              <a:t>Since the two “child” recursive calls are executed on arrays of length k/2 (which is strictly less than k), then our inductive hypothesis tells us that MERGESORT will correctly sort the left and right halves of our length-k array. Then, since the MERGE subroutine is correct when given two sorted arrays, we know that MERGESORT will ultimately return a fully sorted array of length k.</a:t>
            </a:r>
            <a:endParaRPr sz="1200">
              <a:solidFill>
                <a:schemeClr val="dk1"/>
              </a:solidFill>
              <a:latin typeface="Assistant Light"/>
              <a:ea typeface="Assistant Light"/>
              <a:cs typeface="Assistant Light"/>
              <a:sym typeface="Assistant Light"/>
            </a:endParaRPr>
          </a:p>
        </p:txBody>
      </p:sp>
      <p:sp>
        <p:nvSpPr>
          <p:cNvPr id="2069" name="Google Shape;2069;p145"/>
          <p:cNvSpPr txBox="1"/>
          <p:nvPr/>
        </p:nvSpPr>
        <p:spPr>
          <a:xfrm>
            <a:off x="8276725" y="3248592"/>
            <a:ext cx="794400" cy="9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a:ea typeface="Assistant"/>
                <a:cs typeface="Assistant"/>
                <a:sym typeface="Assistant"/>
              </a:rPr>
              <a:t>Try out this inner proof on your own!</a:t>
            </a:r>
            <a:endParaRPr sz="1100">
              <a:solidFill>
                <a:srgbClr val="CC0000"/>
              </a:solidFill>
              <a:latin typeface="Assistant"/>
              <a:ea typeface="Assistant"/>
              <a:cs typeface="Assistant"/>
              <a:sym typeface="Assistant"/>
            </a:endParaRPr>
          </a:p>
        </p:txBody>
      </p:sp>
      <p:cxnSp>
        <p:nvCxnSpPr>
          <p:cNvPr id="2070" name="Google Shape;2070;p145"/>
          <p:cNvCxnSpPr/>
          <p:nvPr/>
        </p:nvCxnSpPr>
        <p:spPr>
          <a:xfrm rot="10800000">
            <a:off x="7895700" y="3349592"/>
            <a:ext cx="489000" cy="197700"/>
          </a:xfrm>
          <a:prstGeom prst="straightConnector1">
            <a:avLst/>
          </a:prstGeom>
          <a:noFill/>
          <a:ln w="9525" cap="flat" cmpd="sng">
            <a:solidFill>
              <a:srgbClr val="CC0000"/>
            </a:solidFill>
            <a:prstDash val="solid"/>
            <a:round/>
            <a:headEnd type="none" w="med" len="med"/>
            <a:tailEnd type="triangle" w="med" len="med"/>
          </a:ln>
        </p:spPr>
      </p:cxnSp>
      <p:sp>
        <p:nvSpPr>
          <p:cNvPr id="2071" name="Google Shape;2071;p1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14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INDUCTION PROOF</a:t>
            </a:r>
            <a:endParaRPr sz="3600">
              <a:solidFill>
                <a:schemeClr val="accent5"/>
              </a:solidFill>
              <a:latin typeface="Lato Light"/>
              <a:ea typeface="Lato Light"/>
              <a:cs typeface="Lato Light"/>
              <a:sym typeface="Lato Light"/>
            </a:endParaRPr>
          </a:p>
        </p:txBody>
      </p:sp>
      <p:sp>
        <p:nvSpPr>
          <p:cNvPr id="2077" name="Google Shape;2077;p146"/>
          <p:cNvSpPr/>
          <p:nvPr/>
        </p:nvSpPr>
        <p:spPr>
          <a:xfrm>
            <a:off x="825300" y="1170567"/>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In every recursive call on an array of length </a:t>
            </a:r>
            <a:r>
              <a:rPr lang="en" sz="1200" i="1">
                <a:solidFill>
                  <a:schemeClr val="dk1"/>
                </a:solidFill>
                <a:latin typeface="Assistant Light"/>
                <a:ea typeface="Assistant Light"/>
                <a:cs typeface="Assistant Light"/>
                <a:sym typeface="Assistant Light"/>
              </a:rPr>
              <a:t>at most</a:t>
            </a:r>
            <a:r>
              <a:rPr lang="en" sz="1200">
                <a:solidFill>
                  <a:schemeClr val="dk1"/>
                </a:solidFill>
                <a:latin typeface="Assistant Light"/>
                <a:ea typeface="Assistant Light"/>
                <a:cs typeface="Assistant Light"/>
                <a:sym typeface="Assistant Light"/>
              </a:rPr>
              <a:t> </a:t>
            </a:r>
            <a:r>
              <a:rPr lang="en" sz="1200" b="1">
                <a:solidFill>
                  <a:schemeClr val="dk1"/>
                </a:solidFill>
                <a:latin typeface="Assistant"/>
                <a:ea typeface="Assistant"/>
                <a:cs typeface="Assistant"/>
                <a:sym typeface="Assistant"/>
              </a:rPr>
              <a:t>i</a:t>
            </a:r>
            <a:r>
              <a:rPr lang="en" sz="1200">
                <a:solidFill>
                  <a:schemeClr val="dk1"/>
                </a:solidFill>
                <a:latin typeface="Assistant Light"/>
                <a:ea typeface="Assistant Light"/>
                <a:cs typeface="Assistant Light"/>
                <a:sym typeface="Assistant Light"/>
              </a:rPr>
              <a:t>, MERGESORT returns a sorted array.</a:t>
            </a:r>
            <a:endParaRPr sz="1200">
              <a:solidFill>
                <a:schemeClr val="dk1"/>
              </a:solidFill>
              <a:latin typeface="Assistant Light"/>
              <a:ea typeface="Assistant Light"/>
              <a:cs typeface="Assistant Light"/>
              <a:sym typeface="Assistant Light"/>
            </a:endParaRPr>
          </a:p>
        </p:txBody>
      </p:sp>
      <p:sp>
        <p:nvSpPr>
          <p:cNvPr id="2078" name="Google Shape;2078;p146"/>
          <p:cNvSpPr/>
          <p:nvPr/>
        </p:nvSpPr>
        <p:spPr>
          <a:xfrm>
            <a:off x="825300" y="1691500"/>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BASE CASE</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The IH holds for i = 1: A 1-element array is always sorted. </a:t>
            </a:r>
            <a:endParaRPr sz="1200">
              <a:solidFill>
                <a:schemeClr val="dk1"/>
              </a:solidFill>
              <a:latin typeface="Assistant Light"/>
              <a:ea typeface="Assistant Light"/>
              <a:cs typeface="Assistant Light"/>
              <a:sym typeface="Assistant Light"/>
            </a:endParaRPr>
          </a:p>
        </p:txBody>
      </p:sp>
      <p:sp>
        <p:nvSpPr>
          <p:cNvPr id="2079" name="Google Shape;2079;p146"/>
          <p:cNvSpPr/>
          <p:nvPr/>
        </p:nvSpPr>
        <p:spPr>
          <a:xfrm>
            <a:off x="825300" y="2218554"/>
            <a:ext cx="7493400" cy="2031900"/>
          </a:xfrm>
          <a:prstGeom prst="roundRect">
            <a:avLst>
              <a:gd name="adj" fmla="val 445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STEP </a:t>
            </a:r>
            <a:r>
              <a:rPr lang="en" i="1">
                <a:solidFill>
                  <a:schemeClr val="dk1"/>
                </a:solidFill>
                <a:latin typeface="Assistant"/>
                <a:ea typeface="Assistant"/>
                <a:cs typeface="Assistant"/>
                <a:sym typeface="Assistant"/>
              </a:rPr>
              <a:t>(strong/complete induction)</a:t>
            </a:r>
            <a:endParaRPr i="1">
              <a:solidFill>
                <a:schemeClr val="dk1"/>
              </a:solidFill>
              <a:latin typeface="Assistant"/>
              <a:ea typeface="Assistant"/>
              <a:cs typeface="Assistant"/>
              <a:sym typeface="Assistant"/>
            </a:endParaRPr>
          </a:p>
          <a:p>
            <a:pPr marL="0" lvl="0" indent="0" algn="ctr" rtl="0">
              <a:spcBef>
                <a:spcPts val="0"/>
              </a:spcBef>
              <a:spcAft>
                <a:spcPts val="0"/>
              </a:spcAft>
              <a:buNone/>
            </a:pPr>
            <a:endParaRPr sz="400" i="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Let k be an integer, where 1 &lt; k ≤ n. Assume that the IH holds for i &lt; k, so MERGESORT correctly returns a sorted array when called on arrays of length less than k. We want to show that the IH holds for i = k, i.e. that MERGESORT returns a sorted array when called on an array of length k. </a:t>
            </a:r>
            <a:endParaRPr sz="1200">
              <a:solidFill>
                <a:schemeClr val="dk1"/>
              </a:solidFill>
              <a:latin typeface="Assistant Light"/>
              <a:ea typeface="Assistant Light"/>
              <a:cs typeface="Assistant Light"/>
              <a:sym typeface="Assistant Light"/>
            </a:endParaRPr>
          </a:p>
          <a:p>
            <a:pPr marL="0" lvl="0" indent="0" algn="ctr" rtl="0">
              <a:spcBef>
                <a:spcPts val="600"/>
              </a:spcBef>
              <a:spcAft>
                <a:spcPts val="0"/>
              </a:spcAft>
              <a:buNone/>
            </a:pPr>
            <a:r>
              <a:rPr lang="en" sz="1200" i="1">
                <a:solidFill>
                  <a:schemeClr val="dk1"/>
                </a:solidFill>
                <a:latin typeface="Assistant Light"/>
                <a:ea typeface="Assistant Light"/>
                <a:cs typeface="Assistant Light"/>
                <a:sym typeface="Assistant Light"/>
              </a:rPr>
              <a:t>[INSERT INDUCTION PROOF TO PROVE THE MERGE SUBROUTINE IS CORRECT WHEN GIVEN TWO SORTED ARRAYS]</a:t>
            </a:r>
            <a:endParaRPr sz="1200" i="1">
              <a:solidFill>
                <a:schemeClr val="dk1"/>
              </a:solidFill>
              <a:latin typeface="Assistant Light"/>
              <a:ea typeface="Assistant Light"/>
              <a:cs typeface="Assistant Light"/>
              <a:sym typeface="Assistant Light"/>
            </a:endParaRPr>
          </a:p>
          <a:p>
            <a:pPr marL="0" lvl="0" indent="0" algn="l" rtl="0">
              <a:spcBef>
                <a:spcPts val="600"/>
              </a:spcBef>
              <a:spcAft>
                <a:spcPts val="600"/>
              </a:spcAft>
              <a:buNone/>
            </a:pPr>
            <a:r>
              <a:rPr lang="en" sz="1200">
                <a:solidFill>
                  <a:schemeClr val="dk1"/>
                </a:solidFill>
                <a:latin typeface="Assistant Light"/>
                <a:ea typeface="Assistant Light"/>
                <a:cs typeface="Assistant Light"/>
                <a:sym typeface="Assistant Light"/>
              </a:rPr>
              <a:t>Since the two “child” recursive calls are executed on arrays of length k/2 (which is strictly less than k), then our inductive hypothesis tells us that MERGESORT will correctly sort the left and right halves of our length-k array. Then, since the MERGE subroutine is correct when given two sorted arrays, we know that MERGESORT will ultimately return a fully sorted array of length k.</a:t>
            </a:r>
            <a:endParaRPr sz="1200">
              <a:solidFill>
                <a:schemeClr val="dk1"/>
              </a:solidFill>
              <a:latin typeface="Assistant Light"/>
              <a:ea typeface="Assistant Light"/>
              <a:cs typeface="Assistant Light"/>
              <a:sym typeface="Assistant Light"/>
            </a:endParaRPr>
          </a:p>
        </p:txBody>
      </p:sp>
      <p:sp>
        <p:nvSpPr>
          <p:cNvPr id="2080" name="Google Shape;2080;p146"/>
          <p:cNvSpPr/>
          <p:nvPr/>
        </p:nvSpPr>
        <p:spPr>
          <a:xfrm>
            <a:off x="825300" y="4305192"/>
            <a:ext cx="7493400" cy="680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CONCLUSION</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By induction, we conclude that the IH holds for all 1 ≤ i ≤ n. In particular, it holds for i = n, so in the top recursive call, MERGESORT returns a sorted array.</a:t>
            </a:r>
            <a:endParaRPr sz="1200">
              <a:solidFill>
                <a:schemeClr val="dk1"/>
              </a:solidFill>
              <a:latin typeface="Assistant Light"/>
              <a:ea typeface="Assistant Light"/>
              <a:cs typeface="Assistant Light"/>
              <a:sym typeface="Assistant Light"/>
            </a:endParaRPr>
          </a:p>
        </p:txBody>
      </p:sp>
      <p:sp>
        <p:nvSpPr>
          <p:cNvPr id="2081" name="Google Shape;2081;p146"/>
          <p:cNvSpPr txBox="1"/>
          <p:nvPr/>
        </p:nvSpPr>
        <p:spPr>
          <a:xfrm>
            <a:off x="8276725" y="3248592"/>
            <a:ext cx="794400" cy="9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a:ea typeface="Assistant"/>
                <a:cs typeface="Assistant"/>
                <a:sym typeface="Assistant"/>
              </a:rPr>
              <a:t>Try out this inner proof on your own!</a:t>
            </a:r>
            <a:endParaRPr sz="1100">
              <a:solidFill>
                <a:srgbClr val="CC0000"/>
              </a:solidFill>
              <a:latin typeface="Assistant"/>
              <a:ea typeface="Assistant"/>
              <a:cs typeface="Assistant"/>
              <a:sym typeface="Assistant"/>
            </a:endParaRPr>
          </a:p>
        </p:txBody>
      </p:sp>
      <p:cxnSp>
        <p:nvCxnSpPr>
          <p:cNvPr id="2082" name="Google Shape;2082;p146"/>
          <p:cNvCxnSpPr/>
          <p:nvPr/>
        </p:nvCxnSpPr>
        <p:spPr>
          <a:xfrm rot="10800000">
            <a:off x="7895700" y="3349592"/>
            <a:ext cx="489000" cy="197700"/>
          </a:xfrm>
          <a:prstGeom prst="straightConnector1">
            <a:avLst/>
          </a:prstGeom>
          <a:noFill/>
          <a:ln w="9525" cap="flat" cmpd="sng">
            <a:solidFill>
              <a:srgbClr val="CC0000"/>
            </a:solidFill>
            <a:prstDash val="solid"/>
            <a:round/>
            <a:headEnd type="none" w="med" len="med"/>
            <a:tailEnd type="triangle" w="med" len="med"/>
          </a:ln>
        </p:spPr>
      </p:cxnSp>
      <p:sp>
        <p:nvSpPr>
          <p:cNvPr id="2083" name="Google Shape;2083;p1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087"/>
        <p:cNvGrpSpPr/>
        <p:nvPr/>
      </p:nvGrpSpPr>
      <p:grpSpPr>
        <a:xfrm>
          <a:off x="0" y="0"/>
          <a:ext cx="0" cy="0"/>
          <a:chOff x="0" y="0"/>
          <a:chExt cx="0" cy="0"/>
        </a:xfrm>
      </p:grpSpPr>
      <p:sp>
        <p:nvSpPr>
          <p:cNvPr id="2088" name="Google Shape;2088;p14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PROVE CORRECTNESS w/ INDUCTION</a:t>
            </a:r>
            <a:endParaRPr sz="3600">
              <a:solidFill>
                <a:schemeClr val="accent5"/>
              </a:solidFill>
              <a:latin typeface="Lato Light"/>
              <a:ea typeface="Lato Light"/>
              <a:cs typeface="Lato Light"/>
              <a:sym typeface="Lato Light"/>
            </a:endParaRPr>
          </a:p>
        </p:txBody>
      </p:sp>
      <p:sp>
        <p:nvSpPr>
          <p:cNvPr id="2089" name="Google Shape;2089;p147"/>
          <p:cNvSpPr/>
          <p:nvPr/>
        </p:nvSpPr>
        <p:spPr>
          <a:xfrm>
            <a:off x="459863" y="1183058"/>
            <a:ext cx="3910800" cy="3789300"/>
          </a:xfrm>
          <a:prstGeom prst="roundRect">
            <a:avLst>
              <a:gd name="adj" fmla="val 11198"/>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Assistant"/>
                <a:ea typeface="Assistant"/>
                <a:cs typeface="Assistant"/>
                <a:sym typeface="Assistant"/>
              </a:rPr>
              <a:t>ITERATIVE ALGORITHMS</a:t>
            </a:r>
            <a:endParaRPr sz="2100" b="1">
              <a:latin typeface="Assistant"/>
              <a:ea typeface="Assistant"/>
              <a:cs typeface="Assistant"/>
              <a:sym typeface="Assistant"/>
            </a:endParaRPr>
          </a:p>
          <a:p>
            <a:pPr marL="0" lvl="0" indent="0" algn="ctr" rtl="0">
              <a:spcBef>
                <a:spcPts val="0"/>
              </a:spcBef>
              <a:spcAft>
                <a:spcPts val="0"/>
              </a:spcAft>
              <a:buNone/>
            </a:pPr>
            <a:endParaRPr sz="1200" b="1">
              <a:latin typeface="Assistant"/>
              <a:ea typeface="Assistant"/>
              <a:cs typeface="Assistant"/>
              <a:sym typeface="Assistant"/>
            </a:endParaRPr>
          </a:p>
          <a:p>
            <a:pPr marL="457200" lvl="0" indent="0" algn="l" rtl="0">
              <a:spcBef>
                <a:spcPts val="0"/>
              </a:spcBef>
              <a:spcAft>
                <a:spcPts val="1000"/>
              </a:spcAft>
              <a:buNone/>
            </a:pPr>
            <a:endParaRPr sz="1600">
              <a:latin typeface="Assistant"/>
              <a:ea typeface="Assistant"/>
              <a:cs typeface="Assistant"/>
              <a:sym typeface="Assistant"/>
            </a:endParaRPr>
          </a:p>
        </p:txBody>
      </p:sp>
      <p:sp>
        <p:nvSpPr>
          <p:cNvPr id="2090" name="Google Shape;2090;p1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105</a:t>
            </a:fld>
            <a:endParaRPr/>
          </a:p>
        </p:txBody>
      </p:sp>
      <p:sp>
        <p:nvSpPr>
          <p:cNvPr id="2091" name="Google Shape;2091;p147"/>
          <p:cNvSpPr/>
          <p:nvPr/>
        </p:nvSpPr>
        <p:spPr>
          <a:xfrm>
            <a:off x="4773338" y="1165100"/>
            <a:ext cx="3910800" cy="3789300"/>
          </a:xfrm>
          <a:prstGeom prst="roundRect">
            <a:avLst>
              <a:gd name="adj" fmla="val 11020"/>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Assistant"/>
                <a:ea typeface="Assistant"/>
                <a:cs typeface="Assistant"/>
                <a:sym typeface="Assistant"/>
              </a:rPr>
              <a:t>RECURSIVE ALGORITHMS</a:t>
            </a:r>
            <a:endParaRPr sz="2100" b="1">
              <a:latin typeface="Assistant"/>
              <a:ea typeface="Assistant"/>
              <a:cs typeface="Assistant"/>
              <a:sym typeface="Assistant"/>
            </a:endParaRPr>
          </a:p>
          <a:p>
            <a:pPr marL="0" lvl="0" indent="0" algn="l" rtl="0">
              <a:spcBef>
                <a:spcPts val="0"/>
              </a:spcBef>
              <a:spcAft>
                <a:spcPts val="0"/>
              </a:spcAft>
              <a:buNone/>
            </a:pPr>
            <a:endParaRPr sz="1800">
              <a:latin typeface="Assistant"/>
              <a:ea typeface="Assistant"/>
              <a:cs typeface="Assistant"/>
              <a:sym typeface="Assistant"/>
            </a:endParaRPr>
          </a:p>
          <a:p>
            <a:pPr marL="0" lvl="0" indent="0" algn="ctr" rtl="0">
              <a:spcBef>
                <a:spcPts val="0"/>
              </a:spcBef>
              <a:spcAft>
                <a:spcPts val="0"/>
              </a:spcAft>
              <a:buNone/>
            </a:pPr>
            <a:endParaRPr sz="1800">
              <a:latin typeface="Assistant"/>
              <a:ea typeface="Assistant"/>
              <a:cs typeface="Assistant"/>
              <a:sym typeface="Assistan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14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PROVE CORRECTNESS w/ INDUCTION</a:t>
            </a:r>
            <a:endParaRPr sz="3600">
              <a:solidFill>
                <a:schemeClr val="accent5"/>
              </a:solidFill>
              <a:latin typeface="Lato Light"/>
              <a:ea typeface="Lato Light"/>
              <a:cs typeface="Lato Light"/>
              <a:sym typeface="Lato Light"/>
            </a:endParaRPr>
          </a:p>
        </p:txBody>
      </p:sp>
      <p:sp>
        <p:nvSpPr>
          <p:cNvPr id="2097" name="Google Shape;2097;p148"/>
          <p:cNvSpPr/>
          <p:nvPr/>
        </p:nvSpPr>
        <p:spPr>
          <a:xfrm>
            <a:off x="459863" y="1183058"/>
            <a:ext cx="3910800" cy="3789300"/>
          </a:xfrm>
          <a:prstGeom prst="roundRect">
            <a:avLst>
              <a:gd name="adj" fmla="val 11198"/>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Assistant"/>
                <a:ea typeface="Assistant"/>
                <a:cs typeface="Assistant"/>
                <a:sym typeface="Assistant"/>
              </a:rPr>
              <a:t>ITERATIVE ALGORITHMS</a:t>
            </a:r>
            <a:endParaRPr sz="2100" b="1">
              <a:latin typeface="Assistant"/>
              <a:ea typeface="Assistant"/>
              <a:cs typeface="Assistant"/>
              <a:sym typeface="Assistant"/>
            </a:endParaRPr>
          </a:p>
          <a:p>
            <a:pPr marL="0" lvl="0" indent="0" algn="ctr" rtl="0">
              <a:spcBef>
                <a:spcPts val="0"/>
              </a:spcBef>
              <a:spcAft>
                <a:spcPts val="0"/>
              </a:spcAft>
              <a:buNone/>
            </a:pPr>
            <a:endParaRPr sz="1200" b="1">
              <a:latin typeface="Assistant"/>
              <a:ea typeface="Assistant"/>
              <a:cs typeface="Assistant"/>
              <a:sym typeface="Assistant"/>
            </a:endParaRPr>
          </a:p>
          <a:p>
            <a:pPr marL="285750" lvl="0" indent="-330200" algn="l" rtl="0">
              <a:spcBef>
                <a:spcPts val="0"/>
              </a:spcBef>
              <a:spcAft>
                <a:spcPts val="0"/>
              </a:spcAft>
              <a:buSzPts val="1600"/>
              <a:buFont typeface="Assistant"/>
              <a:buAutoNum type="arabicPeriod"/>
            </a:pPr>
            <a:r>
              <a:rPr lang="en" sz="1600" b="1">
                <a:latin typeface="Assistant"/>
                <a:ea typeface="Assistant"/>
                <a:cs typeface="Assistant"/>
                <a:sym typeface="Assistant"/>
              </a:rPr>
              <a:t>Inductive hypothesis</a:t>
            </a:r>
            <a:r>
              <a:rPr lang="en" sz="1600">
                <a:latin typeface="Assistant"/>
                <a:ea typeface="Assistant"/>
                <a:cs typeface="Assistant"/>
                <a:sym typeface="Assistant"/>
              </a:rPr>
              <a:t>: some state/condition will always hold throughout your algorithm by any iteration </a:t>
            </a:r>
            <a:r>
              <a:rPr lang="en" sz="1600" b="1">
                <a:latin typeface="Assistant"/>
                <a:ea typeface="Assistant"/>
                <a:cs typeface="Assistant"/>
                <a:sym typeface="Assistant"/>
              </a:rPr>
              <a:t>i</a:t>
            </a:r>
            <a:r>
              <a:rPr lang="en" sz="1600">
                <a:latin typeface="Assistant"/>
                <a:ea typeface="Assistant"/>
                <a:cs typeface="Assistant"/>
                <a:sym typeface="Assistant"/>
              </a:rPr>
              <a:t> </a:t>
            </a:r>
            <a:endParaRPr sz="1600">
              <a:latin typeface="Assistant"/>
              <a:ea typeface="Assistant"/>
              <a:cs typeface="Assistant"/>
              <a:sym typeface="Assistant"/>
            </a:endParaRPr>
          </a:p>
          <a:p>
            <a:pPr marL="285750" lvl="0" indent="-330200" algn="l" rtl="0">
              <a:spcBef>
                <a:spcPts val="1000"/>
              </a:spcBef>
              <a:spcAft>
                <a:spcPts val="0"/>
              </a:spcAft>
              <a:buSzPts val="1600"/>
              <a:buFont typeface="Assistant"/>
              <a:buAutoNum type="arabicPeriod"/>
            </a:pPr>
            <a:r>
              <a:rPr lang="en" sz="1600" b="1">
                <a:latin typeface="Assistant"/>
                <a:ea typeface="Assistant"/>
                <a:cs typeface="Assistant"/>
                <a:sym typeface="Assistant"/>
              </a:rPr>
              <a:t>Base case</a:t>
            </a:r>
            <a:r>
              <a:rPr lang="en" sz="1600">
                <a:latin typeface="Assistant"/>
                <a:ea typeface="Assistant"/>
                <a:cs typeface="Assistant"/>
                <a:sym typeface="Assistant"/>
              </a:rPr>
              <a:t>: show IH holds for iteration 0 (i.e. start of algorithm)</a:t>
            </a:r>
            <a:endParaRPr sz="1600">
              <a:latin typeface="Assistant"/>
              <a:ea typeface="Assistant"/>
              <a:cs typeface="Assistant"/>
              <a:sym typeface="Assistant"/>
            </a:endParaRPr>
          </a:p>
          <a:p>
            <a:pPr marL="285750" lvl="0" indent="-330200" algn="l" rtl="0">
              <a:spcBef>
                <a:spcPts val="1000"/>
              </a:spcBef>
              <a:spcAft>
                <a:spcPts val="0"/>
              </a:spcAft>
              <a:buSzPts val="1600"/>
              <a:buFont typeface="Assistant"/>
              <a:buAutoNum type="arabicPeriod"/>
            </a:pPr>
            <a:r>
              <a:rPr lang="en" sz="1600" b="1">
                <a:latin typeface="Assistant"/>
                <a:ea typeface="Assistant"/>
                <a:cs typeface="Assistant"/>
                <a:sym typeface="Assistant"/>
              </a:rPr>
              <a:t>Inductive step</a:t>
            </a:r>
            <a:r>
              <a:rPr lang="en" sz="1600">
                <a:latin typeface="Assistant"/>
                <a:ea typeface="Assistant"/>
                <a:cs typeface="Assistant"/>
                <a:sym typeface="Assistant"/>
              </a:rPr>
              <a:t>: Assume IH holds for k ⇒ prove k+1</a:t>
            </a:r>
            <a:endParaRPr sz="1600">
              <a:latin typeface="Assistant"/>
              <a:ea typeface="Assistant"/>
              <a:cs typeface="Assistant"/>
              <a:sym typeface="Assistant"/>
            </a:endParaRPr>
          </a:p>
          <a:p>
            <a:pPr marL="285750" lvl="0" indent="-330200" algn="l" rtl="0">
              <a:spcBef>
                <a:spcPts val="1000"/>
              </a:spcBef>
              <a:spcAft>
                <a:spcPts val="1000"/>
              </a:spcAft>
              <a:buSzPts val="1600"/>
              <a:buFont typeface="Assistant"/>
              <a:buAutoNum type="arabicPeriod"/>
            </a:pPr>
            <a:r>
              <a:rPr lang="en" sz="1600" b="1">
                <a:latin typeface="Assistant"/>
                <a:ea typeface="Assistant"/>
                <a:cs typeface="Assistant"/>
                <a:sym typeface="Assistant"/>
              </a:rPr>
              <a:t>Conclusion</a:t>
            </a:r>
            <a:r>
              <a:rPr lang="en" sz="1600">
                <a:latin typeface="Assistant"/>
                <a:ea typeface="Assistant"/>
                <a:cs typeface="Assistant"/>
                <a:sym typeface="Assistant"/>
              </a:rPr>
              <a:t>: IH holds for i = # total iterations ⇒ yay!</a:t>
            </a:r>
            <a:endParaRPr sz="1600">
              <a:latin typeface="Assistant"/>
              <a:ea typeface="Assistant"/>
              <a:cs typeface="Assistant"/>
              <a:sym typeface="Assistant"/>
            </a:endParaRPr>
          </a:p>
        </p:txBody>
      </p:sp>
      <p:sp>
        <p:nvSpPr>
          <p:cNvPr id="2098" name="Google Shape;2098;p1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106</a:t>
            </a:fld>
            <a:endParaRPr/>
          </a:p>
        </p:txBody>
      </p:sp>
      <p:sp>
        <p:nvSpPr>
          <p:cNvPr id="2099" name="Google Shape;2099;p148"/>
          <p:cNvSpPr/>
          <p:nvPr/>
        </p:nvSpPr>
        <p:spPr>
          <a:xfrm>
            <a:off x="4773338" y="1165100"/>
            <a:ext cx="3910800" cy="3789300"/>
          </a:xfrm>
          <a:prstGeom prst="roundRect">
            <a:avLst>
              <a:gd name="adj" fmla="val 11020"/>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Assistant"/>
                <a:ea typeface="Assistant"/>
                <a:cs typeface="Assistant"/>
                <a:sym typeface="Assistant"/>
              </a:rPr>
              <a:t>RECURSIVE ALGORITHMS</a:t>
            </a:r>
            <a:endParaRPr sz="2100" b="1">
              <a:latin typeface="Assistant"/>
              <a:ea typeface="Assistant"/>
              <a:cs typeface="Assistant"/>
              <a:sym typeface="Assistant"/>
            </a:endParaRPr>
          </a:p>
          <a:p>
            <a:pPr marL="0" lvl="0" indent="0" algn="ctr" rtl="0">
              <a:spcBef>
                <a:spcPts val="0"/>
              </a:spcBef>
              <a:spcAft>
                <a:spcPts val="0"/>
              </a:spcAft>
              <a:buNone/>
            </a:pPr>
            <a:endParaRPr sz="1200" b="1">
              <a:latin typeface="Assistant"/>
              <a:ea typeface="Assistant"/>
              <a:cs typeface="Assistant"/>
              <a:sym typeface="Assistant"/>
            </a:endParaRPr>
          </a:p>
          <a:p>
            <a:pPr marL="457200" lvl="0" indent="0" algn="l" rtl="0">
              <a:spcBef>
                <a:spcPts val="0"/>
              </a:spcBef>
              <a:spcAft>
                <a:spcPts val="0"/>
              </a:spcAft>
              <a:buNone/>
            </a:pPr>
            <a:endParaRPr sz="1600">
              <a:latin typeface="Assistant"/>
              <a:ea typeface="Assistant"/>
              <a:cs typeface="Assistant"/>
              <a:sym typeface="Assistant"/>
            </a:endParaRPr>
          </a:p>
          <a:p>
            <a:pPr marL="0" lvl="0" indent="0" algn="l" rtl="0">
              <a:spcBef>
                <a:spcPts val="1000"/>
              </a:spcBef>
              <a:spcAft>
                <a:spcPts val="0"/>
              </a:spcAft>
              <a:buNone/>
            </a:pPr>
            <a:endParaRPr sz="1800">
              <a:latin typeface="Assistant"/>
              <a:ea typeface="Assistant"/>
              <a:cs typeface="Assistant"/>
              <a:sym typeface="Assistant"/>
            </a:endParaRPr>
          </a:p>
          <a:p>
            <a:pPr marL="0" lvl="0" indent="0" algn="ctr" rtl="0">
              <a:spcBef>
                <a:spcPts val="0"/>
              </a:spcBef>
              <a:spcAft>
                <a:spcPts val="0"/>
              </a:spcAft>
              <a:buNone/>
            </a:pPr>
            <a:endParaRPr sz="1800">
              <a:latin typeface="Assistant"/>
              <a:ea typeface="Assistant"/>
              <a:cs typeface="Assistant"/>
              <a:sym typeface="Assistant"/>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2104" name="Google Shape;2104;p14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PROVE CORRECTNESS w/ INDUCTION</a:t>
            </a:r>
            <a:endParaRPr sz="3600">
              <a:solidFill>
                <a:schemeClr val="accent5"/>
              </a:solidFill>
              <a:latin typeface="Lato Light"/>
              <a:ea typeface="Lato Light"/>
              <a:cs typeface="Lato Light"/>
              <a:sym typeface="Lato Light"/>
            </a:endParaRPr>
          </a:p>
        </p:txBody>
      </p:sp>
      <p:sp>
        <p:nvSpPr>
          <p:cNvPr id="2105" name="Google Shape;2105;p149"/>
          <p:cNvSpPr/>
          <p:nvPr/>
        </p:nvSpPr>
        <p:spPr>
          <a:xfrm>
            <a:off x="459863" y="1183058"/>
            <a:ext cx="3910800" cy="3789300"/>
          </a:xfrm>
          <a:prstGeom prst="roundRect">
            <a:avLst>
              <a:gd name="adj" fmla="val 11198"/>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Assistant"/>
                <a:ea typeface="Assistant"/>
                <a:cs typeface="Assistant"/>
                <a:sym typeface="Assistant"/>
              </a:rPr>
              <a:t>ITERATIVE ALGORITHMS</a:t>
            </a:r>
            <a:endParaRPr sz="2100" b="1">
              <a:latin typeface="Assistant"/>
              <a:ea typeface="Assistant"/>
              <a:cs typeface="Assistant"/>
              <a:sym typeface="Assistant"/>
            </a:endParaRPr>
          </a:p>
          <a:p>
            <a:pPr marL="0" lvl="0" indent="0" algn="ctr" rtl="0">
              <a:spcBef>
                <a:spcPts val="0"/>
              </a:spcBef>
              <a:spcAft>
                <a:spcPts val="0"/>
              </a:spcAft>
              <a:buNone/>
            </a:pPr>
            <a:endParaRPr sz="1200" b="1">
              <a:latin typeface="Assistant"/>
              <a:ea typeface="Assistant"/>
              <a:cs typeface="Assistant"/>
              <a:sym typeface="Assistant"/>
            </a:endParaRPr>
          </a:p>
          <a:p>
            <a:pPr marL="285750" lvl="0" indent="-330200" algn="l" rtl="0">
              <a:spcBef>
                <a:spcPts val="0"/>
              </a:spcBef>
              <a:spcAft>
                <a:spcPts val="0"/>
              </a:spcAft>
              <a:buSzPts val="1600"/>
              <a:buFont typeface="Assistant"/>
              <a:buAutoNum type="arabicPeriod"/>
            </a:pPr>
            <a:r>
              <a:rPr lang="en" sz="1600" b="1">
                <a:latin typeface="Assistant"/>
                <a:ea typeface="Assistant"/>
                <a:cs typeface="Assistant"/>
                <a:sym typeface="Assistant"/>
              </a:rPr>
              <a:t>Inductive hypothesis</a:t>
            </a:r>
            <a:r>
              <a:rPr lang="en" sz="1600">
                <a:latin typeface="Assistant"/>
                <a:ea typeface="Assistant"/>
                <a:cs typeface="Assistant"/>
                <a:sym typeface="Assistant"/>
              </a:rPr>
              <a:t>: some state/condition will always hold throughout your algorithm by any iteration </a:t>
            </a:r>
            <a:r>
              <a:rPr lang="en" sz="1600" b="1">
                <a:latin typeface="Assistant"/>
                <a:ea typeface="Assistant"/>
                <a:cs typeface="Assistant"/>
                <a:sym typeface="Assistant"/>
              </a:rPr>
              <a:t>i</a:t>
            </a:r>
            <a:r>
              <a:rPr lang="en" sz="1600">
                <a:latin typeface="Assistant"/>
                <a:ea typeface="Assistant"/>
                <a:cs typeface="Assistant"/>
                <a:sym typeface="Assistant"/>
              </a:rPr>
              <a:t> </a:t>
            </a:r>
            <a:endParaRPr sz="1600">
              <a:latin typeface="Assistant"/>
              <a:ea typeface="Assistant"/>
              <a:cs typeface="Assistant"/>
              <a:sym typeface="Assistant"/>
            </a:endParaRPr>
          </a:p>
          <a:p>
            <a:pPr marL="285750" lvl="0" indent="-330200" algn="l" rtl="0">
              <a:spcBef>
                <a:spcPts val="1000"/>
              </a:spcBef>
              <a:spcAft>
                <a:spcPts val="0"/>
              </a:spcAft>
              <a:buSzPts val="1600"/>
              <a:buFont typeface="Assistant"/>
              <a:buAutoNum type="arabicPeriod"/>
            </a:pPr>
            <a:r>
              <a:rPr lang="en" sz="1600" b="1">
                <a:latin typeface="Assistant"/>
                <a:ea typeface="Assistant"/>
                <a:cs typeface="Assistant"/>
                <a:sym typeface="Assistant"/>
              </a:rPr>
              <a:t>Base case</a:t>
            </a:r>
            <a:r>
              <a:rPr lang="en" sz="1600">
                <a:latin typeface="Assistant"/>
                <a:ea typeface="Assistant"/>
                <a:cs typeface="Assistant"/>
                <a:sym typeface="Assistant"/>
              </a:rPr>
              <a:t>: show IH holds for iteration 0 (i.e. start of algorithm)</a:t>
            </a:r>
            <a:endParaRPr sz="1600">
              <a:latin typeface="Assistant"/>
              <a:ea typeface="Assistant"/>
              <a:cs typeface="Assistant"/>
              <a:sym typeface="Assistant"/>
            </a:endParaRPr>
          </a:p>
          <a:p>
            <a:pPr marL="285750" lvl="0" indent="-330200" algn="l" rtl="0">
              <a:spcBef>
                <a:spcPts val="1000"/>
              </a:spcBef>
              <a:spcAft>
                <a:spcPts val="0"/>
              </a:spcAft>
              <a:buSzPts val="1600"/>
              <a:buFont typeface="Assistant"/>
              <a:buAutoNum type="arabicPeriod"/>
            </a:pPr>
            <a:r>
              <a:rPr lang="en" sz="1600" b="1">
                <a:latin typeface="Assistant"/>
                <a:ea typeface="Assistant"/>
                <a:cs typeface="Assistant"/>
                <a:sym typeface="Assistant"/>
              </a:rPr>
              <a:t>Inductive step</a:t>
            </a:r>
            <a:r>
              <a:rPr lang="en" sz="1600">
                <a:latin typeface="Assistant"/>
                <a:ea typeface="Assistant"/>
                <a:cs typeface="Assistant"/>
                <a:sym typeface="Assistant"/>
              </a:rPr>
              <a:t>: Assume IH holds for k ⇒ prove k+1</a:t>
            </a:r>
            <a:endParaRPr sz="1600">
              <a:latin typeface="Assistant"/>
              <a:ea typeface="Assistant"/>
              <a:cs typeface="Assistant"/>
              <a:sym typeface="Assistant"/>
            </a:endParaRPr>
          </a:p>
          <a:p>
            <a:pPr marL="285750" lvl="0" indent="-330200" algn="l" rtl="0">
              <a:spcBef>
                <a:spcPts val="1000"/>
              </a:spcBef>
              <a:spcAft>
                <a:spcPts val="1000"/>
              </a:spcAft>
              <a:buSzPts val="1600"/>
              <a:buFont typeface="Assistant"/>
              <a:buAutoNum type="arabicPeriod"/>
            </a:pPr>
            <a:r>
              <a:rPr lang="en" sz="1600" b="1">
                <a:latin typeface="Assistant"/>
                <a:ea typeface="Assistant"/>
                <a:cs typeface="Assistant"/>
                <a:sym typeface="Assistant"/>
              </a:rPr>
              <a:t>Conclusion</a:t>
            </a:r>
            <a:r>
              <a:rPr lang="en" sz="1600">
                <a:latin typeface="Assistant"/>
                <a:ea typeface="Assistant"/>
                <a:cs typeface="Assistant"/>
                <a:sym typeface="Assistant"/>
              </a:rPr>
              <a:t>: IH holds for i = # total iterations ⇒ yay!</a:t>
            </a:r>
            <a:endParaRPr sz="1600">
              <a:latin typeface="Assistant"/>
              <a:ea typeface="Assistant"/>
              <a:cs typeface="Assistant"/>
              <a:sym typeface="Assistant"/>
            </a:endParaRPr>
          </a:p>
        </p:txBody>
      </p:sp>
      <p:sp>
        <p:nvSpPr>
          <p:cNvPr id="2106" name="Google Shape;2106;p1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107</a:t>
            </a:fld>
            <a:endParaRPr/>
          </a:p>
        </p:txBody>
      </p:sp>
      <p:sp>
        <p:nvSpPr>
          <p:cNvPr id="2107" name="Google Shape;2107;p149"/>
          <p:cNvSpPr/>
          <p:nvPr/>
        </p:nvSpPr>
        <p:spPr>
          <a:xfrm>
            <a:off x="4773350" y="1165100"/>
            <a:ext cx="3910800" cy="3789300"/>
          </a:xfrm>
          <a:prstGeom prst="roundRect">
            <a:avLst>
              <a:gd name="adj" fmla="val 11020"/>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Assistant"/>
                <a:ea typeface="Assistant"/>
                <a:cs typeface="Assistant"/>
                <a:sym typeface="Assistant"/>
              </a:rPr>
              <a:t>RECURSIVE ALGORITHMS</a:t>
            </a:r>
            <a:endParaRPr sz="2100" b="1">
              <a:latin typeface="Assistant"/>
              <a:ea typeface="Assistant"/>
              <a:cs typeface="Assistant"/>
              <a:sym typeface="Assistant"/>
            </a:endParaRPr>
          </a:p>
          <a:p>
            <a:pPr marL="0" lvl="0" indent="0" algn="ctr" rtl="0">
              <a:spcBef>
                <a:spcPts val="0"/>
              </a:spcBef>
              <a:spcAft>
                <a:spcPts val="0"/>
              </a:spcAft>
              <a:buNone/>
            </a:pPr>
            <a:endParaRPr sz="1200" b="1">
              <a:latin typeface="Assistant"/>
              <a:ea typeface="Assistant"/>
              <a:cs typeface="Assistant"/>
              <a:sym typeface="Assistant"/>
            </a:endParaRPr>
          </a:p>
          <a:p>
            <a:pPr marL="285750" lvl="0" indent="-330200" algn="l" rtl="0">
              <a:spcBef>
                <a:spcPts val="0"/>
              </a:spcBef>
              <a:spcAft>
                <a:spcPts val="0"/>
              </a:spcAft>
              <a:buSzPts val="1600"/>
              <a:buFont typeface="Assistant"/>
              <a:buAutoNum type="arabicPeriod"/>
            </a:pPr>
            <a:r>
              <a:rPr lang="en" sz="1600" b="1">
                <a:latin typeface="Assistant"/>
                <a:ea typeface="Assistant"/>
                <a:cs typeface="Assistant"/>
                <a:sym typeface="Assistant"/>
              </a:rPr>
              <a:t>Inductive hypothesis</a:t>
            </a:r>
            <a:r>
              <a:rPr lang="en" sz="1600">
                <a:latin typeface="Assistant"/>
                <a:ea typeface="Assistant"/>
                <a:cs typeface="Assistant"/>
                <a:sym typeface="Assistant"/>
              </a:rPr>
              <a:t>: your algorithm is correct for sizes </a:t>
            </a:r>
            <a:r>
              <a:rPr lang="en" sz="1600" i="1">
                <a:latin typeface="Assistant"/>
                <a:ea typeface="Assistant"/>
                <a:cs typeface="Assistant"/>
                <a:sym typeface="Assistant"/>
              </a:rPr>
              <a:t>up to </a:t>
            </a:r>
            <a:r>
              <a:rPr lang="en" sz="1600" b="1">
                <a:latin typeface="Assistant"/>
                <a:ea typeface="Assistant"/>
                <a:cs typeface="Assistant"/>
                <a:sym typeface="Assistant"/>
              </a:rPr>
              <a:t>i</a:t>
            </a:r>
            <a:r>
              <a:rPr lang="en" sz="1600">
                <a:latin typeface="Assistant"/>
                <a:ea typeface="Assistant"/>
                <a:cs typeface="Assistant"/>
                <a:sym typeface="Assistant"/>
              </a:rPr>
              <a:t> </a:t>
            </a:r>
            <a:endParaRPr sz="1600">
              <a:latin typeface="Assistant"/>
              <a:ea typeface="Assistant"/>
              <a:cs typeface="Assistant"/>
              <a:sym typeface="Assistant"/>
            </a:endParaRPr>
          </a:p>
          <a:p>
            <a:pPr marL="285750" lvl="0" indent="-330200" algn="l" rtl="0">
              <a:spcBef>
                <a:spcPts val="1000"/>
              </a:spcBef>
              <a:spcAft>
                <a:spcPts val="0"/>
              </a:spcAft>
              <a:buSzPts val="1600"/>
              <a:buFont typeface="Assistant"/>
              <a:buAutoNum type="arabicPeriod"/>
            </a:pPr>
            <a:r>
              <a:rPr lang="en" sz="1600" b="1">
                <a:latin typeface="Assistant"/>
                <a:ea typeface="Assistant"/>
                <a:cs typeface="Assistant"/>
                <a:sym typeface="Assistant"/>
              </a:rPr>
              <a:t>Base case</a:t>
            </a:r>
            <a:r>
              <a:rPr lang="en" sz="1600">
                <a:latin typeface="Assistant"/>
                <a:ea typeface="Assistant"/>
                <a:cs typeface="Assistant"/>
                <a:sym typeface="Assistant"/>
              </a:rPr>
              <a:t>: IH holds for i &lt; small const.</a:t>
            </a:r>
            <a:endParaRPr sz="1600">
              <a:latin typeface="Assistant"/>
              <a:ea typeface="Assistant"/>
              <a:cs typeface="Assistant"/>
              <a:sym typeface="Assistant"/>
            </a:endParaRPr>
          </a:p>
          <a:p>
            <a:pPr marL="285750" lvl="0" indent="-330200" algn="l" rtl="0">
              <a:spcBef>
                <a:spcPts val="1000"/>
              </a:spcBef>
              <a:spcAft>
                <a:spcPts val="0"/>
              </a:spcAft>
              <a:buSzPts val="1600"/>
              <a:buFont typeface="Assistant"/>
              <a:buAutoNum type="arabicPeriod"/>
            </a:pPr>
            <a:r>
              <a:rPr lang="en" sz="1600" b="1">
                <a:latin typeface="Assistant"/>
                <a:ea typeface="Assistant"/>
                <a:cs typeface="Assistant"/>
                <a:sym typeface="Assistant"/>
              </a:rPr>
              <a:t>Inductive step</a:t>
            </a:r>
            <a:r>
              <a:rPr lang="en" sz="1600">
                <a:latin typeface="Assistant"/>
                <a:ea typeface="Assistant"/>
                <a:cs typeface="Assistant"/>
                <a:sym typeface="Assistant"/>
              </a:rPr>
              <a:t>: </a:t>
            </a:r>
            <a:endParaRPr sz="1600">
              <a:latin typeface="Assistant"/>
              <a:ea typeface="Assistant"/>
              <a:cs typeface="Assistant"/>
              <a:sym typeface="Assistant"/>
            </a:endParaRPr>
          </a:p>
          <a:p>
            <a:pPr marL="685800" lvl="1" indent="-215900" algn="l" rtl="0">
              <a:spcBef>
                <a:spcPts val="0"/>
              </a:spcBef>
              <a:spcAft>
                <a:spcPts val="0"/>
              </a:spcAft>
              <a:buSzPts val="1600"/>
              <a:buFont typeface="Assistant"/>
              <a:buChar char="○"/>
            </a:pPr>
            <a:r>
              <a:rPr lang="en" sz="1600">
                <a:latin typeface="Assistant"/>
                <a:ea typeface="Assistant"/>
                <a:cs typeface="Assistant"/>
                <a:sym typeface="Assistant"/>
              </a:rPr>
              <a:t>assume IH holds for k ⇒ prove k+1, </a:t>
            </a:r>
            <a:r>
              <a:rPr lang="en" sz="1600" i="1">
                <a:latin typeface="Assistant"/>
                <a:ea typeface="Assistant"/>
                <a:cs typeface="Assistant"/>
                <a:sym typeface="Assistant"/>
              </a:rPr>
              <a:t>OR </a:t>
            </a:r>
            <a:endParaRPr sz="1600" i="1">
              <a:latin typeface="Assistant"/>
              <a:ea typeface="Assistant"/>
              <a:cs typeface="Assistant"/>
              <a:sym typeface="Assistant"/>
            </a:endParaRPr>
          </a:p>
          <a:p>
            <a:pPr marL="685800" lvl="1" indent="-215900" algn="l" rtl="0">
              <a:spcBef>
                <a:spcPts val="0"/>
              </a:spcBef>
              <a:spcAft>
                <a:spcPts val="0"/>
              </a:spcAft>
              <a:buSzPts val="1600"/>
              <a:buFont typeface="Assistant"/>
              <a:buChar char="○"/>
            </a:pPr>
            <a:r>
              <a:rPr lang="en" sz="1600">
                <a:latin typeface="Assistant"/>
                <a:ea typeface="Assistant"/>
                <a:cs typeface="Assistant"/>
                <a:sym typeface="Assistant"/>
              </a:rPr>
              <a:t>assume IH holds for {1,2,...,k-1} ⇒ prove k</a:t>
            </a:r>
            <a:r>
              <a:rPr lang="en" sz="1700">
                <a:latin typeface="Assistant"/>
                <a:ea typeface="Assistant"/>
                <a:cs typeface="Assistant"/>
                <a:sym typeface="Assistant"/>
              </a:rPr>
              <a:t> </a:t>
            </a:r>
            <a:r>
              <a:rPr lang="en" sz="1000">
                <a:solidFill>
                  <a:srgbClr val="999999"/>
                </a:solidFill>
                <a:latin typeface="Assistant"/>
                <a:ea typeface="Assistant"/>
                <a:cs typeface="Assistant"/>
                <a:sym typeface="Assistant"/>
              </a:rPr>
              <a:t>(*it’s not important that I chose k instead of k+1, using k is can just be syntactically cleaner!)</a:t>
            </a:r>
            <a:endParaRPr sz="1000">
              <a:solidFill>
                <a:srgbClr val="999999"/>
              </a:solidFill>
              <a:latin typeface="Assistant"/>
              <a:ea typeface="Assistant"/>
              <a:cs typeface="Assistant"/>
              <a:sym typeface="Assistant"/>
            </a:endParaRPr>
          </a:p>
          <a:p>
            <a:pPr marL="285750" lvl="0" indent="-330200" algn="l" rtl="0">
              <a:spcBef>
                <a:spcPts val="1000"/>
              </a:spcBef>
              <a:spcAft>
                <a:spcPts val="0"/>
              </a:spcAft>
              <a:buSzPts val="1600"/>
              <a:buFont typeface="Assistant"/>
              <a:buAutoNum type="arabicPeriod"/>
            </a:pPr>
            <a:r>
              <a:rPr lang="en" sz="1600" b="1">
                <a:latin typeface="Assistant"/>
                <a:ea typeface="Assistant"/>
                <a:cs typeface="Assistant"/>
                <a:sym typeface="Assistant"/>
              </a:rPr>
              <a:t>Conclusion</a:t>
            </a:r>
            <a:r>
              <a:rPr lang="en" sz="1600">
                <a:latin typeface="Assistant"/>
                <a:ea typeface="Assistant"/>
                <a:cs typeface="Assistant"/>
                <a:sym typeface="Assistant"/>
              </a:rPr>
              <a:t>: IH holds for i = n ⇒ yay!</a:t>
            </a:r>
            <a:endParaRPr sz="1600">
              <a:latin typeface="Assistant"/>
              <a:ea typeface="Assistant"/>
              <a:cs typeface="Assistant"/>
              <a:sym typeface="Assistant"/>
            </a:endParaRPr>
          </a:p>
          <a:p>
            <a:pPr marL="0" lvl="0" indent="0" algn="l" rtl="0">
              <a:spcBef>
                <a:spcPts val="1000"/>
              </a:spcBef>
              <a:spcAft>
                <a:spcPts val="0"/>
              </a:spcAft>
              <a:buNone/>
            </a:pPr>
            <a:endParaRPr sz="1800">
              <a:latin typeface="Assistant"/>
              <a:ea typeface="Assistant"/>
              <a:cs typeface="Assistant"/>
              <a:sym typeface="Assistant"/>
            </a:endParaRPr>
          </a:p>
          <a:p>
            <a:pPr marL="0" lvl="0" indent="0" algn="ctr" rtl="0">
              <a:spcBef>
                <a:spcPts val="0"/>
              </a:spcBef>
              <a:spcAft>
                <a:spcPts val="0"/>
              </a:spcAft>
              <a:buNone/>
            </a:pPr>
            <a:endParaRPr sz="1800">
              <a:latin typeface="Assistant"/>
              <a:ea typeface="Assistant"/>
              <a:cs typeface="Assistant"/>
              <a:sym typeface="Assistant"/>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111"/>
        <p:cNvGrpSpPr/>
        <p:nvPr/>
      </p:nvGrpSpPr>
      <p:grpSpPr>
        <a:xfrm>
          <a:off x="0" y="0"/>
          <a:ext cx="0" cy="0"/>
          <a:chOff x="0" y="0"/>
          <a:chExt cx="0" cy="0"/>
        </a:xfrm>
      </p:grpSpPr>
      <p:sp>
        <p:nvSpPr>
          <p:cNvPr id="2112" name="Google Shape;2112;p15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IS IT FAST?</a:t>
            </a:r>
            <a:endParaRPr sz="3600">
              <a:solidFill>
                <a:schemeClr val="accent5"/>
              </a:solidFill>
              <a:latin typeface="Lato Light"/>
              <a:ea typeface="Lato Light"/>
              <a:cs typeface="Lato Light"/>
              <a:sym typeface="Lato Light"/>
            </a:endParaRPr>
          </a:p>
        </p:txBody>
      </p:sp>
      <p:sp>
        <p:nvSpPr>
          <p:cNvPr id="2113" name="Google Shape;2113;p150"/>
          <p:cNvSpPr/>
          <p:nvPr/>
        </p:nvSpPr>
        <p:spPr>
          <a:xfrm>
            <a:off x="2549250" y="1211700"/>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L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(A[0:n/2])</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(A[n/2:n])</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t>
            </a:r>
            <a:r>
              <a:rPr lang="en" sz="2100" b="1">
                <a:solidFill>
                  <a:schemeClr val="accent5"/>
                </a:solidFill>
                <a:latin typeface="Inconsolata"/>
                <a:ea typeface="Inconsolata"/>
                <a:cs typeface="Inconsolata"/>
                <a:sym typeface="Inconsolata"/>
              </a:rPr>
              <a:t>MERGE</a:t>
            </a:r>
            <a:r>
              <a:rPr lang="en" sz="2100">
                <a:latin typeface="Inconsolata"/>
                <a:ea typeface="Inconsolata"/>
                <a:cs typeface="Inconsolata"/>
                <a:sym typeface="Inconsolata"/>
              </a:rPr>
              <a:t>(L,R)</a:t>
            </a:r>
            <a:endParaRPr sz="2100">
              <a:latin typeface="Inconsolata"/>
              <a:ea typeface="Inconsolata"/>
              <a:cs typeface="Inconsolata"/>
              <a:sym typeface="Inconsolata"/>
            </a:endParaRPr>
          </a:p>
        </p:txBody>
      </p:sp>
      <p:sp>
        <p:nvSpPr>
          <p:cNvPr id="2114" name="Google Shape;2114;p150"/>
          <p:cNvSpPr txBox="1"/>
          <p:nvPr/>
        </p:nvSpPr>
        <p:spPr>
          <a:xfrm>
            <a:off x="1266450" y="4077875"/>
            <a:ext cx="6611100" cy="8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CC0000"/>
                </a:solidFill>
                <a:latin typeface="Assistant"/>
                <a:ea typeface="Assistant"/>
                <a:cs typeface="Assistant"/>
                <a:sym typeface="Assistant"/>
              </a:rPr>
              <a:t>CLAIM: MergeSort runs in time </a:t>
            </a:r>
            <a:r>
              <a:rPr lang="en" sz="2800" b="1">
                <a:solidFill>
                  <a:srgbClr val="CC0000"/>
                </a:solidFill>
                <a:latin typeface="Assistant"/>
                <a:ea typeface="Assistant"/>
                <a:cs typeface="Assistant"/>
                <a:sym typeface="Assistant"/>
              </a:rPr>
              <a:t>O(n log n)</a:t>
            </a:r>
            <a:endParaRPr sz="2800" b="1">
              <a:solidFill>
                <a:srgbClr val="CC0000"/>
              </a:solidFill>
              <a:latin typeface="Assistant"/>
              <a:ea typeface="Assistant"/>
              <a:cs typeface="Assistant"/>
              <a:sym typeface="Assistant"/>
            </a:endParaRPr>
          </a:p>
        </p:txBody>
      </p:sp>
      <p:sp>
        <p:nvSpPr>
          <p:cNvPr id="2115" name="Google Shape;2115;p1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108</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119"/>
        <p:cNvGrpSpPr/>
        <p:nvPr/>
      </p:nvGrpSpPr>
      <p:grpSpPr>
        <a:xfrm>
          <a:off x="0" y="0"/>
          <a:ext cx="0" cy="0"/>
          <a:chOff x="0" y="0"/>
          <a:chExt cx="0" cy="0"/>
        </a:xfrm>
      </p:grpSpPr>
      <p:sp>
        <p:nvSpPr>
          <p:cNvPr id="2120" name="Google Shape;2120;p15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AN ASIDE: O(n log n) vs. O(n</a:t>
            </a:r>
            <a:r>
              <a:rPr lang="en" sz="3600" baseline="30000">
                <a:solidFill>
                  <a:schemeClr val="accent5"/>
                </a:solidFill>
                <a:latin typeface="Lato Light"/>
                <a:ea typeface="Lato Light"/>
                <a:cs typeface="Lato Light"/>
                <a:sym typeface="Lato Light"/>
              </a:rPr>
              <a:t>2</a:t>
            </a:r>
            <a:r>
              <a:rPr lang="en" sz="3600">
                <a:solidFill>
                  <a:schemeClr val="accent5"/>
                </a:solidFill>
                <a:latin typeface="Lato Light"/>
                <a:ea typeface="Lato Light"/>
                <a:cs typeface="Lato Light"/>
                <a:sym typeface="Lato Light"/>
              </a:rPr>
              <a:t>)?</a:t>
            </a:r>
            <a:endParaRPr sz="3600">
              <a:solidFill>
                <a:schemeClr val="accent5"/>
              </a:solidFill>
              <a:latin typeface="Lato Light"/>
              <a:ea typeface="Lato Light"/>
              <a:cs typeface="Lato Light"/>
              <a:sym typeface="Lato Light"/>
            </a:endParaRPr>
          </a:p>
        </p:txBody>
      </p:sp>
      <p:sp>
        <p:nvSpPr>
          <p:cNvPr id="2121" name="Google Shape;2121;p151"/>
          <p:cNvSpPr txBox="1"/>
          <p:nvPr/>
        </p:nvSpPr>
        <p:spPr>
          <a:xfrm>
            <a:off x="629100" y="1094425"/>
            <a:ext cx="7885800" cy="64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200">
                <a:latin typeface="Assistant Light"/>
                <a:ea typeface="Assistant Light"/>
                <a:cs typeface="Assistant Light"/>
                <a:sym typeface="Assistant Light"/>
              </a:rPr>
              <a:t>log(n) grows very slowly! (Much more slowly than n)</a:t>
            </a:r>
            <a:endParaRPr sz="2200">
              <a:latin typeface="Assistant Light"/>
              <a:ea typeface="Assistant Light"/>
              <a:cs typeface="Assistant Light"/>
              <a:sym typeface="Assistant Light"/>
            </a:endParaRPr>
          </a:p>
        </p:txBody>
      </p:sp>
      <p:sp>
        <p:nvSpPr>
          <p:cNvPr id="2122" name="Google Shape;2122;p1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BIG-O NOTATION </a:t>
            </a:r>
            <a:endParaRPr sz="3600">
              <a:solidFill>
                <a:schemeClr val="accent5"/>
              </a:solidFill>
              <a:latin typeface="Lato Light"/>
              <a:ea typeface="Lato Light"/>
              <a:cs typeface="Lato Light"/>
              <a:sym typeface="Lato Light"/>
            </a:endParaRPr>
          </a:p>
        </p:txBody>
      </p:sp>
      <p:sp>
        <p:nvSpPr>
          <p:cNvPr id="339" name="Google Shape;339;p53"/>
          <p:cNvSpPr/>
          <p:nvPr/>
        </p:nvSpPr>
        <p:spPr>
          <a:xfrm>
            <a:off x="293850"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In English</a:t>
            </a:r>
            <a:endParaRPr sz="2300" b="1">
              <a:latin typeface="Assistant"/>
              <a:ea typeface="Assistant"/>
              <a:cs typeface="Assistant"/>
              <a:sym typeface="Assistant"/>
            </a:endParaRPr>
          </a:p>
          <a:p>
            <a:pPr marL="0" lvl="0" indent="0" algn="ctr" rtl="0">
              <a:spcBef>
                <a:spcPts val="0"/>
              </a:spcBef>
              <a:spcAft>
                <a:spcPts val="0"/>
              </a:spcAft>
              <a:buNone/>
            </a:pPr>
            <a:endParaRPr sz="25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a:ea typeface="Assistant"/>
                <a:cs typeface="Assistant"/>
                <a:sym typeface="Assistant"/>
              </a:rPr>
              <a:t>T(n) = O(f(n))</a:t>
            </a:r>
            <a:r>
              <a:rPr lang="en" sz="1700">
                <a:latin typeface="Assistant ExtraLight"/>
                <a:ea typeface="Assistant ExtraLight"/>
                <a:cs typeface="Assistant ExtraLight"/>
                <a:sym typeface="Assistant ExtraLight"/>
              </a:rPr>
              <a:t> if and only if T(n) is </a:t>
            </a:r>
            <a:r>
              <a:rPr lang="en" sz="1700" i="1">
                <a:latin typeface="Assistant ExtraLight"/>
                <a:ea typeface="Assistant ExtraLight"/>
                <a:cs typeface="Assistant ExtraLight"/>
                <a:sym typeface="Assistant ExtraLight"/>
              </a:rPr>
              <a:t>eventually</a:t>
            </a:r>
            <a:r>
              <a:rPr lang="en" sz="1700">
                <a:latin typeface="Assistant ExtraLight"/>
                <a:ea typeface="Assistant ExtraLight"/>
                <a:cs typeface="Assistant ExtraLight"/>
                <a:sym typeface="Assistant ExtraLight"/>
              </a:rPr>
              <a:t> </a:t>
            </a:r>
            <a:r>
              <a:rPr lang="en" sz="1700" b="1">
                <a:solidFill>
                  <a:schemeClr val="accent5"/>
                </a:solidFill>
                <a:latin typeface="Assistant"/>
                <a:ea typeface="Assistant"/>
                <a:cs typeface="Assistant"/>
                <a:sym typeface="Assistant"/>
              </a:rPr>
              <a:t>upper bounded</a:t>
            </a:r>
            <a:r>
              <a:rPr lang="en" sz="1700">
                <a:latin typeface="Assistant ExtraLight"/>
                <a:ea typeface="Assistant ExtraLight"/>
                <a:cs typeface="Assistant ExtraLight"/>
                <a:sym typeface="Assistant ExtraLight"/>
              </a:rPr>
              <a:t> by a constant </a:t>
            </a:r>
            <a:endParaRPr sz="17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ExtraLight"/>
                <a:ea typeface="Assistant ExtraLight"/>
                <a:cs typeface="Assistant ExtraLight"/>
                <a:sym typeface="Assistant ExtraLight"/>
              </a:rPr>
              <a:t>multiple of f(n) </a:t>
            </a:r>
            <a:endParaRPr sz="1700">
              <a:latin typeface="Assistant ExtraLight"/>
              <a:ea typeface="Assistant ExtraLight"/>
              <a:cs typeface="Assistant ExtraLight"/>
              <a:sym typeface="Assistant ExtraLight"/>
            </a:endParaRPr>
          </a:p>
        </p:txBody>
      </p:sp>
      <p:sp>
        <p:nvSpPr>
          <p:cNvPr id="340" name="Google Shape;340;p53"/>
          <p:cNvSpPr/>
          <p:nvPr/>
        </p:nvSpPr>
        <p:spPr>
          <a:xfrm>
            <a:off x="6076651"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solidFill>
                  <a:schemeClr val="dk1"/>
                </a:solidFill>
                <a:latin typeface="Assistant"/>
                <a:ea typeface="Assistant"/>
                <a:cs typeface="Assistant"/>
                <a:sym typeface="Assistant"/>
              </a:rPr>
              <a:t>In Math</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1800" b="1">
              <a:solidFill>
                <a:schemeClr val="dk1"/>
              </a:solidFill>
              <a:latin typeface="Assistant"/>
              <a:ea typeface="Assistant"/>
              <a:cs typeface="Assistant"/>
              <a:sym typeface="Assistant"/>
            </a:endParaRPr>
          </a:p>
          <a:p>
            <a:pPr marL="0" marR="0" lvl="0" indent="0" algn="ctr" rtl="0">
              <a:spcBef>
                <a:spcPts val="0"/>
              </a:spcBef>
              <a:spcAft>
                <a:spcPts val="0"/>
              </a:spcAft>
              <a:buNone/>
            </a:pPr>
            <a:r>
              <a:rPr lang="en" sz="1700">
                <a:solidFill>
                  <a:schemeClr val="dk1"/>
                </a:solidFill>
                <a:latin typeface="Assistant"/>
                <a:ea typeface="Assistant"/>
                <a:cs typeface="Assistant"/>
                <a:sym typeface="Assistant"/>
              </a:rPr>
              <a:t>T(n) = O(f(n))</a:t>
            </a:r>
            <a:r>
              <a:rPr lang="en" sz="1700">
                <a:solidFill>
                  <a:schemeClr val="dk1"/>
                </a:solidFill>
                <a:latin typeface="Assistant ExtraLight"/>
                <a:ea typeface="Assistant ExtraLight"/>
                <a:cs typeface="Assistant ExtraLight"/>
                <a:sym typeface="Assistant ExtraLight"/>
              </a:rPr>
              <a:t> if and only if </a:t>
            </a:r>
            <a:br>
              <a:rPr lang="en" sz="1700">
                <a:solidFill>
                  <a:schemeClr val="dk1"/>
                </a:solidFill>
                <a:latin typeface="Assistant ExtraLight"/>
                <a:ea typeface="Assistant ExtraLight"/>
                <a:cs typeface="Assistant ExtraLight"/>
                <a:sym typeface="Assistant ExtraLight"/>
              </a:rPr>
            </a:br>
            <a:r>
              <a:rPr lang="en" sz="1700">
                <a:solidFill>
                  <a:schemeClr val="dk1"/>
                </a:solidFill>
                <a:latin typeface="Assistant ExtraLight"/>
                <a:ea typeface="Assistant ExtraLight"/>
                <a:cs typeface="Assistant ExtraLight"/>
                <a:sym typeface="Assistant ExtraLight"/>
              </a:rPr>
              <a:t>there exists positive </a:t>
            </a:r>
            <a:r>
              <a:rPr lang="en" sz="1700" b="1">
                <a:solidFill>
                  <a:srgbClr val="CC0000"/>
                </a:solidFill>
                <a:latin typeface="Assistant"/>
                <a:ea typeface="Assistant"/>
                <a:cs typeface="Assistant"/>
                <a:sym typeface="Assistant"/>
              </a:rPr>
              <a:t>constants</a:t>
            </a:r>
            <a:r>
              <a:rPr lang="en" sz="1700">
                <a:solidFill>
                  <a:schemeClr val="dk1"/>
                </a:solidFill>
                <a:latin typeface="Assistant ExtraLight"/>
                <a:ea typeface="Assistant ExtraLight"/>
                <a:cs typeface="Assistant ExtraLight"/>
                <a:sym typeface="Assistant ExtraLight"/>
              </a:rPr>
              <a:t> </a:t>
            </a:r>
            <a:br>
              <a:rPr lang="en" sz="1700">
                <a:solidFill>
                  <a:schemeClr val="dk1"/>
                </a:solidFill>
                <a:latin typeface="Assistant ExtraLight"/>
                <a:ea typeface="Assistant ExtraLight"/>
                <a:cs typeface="Assistant ExtraLight"/>
                <a:sym typeface="Assistant ExtraLight"/>
              </a:rPr>
            </a:br>
            <a:r>
              <a:rPr lang="en" sz="1700" b="1">
                <a:solidFill>
                  <a:srgbClr val="8E7CC3"/>
                </a:solidFill>
                <a:latin typeface="Assistant"/>
                <a:ea typeface="Assistant"/>
                <a:cs typeface="Assistant"/>
                <a:sym typeface="Assistant"/>
              </a:rPr>
              <a:t>c</a:t>
            </a:r>
            <a:r>
              <a:rPr lang="en" sz="1700">
                <a:solidFill>
                  <a:schemeClr val="dk1"/>
                </a:solidFill>
                <a:latin typeface="Assistant ExtraLight"/>
                <a:ea typeface="Assistant ExtraLight"/>
                <a:cs typeface="Assistant ExtraLight"/>
                <a:sym typeface="Assistant ExtraLight"/>
              </a:rPr>
              <a:t> and </a:t>
            </a:r>
            <a:r>
              <a:rPr lang="en" sz="1700" b="1">
                <a:solidFill>
                  <a:srgbClr val="E69138"/>
                </a:solidFill>
                <a:latin typeface="Assistant"/>
                <a:ea typeface="Assistant"/>
                <a:cs typeface="Assistant"/>
                <a:sym typeface="Assistant"/>
              </a:rPr>
              <a:t>n</a:t>
            </a:r>
            <a:r>
              <a:rPr lang="en" sz="1700" b="1" baseline="-25000">
                <a:solidFill>
                  <a:srgbClr val="E69138"/>
                </a:solidFill>
                <a:latin typeface="Assistant"/>
                <a:ea typeface="Assistant"/>
                <a:cs typeface="Assistant"/>
                <a:sym typeface="Assistant"/>
              </a:rPr>
              <a:t>0</a:t>
            </a:r>
            <a:r>
              <a:rPr lang="en" sz="1700">
                <a:solidFill>
                  <a:schemeClr val="dk1"/>
                </a:solidFill>
                <a:latin typeface="Assistant ExtraLight"/>
                <a:ea typeface="Assistant ExtraLight"/>
                <a:cs typeface="Assistant ExtraLight"/>
                <a:sym typeface="Assistant ExtraLight"/>
              </a:rPr>
              <a:t> such that </a:t>
            </a:r>
            <a:r>
              <a:rPr lang="en" sz="1700" i="1">
                <a:solidFill>
                  <a:schemeClr val="dk1"/>
                </a:solidFill>
                <a:latin typeface="Assistant ExtraLight"/>
                <a:ea typeface="Assistant ExtraLight"/>
                <a:cs typeface="Assistant ExtraLight"/>
                <a:sym typeface="Assistant ExtraLight"/>
              </a:rPr>
              <a:t>for all n ≥ n</a:t>
            </a:r>
            <a:r>
              <a:rPr lang="en" sz="1700" i="1" baseline="-25000">
                <a:solidFill>
                  <a:schemeClr val="dk1"/>
                </a:solidFill>
                <a:latin typeface="Assistant ExtraLight"/>
                <a:ea typeface="Assistant ExtraLight"/>
                <a:cs typeface="Assistant ExtraLight"/>
                <a:sym typeface="Assistant ExtraLight"/>
              </a:rPr>
              <a:t>0</a:t>
            </a:r>
            <a:endParaRPr sz="1700" i="1">
              <a:solidFill>
                <a:schemeClr val="dk1"/>
              </a:solidFill>
              <a:latin typeface="Assistant ExtraLight"/>
              <a:ea typeface="Assistant ExtraLight"/>
              <a:cs typeface="Assistant ExtraLight"/>
              <a:sym typeface="Assistant ExtraLight"/>
            </a:endParaRPr>
          </a:p>
          <a:p>
            <a:pPr marL="0" marR="0" lvl="0" indent="0" algn="ctr" rtl="0">
              <a:spcBef>
                <a:spcPts val="1000"/>
              </a:spcBef>
              <a:spcAft>
                <a:spcPts val="0"/>
              </a:spcAft>
              <a:buNone/>
            </a:pPr>
            <a:r>
              <a:rPr lang="en" sz="1700">
                <a:solidFill>
                  <a:schemeClr val="dk1"/>
                </a:solidFill>
                <a:latin typeface="Assistant SemiBold"/>
                <a:ea typeface="Assistant SemiBold"/>
                <a:cs typeface="Assistant SemiBold"/>
                <a:sym typeface="Assistant SemiBold"/>
              </a:rPr>
              <a:t>T(n) ≤ c · f(n)</a:t>
            </a:r>
            <a:endParaRPr sz="1700">
              <a:solidFill>
                <a:schemeClr val="dk1"/>
              </a:solidFill>
              <a:latin typeface="Assistant SemiBold"/>
              <a:ea typeface="Assistant SemiBold"/>
              <a:cs typeface="Assistant SemiBold"/>
              <a:sym typeface="Assistant SemiBold"/>
            </a:endParaRPr>
          </a:p>
          <a:p>
            <a:pPr marL="0" lvl="0" indent="0" algn="ctr" rtl="0">
              <a:spcBef>
                <a:spcPts val="0"/>
              </a:spcBef>
              <a:spcAft>
                <a:spcPts val="0"/>
              </a:spcAft>
              <a:buNone/>
            </a:pPr>
            <a:endParaRPr sz="2300" b="1">
              <a:solidFill>
                <a:schemeClr val="dk1"/>
              </a:solidFill>
              <a:latin typeface="Assistant"/>
              <a:ea typeface="Assistant"/>
              <a:cs typeface="Assistant"/>
              <a:sym typeface="Assistant"/>
            </a:endParaRPr>
          </a:p>
        </p:txBody>
      </p:sp>
      <p:sp>
        <p:nvSpPr>
          <p:cNvPr id="341" name="Google Shape;341;p53"/>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342" name="Google Shape;342;p53"/>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O(f(n))”?</a:t>
            </a:r>
            <a:endParaRPr sz="2500" b="1">
              <a:solidFill>
                <a:srgbClr val="CC0000"/>
              </a:solidFill>
              <a:latin typeface="Assistant"/>
              <a:ea typeface="Assistant"/>
              <a:cs typeface="Assistant"/>
              <a:sym typeface="Assistant"/>
            </a:endParaRPr>
          </a:p>
        </p:txBody>
      </p:sp>
      <p:sp>
        <p:nvSpPr>
          <p:cNvPr id="343" name="Google Shape;343;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44" name="Google Shape;344;p53"/>
          <p:cNvSpPr/>
          <p:nvPr/>
        </p:nvSpPr>
        <p:spPr>
          <a:xfrm>
            <a:off x="3185250" y="2364326"/>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sz="2300" b="1">
                <a:solidFill>
                  <a:schemeClr val="dk1"/>
                </a:solidFill>
                <a:latin typeface="Assistant"/>
                <a:ea typeface="Assistant"/>
                <a:cs typeface="Assistant"/>
                <a:sym typeface="Assistant"/>
              </a:rPr>
              <a:t>In Pictures</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3000">
              <a:latin typeface="Assistant ExtraLight"/>
              <a:ea typeface="Assistant ExtraLight"/>
              <a:cs typeface="Assistant ExtraLight"/>
              <a:sym typeface="Assistant ExtraLight"/>
            </a:endParaRPr>
          </a:p>
        </p:txBody>
      </p:sp>
      <p:sp>
        <p:nvSpPr>
          <p:cNvPr id="345" name="Google Shape;345;p53"/>
          <p:cNvSpPr/>
          <p:nvPr/>
        </p:nvSpPr>
        <p:spPr>
          <a:xfrm>
            <a:off x="3513668" y="3096875"/>
            <a:ext cx="2042400" cy="1366200"/>
          </a:xfrm>
          <a:prstGeom prst="corner">
            <a:avLst>
              <a:gd name="adj1" fmla="val 1320"/>
              <a:gd name="adj2" fmla="val 141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3"/>
          <p:cNvSpPr txBox="1"/>
          <p:nvPr/>
        </p:nvSpPr>
        <p:spPr>
          <a:xfrm rot="-5400000">
            <a:off x="2654525" y="3533650"/>
            <a:ext cx="14202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Assistant"/>
                <a:ea typeface="Assistant"/>
                <a:cs typeface="Assistant"/>
                <a:sym typeface="Assistant"/>
              </a:rPr>
              <a:t>Runtime (ms)</a:t>
            </a:r>
            <a:endParaRPr sz="1000">
              <a:latin typeface="Assistant"/>
              <a:ea typeface="Assistant"/>
              <a:cs typeface="Assistant"/>
              <a:sym typeface="Assistant"/>
            </a:endParaRPr>
          </a:p>
        </p:txBody>
      </p:sp>
      <p:sp>
        <p:nvSpPr>
          <p:cNvPr id="347" name="Google Shape;347;p53"/>
          <p:cNvSpPr txBox="1"/>
          <p:nvPr/>
        </p:nvSpPr>
        <p:spPr>
          <a:xfrm>
            <a:off x="3843834" y="4540350"/>
            <a:ext cx="1501800" cy="1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ssistant"/>
                <a:ea typeface="Assistant"/>
                <a:cs typeface="Assistant"/>
                <a:sym typeface="Assistant"/>
              </a:rPr>
              <a:t>n (input size)</a:t>
            </a:r>
            <a:endParaRPr sz="1200">
              <a:latin typeface="Assistant"/>
              <a:ea typeface="Assistant"/>
              <a:cs typeface="Assistant"/>
              <a:sym typeface="Assistant"/>
            </a:endParaRPr>
          </a:p>
        </p:txBody>
      </p:sp>
      <p:sp>
        <p:nvSpPr>
          <p:cNvPr id="348" name="Google Shape;348;p53"/>
          <p:cNvSpPr/>
          <p:nvPr/>
        </p:nvSpPr>
        <p:spPr>
          <a:xfrm>
            <a:off x="3524775" y="3931924"/>
            <a:ext cx="1958697" cy="496814"/>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9525" cap="flat" cmpd="sng">
            <a:solidFill>
              <a:schemeClr val="accent5"/>
            </a:solidFill>
            <a:prstDash val="dash"/>
            <a:round/>
            <a:headEnd type="none" w="med" len="med"/>
            <a:tailEnd type="none" w="med" len="med"/>
          </a:ln>
        </p:spPr>
      </p:sp>
      <p:sp>
        <p:nvSpPr>
          <p:cNvPr id="349" name="Google Shape;349;p53"/>
          <p:cNvSpPr/>
          <p:nvPr/>
        </p:nvSpPr>
        <p:spPr>
          <a:xfrm>
            <a:off x="3567564" y="3328175"/>
            <a:ext cx="1916006" cy="1100577"/>
          </a:xfrm>
          <a:custGeom>
            <a:avLst/>
            <a:gdLst/>
            <a:ahLst/>
            <a:cxnLst/>
            <a:rect l="l" t="t" r="r" b="b"/>
            <a:pathLst>
              <a:path w="99753" h="56382" extrusionOk="0">
                <a:moveTo>
                  <a:pt x="0" y="56382"/>
                </a:moveTo>
                <a:cubicBezTo>
                  <a:pt x="3193" y="55539"/>
                  <a:pt x="10783" y="54756"/>
                  <a:pt x="19156" y="51322"/>
                </a:cubicBezTo>
                <a:cubicBezTo>
                  <a:pt x="27529" y="47889"/>
                  <a:pt x="40540" y="41383"/>
                  <a:pt x="50238" y="35781"/>
                </a:cubicBezTo>
                <a:cubicBezTo>
                  <a:pt x="59936" y="30179"/>
                  <a:pt x="69093" y="23674"/>
                  <a:pt x="77345" y="17710"/>
                </a:cubicBezTo>
                <a:cubicBezTo>
                  <a:pt x="85598" y="11747"/>
                  <a:pt x="96018" y="2952"/>
                  <a:pt x="99753" y="0"/>
                </a:cubicBezTo>
              </a:path>
            </a:pathLst>
          </a:custGeom>
          <a:noFill/>
          <a:ln w="19050" cap="flat" cmpd="sng">
            <a:solidFill>
              <a:srgbClr val="CC0000"/>
            </a:solidFill>
            <a:prstDash val="solid"/>
            <a:round/>
            <a:headEnd type="none" w="med" len="med"/>
            <a:tailEnd type="none" w="med" len="med"/>
          </a:ln>
        </p:spPr>
      </p:sp>
      <p:sp>
        <p:nvSpPr>
          <p:cNvPr id="350" name="Google Shape;350;p53"/>
          <p:cNvSpPr/>
          <p:nvPr/>
        </p:nvSpPr>
        <p:spPr>
          <a:xfrm>
            <a:off x="3524769" y="3062554"/>
            <a:ext cx="1958697" cy="1366237"/>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19050" cap="flat" cmpd="sng">
            <a:solidFill>
              <a:schemeClr val="accent5"/>
            </a:solidFill>
            <a:prstDash val="solid"/>
            <a:round/>
            <a:headEnd type="none" w="med" len="med"/>
            <a:tailEnd type="none" w="med" len="med"/>
          </a:ln>
        </p:spPr>
      </p:sp>
      <p:cxnSp>
        <p:nvCxnSpPr>
          <p:cNvPr id="351" name="Google Shape;351;p53"/>
          <p:cNvCxnSpPr/>
          <p:nvPr/>
        </p:nvCxnSpPr>
        <p:spPr>
          <a:xfrm flipH="1">
            <a:off x="4611993" y="3013500"/>
            <a:ext cx="8400" cy="1538400"/>
          </a:xfrm>
          <a:prstGeom prst="straightConnector1">
            <a:avLst/>
          </a:prstGeom>
          <a:noFill/>
          <a:ln w="9525" cap="flat" cmpd="sng">
            <a:solidFill>
              <a:schemeClr val="accent1"/>
            </a:solidFill>
            <a:prstDash val="solid"/>
            <a:round/>
            <a:headEnd type="none" w="med" len="med"/>
            <a:tailEnd type="none" w="med" len="med"/>
          </a:ln>
        </p:spPr>
      </p:cxnSp>
      <p:sp>
        <p:nvSpPr>
          <p:cNvPr id="352" name="Google Shape;352;p53"/>
          <p:cNvSpPr txBox="1"/>
          <p:nvPr/>
        </p:nvSpPr>
        <p:spPr>
          <a:xfrm>
            <a:off x="4279735" y="2885225"/>
            <a:ext cx="4023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E69138"/>
                </a:solidFill>
                <a:latin typeface="Assistant"/>
                <a:ea typeface="Assistant"/>
                <a:cs typeface="Assistant"/>
                <a:sym typeface="Assistant"/>
              </a:rPr>
              <a:t>n</a:t>
            </a:r>
            <a:r>
              <a:rPr lang="en" sz="1600" baseline="-25000">
                <a:solidFill>
                  <a:srgbClr val="E69138"/>
                </a:solidFill>
                <a:latin typeface="Assistant"/>
                <a:ea typeface="Assistant"/>
                <a:cs typeface="Assistant"/>
                <a:sym typeface="Assistant"/>
              </a:rPr>
              <a:t>0</a:t>
            </a:r>
            <a:endParaRPr sz="1600" baseline="-25000">
              <a:solidFill>
                <a:srgbClr val="E69138"/>
              </a:solidFill>
              <a:latin typeface="Assistant"/>
              <a:ea typeface="Assistant"/>
              <a:cs typeface="Assistant"/>
              <a:sym typeface="Assistant"/>
            </a:endParaRPr>
          </a:p>
        </p:txBody>
      </p:sp>
      <p:sp>
        <p:nvSpPr>
          <p:cNvPr id="353" name="Google Shape;353;p53"/>
          <p:cNvSpPr txBox="1"/>
          <p:nvPr/>
        </p:nvSpPr>
        <p:spPr>
          <a:xfrm>
            <a:off x="5403121" y="332817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a:ea typeface="Assistant"/>
                <a:cs typeface="Assistant"/>
                <a:sym typeface="Assistant"/>
              </a:rPr>
              <a:t>T(n)</a:t>
            </a:r>
            <a:endParaRPr sz="1300" baseline="-25000">
              <a:solidFill>
                <a:srgbClr val="CC0000"/>
              </a:solidFill>
              <a:latin typeface="Assistant"/>
              <a:ea typeface="Assistant"/>
              <a:cs typeface="Assistant"/>
              <a:sym typeface="Assistant"/>
            </a:endParaRPr>
          </a:p>
        </p:txBody>
      </p:sp>
      <p:sp>
        <p:nvSpPr>
          <p:cNvPr id="354" name="Google Shape;354;p53"/>
          <p:cNvSpPr txBox="1"/>
          <p:nvPr/>
        </p:nvSpPr>
        <p:spPr>
          <a:xfrm>
            <a:off x="5373896" y="3869100"/>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
        <p:nvSpPr>
          <p:cNvPr id="355" name="Google Shape;355;p53"/>
          <p:cNvSpPr txBox="1"/>
          <p:nvPr/>
        </p:nvSpPr>
        <p:spPr>
          <a:xfrm>
            <a:off x="5448321" y="288522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8E7CC3"/>
                </a:solidFill>
                <a:latin typeface="Assistant SemiBold"/>
                <a:ea typeface="Assistant SemiBold"/>
                <a:cs typeface="Assistant SemiBold"/>
                <a:sym typeface="Assistant SemiBold"/>
              </a:rPr>
              <a:t>c</a:t>
            </a: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26"/>
        <p:cNvGrpSpPr/>
        <p:nvPr/>
      </p:nvGrpSpPr>
      <p:grpSpPr>
        <a:xfrm>
          <a:off x="0" y="0"/>
          <a:ext cx="0" cy="0"/>
          <a:chOff x="0" y="0"/>
          <a:chExt cx="0" cy="0"/>
        </a:xfrm>
      </p:grpSpPr>
      <p:sp>
        <p:nvSpPr>
          <p:cNvPr id="2127" name="Google Shape;2127;p15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AN ASIDE: O(n log n) vs. O(n</a:t>
            </a:r>
            <a:r>
              <a:rPr lang="en" sz="3600" baseline="30000">
                <a:solidFill>
                  <a:schemeClr val="accent5"/>
                </a:solidFill>
                <a:latin typeface="Lato Light"/>
                <a:ea typeface="Lato Light"/>
                <a:cs typeface="Lato Light"/>
                <a:sym typeface="Lato Light"/>
              </a:rPr>
              <a:t>2</a:t>
            </a:r>
            <a:r>
              <a:rPr lang="en" sz="3600">
                <a:solidFill>
                  <a:schemeClr val="accent5"/>
                </a:solidFill>
                <a:latin typeface="Lato Light"/>
                <a:ea typeface="Lato Light"/>
                <a:cs typeface="Lato Light"/>
                <a:sym typeface="Lato Light"/>
              </a:rPr>
              <a:t>)?</a:t>
            </a:r>
            <a:endParaRPr sz="3600">
              <a:solidFill>
                <a:schemeClr val="accent5"/>
              </a:solidFill>
              <a:latin typeface="Lato Light"/>
              <a:ea typeface="Lato Light"/>
              <a:cs typeface="Lato Light"/>
              <a:sym typeface="Lato Light"/>
            </a:endParaRPr>
          </a:p>
        </p:txBody>
      </p:sp>
      <p:sp>
        <p:nvSpPr>
          <p:cNvPr id="2128" name="Google Shape;2128;p152"/>
          <p:cNvSpPr txBox="1"/>
          <p:nvPr/>
        </p:nvSpPr>
        <p:spPr>
          <a:xfrm>
            <a:off x="629100" y="1094425"/>
            <a:ext cx="7885800" cy="64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200">
                <a:latin typeface="Assistant Light"/>
                <a:ea typeface="Assistant Light"/>
                <a:cs typeface="Assistant Light"/>
                <a:sym typeface="Assistant Light"/>
              </a:rPr>
              <a:t>log(n) grows very slowly! (Much more slowly than n)</a:t>
            </a:r>
            <a:endParaRPr sz="2200">
              <a:latin typeface="Assistant Light"/>
              <a:ea typeface="Assistant Light"/>
              <a:cs typeface="Assistant Light"/>
              <a:sym typeface="Assistant Light"/>
            </a:endParaRPr>
          </a:p>
        </p:txBody>
      </p:sp>
      <p:sp>
        <p:nvSpPr>
          <p:cNvPr id="2129" name="Google Shape;2129;p152"/>
          <p:cNvSpPr txBox="1"/>
          <p:nvPr/>
        </p:nvSpPr>
        <p:spPr>
          <a:xfrm>
            <a:off x="2625300" y="1655900"/>
            <a:ext cx="3893400" cy="2293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log(2) = 1</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log(4) = 2</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900" b="1">
                <a:solidFill>
                  <a:schemeClr val="accent5"/>
                </a:solidFill>
                <a:latin typeface="Assistant"/>
                <a:ea typeface="Assistant"/>
                <a:cs typeface="Assistant"/>
                <a:sym typeface="Assistant"/>
              </a:rPr>
              <a:t>…</a:t>
            </a:r>
            <a:endParaRPr sz="900" b="1">
              <a:solidFill>
                <a:schemeClr val="accent5"/>
              </a:solidFill>
              <a:latin typeface="Assistant"/>
              <a:ea typeface="Assistant"/>
              <a:cs typeface="Assistant"/>
              <a:sym typeface="Assistan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log(64) = 6</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 (128) = 7</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900" b="1">
                <a:solidFill>
                  <a:schemeClr val="accent5"/>
                </a:solidFill>
                <a:latin typeface="Assistant"/>
                <a:ea typeface="Assistant"/>
                <a:cs typeface="Assistant"/>
                <a:sym typeface="Assistant"/>
              </a:rPr>
              <a:t>…</a:t>
            </a:r>
            <a:endParaRPr sz="900" b="1">
              <a:solidFill>
                <a:schemeClr val="accent5"/>
              </a:solidFill>
              <a:latin typeface="Assistant"/>
              <a:ea typeface="Assistant"/>
              <a:cs typeface="Assistant"/>
              <a:sym typeface="Assistan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log(4096) = 12</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900" b="1">
                <a:solidFill>
                  <a:schemeClr val="accent5"/>
                </a:solidFill>
                <a:latin typeface="Assistant"/>
                <a:ea typeface="Assistant"/>
                <a:cs typeface="Assistant"/>
                <a:sym typeface="Assistant"/>
              </a:rPr>
              <a:t>…</a:t>
            </a:r>
            <a:endParaRPr sz="900" b="1">
              <a:solidFill>
                <a:schemeClr val="accent5"/>
              </a:solidFill>
              <a:latin typeface="Assistant"/>
              <a:ea typeface="Assistant"/>
              <a:cs typeface="Assistant"/>
              <a:sym typeface="Assistan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a:t>
            </a:r>
            <a:r>
              <a:rPr lang="en" sz="1600" b="1">
                <a:solidFill>
                  <a:schemeClr val="accent5"/>
                </a:solidFill>
                <a:latin typeface="Assistant"/>
                <a:ea typeface="Assistant"/>
                <a:cs typeface="Assistant"/>
                <a:sym typeface="Assistant"/>
              </a:rPr>
              <a:t># particles in the universe</a:t>
            </a:r>
            <a:r>
              <a:rPr lang="en" sz="1600">
                <a:solidFill>
                  <a:schemeClr val="accent5"/>
                </a:solidFill>
                <a:latin typeface="Assistant Light"/>
                <a:ea typeface="Assistant Light"/>
                <a:cs typeface="Assistant Light"/>
                <a:sym typeface="Assistant Light"/>
              </a:rPr>
              <a:t>) &lt; 280</a:t>
            </a:r>
            <a:endParaRPr sz="1600">
              <a:solidFill>
                <a:schemeClr val="accent5"/>
              </a:solidFill>
              <a:latin typeface="Assistant Light"/>
              <a:ea typeface="Assistant Light"/>
              <a:cs typeface="Assistant Light"/>
              <a:sym typeface="Assistant Light"/>
            </a:endParaRPr>
          </a:p>
        </p:txBody>
      </p:sp>
      <p:sp>
        <p:nvSpPr>
          <p:cNvPr id="2130" name="Google Shape;2130;p152"/>
          <p:cNvSpPr txBox="1"/>
          <p:nvPr/>
        </p:nvSpPr>
        <p:spPr>
          <a:xfrm rot="439">
            <a:off x="629099" y="1970220"/>
            <a:ext cx="2351400" cy="13692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i="1">
                <a:solidFill>
                  <a:srgbClr val="CC0000"/>
                </a:solidFill>
                <a:latin typeface="Assistant"/>
                <a:ea typeface="Assistant"/>
                <a:cs typeface="Assistant"/>
                <a:sym typeface="Assistant"/>
              </a:rPr>
              <a:t>ALL LOGARITHMS IN THIS COURSE ARE BASE 2</a:t>
            </a:r>
            <a:endParaRPr sz="2100" b="1" i="1">
              <a:solidFill>
                <a:srgbClr val="CC0000"/>
              </a:solidFill>
              <a:latin typeface="Assistant"/>
              <a:ea typeface="Assistant"/>
              <a:cs typeface="Assistant"/>
              <a:sym typeface="Assistant"/>
            </a:endParaRPr>
          </a:p>
        </p:txBody>
      </p:sp>
      <p:sp>
        <p:nvSpPr>
          <p:cNvPr id="2131" name="Google Shape;2131;p1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110</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36" name="Google Shape;2136;p153"/>
          <p:cNvSpPr/>
          <p:nvPr/>
        </p:nvSpPr>
        <p:spPr>
          <a:xfrm>
            <a:off x="775050" y="4005050"/>
            <a:ext cx="7593900" cy="8841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5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AN ASIDE: O(n log n) vs. O(n</a:t>
            </a:r>
            <a:r>
              <a:rPr lang="en" sz="3600" baseline="30000">
                <a:solidFill>
                  <a:schemeClr val="accent5"/>
                </a:solidFill>
                <a:latin typeface="Lato Light"/>
                <a:ea typeface="Lato Light"/>
                <a:cs typeface="Lato Light"/>
                <a:sym typeface="Lato Light"/>
              </a:rPr>
              <a:t>2</a:t>
            </a:r>
            <a:r>
              <a:rPr lang="en" sz="3600">
                <a:solidFill>
                  <a:schemeClr val="accent5"/>
                </a:solidFill>
                <a:latin typeface="Lato Light"/>
                <a:ea typeface="Lato Light"/>
                <a:cs typeface="Lato Light"/>
                <a:sym typeface="Lato Light"/>
              </a:rPr>
              <a:t>)?</a:t>
            </a:r>
            <a:endParaRPr sz="3600">
              <a:solidFill>
                <a:schemeClr val="accent5"/>
              </a:solidFill>
              <a:latin typeface="Lato Light"/>
              <a:ea typeface="Lato Light"/>
              <a:cs typeface="Lato Light"/>
              <a:sym typeface="Lato Light"/>
            </a:endParaRPr>
          </a:p>
        </p:txBody>
      </p:sp>
      <p:sp>
        <p:nvSpPr>
          <p:cNvPr id="2138" name="Google Shape;2138;p153"/>
          <p:cNvSpPr txBox="1"/>
          <p:nvPr/>
        </p:nvSpPr>
        <p:spPr>
          <a:xfrm>
            <a:off x="629100" y="1094425"/>
            <a:ext cx="7885800" cy="64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200">
                <a:latin typeface="Assistant Light"/>
                <a:ea typeface="Assistant Light"/>
                <a:cs typeface="Assistant Light"/>
                <a:sym typeface="Assistant Light"/>
              </a:rPr>
              <a:t>log(n) grows very slowly! (Much more slowly than n)</a:t>
            </a:r>
            <a:endParaRPr sz="2200">
              <a:latin typeface="Assistant Light"/>
              <a:ea typeface="Assistant Light"/>
              <a:cs typeface="Assistant Light"/>
              <a:sym typeface="Assistant Light"/>
            </a:endParaRPr>
          </a:p>
        </p:txBody>
      </p:sp>
      <p:sp>
        <p:nvSpPr>
          <p:cNvPr id="2139" name="Google Shape;2139;p153"/>
          <p:cNvSpPr txBox="1"/>
          <p:nvPr/>
        </p:nvSpPr>
        <p:spPr>
          <a:xfrm>
            <a:off x="2625300" y="1655900"/>
            <a:ext cx="3893400" cy="2293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log(2) = 1</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log(4) = 2</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900" b="1">
                <a:solidFill>
                  <a:schemeClr val="accent5"/>
                </a:solidFill>
                <a:latin typeface="Assistant"/>
                <a:ea typeface="Assistant"/>
                <a:cs typeface="Assistant"/>
                <a:sym typeface="Assistant"/>
              </a:rPr>
              <a:t>…</a:t>
            </a:r>
            <a:endParaRPr sz="900" b="1">
              <a:solidFill>
                <a:schemeClr val="accent5"/>
              </a:solidFill>
              <a:latin typeface="Assistant"/>
              <a:ea typeface="Assistant"/>
              <a:cs typeface="Assistant"/>
              <a:sym typeface="Assistan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log(64) = 6</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 (128) = 7</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900" b="1">
                <a:solidFill>
                  <a:schemeClr val="accent5"/>
                </a:solidFill>
                <a:latin typeface="Assistant"/>
                <a:ea typeface="Assistant"/>
                <a:cs typeface="Assistant"/>
                <a:sym typeface="Assistant"/>
              </a:rPr>
              <a:t>…</a:t>
            </a:r>
            <a:endParaRPr sz="900" b="1">
              <a:solidFill>
                <a:schemeClr val="accent5"/>
              </a:solidFill>
              <a:latin typeface="Assistant"/>
              <a:ea typeface="Assistant"/>
              <a:cs typeface="Assistant"/>
              <a:sym typeface="Assistan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log(4096) = 12</a:t>
            </a:r>
            <a:endParaRPr sz="1600">
              <a:solidFill>
                <a:schemeClr val="accent5"/>
              </a:solidFill>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900" b="1">
                <a:solidFill>
                  <a:schemeClr val="accent5"/>
                </a:solidFill>
                <a:latin typeface="Assistant"/>
                <a:ea typeface="Assistant"/>
                <a:cs typeface="Assistant"/>
                <a:sym typeface="Assistant"/>
              </a:rPr>
              <a:t>…</a:t>
            </a:r>
            <a:endParaRPr sz="900" b="1">
              <a:solidFill>
                <a:schemeClr val="accent5"/>
              </a:solidFill>
              <a:latin typeface="Assistant"/>
              <a:ea typeface="Assistant"/>
              <a:cs typeface="Assistant"/>
              <a:sym typeface="Assistant"/>
            </a:endParaRPr>
          </a:p>
          <a:p>
            <a:pPr marL="0" lvl="0" indent="0" algn="ctr" rtl="0">
              <a:lnSpc>
                <a:spcPct val="115000"/>
              </a:lnSpc>
              <a:spcBef>
                <a:spcPts val="0"/>
              </a:spcBef>
              <a:spcAft>
                <a:spcPts val="0"/>
              </a:spcAft>
              <a:buClr>
                <a:schemeClr val="dk1"/>
              </a:buClr>
              <a:buSzPts val="1100"/>
              <a:buFont typeface="Arial"/>
              <a:buNone/>
            </a:pPr>
            <a:r>
              <a:rPr lang="en" sz="1600">
                <a:solidFill>
                  <a:schemeClr val="accent5"/>
                </a:solidFill>
                <a:latin typeface="Assistant Light"/>
                <a:ea typeface="Assistant Light"/>
                <a:cs typeface="Assistant Light"/>
                <a:sym typeface="Assistant Light"/>
              </a:rPr>
              <a:t>log(</a:t>
            </a:r>
            <a:r>
              <a:rPr lang="en" sz="1600" b="1">
                <a:solidFill>
                  <a:schemeClr val="accent5"/>
                </a:solidFill>
                <a:latin typeface="Assistant"/>
                <a:ea typeface="Assistant"/>
                <a:cs typeface="Assistant"/>
                <a:sym typeface="Assistant"/>
              </a:rPr>
              <a:t># particles in the universe</a:t>
            </a:r>
            <a:r>
              <a:rPr lang="en" sz="1600">
                <a:solidFill>
                  <a:schemeClr val="accent5"/>
                </a:solidFill>
                <a:latin typeface="Assistant Light"/>
                <a:ea typeface="Assistant Light"/>
                <a:cs typeface="Assistant Light"/>
                <a:sym typeface="Assistant Light"/>
              </a:rPr>
              <a:t>) &lt; 280</a:t>
            </a:r>
            <a:endParaRPr sz="1600">
              <a:solidFill>
                <a:schemeClr val="accent5"/>
              </a:solidFill>
              <a:latin typeface="Assistant Light"/>
              <a:ea typeface="Assistant Light"/>
              <a:cs typeface="Assistant Light"/>
              <a:sym typeface="Assistant Light"/>
            </a:endParaRPr>
          </a:p>
        </p:txBody>
      </p:sp>
      <p:sp>
        <p:nvSpPr>
          <p:cNvPr id="2140" name="Google Shape;2140;p153"/>
          <p:cNvSpPr txBox="1"/>
          <p:nvPr/>
        </p:nvSpPr>
        <p:spPr>
          <a:xfrm rot="439">
            <a:off x="629099" y="1970220"/>
            <a:ext cx="2351400" cy="13692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i="1">
                <a:solidFill>
                  <a:srgbClr val="CC0000"/>
                </a:solidFill>
                <a:latin typeface="Assistant"/>
                <a:ea typeface="Assistant"/>
                <a:cs typeface="Assistant"/>
                <a:sym typeface="Assistant"/>
              </a:rPr>
              <a:t>ALL LOGARITHMS IN THIS COURSE ARE BASE 2</a:t>
            </a:r>
            <a:endParaRPr sz="2100" b="1" i="1">
              <a:solidFill>
                <a:srgbClr val="CC0000"/>
              </a:solidFill>
              <a:latin typeface="Assistant"/>
              <a:ea typeface="Assistant"/>
              <a:cs typeface="Assistant"/>
              <a:sym typeface="Assistant"/>
            </a:endParaRPr>
          </a:p>
        </p:txBody>
      </p:sp>
      <p:sp>
        <p:nvSpPr>
          <p:cNvPr id="2141" name="Google Shape;2141;p153"/>
          <p:cNvSpPr txBox="1"/>
          <p:nvPr/>
        </p:nvSpPr>
        <p:spPr>
          <a:xfrm>
            <a:off x="1266450" y="3967100"/>
            <a:ext cx="6611100" cy="64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CC0000"/>
                </a:solidFill>
                <a:latin typeface="Assistant"/>
                <a:ea typeface="Assistant"/>
                <a:cs typeface="Assistant"/>
                <a:sym typeface="Assistant"/>
              </a:rPr>
              <a:t>n log n grows much more slowly than n</a:t>
            </a:r>
            <a:r>
              <a:rPr lang="en" sz="2800" b="1" baseline="30000">
                <a:solidFill>
                  <a:srgbClr val="CC0000"/>
                </a:solidFill>
                <a:latin typeface="Assistant"/>
                <a:ea typeface="Assistant"/>
                <a:cs typeface="Assistant"/>
                <a:sym typeface="Assistant"/>
              </a:rPr>
              <a:t>2</a:t>
            </a:r>
            <a:endParaRPr sz="2800" b="1" baseline="30000">
              <a:solidFill>
                <a:srgbClr val="CC0000"/>
              </a:solidFill>
              <a:latin typeface="Assistant"/>
              <a:ea typeface="Assistant"/>
              <a:cs typeface="Assistant"/>
              <a:sym typeface="Assistant"/>
            </a:endParaRPr>
          </a:p>
        </p:txBody>
      </p:sp>
      <p:sp>
        <p:nvSpPr>
          <p:cNvPr id="2142" name="Google Shape;2142;p153"/>
          <p:cNvSpPr txBox="1"/>
          <p:nvPr/>
        </p:nvSpPr>
        <p:spPr>
          <a:xfrm>
            <a:off x="899850" y="4487425"/>
            <a:ext cx="7344300" cy="3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CC0000"/>
                </a:solidFill>
                <a:latin typeface="Assistant"/>
                <a:ea typeface="Assistant"/>
                <a:cs typeface="Assistant"/>
                <a:sym typeface="Assistant"/>
              </a:rPr>
              <a:t>Punchline: A running time of O(n log n) is a LOT better than O(n</a:t>
            </a:r>
            <a:r>
              <a:rPr lang="en" sz="1700" baseline="30000">
                <a:solidFill>
                  <a:srgbClr val="CC0000"/>
                </a:solidFill>
                <a:latin typeface="Assistant"/>
                <a:ea typeface="Assistant"/>
                <a:cs typeface="Assistant"/>
                <a:sym typeface="Assistant"/>
              </a:rPr>
              <a:t>2</a:t>
            </a:r>
            <a:r>
              <a:rPr lang="en" sz="1700">
                <a:solidFill>
                  <a:srgbClr val="CC0000"/>
                </a:solidFill>
                <a:latin typeface="Assistant"/>
                <a:ea typeface="Assistant"/>
                <a:cs typeface="Assistant"/>
                <a:sym typeface="Assistant"/>
              </a:rPr>
              <a:t>)</a:t>
            </a:r>
            <a:endParaRPr sz="1700">
              <a:solidFill>
                <a:srgbClr val="CC0000"/>
              </a:solidFill>
              <a:latin typeface="Assistant"/>
              <a:ea typeface="Assistant"/>
              <a:cs typeface="Assistant"/>
              <a:sym typeface="Assistant"/>
            </a:endParaRPr>
          </a:p>
        </p:txBody>
      </p:sp>
      <p:sp>
        <p:nvSpPr>
          <p:cNvPr id="2143" name="Google Shape;2143;p1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111</a:t>
            </a:fld>
            <a:endParaRPr/>
          </a:p>
        </p:txBody>
      </p:sp>
      <p:sp>
        <p:nvSpPr>
          <p:cNvPr id="2144" name="Google Shape;2144;p153"/>
          <p:cNvSpPr/>
          <p:nvPr/>
        </p:nvSpPr>
        <p:spPr>
          <a:xfrm>
            <a:off x="6621450" y="1804475"/>
            <a:ext cx="1747500" cy="17007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4000"/>
              </a:lnSpc>
              <a:spcBef>
                <a:spcPts val="0"/>
              </a:spcBef>
              <a:spcAft>
                <a:spcPts val="0"/>
              </a:spcAft>
              <a:buNone/>
            </a:pPr>
            <a:r>
              <a:rPr lang="en" sz="1600">
                <a:solidFill>
                  <a:srgbClr val="CC0000"/>
                </a:solidFill>
                <a:latin typeface="Assistant Light"/>
                <a:ea typeface="Assistant Light"/>
                <a:cs typeface="Assistant Light"/>
                <a:sym typeface="Assistant Light"/>
              </a:rPr>
              <a:t>Logs are slow! </a:t>
            </a:r>
            <a:br>
              <a:rPr lang="en" sz="1600">
                <a:solidFill>
                  <a:srgbClr val="CC0000"/>
                </a:solidFill>
                <a:latin typeface="Assistant Light"/>
                <a:ea typeface="Assistant Light"/>
                <a:cs typeface="Assistant Light"/>
                <a:sym typeface="Assistant Light"/>
              </a:rPr>
            </a:br>
            <a:r>
              <a:rPr lang="en" sz="1600">
                <a:solidFill>
                  <a:srgbClr val="CC0000"/>
                </a:solidFill>
                <a:latin typeface="Assistant Light"/>
                <a:ea typeface="Assistant Light"/>
                <a:cs typeface="Assistant Light"/>
                <a:sym typeface="Assistant Light"/>
              </a:rPr>
              <a:t>In fact, </a:t>
            </a:r>
            <a:br>
              <a:rPr lang="en" sz="1600">
                <a:solidFill>
                  <a:srgbClr val="CC0000"/>
                </a:solidFill>
                <a:latin typeface="Assistant Light"/>
                <a:ea typeface="Assistant Light"/>
                <a:cs typeface="Assistant Light"/>
                <a:sym typeface="Assistant Light"/>
              </a:rPr>
            </a:br>
            <a:r>
              <a:rPr lang="en" sz="1600" b="1">
                <a:solidFill>
                  <a:srgbClr val="CC0000"/>
                </a:solidFill>
                <a:latin typeface="Assistant"/>
                <a:ea typeface="Assistant"/>
                <a:cs typeface="Assistant"/>
                <a:sym typeface="Assistant"/>
              </a:rPr>
              <a:t>log n = O(n</a:t>
            </a:r>
            <a:r>
              <a:rPr lang="en" sz="1600" b="1" baseline="30000">
                <a:solidFill>
                  <a:srgbClr val="CC0000"/>
                </a:solidFill>
                <a:latin typeface="Assistant"/>
                <a:ea typeface="Assistant"/>
                <a:cs typeface="Assistant"/>
                <a:sym typeface="Assistant"/>
              </a:rPr>
              <a:t>d</a:t>
            </a:r>
            <a:r>
              <a:rPr lang="en" sz="1600" b="1">
                <a:solidFill>
                  <a:srgbClr val="CC0000"/>
                </a:solidFill>
                <a:latin typeface="Assistant"/>
                <a:ea typeface="Assistant"/>
                <a:cs typeface="Assistant"/>
                <a:sym typeface="Assistant"/>
              </a:rPr>
              <a:t>)</a:t>
            </a:r>
            <a:endParaRPr sz="1600" b="1">
              <a:solidFill>
                <a:srgbClr val="CC0000"/>
              </a:solidFill>
              <a:latin typeface="Assistant"/>
              <a:ea typeface="Assistant"/>
              <a:cs typeface="Assistant"/>
              <a:sym typeface="Assistant"/>
            </a:endParaRPr>
          </a:p>
          <a:p>
            <a:pPr marL="0" marR="0" lvl="0" indent="0" algn="ctr" rtl="0">
              <a:lnSpc>
                <a:spcPct val="114000"/>
              </a:lnSpc>
              <a:spcBef>
                <a:spcPts val="0"/>
              </a:spcBef>
              <a:spcAft>
                <a:spcPts val="0"/>
              </a:spcAft>
              <a:buNone/>
            </a:pPr>
            <a:r>
              <a:rPr lang="en" sz="1600">
                <a:solidFill>
                  <a:srgbClr val="CC0000"/>
                </a:solidFill>
                <a:latin typeface="Assistant Light"/>
                <a:ea typeface="Assistant Light"/>
                <a:cs typeface="Assistant Light"/>
                <a:sym typeface="Assistant Light"/>
              </a:rPr>
              <a:t>for any d &gt; 0</a:t>
            </a:r>
            <a:endParaRPr sz="1600">
              <a:solidFill>
                <a:srgbClr val="CC0000"/>
              </a:solidFill>
              <a:latin typeface="Assistant Light"/>
              <a:ea typeface="Assistant Light"/>
              <a:cs typeface="Assistant Light"/>
              <a:sym typeface="Assistant Light"/>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148"/>
        <p:cNvGrpSpPr/>
        <p:nvPr/>
      </p:nvGrpSpPr>
      <p:grpSpPr>
        <a:xfrm>
          <a:off x="0" y="0"/>
          <a:ext cx="0" cy="0"/>
          <a:chOff x="0" y="0"/>
          <a:chExt cx="0" cy="0"/>
        </a:xfrm>
      </p:grpSpPr>
      <p:sp>
        <p:nvSpPr>
          <p:cNvPr id="2149" name="Google Shape;2149;p15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O(n log n) PROOF</a:t>
            </a:r>
            <a:endParaRPr sz="3600">
              <a:solidFill>
                <a:schemeClr val="accent5"/>
              </a:solidFill>
              <a:latin typeface="Lato Light"/>
              <a:ea typeface="Lato Light"/>
              <a:cs typeface="Lato Light"/>
              <a:sym typeface="Lato Light"/>
            </a:endParaRPr>
          </a:p>
        </p:txBody>
      </p:sp>
      <p:sp>
        <p:nvSpPr>
          <p:cNvPr id="2150" name="Google Shape;2150;p154"/>
          <p:cNvSpPr txBox="1"/>
          <p:nvPr/>
        </p:nvSpPr>
        <p:spPr>
          <a:xfrm>
            <a:off x="311700" y="1121800"/>
            <a:ext cx="85206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latin typeface="Assistant"/>
                <a:ea typeface="Assistant"/>
                <a:cs typeface="Assistant"/>
                <a:sym typeface="Assistant"/>
              </a:rPr>
              <a:t>Instead of counting every little operation and tracing all recursive calls, we can think about:</a:t>
            </a:r>
            <a:endParaRPr>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THE RECURSION TREE! </a:t>
            </a:r>
            <a:br>
              <a:rPr lang="en" b="1">
                <a:latin typeface="Assistant"/>
                <a:ea typeface="Assistant"/>
                <a:cs typeface="Assistant"/>
                <a:sym typeface="Assistant"/>
              </a:rPr>
            </a:br>
            <a:r>
              <a:rPr lang="en" b="1">
                <a:latin typeface="Assistant"/>
                <a:ea typeface="Assistant"/>
                <a:cs typeface="Assistant"/>
                <a:sym typeface="Assistant"/>
              </a:rPr>
              <a:t>(and we’ll add up all the work done across levels to compute the Big-O runtime)</a:t>
            </a:r>
            <a:endParaRPr b="1">
              <a:latin typeface="Assistant"/>
              <a:ea typeface="Assistant"/>
              <a:cs typeface="Assistant"/>
              <a:sym typeface="Assistant"/>
            </a:endParaRPr>
          </a:p>
        </p:txBody>
      </p:sp>
      <p:sp>
        <p:nvSpPr>
          <p:cNvPr id="2151" name="Google Shape;2151;p154"/>
          <p:cNvSpPr/>
          <p:nvPr/>
        </p:nvSpPr>
        <p:spPr>
          <a:xfrm>
            <a:off x="1046950" y="19090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L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(A[0:n/2])</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(A[n/2:n])</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t>
            </a:r>
            <a:r>
              <a:rPr lang="en" sz="2100" b="1">
                <a:solidFill>
                  <a:schemeClr val="accent5"/>
                </a:solidFill>
                <a:latin typeface="Inconsolata"/>
                <a:ea typeface="Inconsolata"/>
                <a:cs typeface="Inconsolata"/>
                <a:sym typeface="Inconsolata"/>
              </a:rPr>
              <a:t>MERGE</a:t>
            </a:r>
            <a:r>
              <a:rPr lang="en" sz="2100">
                <a:latin typeface="Inconsolata"/>
                <a:ea typeface="Inconsolata"/>
                <a:cs typeface="Inconsolata"/>
                <a:sym typeface="Inconsolata"/>
              </a:rPr>
              <a:t>(L,R)</a:t>
            </a:r>
            <a:endParaRPr sz="2100">
              <a:latin typeface="Inconsolata"/>
              <a:ea typeface="Inconsolata"/>
              <a:cs typeface="Inconsolata"/>
              <a:sym typeface="Inconsolata"/>
            </a:endParaRPr>
          </a:p>
        </p:txBody>
      </p:sp>
      <p:sp>
        <p:nvSpPr>
          <p:cNvPr id="2152" name="Google Shape;2152;p154"/>
          <p:cNvSpPr/>
          <p:nvPr/>
        </p:nvSpPr>
        <p:spPr>
          <a:xfrm>
            <a:off x="5258750" y="1909075"/>
            <a:ext cx="2838300" cy="27201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r>
              <a:rPr lang="en" sz="1700" b="1">
                <a:solidFill>
                  <a:schemeClr val="accent5"/>
                </a:solidFill>
                <a:latin typeface="Inconsolata"/>
                <a:ea typeface="Inconsolata"/>
                <a:cs typeface="Inconsolata"/>
                <a:sym typeface="Inconsolata"/>
              </a:rPr>
              <a:t>MERGE</a:t>
            </a:r>
            <a:r>
              <a:rPr lang="en" sz="1700">
                <a:latin typeface="Inconsolata"/>
                <a:ea typeface="Inconsolata"/>
                <a:cs typeface="Inconsolata"/>
                <a:sym typeface="Inconsolata"/>
              </a:rPr>
              <a:t>(L,R):</a:t>
            </a:r>
            <a:endParaRPr sz="1700">
              <a:latin typeface="Inconsolata"/>
              <a:ea typeface="Inconsolata"/>
              <a:cs typeface="Inconsolata"/>
              <a:sym typeface="Inconsolata"/>
            </a:endParaRPr>
          </a:p>
          <a:p>
            <a:pPr marL="0" marR="0" lvl="0" indent="0" algn="l" rtl="0">
              <a:spcBef>
                <a:spcPts val="0"/>
              </a:spcBef>
              <a:spcAft>
                <a:spcPts val="0"/>
              </a:spcAft>
              <a:buNone/>
            </a:pPr>
            <a:r>
              <a:rPr lang="en">
                <a:latin typeface="Inconsolata"/>
                <a:ea typeface="Inconsolata"/>
                <a:cs typeface="Inconsolata"/>
                <a:sym typeface="Inconsolata"/>
              </a:rPr>
              <a:t>   result = length n array</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i = 0, j = 0</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for k in [0,...,n-1]:</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if L[i] &lt; R[j]:</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result[k] = L[i]</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i += 1</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else:</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result[k] = R[j]</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j += 1</a:t>
            </a:r>
            <a:endParaRPr>
              <a:latin typeface="Inconsolata"/>
              <a:ea typeface="Inconsolata"/>
              <a:cs typeface="Inconsolata"/>
              <a:sym typeface="Inconsolata"/>
            </a:endParaRPr>
          </a:p>
          <a:p>
            <a:pPr marL="0" marR="0" lvl="0" indent="0" algn="l" rtl="0">
              <a:spcBef>
                <a:spcPts val="0"/>
              </a:spcBef>
              <a:spcAft>
                <a:spcPts val="0"/>
              </a:spcAft>
              <a:buNone/>
            </a:pPr>
            <a:r>
              <a:rPr lang="en">
                <a:latin typeface="Inconsolata"/>
                <a:ea typeface="Inconsolata"/>
                <a:cs typeface="Inconsolata"/>
                <a:sym typeface="Inconsolata"/>
              </a:rPr>
              <a:t>   return result</a:t>
            </a:r>
            <a:endParaRPr>
              <a:latin typeface="Inconsolata"/>
              <a:ea typeface="Inconsolata"/>
              <a:cs typeface="Inconsolata"/>
              <a:sym typeface="Inconsolata"/>
            </a:endParaRPr>
          </a:p>
        </p:txBody>
      </p:sp>
      <p:sp>
        <p:nvSpPr>
          <p:cNvPr id="2153" name="Google Shape;2153;p1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112</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155"/>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O(n log n) PROOF</a:t>
            </a:r>
            <a:endParaRPr sz="3600">
              <a:solidFill>
                <a:schemeClr val="accent5"/>
              </a:solidFill>
              <a:latin typeface="Lato Light"/>
              <a:ea typeface="Lato Light"/>
              <a:cs typeface="Lato Light"/>
              <a:sym typeface="Lato Light"/>
            </a:endParaRPr>
          </a:p>
        </p:txBody>
      </p:sp>
      <p:sp>
        <p:nvSpPr>
          <p:cNvPr id="2159" name="Google Shape;2159;p155"/>
          <p:cNvSpPr txBox="1"/>
          <p:nvPr/>
        </p:nvSpPr>
        <p:spPr>
          <a:xfrm>
            <a:off x="311700" y="1121800"/>
            <a:ext cx="85206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latin typeface="Assistant"/>
                <a:ea typeface="Assistant"/>
                <a:cs typeface="Assistant"/>
                <a:sym typeface="Assistant"/>
              </a:rPr>
              <a:t>Instead of counting every little operation and tracing all recursive calls, we can think about:</a:t>
            </a:r>
            <a:endParaRPr>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THE RECURSION TREE! </a:t>
            </a:r>
            <a:br>
              <a:rPr lang="en" b="1">
                <a:latin typeface="Assistant"/>
                <a:ea typeface="Assistant"/>
                <a:cs typeface="Assistant"/>
                <a:sym typeface="Assistant"/>
              </a:rPr>
            </a:br>
            <a:r>
              <a:rPr lang="en" b="1">
                <a:latin typeface="Assistant"/>
                <a:ea typeface="Assistant"/>
                <a:cs typeface="Assistant"/>
                <a:sym typeface="Assistant"/>
              </a:rPr>
              <a:t>(and we’ll add up all the work done across levels to compute the Big-O runtime)</a:t>
            </a:r>
            <a:endParaRPr b="1">
              <a:latin typeface="Assistant"/>
              <a:ea typeface="Assistant"/>
              <a:cs typeface="Assistant"/>
              <a:sym typeface="Assistant"/>
            </a:endParaRPr>
          </a:p>
        </p:txBody>
      </p:sp>
      <p:sp>
        <p:nvSpPr>
          <p:cNvPr id="2160" name="Google Shape;2160;p155"/>
          <p:cNvSpPr/>
          <p:nvPr/>
        </p:nvSpPr>
        <p:spPr>
          <a:xfrm>
            <a:off x="1046950" y="19090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L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(A[0:n/2])</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(A[n/2:n])</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t>
            </a:r>
            <a:r>
              <a:rPr lang="en" sz="2100" b="1">
                <a:solidFill>
                  <a:schemeClr val="accent5"/>
                </a:solidFill>
                <a:latin typeface="Inconsolata"/>
                <a:ea typeface="Inconsolata"/>
                <a:cs typeface="Inconsolata"/>
                <a:sym typeface="Inconsolata"/>
              </a:rPr>
              <a:t>MERGE</a:t>
            </a:r>
            <a:r>
              <a:rPr lang="en" sz="2100">
                <a:latin typeface="Inconsolata"/>
                <a:ea typeface="Inconsolata"/>
                <a:cs typeface="Inconsolata"/>
                <a:sym typeface="Inconsolata"/>
              </a:rPr>
              <a:t>(L,R)</a:t>
            </a:r>
            <a:endParaRPr sz="2100">
              <a:latin typeface="Inconsolata"/>
              <a:ea typeface="Inconsolata"/>
              <a:cs typeface="Inconsolata"/>
              <a:sym typeface="Inconsolata"/>
            </a:endParaRPr>
          </a:p>
        </p:txBody>
      </p:sp>
      <p:sp>
        <p:nvSpPr>
          <p:cNvPr id="2161" name="Google Shape;2161;p155"/>
          <p:cNvSpPr/>
          <p:nvPr/>
        </p:nvSpPr>
        <p:spPr>
          <a:xfrm>
            <a:off x="5258750" y="1909075"/>
            <a:ext cx="2838300" cy="27201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r>
              <a:rPr lang="en" sz="1700" b="1">
                <a:solidFill>
                  <a:schemeClr val="accent5"/>
                </a:solidFill>
                <a:latin typeface="Inconsolata"/>
                <a:ea typeface="Inconsolata"/>
                <a:cs typeface="Inconsolata"/>
                <a:sym typeface="Inconsolata"/>
              </a:rPr>
              <a:t>MERGE</a:t>
            </a:r>
            <a:r>
              <a:rPr lang="en" sz="1700">
                <a:latin typeface="Inconsolata"/>
                <a:ea typeface="Inconsolata"/>
                <a:cs typeface="Inconsolata"/>
                <a:sym typeface="Inconsolata"/>
              </a:rPr>
              <a:t>(L,R):</a:t>
            </a:r>
            <a:endParaRPr sz="1700">
              <a:latin typeface="Inconsolata"/>
              <a:ea typeface="Inconsolata"/>
              <a:cs typeface="Inconsolata"/>
              <a:sym typeface="Inconsolata"/>
            </a:endParaRPr>
          </a:p>
          <a:p>
            <a:pPr marL="0" marR="0" lvl="0" indent="0" algn="l" rtl="0">
              <a:spcBef>
                <a:spcPts val="0"/>
              </a:spcBef>
              <a:spcAft>
                <a:spcPts val="0"/>
              </a:spcAft>
              <a:buNone/>
            </a:pPr>
            <a:r>
              <a:rPr lang="en">
                <a:latin typeface="Inconsolata"/>
                <a:ea typeface="Inconsolata"/>
                <a:cs typeface="Inconsolata"/>
                <a:sym typeface="Inconsolata"/>
              </a:rPr>
              <a:t>   result = length n array</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i = 0, j = 0</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for k in [0,...,n-1]:</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if L[i] &lt; R[j]:</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result[k] = L[i]</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i += 1</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else:</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result[k] = R[j]</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j += 1</a:t>
            </a:r>
            <a:endParaRPr>
              <a:latin typeface="Inconsolata"/>
              <a:ea typeface="Inconsolata"/>
              <a:cs typeface="Inconsolata"/>
              <a:sym typeface="Inconsolata"/>
            </a:endParaRPr>
          </a:p>
          <a:p>
            <a:pPr marL="0" marR="0" lvl="0" indent="0" algn="l" rtl="0">
              <a:spcBef>
                <a:spcPts val="0"/>
              </a:spcBef>
              <a:spcAft>
                <a:spcPts val="0"/>
              </a:spcAft>
              <a:buNone/>
            </a:pPr>
            <a:r>
              <a:rPr lang="en">
                <a:latin typeface="Inconsolata"/>
                <a:ea typeface="Inconsolata"/>
                <a:cs typeface="Inconsolata"/>
                <a:sym typeface="Inconsolata"/>
              </a:rPr>
              <a:t>   return result</a:t>
            </a:r>
            <a:endParaRPr>
              <a:latin typeface="Inconsolata"/>
              <a:ea typeface="Inconsolata"/>
              <a:cs typeface="Inconsolata"/>
              <a:sym typeface="Inconsolata"/>
            </a:endParaRPr>
          </a:p>
        </p:txBody>
      </p:sp>
      <p:sp>
        <p:nvSpPr>
          <p:cNvPr id="2162" name="Google Shape;2162;p155"/>
          <p:cNvSpPr txBox="1"/>
          <p:nvPr/>
        </p:nvSpPr>
        <p:spPr>
          <a:xfrm>
            <a:off x="5083700" y="4542575"/>
            <a:ext cx="3188400" cy="5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Assistant"/>
                <a:ea typeface="Assistant"/>
                <a:cs typeface="Assistant"/>
                <a:sym typeface="Assistant"/>
              </a:rPr>
              <a:t>We can see that MERGE is </a:t>
            </a:r>
            <a:r>
              <a:rPr lang="en" sz="2100" b="1">
                <a:solidFill>
                  <a:srgbClr val="CC0000"/>
                </a:solidFill>
                <a:latin typeface="Assistant"/>
                <a:ea typeface="Assistant"/>
                <a:cs typeface="Assistant"/>
                <a:sym typeface="Assistant"/>
              </a:rPr>
              <a:t>O(n)</a:t>
            </a:r>
            <a:endParaRPr sz="2300" b="1">
              <a:solidFill>
                <a:srgbClr val="CC0000"/>
              </a:solidFill>
              <a:latin typeface="Assistant"/>
              <a:ea typeface="Assistant"/>
              <a:cs typeface="Assistant"/>
              <a:sym typeface="Assistant"/>
            </a:endParaRPr>
          </a:p>
        </p:txBody>
      </p:sp>
      <p:sp>
        <p:nvSpPr>
          <p:cNvPr id="2163" name="Google Shape;2163;p155"/>
          <p:cNvSpPr txBox="1"/>
          <p:nvPr/>
        </p:nvSpPr>
        <p:spPr>
          <a:xfrm>
            <a:off x="5258750" y="3040525"/>
            <a:ext cx="894600" cy="9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a:ea typeface="Assistant"/>
                <a:cs typeface="Assistant"/>
                <a:sym typeface="Assistant"/>
              </a:rPr>
              <a:t>n iterations, O(1) work per iteration</a:t>
            </a:r>
            <a:endParaRPr sz="1100">
              <a:solidFill>
                <a:srgbClr val="CC0000"/>
              </a:solidFill>
              <a:latin typeface="Assistant"/>
              <a:ea typeface="Assistant"/>
              <a:cs typeface="Assistant"/>
              <a:sym typeface="Assistant"/>
            </a:endParaRPr>
          </a:p>
        </p:txBody>
      </p:sp>
      <p:cxnSp>
        <p:nvCxnSpPr>
          <p:cNvPr id="2164" name="Google Shape;2164;p155"/>
          <p:cNvCxnSpPr/>
          <p:nvPr/>
        </p:nvCxnSpPr>
        <p:spPr>
          <a:xfrm rot="10800000" flipH="1">
            <a:off x="5565450" y="3838725"/>
            <a:ext cx="76200" cy="852900"/>
          </a:xfrm>
          <a:prstGeom prst="straightConnector1">
            <a:avLst/>
          </a:prstGeom>
          <a:noFill/>
          <a:ln w="9525" cap="flat" cmpd="sng">
            <a:solidFill>
              <a:srgbClr val="CC0000"/>
            </a:solidFill>
            <a:prstDash val="solid"/>
            <a:round/>
            <a:headEnd type="none" w="med" len="med"/>
            <a:tailEnd type="triangle" w="med" len="med"/>
          </a:ln>
        </p:spPr>
      </p:cxnSp>
      <p:sp>
        <p:nvSpPr>
          <p:cNvPr id="2165" name="Google Shape;2165;p1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113</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169"/>
        <p:cNvGrpSpPr/>
        <p:nvPr/>
      </p:nvGrpSpPr>
      <p:grpSpPr>
        <a:xfrm>
          <a:off x="0" y="0"/>
          <a:ext cx="0" cy="0"/>
          <a:chOff x="0" y="0"/>
          <a:chExt cx="0" cy="0"/>
        </a:xfrm>
      </p:grpSpPr>
      <p:sp>
        <p:nvSpPr>
          <p:cNvPr id="2170" name="Google Shape;2170;p15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O(n log n) PROOF</a:t>
            </a:r>
            <a:endParaRPr sz="3600">
              <a:solidFill>
                <a:schemeClr val="accent5"/>
              </a:solidFill>
              <a:latin typeface="Lato Light"/>
              <a:ea typeface="Lato Light"/>
              <a:cs typeface="Lato Light"/>
              <a:sym typeface="Lato Light"/>
            </a:endParaRPr>
          </a:p>
        </p:txBody>
      </p:sp>
      <p:sp>
        <p:nvSpPr>
          <p:cNvPr id="2171" name="Google Shape;2171;p156"/>
          <p:cNvSpPr txBox="1"/>
          <p:nvPr/>
        </p:nvSpPr>
        <p:spPr>
          <a:xfrm>
            <a:off x="311700" y="1121800"/>
            <a:ext cx="85206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latin typeface="Assistant"/>
                <a:ea typeface="Assistant"/>
                <a:cs typeface="Assistant"/>
                <a:sym typeface="Assistant"/>
              </a:rPr>
              <a:t>Instead of counting every little operation and tracing all recursive calls, we can think about:</a:t>
            </a:r>
            <a:endParaRPr>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THE RECURSION TREE! </a:t>
            </a:r>
            <a:br>
              <a:rPr lang="en" b="1">
                <a:latin typeface="Assistant"/>
                <a:ea typeface="Assistant"/>
                <a:cs typeface="Assistant"/>
                <a:sym typeface="Assistant"/>
              </a:rPr>
            </a:br>
            <a:r>
              <a:rPr lang="en" b="1">
                <a:latin typeface="Assistant"/>
                <a:ea typeface="Assistant"/>
                <a:cs typeface="Assistant"/>
                <a:sym typeface="Assistant"/>
              </a:rPr>
              <a:t>(and we’ll add up all the work done across levels to compute the Big-O runtime)</a:t>
            </a:r>
            <a:endParaRPr b="1">
              <a:latin typeface="Assistant"/>
              <a:ea typeface="Assistant"/>
              <a:cs typeface="Assistant"/>
              <a:sym typeface="Assistant"/>
            </a:endParaRPr>
          </a:p>
        </p:txBody>
      </p:sp>
      <p:sp>
        <p:nvSpPr>
          <p:cNvPr id="2172" name="Google Shape;2172;p156"/>
          <p:cNvSpPr/>
          <p:nvPr/>
        </p:nvSpPr>
        <p:spPr>
          <a:xfrm>
            <a:off x="1046950" y="19090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L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(A[0:n/2])</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(A[n/2:n])</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t>
            </a:r>
            <a:r>
              <a:rPr lang="en" sz="2100" b="1">
                <a:solidFill>
                  <a:schemeClr val="accent5"/>
                </a:solidFill>
                <a:latin typeface="Inconsolata"/>
                <a:ea typeface="Inconsolata"/>
                <a:cs typeface="Inconsolata"/>
                <a:sym typeface="Inconsolata"/>
              </a:rPr>
              <a:t>MERGE</a:t>
            </a:r>
            <a:r>
              <a:rPr lang="en" sz="2100">
                <a:latin typeface="Inconsolata"/>
                <a:ea typeface="Inconsolata"/>
                <a:cs typeface="Inconsolata"/>
                <a:sym typeface="Inconsolata"/>
              </a:rPr>
              <a:t>(L,R)</a:t>
            </a:r>
            <a:endParaRPr sz="2100">
              <a:latin typeface="Inconsolata"/>
              <a:ea typeface="Inconsolata"/>
              <a:cs typeface="Inconsolata"/>
              <a:sym typeface="Inconsolata"/>
            </a:endParaRPr>
          </a:p>
        </p:txBody>
      </p:sp>
      <p:sp>
        <p:nvSpPr>
          <p:cNvPr id="2173" name="Google Shape;2173;p156"/>
          <p:cNvSpPr/>
          <p:nvPr/>
        </p:nvSpPr>
        <p:spPr>
          <a:xfrm>
            <a:off x="5258750" y="1909075"/>
            <a:ext cx="2838300" cy="27201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r>
              <a:rPr lang="en" sz="1700" b="1">
                <a:solidFill>
                  <a:schemeClr val="accent5"/>
                </a:solidFill>
                <a:latin typeface="Inconsolata"/>
                <a:ea typeface="Inconsolata"/>
                <a:cs typeface="Inconsolata"/>
                <a:sym typeface="Inconsolata"/>
              </a:rPr>
              <a:t>MERGE</a:t>
            </a:r>
            <a:r>
              <a:rPr lang="en" sz="1700">
                <a:latin typeface="Inconsolata"/>
                <a:ea typeface="Inconsolata"/>
                <a:cs typeface="Inconsolata"/>
                <a:sym typeface="Inconsolata"/>
              </a:rPr>
              <a:t>(L,R):</a:t>
            </a:r>
            <a:endParaRPr sz="1700">
              <a:latin typeface="Inconsolata"/>
              <a:ea typeface="Inconsolata"/>
              <a:cs typeface="Inconsolata"/>
              <a:sym typeface="Inconsolata"/>
            </a:endParaRPr>
          </a:p>
          <a:p>
            <a:pPr marL="0" marR="0" lvl="0" indent="0" algn="l" rtl="0">
              <a:spcBef>
                <a:spcPts val="0"/>
              </a:spcBef>
              <a:spcAft>
                <a:spcPts val="0"/>
              </a:spcAft>
              <a:buNone/>
            </a:pPr>
            <a:r>
              <a:rPr lang="en">
                <a:latin typeface="Inconsolata"/>
                <a:ea typeface="Inconsolata"/>
                <a:cs typeface="Inconsolata"/>
                <a:sym typeface="Inconsolata"/>
              </a:rPr>
              <a:t>   result = length n array</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i = 0, j = 0</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for k in [0,...,n-1]:</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if L[i] &lt; R[j]:</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result[k] = L[i]</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i += 1</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else:</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result[k] = R[j]</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j += 1</a:t>
            </a:r>
            <a:endParaRPr>
              <a:latin typeface="Inconsolata"/>
              <a:ea typeface="Inconsolata"/>
              <a:cs typeface="Inconsolata"/>
              <a:sym typeface="Inconsolata"/>
            </a:endParaRPr>
          </a:p>
          <a:p>
            <a:pPr marL="0" marR="0" lvl="0" indent="0" algn="l" rtl="0">
              <a:spcBef>
                <a:spcPts val="0"/>
              </a:spcBef>
              <a:spcAft>
                <a:spcPts val="0"/>
              </a:spcAft>
              <a:buNone/>
            </a:pPr>
            <a:r>
              <a:rPr lang="en">
                <a:latin typeface="Inconsolata"/>
                <a:ea typeface="Inconsolata"/>
                <a:cs typeface="Inconsolata"/>
                <a:sym typeface="Inconsolata"/>
              </a:rPr>
              <a:t>   return result</a:t>
            </a:r>
            <a:endParaRPr>
              <a:latin typeface="Inconsolata"/>
              <a:ea typeface="Inconsolata"/>
              <a:cs typeface="Inconsolata"/>
              <a:sym typeface="Inconsolata"/>
            </a:endParaRPr>
          </a:p>
        </p:txBody>
      </p:sp>
      <p:sp>
        <p:nvSpPr>
          <p:cNvPr id="2174" name="Google Shape;2174;p156"/>
          <p:cNvSpPr txBox="1"/>
          <p:nvPr/>
        </p:nvSpPr>
        <p:spPr>
          <a:xfrm>
            <a:off x="5083700" y="4542575"/>
            <a:ext cx="3188400" cy="5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Assistant"/>
                <a:ea typeface="Assistant"/>
                <a:cs typeface="Assistant"/>
                <a:sym typeface="Assistant"/>
              </a:rPr>
              <a:t>We can see that MERGE is </a:t>
            </a:r>
            <a:r>
              <a:rPr lang="en" sz="2100" b="1">
                <a:solidFill>
                  <a:srgbClr val="CC0000"/>
                </a:solidFill>
                <a:latin typeface="Assistant"/>
                <a:ea typeface="Assistant"/>
                <a:cs typeface="Assistant"/>
                <a:sym typeface="Assistant"/>
              </a:rPr>
              <a:t>O(n)</a:t>
            </a:r>
            <a:endParaRPr sz="2300" b="1">
              <a:solidFill>
                <a:srgbClr val="CC0000"/>
              </a:solidFill>
              <a:latin typeface="Assistant"/>
              <a:ea typeface="Assistant"/>
              <a:cs typeface="Assistant"/>
              <a:sym typeface="Assistant"/>
            </a:endParaRPr>
          </a:p>
        </p:txBody>
      </p:sp>
      <p:sp>
        <p:nvSpPr>
          <p:cNvPr id="2175" name="Google Shape;2175;p156"/>
          <p:cNvSpPr txBox="1"/>
          <p:nvPr/>
        </p:nvSpPr>
        <p:spPr>
          <a:xfrm>
            <a:off x="5258750" y="3040525"/>
            <a:ext cx="894600" cy="9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a:ea typeface="Assistant"/>
                <a:cs typeface="Assistant"/>
                <a:sym typeface="Assistant"/>
              </a:rPr>
              <a:t>n iterations, O(1) work per iteration</a:t>
            </a:r>
            <a:endParaRPr sz="1100">
              <a:solidFill>
                <a:srgbClr val="CC0000"/>
              </a:solidFill>
              <a:latin typeface="Assistant"/>
              <a:ea typeface="Assistant"/>
              <a:cs typeface="Assistant"/>
              <a:sym typeface="Assistant"/>
            </a:endParaRPr>
          </a:p>
        </p:txBody>
      </p:sp>
      <p:cxnSp>
        <p:nvCxnSpPr>
          <p:cNvPr id="2176" name="Google Shape;2176;p156"/>
          <p:cNvCxnSpPr/>
          <p:nvPr/>
        </p:nvCxnSpPr>
        <p:spPr>
          <a:xfrm rot="10800000" flipH="1">
            <a:off x="5565450" y="3838725"/>
            <a:ext cx="76200" cy="852900"/>
          </a:xfrm>
          <a:prstGeom prst="straightConnector1">
            <a:avLst/>
          </a:prstGeom>
          <a:noFill/>
          <a:ln w="9525" cap="flat" cmpd="sng">
            <a:solidFill>
              <a:srgbClr val="CC0000"/>
            </a:solidFill>
            <a:prstDash val="solid"/>
            <a:round/>
            <a:headEnd type="none" w="med" len="med"/>
            <a:tailEnd type="triangle" w="med" len="med"/>
          </a:ln>
        </p:spPr>
      </p:cxnSp>
      <p:sp>
        <p:nvSpPr>
          <p:cNvPr id="2177" name="Google Shape;2177;p156"/>
          <p:cNvSpPr/>
          <p:nvPr/>
        </p:nvSpPr>
        <p:spPr>
          <a:xfrm>
            <a:off x="5476400" y="2495550"/>
            <a:ext cx="2403000" cy="1870200"/>
          </a:xfrm>
          <a:prstGeom prst="roundRect">
            <a:avLst>
              <a:gd name="adj" fmla="val 16667"/>
            </a:avLst>
          </a:prstGeom>
          <a:solidFill>
            <a:srgbClr val="FFFFFF"/>
          </a:solidFill>
          <a:ln>
            <a:noFill/>
          </a:ln>
          <a:effectLst>
            <a:outerShdw blurRad="357188" algn="bl" rotWithShape="0">
              <a:srgbClr val="000000">
                <a:alpha val="55000"/>
              </a:srgbClr>
            </a:outerShdw>
          </a:effectLst>
        </p:spPr>
        <p:txBody>
          <a:bodyPr spcFirstLastPara="1" wrap="square" lIns="91425" tIns="91425" rIns="91425" bIns="91425" anchor="ctr" anchorCtr="0">
            <a:noAutofit/>
          </a:bodyPr>
          <a:lstStyle/>
          <a:p>
            <a:pPr marL="0" marR="0" lvl="0" indent="0" algn="ctr" rtl="0">
              <a:spcBef>
                <a:spcPts val="0"/>
              </a:spcBef>
              <a:spcAft>
                <a:spcPts val="0"/>
              </a:spcAft>
              <a:buNone/>
            </a:pPr>
            <a:r>
              <a:rPr lang="en" sz="1500">
                <a:solidFill>
                  <a:srgbClr val="CC0000"/>
                </a:solidFill>
                <a:latin typeface="Assistant Light"/>
                <a:ea typeface="Assistant Light"/>
                <a:cs typeface="Assistant Light"/>
                <a:sym typeface="Assistant Light"/>
              </a:rPr>
              <a:t>This means that within one recursive call that processes an array/subarray of length </a:t>
            </a:r>
            <a:r>
              <a:rPr lang="en" sz="1500" b="1" i="1">
                <a:solidFill>
                  <a:srgbClr val="CC0000"/>
                </a:solidFill>
                <a:latin typeface="Assistant"/>
                <a:ea typeface="Assistant"/>
                <a:cs typeface="Assistant"/>
                <a:sym typeface="Assistant"/>
              </a:rPr>
              <a:t>n</a:t>
            </a:r>
            <a:r>
              <a:rPr lang="en" sz="1500">
                <a:solidFill>
                  <a:srgbClr val="CC0000"/>
                </a:solidFill>
                <a:latin typeface="Assistant Light"/>
                <a:ea typeface="Assistant Light"/>
                <a:cs typeface="Assistant Light"/>
                <a:sym typeface="Assistant Light"/>
              </a:rPr>
              <a:t>, the work done in that subproblem (creating subproblems &amp; “merging” those results) is </a:t>
            </a:r>
            <a:r>
              <a:rPr lang="en" sz="1500" b="1">
                <a:solidFill>
                  <a:srgbClr val="CC0000"/>
                </a:solidFill>
                <a:latin typeface="Assistant"/>
                <a:ea typeface="Assistant"/>
                <a:cs typeface="Assistant"/>
                <a:sym typeface="Assistant"/>
              </a:rPr>
              <a:t>O(n)</a:t>
            </a:r>
            <a:r>
              <a:rPr lang="en" sz="1500">
                <a:solidFill>
                  <a:srgbClr val="CC0000"/>
                </a:solidFill>
                <a:latin typeface="Assistant Light"/>
                <a:ea typeface="Assistant Light"/>
                <a:cs typeface="Assistant Light"/>
                <a:sym typeface="Assistant Light"/>
              </a:rPr>
              <a:t>.</a:t>
            </a:r>
            <a:endParaRPr sz="1500">
              <a:solidFill>
                <a:srgbClr val="CC0000"/>
              </a:solidFill>
              <a:latin typeface="Assistant Light"/>
              <a:ea typeface="Assistant Light"/>
              <a:cs typeface="Assistant Light"/>
              <a:sym typeface="Assistant Light"/>
            </a:endParaRPr>
          </a:p>
        </p:txBody>
      </p:sp>
      <p:sp>
        <p:nvSpPr>
          <p:cNvPr id="2178" name="Google Shape;2178;p1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114</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15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RECURSION TREE</a:t>
            </a:r>
            <a:endParaRPr sz="3600">
              <a:solidFill>
                <a:schemeClr val="accent5"/>
              </a:solidFill>
              <a:latin typeface="Lato Light"/>
              <a:ea typeface="Lato Light"/>
              <a:cs typeface="Lato Light"/>
              <a:sym typeface="Lato Light"/>
            </a:endParaRPr>
          </a:p>
        </p:txBody>
      </p:sp>
      <p:sp>
        <p:nvSpPr>
          <p:cNvPr id="2184" name="Google Shape;2184;p157"/>
          <p:cNvSpPr/>
          <p:nvPr/>
        </p:nvSpPr>
        <p:spPr>
          <a:xfrm>
            <a:off x="1077950" y="2002997"/>
            <a:ext cx="963900" cy="3198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n</a:t>
            </a:r>
            <a:endParaRPr b="1">
              <a:solidFill>
                <a:schemeClr val="accent5"/>
              </a:solidFill>
              <a:latin typeface="Assistant"/>
              <a:ea typeface="Assistant"/>
              <a:cs typeface="Assistant"/>
              <a:sym typeface="Assistant"/>
            </a:endParaRPr>
          </a:p>
        </p:txBody>
      </p:sp>
      <p:sp>
        <p:nvSpPr>
          <p:cNvPr id="2185" name="Google Shape;2185;p157"/>
          <p:cNvSpPr/>
          <p:nvPr/>
        </p:nvSpPr>
        <p:spPr>
          <a:xfrm>
            <a:off x="869188" y="2573105"/>
            <a:ext cx="5349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186" name="Google Shape;2186;p157"/>
          <p:cNvCxnSpPr>
            <a:stCxn id="2184" idx="2"/>
            <a:endCxn id="2185" idx="0"/>
          </p:cNvCxnSpPr>
          <p:nvPr/>
        </p:nvCxnSpPr>
        <p:spPr>
          <a:xfrm flipH="1">
            <a:off x="1136600" y="2322797"/>
            <a:ext cx="423300" cy="250200"/>
          </a:xfrm>
          <a:prstGeom prst="straightConnector1">
            <a:avLst/>
          </a:prstGeom>
          <a:noFill/>
          <a:ln w="9525" cap="flat" cmpd="sng">
            <a:solidFill>
              <a:srgbClr val="595959"/>
            </a:solidFill>
            <a:prstDash val="dot"/>
            <a:round/>
            <a:headEnd type="none" w="med" len="med"/>
            <a:tailEnd type="none" w="med" len="med"/>
          </a:ln>
        </p:spPr>
      </p:cxnSp>
      <p:sp>
        <p:nvSpPr>
          <p:cNvPr id="2187" name="Google Shape;2187;p157"/>
          <p:cNvSpPr/>
          <p:nvPr/>
        </p:nvSpPr>
        <p:spPr>
          <a:xfrm>
            <a:off x="1715703" y="2573105"/>
            <a:ext cx="5349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188" name="Google Shape;2188;p157"/>
          <p:cNvCxnSpPr>
            <a:stCxn id="2184" idx="2"/>
            <a:endCxn id="2187" idx="0"/>
          </p:cNvCxnSpPr>
          <p:nvPr/>
        </p:nvCxnSpPr>
        <p:spPr>
          <a:xfrm>
            <a:off x="1559900" y="2322797"/>
            <a:ext cx="423300" cy="250200"/>
          </a:xfrm>
          <a:prstGeom prst="straightConnector1">
            <a:avLst/>
          </a:prstGeom>
          <a:noFill/>
          <a:ln w="9525" cap="flat" cmpd="sng">
            <a:solidFill>
              <a:schemeClr val="dk2"/>
            </a:solidFill>
            <a:prstDash val="dot"/>
            <a:round/>
            <a:headEnd type="none" w="med" len="med"/>
            <a:tailEnd type="none" w="med" len="med"/>
          </a:ln>
        </p:spPr>
      </p:cxnSp>
      <p:sp>
        <p:nvSpPr>
          <p:cNvPr id="2189" name="Google Shape;2189;p157"/>
          <p:cNvSpPr/>
          <p:nvPr/>
        </p:nvSpPr>
        <p:spPr>
          <a:xfrm>
            <a:off x="487088" y="3423600"/>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190" name="Google Shape;2190;p157"/>
          <p:cNvSpPr/>
          <p:nvPr/>
        </p:nvSpPr>
        <p:spPr>
          <a:xfrm>
            <a:off x="906155" y="3423588"/>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191" name="Google Shape;2191;p157"/>
          <p:cNvSpPr/>
          <p:nvPr/>
        </p:nvSpPr>
        <p:spPr>
          <a:xfrm>
            <a:off x="1836250" y="3423600"/>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192" name="Google Shape;2192;p157"/>
          <p:cNvSpPr/>
          <p:nvPr/>
        </p:nvSpPr>
        <p:spPr>
          <a:xfrm>
            <a:off x="2255316" y="3423588"/>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193" name="Google Shape;2193;p157"/>
          <p:cNvSpPr/>
          <p:nvPr/>
        </p:nvSpPr>
        <p:spPr>
          <a:xfrm>
            <a:off x="1371205" y="3423563"/>
            <a:ext cx="377400" cy="2907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194" name="Google Shape;2194;p157"/>
          <p:cNvSpPr/>
          <p:nvPr/>
        </p:nvSpPr>
        <p:spPr>
          <a:xfrm>
            <a:off x="209900" y="4323613"/>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195" name="Google Shape;2195;p157"/>
          <p:cNvSpPr/>
          <p:nvPr/>
        </p:nvSpPr>
        <p:spPr>
          <a:xfrm>
            <a:off x="504884" y="4323600"/>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196" name="Google Shape;2196;p157"/>
          <p:cNvSpPr/>
          <p:nvPr/>
        </p:nvSpPr>
        <p:spPr>
          <a:xfrm>
            <a:off x="799880" y="432362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197" name="Google Shape;2197;p157"/>
          <p:cNvSpPr/>
          <p:nvPr/>
        </p:nvSpPr>
        <p:spPr>
          <a:xfrm>
            <a:off x="1094863" y="4323613"/>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198" name="Google Shape;2198;p157"/>
          <p:cNvSpPr/>
          <p:nvPr/>
        </p:nvSpPr>
        <p:spPr>
          <a:xfrm>
            <a:off x="1423361" y="4323588"/>
            <a:ext cx="275400" cy="2907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199" name="Google Shape;2199;p157"/>
          <p:cNvSpPr/>
          <p:nvPr/>
        </p:nvSpPr>
        <p:spPr>
          <a:xfrm>
            <a:off x="2044526" y="4323588"/>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00" name="Google Shape;2200;p157"/>
          <p:cNvSpPr/>
          <p:nvPr/>
        </p:nvSpPr>
        <p:spPr>
          <a:xfrm>
            <a:off x="2339510" y="432357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01" name="Google Shape;2201;p157"/>
          <p:cNvSpPr/>
          <p:nvPr/>
        </p:nvSpPr>
        <p:spPr>
          <a:xfrm>
            <a:off x="2634506" y="4323600"/>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02" name="Google Shape;2202;p157"/>
          <p:cNvSpPr/>
          <p:nvPr/>
        </p:nvSpPr>
        <p:spPr>
          <a:xfrm>
            <a:off x="1745067" y="432362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03" name="Google Shape;2203;p157"/>
          <p:cNvSpPr/>
          <p:nvPr/>
        </p:nvSpPr>
        <p:spPr>
          <a:xfrm>
            <a:off x="1388146" y="3873573"/>
            <a:ext cx="343500" cy="2907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04" name="Google Shape;2204;p157"/>
          <p:cNvSpPr/>
          <p:nvPr/>
        </p:nvSpPr>
        <p:spPr>
          <a:xfrm>
            <a:off x="1388146" y="2973606"/>
            <a:ext cx="343500" cy="2907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graphicFrame>
        <p:nvGraphicFramePr>
          <p:cNvPr id="2205" name="Google Shape;2205;p157"/>
          <p:cNvGraphicFramePr/>
          <p:nvPr/>
        </p:nvGraphicFramePr>
        <p:xfrm>
          <a:off x="3011025" y="1270800"/>
          <a:ext cx="3000000" cy="3000000"/>
        </p:xfrm>
        <a:graphic>
          <a:graphicData uri="http://schemas.openxmlformats.org/drawingml/2006/table">
            <a:tbl>
              <a:tblPr>
                <a:noFill/>
                <a:tableStyleId>{EDCBDBF8-4DA7-49FB-86F9-CAC385B26199}</a:tableStyleId>
              </a:tblPr>
              <a:tblGrid>
                <a:gridCol w="654550">
                  <a:extLst>
                    <a:ext uri="{9D8B030D-6E8A-4147-A177-3AD203B41FA5}">
                      <a16:colId xmlns:a16="http://schemas.microsoft.com/office/drawing/2014/main" val="20000"/>
                    </a:ext>
                  </a:extLst>
                </a:gridCol>
                <a:gridCol w="1122825">
                  <a:extLst>
                    <a:ext uri="{9D8B030D-6E8A-4147-A177-3AD203B41FA5}">
                      <a16:colId xmlns:a16="http://schemas.microsoft.com/office/drawing/2014/main" val="20001"/>
                    </a:ext>
                  </a:extLst>
                </a:gridCol>
                <a:gridCol w="1091600">
                  <a:extLst>
                    <a:ext uri="{9D8B030D-6E8A-4147-A177-3AD203B41FA5}">
                      <a16:colId xmlns:a16="http://schemas.microsoft.com/office/drawing/2014/main" val="20002"/>
                    </a:ext>
                  </a:extLst>
                </a:gridCol>
                <a:gridCol w="1264700">
                  <a:extLst>
                    <a:ext uri="{9D8B030D-6E8A-4147-A177-3AD203B41FA5}">
                      <a16:colId xmlns:a16="http://schemas.microsoft.com/office/drawing/2014/main" val="20003"/>
                    </a:ext>
                  </a:extLst>
                </a:gridCol>
                <a:gridCol w="1687525">
                  <a:extLst>
                    <a:ext uri="{9D8B030D-6E8A-4147-A177-3AD203B41FA5}">
                      <a16:colId xmlns:a16="http://schemas.microsoft.com/office/drawing/2014/main" val="20004"/>
                    </a:ext>
                  </a:extLst>
                </a:gridCol>
              </a:tblGrid>
              <a:tr h="687050">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 of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Problems</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Size of each Problem</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Work done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per Problem ≤</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Total work on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this 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0</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225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t</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225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log</a:t>
                      </a:r>
                      <a:r>
                        <a:rPr lang="en" sz="1700" baseline="-25000">
                          <a:latin typeface="Assistant"/>
                          <a:ea typeface="Assistant"/>
                          <a:cs typeface="Assistant"/>
                          <a:sym typeface="Assistant"/>
                        </a:rPr>
                        <a:t>2</a:t>
                      </a: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206" name="Google Shape;2206;p1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115</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210"/>
        <p:cNvGrpSpPr/>
        <p:nvPr/>
      </p:nvGrpSpPr>
      <p:grpSpPr>
        <a:xfrm>
          <a:off x="0" y="0"/>
          <a:ext cx="0" cy="0"/>
          <a:chOff x="0" y="0"/>
          <a:chExt cx="0" cy="0"/>
        </a:xfrm>
      </p:grpSpPr>
      <p:sp>
        <p:nvSpPr>
          <p:cNvPr id="2211" name="Google Shape;2211;p158"/>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RECURSION TREE</a:t>
            </a:r>
            <a:endParaRPr sz="3600">
              <a:solidFill>
                <a:schemeClr val="accent5"/>
              </a:solidFill>
              <a:latin typeface="Lato Light"/>
              <a:ea typeface="Lato Light"/>
              <a:cs typeface="Lato Light"/>
              <a:sym typeface="Lato Light"/>
            </a:endParaRPr>
          </a:p>
        </p:txBody>
      </p:sp>
      <p:sp>
        <p:nvSpPr>
          <p:cNvPr id="2212" name="Google Shape;2212;p158"/>
          <p:cNvSpPr/>
          <p:nvPr/>
        </p:nvSpPr>
        <p:spPr>
          <a:xfrm>
            <a:off x="1077950" y="2002997"/>
            <a:ext cx="963900" cy="3198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n</a:t>
            </a:r>
            <a:endParaRPr b="1">
              <a:solidFill>
                <a:schemeClr val="accent5"/>
              </a:solidFill>
              <a:latin typeface="Assistant"/>
              <a:ea typeface="Assistant"/>
              <a:cs typeface="Assistant"/>
              <a:sym typeface="Assistant"/>
            </a:endParaRPr>
          </a:p>
        </p:txBody>
      </p:sp>
      <p:sp>
        <p:nvSpPr>
          <p:cNvPr id="2213" name="Google Shape;2213;p158"/>
          <p:cNvSpPr/>
          <p:nvPr/>
        </p:nvSpPr>
        <p:spPr>
          <a:xfrm>
            <a:off x="869188" y="2573105"/>
            <a:ext cx="5349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214" name="Google Shape;2214;p158"/>
          <p:cNvCxnSpPr>
            <a:stCxn id="2212" idx="2"/>
            <a:endCxn id="2213" idx="0"/>
          </p:cNvCxnSpPr>
          <p:nvPr/>
        </p:nvCxnSpPr>
        <p:spPr>
          <a:xfrm flipH="1">
            <a:off x="1136600" y="2322797"/>
            <a:ext cx="423300" cy="250200"/>
          </a:xfrm>
          <a:prstGeom prst="straightConnector1">
            <a:avLst/>
          </a:prstGeom>
          <a:noFill/>
          <a:ln w="9525" cap="flat" cmpd="sng">
            <a:solidFill>
              <a:srgbClr val="595959"/>
            </a:solidFill>
            <a:prstDash val="dot"/>
            <a:round/>
            <a:headEnd type="none" w="med" len="med"/>
            <a:tailEnd type="none" w="med" len="med"/>
          </a:ln>
        </p:spPr>
      </p:cxnSp>
      <p:sp>
        <p:nvSpPr>
          <p:cNvPr id="2215" name="Google Shape;2215;p158"/>
          <p:cNvSpPr/>
          <p:nvPr/>
        </p:nvSpPr>
        <p:spPr>
          <a:xfrm>
            <a:off x="1715703" y="2573105"/>
            <a:ext cx="5349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216" name="Google Shape;2216;p158"/>
          <p:cNvCxnSpPr>
            <a:stCxn id="2212" idx="2"/>
            <a:endCxn id="2215" idx="0"/>
          </p:cNvCxnSpPr>
          <p:nvPr/>
        </p:nvCxnSpPr>
        <p:spPr>
          <a:xfrm>
            <a:off x="1559900" y="2322797"/>
            <a:ext cx="423300" cy="250200"/>
          </a:xfrm>
          <a:prstGeom prst="straightConnector1">
            <a:avLst/>
          </a:prstGeom>
          <a:noFill/>
          <a:ln w="9525" cap="flat" cmpd="sng">
            <a:solidFill>
              <a:schemeClr val="dk2"/>
            </a:solidFill>
            <a:prstDash val="dot"/>
            <a:round/>
            <a:headEnd type="none" w="med" len="med"/>
            <a:tailEnd type="none" w="med" len="med"/>
          </a:ln>
        </p:spPr>
      </p:cxnSp>
      <p:sp>
        <p:nvSpPr>
          <p:cNvPr id="2217" name="Google Shape;2217;p158"/>
          <p:cNvSpPr/>
          <p:nvPr/>
        </p:nvSpPr>
        <p:spPr>
          <a:xfrm>
            <a:off x="487088" y="3423600"/>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18" name="Google Shape;2218;p158"/>
          <p:cNvSpPr/>
          <p:nvPr/>
        </p:nvSpPr>
        <p:spPr>
          <a:xfrm>
            <a:off x="906155" y="3423588"/>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19" name="Google Shape;2219;p158"/>
          <p:cNvSpPr/>
          <p:nvPr/>
        </p:nvSpPr>
        <p:spPr>
          <a:xfrm>
            <a:off x="1836250" y="3423600"/>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20" name="Google Shape;2220;p158"/>
          <p:cNvSpPr/>
          <p:nvPr/>
        </p:nvSpPr>
        <p:spPr>
          <a:xfrm>
            <a:off x="2255316" y="3423588"/>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21" name="Google Shape;2221;p158"/>
          <p:cNvSpPr/>
          <p:nvPr/>
        </p:nvSpPr>
        <p:spPr>
          <a:xfrm>
            <a:off x="1371205" y="3423563"/>
            <a:ext cx="377400" cy="2907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22" name="Google Shape;2222;p158"/>
          <p:cNvSpPr/>
          <p:nvPr/>
        </p:nvSpPr>
        <p:spPr>
          <a:xfrm>
            <a:off x="209900" y="4323613"/>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23" name="Google Shape;2223;p158"/>
          <p:cNvSpPr/>
          <p:nvPr/>
        </p:nvSpPr>
        <p:spPr>
          <a:xfrm>
            <a:off x="504884" y="4323600"/>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24" name="Google Shape;2224;p158"/>
          <p:cNvSpPr/>
          <p:nvPr/>
        </p:nvSpPr>
        <p:spPr>
          <a:xfrm>
            <a:off x="799880" y="432362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25" name="Google Shape;2225;p158"/>
          <p:cNvSpPr/>
          <p:nvPr/>
        </p:nvSpPr>
        <p:spPr>
          <a:xfrm>
            <a:off x="1094863" y="4323613"/>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26" name="Google Shape;2226;p158"/>
          <p:cNvSpPr/>
          <p:nvPr/>
        </p:nvSpPr>
        <p:spPr>
          <a:xfrm>
            <a:off x="1423361" y="4323588"/>
            <a:ext cx="275400" cy="2907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27" name="Google Shape;2227;p158"/>
          <p:cNvSpPr/>
          <p:nvPr/>
        </p:nvSpPr>
        <p:spPr>
          <a:xfrm>
            <a:off x="2044526" y="4323588"/>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28" name="Google Shape;2228;p158"/>
          <p:cNvSpPr/>
          <p:nvPr/>
        </p:nvSpPr>
        <p:spPr>
          <a:xfrm>
            <a:off x="2339510" y="432357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29" name="Google Shape;2229;p158"/>
          <p:cNvSpPr/>
          <p:nvPr/>
        </p:nvSpPr>
        <p:spPr>
          <a:xfrm>
            <a:off x="2634506" y="4323600"/>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30" name="Google Shape;2230;p158"/>
          <p:cNvSpPr/>
          <p:nvPr/>
        </p:nvSpPr>
        <p:spPr>
          <a:xfrm>
            <a:off x="1745067" y="432362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31" name="Google Shape;2231;p158"/>
          <p:cNvSpPr/>
          <p:nvPr/>
        </p:nvSpPr>
        <p:spPr>
          <a:xfrm>
            <a:off x="1388146" y="3873573"/>
            <a:ext cx="343500" cy="2907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32" name="Google Shape;2232;p158"/>
          <p:cNvSpPr/>
          <p:nvPr/>
        </p:nvSpPr>
        <p:spPr>
          <a:xfrm>
            <a:off x="1388146" y="2973606"/>
            <a:ext cx="343500" cy="2907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graphicFrame>
        <p:nvGraphicFramePr>
          <p:cNvPr id="2233" name="Google Shape;2233;p158"/>
          <p:cNvGraphicFramePr/>
          <p:nvPr/>
        </p:nvGraphicFramePr>
        <p:xfrm>
          <a:off x="3011025" y="1270800"/>
          <a:ext cx="3000000" cy="3000000"/>
        </p:xfrm>
        <a:graphic>
          <a:graphicData uri="http://schemas.openxmlformats.org/drawingml/2006/table">
            <a:tbl>
              <a:tblPr>
                <a:noFill/>
                <a:tableStyleId>{EDCBDBF8-4DA7-49FB-86F9-CAC385B26199}</a:tableStyleId>
              </a:tblPr>
              <a:tblGrid>
                <a:gridCol w="654550">
                  <a:extLst>
                    <a:ext uri="{9D8B030D-6E8A-4147-A177-3AD203B41FA5}">
                      <a16:colId xmlns:a16="http://schemas.microsoft.com/office/drawing/2014/main" val="20000"/>
                    </a:ext>
                  </a:extLst>
                </a:gridCol>
                <a:gridCol w="1122825">
                  <a:extLst>
                    <a:ext uri="{9D8B030D-6E8A-4147-A177-3AD203B41FA5}">
                      <a16:colId xmlns:a16="http://schemas.microsoft.com/office/drawing/2014/main" val="20001"/>
                    </a:ext>
                  </a:extLst>
                </a:gridCol>
                <a:gridCol w="1091600">
                  <a:extLst>
                    <a:ext uri="{9D8B030D-6E8A-4147-A177-3AD203B41FA5}">
                      <a16:colId xmlns:a16="http://schemas.microsoft.com/office/drawing/2014/main" val="20002"/>
                    </a:ext>
                  </a:extLst>
                </a:gridCol>
                <a:gridCol w="1264700">
                  <a:extLst>
                    <a:ext uri="{9D8B030D-6E8A-4147-A177-3AD203B41FA5}">
                      <a16:colId xmlns:a16="http://schemas.microsoft.com/office/drawing/2014/main" val="20003"/>
                    </a:ext>
                  </a:extLst>
                </a:gridCol>
                <a:gridCol w="1687525">
                  <a:extLst>
                    <a:ext uri="{9D8B030D-6E8A-4147-A177-3AD203B41FA5}">
                      <a16:colId xmlns:a16="http://schemas.microsoft.com/office/drawing/2014/main" val="20004"/>
                    </a:ext>
                  </a:extLst>
                </a:gridCol>
              </a:tblGrid>
              <a:tr h="687050">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 of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Problems</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Size of each Problem</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Work done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per Problem ≤</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Total work on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this 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0</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1</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n/2</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225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t</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t</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n/2</a:t>
                      </a:r>
                      <a:r>
                        <a:rPr lang="en" sz="1700" baseline="30000">
                          <a:latin typeface="Assistant"/>
                          <a:ea typeface="Assistant"/>
                          <a:cs typeface="Assistant"/>
                          <a:sym typeface="Assistant"/>
                        </a:rPr>
                        <a:t>t</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225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log</a:t>
                      </a:r>
                      <a:r>
                        <a:rPr lang="en" sz="1700" baseline="-25000">
                          <a:latin typeface="Assistant"/>
                          <a:ea typeface="Assistant"/>
                          <a:cs typeface="Assistant"/>
                          <a:sym typeface="Assistant"/>
                        </a:rPr>
                        <a:t>2</a:t>
                      </a: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log</a:t>
                      </a:r>
                      <a:r>
                        <a:rPr lang="en" sz="1200" baseline="30000">
                          <a:latin typeface="Assistant"/>
                          <a:ea typeface="Assistant"/>
                          <a:cs typeface="Assistant"/>
                          <a:sym typeface="Assistant"/>
                        </a:rPr>
                        <a:t>2</a:t>
                      </a:r>
                      <a:r>
                        <a:rPr lang="en" sz="1700" baseline="30000">
                          <a:latin typeface="Assistant"/>
                          <a:ea typeface="Assistant"/>
                          <a:cs typeface="Assistant"/>
                          <a:sym typeface="Assistant"/>
                        </a:rPr>
                        <a:t> n</a:t>
                      </a:r>
                      <a:r>
                        <a:rPr lang="en" sz="1700">
                          <a:latin typeface="Assistant"/>
                          <a:ea typeface="Assistant"/>
                          <a:cs typeface="Assistant"/>
                          <a:sym typeface="Assistant"/>
                        </a:rPr>
                        <a:t> = n</a:t>
                      </a:r>
                      <a:endParaRPr sz="13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234" name="Google Shape;2234;p1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116</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238"/>
        <p:cNvGrpSpPr/>
        <p:nvPr/>
      </p:nvGrpSpPr>
      <p:grpSpPr>
        <a:xfrm>
          <a:off x="0" y="0"/>
          <a:ext cx="0" cy="0"/>
          <a:chOff x="0" y="0"/>
          <a:chExt cx="0" cy="0"/>
        </a:xfrm>
      </p:grpSpPr>
      <p:sp>
        <p:nvSpPr>
          <p:cNvPr id="2239" name="Google Shape;2239;p159"/>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RECURSION TREE</a:t>
            </a:r>
            <a:endParaRPr sz="3600">
              <a:solidFill>
                <a:schemeClr val="accent5"/>
              </a:solidFill>
              <a:latin typeface="Lato Light"/>
              <a:ea typeface="Lato Light"/>
              <a:cs typeface="Lato Light"/>
              <a:sym typeface="Lato Light"/>
            </a:endParaRPr>
          </a:p>
        </p:txBody>
      </p:sp>
      <p:sp>
        <p:nvSpPr>
          <p:cNvPr id="2240" name="Google Shape;2240;p159"/>
          <p:cNvSpPr/>
          <p:nvPr/>
        </p:nvSpPr>
        <p:spPr>
          <a:xfrm>
            <a:off x="1077950" y="2002997"/>
            <a:ext cx="963900" cy="3198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n</a:t>
            </a:r>
            <a:endParaRPr b="1">
              <a:solidFill>
                <a:schemeClr val="accent5"/>
              </a:solidFill>
              <a:latin typeface="Assistant"/>
              <a:ea typeface="Assistant"/>
              <a:cs typeface="Assistant"/>
              <a:sym typeface="Assistant"/>
            </a:endParaRPr>
          </a:p>
        </p:txBody>
      </p:sp>
      <p:sp>
        <p:nvSpPr>
          <p:cNvPr id="2241" name="Google Shape;2241;p159"/>
          <p:cNvSpPr/>
          <p:nvPr/>
        </p:nvSpPr>
        <p:spPr>
          <a:xfrm>
            <a:off x="869188" y="2573105"/>
            <a:ext cx="5349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242" name="Google Shape;2242;p159"/>
          <p:cNvCxnSpPr>
            <a:stCxn id="2240" idx="2"/>
            <a:endCxn id="2241" idx="0"/>
          </p:cNvCxnSpPr>
          <p:nvPr/>
        </p:nvCxnSpPr>
        <p:spPr>
          <a:xfrm flipH="1">
            <a:off x="1136600" y="2322797"/>
            <a:ext cx="423300" cy="250200"/>
          </a:xfrm>
          <a:prstGeom prst="straightConnector1">
            <a:avLst/>
          </a:prstGeom>
          <a:noFill/>
          <a:ln w="9525" cap="flat" cmpd="sng">
            <a:solidFill>
              <a:srgbClr val="595959"/>
            </a:solidFill>
            <a:prstDash val="dot"/>
            <a:round/>
            <a:headEnd type="none" w="med" len="med"/>
            <a:tailEnd type="none" w="med" len="med"/>
          </a:ln>
        </p:spPr>
      </p:cxnSp>
      <p:sp>
        <p:nvSpPr>
          <p:cNvPr id="2243" name="Google Shape;2243;p159"/>
          <p:cNvSpPr/>
          <p:nvPr/>
        </p:nvSpPr>
        <p:spPr>
          <a:xfrm>
            <a:off x="1715703" y="2573105"/>
            <a:ext cx="5349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244" name="Google Shape;2244;p159"/>
          <p:cNvCxnSpPr>
            <a:stCxn id="2240" idx="2"/>
            <a:endCxn id="2243" idx="0"/>
          </p:cNvCxnSpPr>
          <p:nvPr/>
        </p:nvCxnSpPr>
        <p:spPr>
          <a:xfrm>
            <a:off x="1559900" y="2322797"/>
            <a:ext cx="423300" cy="250200"/>
          </a:xfrm>
          <a:prstGeom prst="straightConnector1">
            <a:avLst/>
          </a:prstGeom>
          <a:noFill/>
          <a:ln w="9525" cap="flat" cmpd="sng">
            <a:solidFill>
              <a:schemeClr val="dk2"/>
            </a:solidFill>
            <a:prstDash val="dot"/>
            <a:round/>
            <a:headEnd type="none" w="med" len="med"/>
            <a:tailEnd type="none" w="med" len="med"/>
          </a:ln>
        </p:spPr>
      </p:cxnSp>
      <p:sp>
        <p:nvSpPr>
          <p:cNvPr id="2245" name="Google Shape;2245;p159"/>
          <p:cNvSpPr/>
          <p:nvPr/>
        </p:nvSpPr>
        <p:spPr>
          <a:xfrm>
            <a:off x="487088" y="3423600"/>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46" name="Google Shape;2246;p159"/>
          <p:cNvSpPr/>
          <p:nvPr/>
        </p:nvSpPr>
        <p:spPr>
          <a:xfrm>
            <a:off x="906155" y="3423588"/>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47" name="Google Shape;2247;p159"/>
          <p:cNvSpPr/>
          <p:nvPr/>
        </p:nvSpPr>
        <p:spPr>
          <a:xfrm>
            <a:off x="1836250" y="3423600"/>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48" name="Google Shape;2248;p159"/>
          <p:cNvSpPr/>
          <p:nvPr/>
        </p:nvSpPr>
        <p:spPr>
          <a:xfrm>
            <a:off x="2255316" y="3423588"/>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49" name="Google Shape;2249;p159"/>
          <p:cNvSpPr/>
          <p:nvPr/>
        </p:nvSpPr>
        <p:spPr>
          <a:xfrm>
            <a:off x="1371205" y="3423563"/>
            <a:ext cx="377400" cy="2907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50" name="Google Shape;2250;p159"/>
          <p:cNvSpPr/>
          <p:nvPr/>
        </p:nvSpPr>
        <p:spPr>
          <a:xfrm>
            <a:off x="209900" y="4323613"/>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51" name="Google Shape;2251;p159"/>
          <p:cNvSpPr/>
          <p:nvPr/>
        </p:nvSpPr>
        <p:spPr>
          <a:xfrm>
            <a:off x="504884" y="4323600"/>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52" name="Google Shape;2252;p159"/>
          <p:cNvSpPr/>
          <p:nvPr/>
        </p:nvSpPr>
        <p:spPr>
          <a:xfrm>
            <a:off x="799880" y="432362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53" name="Google Shape;2253;p159"/>
          <p:cNvSpPr/>
          <p:nvPr/>
        </p:nvSpPr>
        <p:spPr>
          <a:xfrm>
            <a:off x="1094863" y="4323613"/>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54" name="Google Shape;2254;p159"/>
          <p:cNvSpPr/>
          <p:nvPr/>
        </p:nvSpPr>
        <p:spPr>
          <a:xfrm>
            <a:off x="1423361" y="4323588"/>
            <a:ext cx="275400" cy="2907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55" name="Google Shape;2255;p159"/>
          <p:cNvSpPr/>
          <p:nvPr/>
        </p:nvSpPr>
        <p:spPr>
          <a:xfrm>
            <a:off x="2044526" y="4323588"/>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56" name="Google Shape;2256;p159"/>
          <p:cNvSpPr/>
          <p:nvPr/>
        </p:nvSpPr>
        <p:spPr>
          <a:xfrm>
            <a:off x="2339510" y="432357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57" name="Google Shape;2257;p159"/>
          <p:cNvSpPr/>
          <p:nvPr/>
        </p:nvSpPr>
        <p:spPr>
          <a:xfrm>
            <a:off x="2634506" y="4323600"/>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58" name="Google Shape;2258;p159"/>
          <p:cNvSpPr/>
          <p:nvPr/>
        </p:nvSpPr>
        <p:spPr>
          <a:xfrm>
            <a:off x="1745067" y="432362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59" name="Google Shape;2259;p159"/>
          <p:cNvSpPr/>
          <p:nvPr/>
        </p:nvSpPr>
        <p:spPr>
          <a:xfrm>
            <a:off x="1388146" y="3873573"/>
            <a:ext cx="343500" cy="2907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60" name="Google Shape;2260;p159"/>
          <p:cNvSpPr/>
          <p:nvPr/>
        </p:nvSpPr>
        <p:spPr>
          <a:xfrm>
            <a:off x="1388146" y="2973606"/>
            <a:ext cx="343500" cy="2907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graphicFrame>
        <p:nvGraphicFramePr>
          <p:cNvPr id="2261" name="Google Shape;2261;p159"/>
          <p:cNvGraphicFramePr/>
          <p:nvPr/>
        </p:nvGraphicFramePr>
        <p:xfrm>
          <a:off x="3011025" y="1270800"/>
          <a:ext cx="3000000" cy="3000000"/>
        </p:xfrm>
        <a:graphic>
          <a:graphicData uri="http://schemas.openxmlformats.org/drawingml/2006/table">
            <a:tbl>
              <a:tblPr>
                <a:noFill/>
                <a:tableStyleId>{EDCBDBF8-4DA7-49FB-86F9-CAC385B26199}</a:tableStyleId>
              </a:tblPr>
              <a:tblGrid>
                <a:gridCol w="654550">
                  <a:extLst>
                    <a:ext uri="{9D8B030D-6E8A-4147-A177-3AD203B41FA5}">
                      <a16:colId xmlns:a16="http://schemas.microsoft.com/office/drawing/2014/main" val="20000"/>
                    </a:ext>
                  </a:extLst>
                </a:gridCol>
                <a:gridCol w="1122825">
                  <a:extLst>
                    <a:ext uri="{9D8B030D-6E8A-4147-A177-3AD203B41FA5}">
                      <a16:colId xmlns:a16="http://schemas.microsoft.com/office/drawing/2014/main" val="20001"/>
                    </a:ext>
                  </a:extLst>
                </a:gridCol>
                <a:gridCol w="1091600">
                  <a:extLst>
                    <a:ext uri="{9D8B030D-6E8A-4147-A177-3AD203B41FA5}">
                      <a16:colId xmlns:a16="http://schemas.microsoft.com/office/drawing/2014/main" val="20002"/>
                    </a:ext>
                  </a:extLst>
                </a:gridCol>
                <a:gridCol w="1264700">
                  <a:extLst>
                    <a:ext uri="{9D8B030D-6E8A-4147-A177-3AD203B41FA5}">
                      <a16:colId xmlns:a16="http://schemas.microsoft.com/office/drawing/2014/main" val="20003"/>
                    </a:ext>
                  </a:extLst>
                </a:gridCol>
                <a:gridCol w="1687525">
                  <a:extLst>
                    <a:ext uri="{9D8B030D-6E8A-4147-A177-3AD203B41FA5}">
                      <a16:colId xmlns:a16="http://schemas.microsoft.com/office/drawing/2014/main" val="20004"/>
                    </a:ext>
                  </a:extLst>
                </a:gridCol>
              </a:tblGrid>
              <a:tr h="687050">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 of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Problems</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Size of each Problem</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Work done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per Problem ≤</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Total work on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this 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0</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c · 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1</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n/2</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a:t>
                      </a:r>
                      <a:r>
                        <a:rPr lang="en" sz="1700">
                          <a:latin typeface="Assistant"/>
                          <a:ea typeface="Assistant"/>
                          <a:cs typeface="Assistant"/>
                          <a:sym typeface="Assistant"/>
                        </a:rPr>
                        <a:t>(n/2)</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225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t</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t</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n/2</a:t>
                      </a:r>
                      <a:r>
                        <a:rPr lang="en" sz="1700" baseline="30000">
                          <a:latin typeface="Assistant"/>
                          <a:ea typeface="Assistant"/>
                          <a:cs typeface="Assistant"/>
                          <a:sym typeface="Assistant"/>
                        </a:rPr>
                        <a:t>t</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(n/2</a:t>
                      </a:r>
                      <a:r>
                        <a:rPr lang="en" sz="1700" baseline="30000">
                          <a:solidFill>
                            <a:schemeClr val="dk1"/>
                          </a:solidFill>
                          <a:latin typeface="Assistant"/>
                          <a:ea typeface="Assistant"/>
                          <a:cs typeface="Assistant"/>
                          <a:sym typeface="Assistant"/>
                        </a:rPr>
                        <a:t>t</a:t>
                      </a:r>
                      <a:r>
                        <a:rPr lang="en" sz="1700">
                          <a:solidFill>
                            <a:schemeClr val="dk1"/>
                          </a:solidFill>
                          <a:latin typeface="Assistant"/>
                          <a:ea typeface="Assistant"/>
                          <a:cs typeface="Assistant"/>
                          <a:sym typeface="Assistant"/>
                        </a:rPr>
                        <a:t>)</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225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log</a:t>
                      </a:r>
                      <a:r>
                        <a:rPr lang="en" sz="1700" baseline="-25000">
                          <a:latin typeface="Assistant"/>
                          <a:ea typeface="Assistant"/>
                          <a:cs typeface="Assistant"/>
                          <a:sym typeface="Assistant"/>
                        </a:rPr>
                        <a:t>2</a:t>
                      </a: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log</a:t>
                      </a:r>
                      <a:r>
                        <a:rPr lang="en" sz="1200" baseline="30000">
                          <a:latin typeface="Assistant"/>
                          <a:ea typeface="Assistant"/>
                          <a:cs typeface="Assistant"/>
                          <a:sym typeface="Assistant"/>
                        </a:rPr>
                        <a:t>2</a:t>
                      </a:r>
                      <a:r>
                        <a:rPr lang="en" sz="1700" baseline="30000">
                          <a:latin typeface="Assistant"/>
                          <a:ea typeface="Assistant"/>
                          <a:cs typeface="Assistant"/>
                          <a:sym typeface="Assistant"/>
                        </a:rPr>
                        <a:t> n</a:t>
                      </a:r>
                      <a:r>
                        <a:rPr lang="en" sz="1700">
                          <a:latin typeface="Assistant"/>
                          <a:ea typeface="Assistant"/>
                          <a:cs typeface="Assistant"/>
                          <a:sym typeface="Assistant"/>
                        </a:rPr>
                        <a:t> = n</a:t>
                      </a:r>
                      <a:endParaRPr sz="13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262" name="Google Shape;2262;p1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117</a:t>
            </a:fld>
            <a:endParaRPr/>
          </a:p>
        </p:txBody>
      </p:sp>
      <p:sp>
        <p:nvSpPr>
          <p:cNvPr id="2263" name="Google Shape;2263;p159"/>
          <p:cNvSpPr/>
          <p:nvPr/>
        </p:nvSpPr>
        <p:spPr>
          <a:xfrm>
            <a:off x="311700" y="1227800"/>
            <a:ext cx="2598300" cy="6465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If a subproblem is of size </a:t>
            </a:r>
            <a:r>
              <a:rPr lang="en" sz="1300" b="1">
                <a:solidFill>
                  <a:srgbClr val="CC0000"/>
                </a:solidFill>
                <a:latin typeface="Assistant"/>
                <a:ea typeface="Assistant"/>
                <a:cs typeface="Assistant"/>
                <a:sym typeface="Assistant"/>
              </a:rPr>
              <a:t>n</a:t>
            </a:r>
            <a:r>
              <a:rPr lang="en" sz="1300">
                <a:solidFill>
                  <a:srgbClr val="CC0000"/>
                </a:solidFill>
                <a:latin typeface="Assistant Light"/>
                <a:ea typeface="Assistant Light"/>
                <a:cs typeface="Assistant Light"/>
                <a:sym typeface="Assistant Light"/>
              </a:rPr>
              <a:t>, then the work done in that subproblem is </a:t>
            </a:r>
            <a:r>
              <a:rPr lang="en" sz="1300" b="1">
                <a:solidFill>
                  <a:srgbClr val="CC0000"/>
                </a:solidFill>
                <a:latin typeface="Assistant"/>
                <a:ea typeface="Assistant"/>
                <a:cs typeface="Assistant"/>
                <a:sym typeface="Assistant"/>
              </a:rPr>
              <a:t>O(n)</a:t>
            </a:r>
            <a:r>
              <a:rPr lang="en" sz="1300">
                <a:solidFill>
                  <a:srgbClr val="CC0000"/>
                </a:solidFill>
                <a:latin typeface="Assistant Light"/>
                <a:ea typeface="Assistant Light"/>
                <a:cs typeface="Assistant Light"/>
                <a:sym typeface="Assistant Light"/>
              </a:rPr>
              <a:t>.</a:t>
            </a:r>
            <a:endParaRPr sz="1300">
              <a:solidFill>
                <a:srgbClr val="CC0000"/>
              </a:solidFill>
              <a:latin typeface="Assistant Light"/>
              <a:ea typeface="Assistant Light"/>
              <a:cs typeface="Assistant Light"/>
              <a:sym typeface="Assistant Light"/>
            </a:endParaRPr>
          </a:p>
          <a:p>
            <a:pPr marL="0" marR="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 </a:t>
            </a:r>
            <a:r>
              <a:rPr lang="en" sz="1300" b="1">
                <a:solidFill>
                  <a:srgbClr val="CC0000"/>
                </a:solidFill>
                <a:latin typeface="Assistant"/>
                <a:ea typeface="Assistant"/>
                <a:cs typeface="Assistant"/>
                <a:sym typeface="Assistant"/>
              </a:rPr>
              <a:t>Work ≤ c · n </a:t>
            </a:r>
            <a:r>
              <a:rPr lang="en" sz="1300">
                <a:solidFill>
                  <a:srgbClr val="CC0000"/>
                </a:solidFill>
                <a:latin typeface="Assistant Light"/>
                <a:ea typeface="Assistant Light"/>
                <a:cs typeface="Assistant Light"/>
                <a:sym typeface="Assistant Light"/>
              </a:rPr>
              <a:t>(c is a constant)</a:t>
            </a:r>
            <a:endParaRPr sz="1300">
              <a:solidFill>
                <a:srgbClr val="CC0000"/>
              </a:solidFill>
              <a:latin typeface="Assistant Light"/>
              <a:ea typeface="Assistant Light"/>
              <a:cs typeface="Assistant Light"/>
              <a:sym typeface="Assistant Light"/>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2268" name="Google Shape;2268;p16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RECURSION TREE</a:t>
            </a:r>
            <a:endParaRPr sz="3600">
              <a:solidFill>
                <a:schemeClr val="accent5"/>
              </a:solidFill>
              <a:latin typeface="Lato Light"/>
              <a:ea typeface="Lato Light"/>
              <a:cs typeface="Lato Light"/>
              <a:sym typeface="Lato Light"/>
            </a:endParaRPr>
          </a:p>
        </p:txBody>
      </p:sp>
      <p:sp>
        <p:nvSpPr>
          <p:cNvPr id="2269" name="Google Shape;2269;p160"/>
          <p:cNvSpPr/>
          <p:nvPr/>
        </p:nvSpPr>
        <p:spPr>
          <a:xfrm>
            <a:off x="1077950" y="2002997"/>
            <a:ext cx="963900" cy="3198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n</a:t>
            </a:r>
            <a:endParaRPr b="1">
              <a:solidFill>
                <a:schemeClr val="accent5"/>
              </a:solidFill>
              <a:latin typeface="Assistant"/>
              <a:ea typeface="Assistant"/>
              <a:cs typeface="Assistant"/>
              <a:sym typeface="Assistant"/>
            </a:endParaRPr>
          </a:p>
        </p:txBody>
      </p:sp>
      <p:sp>
        <p:nvSpPr>
          <p:cNvPr id="2270" name="Google Shape;2270;p160"/>
          <p:cNvSpPr/>
          <p:nvPr/>
        </p:nvSpPr>
        <p:spPr>
          <a:xfrm>
            <a:off x="869188" y="2573105"/>
            <a:ext cx="5349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271" name="Google Shape;2271;p160"/>
          <p:cNvCxnSpPr>
            <a:stCxn id="2269" idx="2"/>
            <a:endCxn id="2270" idx="0"/>
          </p:cNvCxnSpPr>
          <p:nvPr/>
        </p:nvCxnSpPr>
        <p:spPr>
          <a:xfrm flipH="1">
            <a:off x="1136600" y="2322797"/>
            <a:ext cx="423300" cy="250200"/>
          </a:xfrm>
          <a:prstGeom prst="straightConnector1">
            <a:avLst/>
          </a:prstGeom>
          <a:noFill/>
          <a:ln w="9525" cap="flat" cmpd="sng">
            <a:solidFill>
              <a:srgbClr val="595959"/>
            </a:solidFill>
            <a:prstDash val="dot"/>
            <a:round/>
            <a:headEnd type="none" w="med" len="med"/>
            <a:tailEnd type="none" w="med" len="med"/>
          </a:ln>
        </p:spPr>
      </p:cxnSp>
      <p:sp>
        <p:nvSpPr>
          <p:cNvPr id="2272" name="Google Shape;2272;p160"/>
          <p:cNvSpPr/>
          <p:nvPr/>
        </p:nvSpPr>
        <p:spPr>
          <a:xfrm>
            <a:off x="1715703" y="2573105"/>
            <a:ext cx="5349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273" name="Google Shape;2273;p160"/>
          <p:cNvCxnSpPr>
            <a:stCxn id="2269" idx="2"/>
            <a:endCxn id="2272" idx="0"/>
          </p:cNvCxnSpPr>
          <p:nvPr/>
        </p:nvCxnSpPr>
        <p:spPr>
          <a:xfrm>
            <a:off x="1559900" y="2322797"/>
            <a:ext cx="423300" cy="250200"/>
          </a:xfrm>
          <a:prstGeom prst="straightConnector1">
            <a:avLst/>
          </a:prstGeom>
          <a:noFill/>
          <a:ln w="9525" cap="flat" cmpd="sng">
            <a:solidFill>
              <a:schemeClr val="dk2"/>
            </a:solidFill>
            <a:prstDash val="dot"/>
            <a:round/>
            <a:headEnd type="none" w="med" len="med"/>
            <a:tailEnd type="none" w="med" len="med"/>
          </a:ln>
        </p:spPr>
      </p:cxnSp>
      <p:sp>
        <p:nvSpPr>
          <p:cNvPr id="2274" name="Google Shape;2274;p160"/>
          <p:cNvSpPr/>
          <p:nvPr/>
        </p:nvSpPr>
        <p:spPr>
          <a:xfrm>
            <a:off x="487088" y="3423600"/>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75" name="Google Shape;2275;p160"/>
          <p:cNvSpPr/>
          <p:nvPr/>
        </p:nvSpPr>
        <p:spPr>
          <a:xfrm>
            <a:off x="906155" y="3423588"/>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76" name="Google Shape;2276;p160"/>
          <p:cNvSpPr/>
          <p:nvPr/>
        </p:nvSpPr>
        <p:spPr>
          <a:xfrm>
            <a:off x="1836250" y="3423600"/>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77" name="Google Shape;2277;p160"/>
          <p:cNvSpPr/>
          <p:nvPr/>
        </p:nvSpPr>
        <p:spPr>
          <a:xfrm>
            <a:off x="2255316" y="3423588"/>
            <a:ext cx="377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278" name="Google Shape;2278;p160"/>
          <p:cNvSpPr/>
          <p:nvPr/>
        </p:nvSpPr>
        <p:spPr>
          <a:xfrm>
            <a:off x="1371205" y="3423563"/>
            <a:ext cx="377400" cy="2907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79" name="Google Shape;2279;p160"/>
          <p:cNvSpPr/>
          <p:nvPr/>
        </p:nvSpPr>
        <p:spPr>
          <a:xfrm>
            <a:off x="209900" y="4323613"/>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80" name="Google Shape;2280;p160"/>
          <p:cNvSpPr/>
          <p:nvPr/>
        </p:nvSpPr>
        <p:spPr>
          <a:xfrm>
            <a:off x="504884" y="4323600"/>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81" name="Google Shape;2281;p160"/>
          <p:cNvSpPr/>
          <p:nvPr/>
        </p:nvSpPr>
        <p:spPr>
          <a:xfrm>
            <a:off x="799880" y="432362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82" name="Google Shape;2282;p160"/>
          <p:cNvSpPr/>
          <p:nvPr/>
        </p:nvSpPr>
        <p:spPr>
          <a:xfrm>
            <a:off x="1094863" y="4323613"/>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83" name="Google Shape;2283;p160"/>
          <p:cNvSpPr/>
          <p:nvPr/>
        </p:nvSpPr>
        <p:spPr>
          <a:xfrm>
            <a:off x="1423361" y="4323588"/>
            <a:ext cx="275400" cy="2907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84" name="Google Shape;2284;p160"/>
          <p:cNvSpPr/>
          <p:nvPr/>
        </p:nvSpPr>
        <p:spPr>
          <a:xfrm>
            <a:off x="2044526" y="4323588"/>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85" name="Google Shape;2285;p160"/>
          <p:cNvSpPr/>
          <p:nvPr/>
        </p:nvSpPr>
        <p:spPr>
          <a:xfrm>
            <a:off x="2339510" y="432357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86" name="Google Shape;2286;p160"/>
          <p:cNvSpPr/>
          <p:nvPr/>
        </p:nvSpPr>
        <p:spPr>
          <a:xfrm>
            <a:off x="2634506" y="4323600"/>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87" name="Google Shape;2287;p160"/>
          <p:cNvSpPr/>
          <p:nvPr/>
        </p:nvSpPr>
        <p:spPr>
          <a:xfrm>
            <a:off x="1745067" y="4323625"/>
            <a:ext cx="275400" cy="2907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288" name="Google Shape;2288;p160"/>
          <p:cNvSpPr/>
          <p:nvPr/>
        </p:nvSpPr>
        <p:spPr>
          <a:xfrm>
            <a:off x="1388146" y="3873573"/>
            <a:ext cx="343500" cy="2907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289" name="Google Shape;2289;p160"/>
          <p:cNvSpPr/>
          <p:nvPr/>
        </p:nvSpPr>
        <p:spPr>
          <a:xfrm>
            <a:off x="1388146" y="2973606"/>
            <a:ext cx="343500" cy="2907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graphicFrame>
        <p:nvGraphicFramePr>
          <p:cNvPr id="2290" name="Google Shape;2290;p160"/>
          <p:cNvGraphicFramePr/>
          <p:nvPr/>
        </p:nvGraphicFramePr>
        <p:xfrm>
          <a:off x="3011025" y="1270800"/>
          <a:ext cx="3000000" cy="3000000"/>
        </p:xfrm>
        <a:graphic>
          <a:graphicData uri="http://schemas.openxmlformats.org/drawingml/2006/table">
            <a:tbl>
              <a:tblPr>
                <a:noFill/>
                <a:tableStyleId>{EDCBDBF8-4DA7-49FB-86F9-CAC385B26199}</a:tableStyleId>
              </a:tblPr>
              <a:tblGrid>
                <a:gridCol w="654550">
                  <a:extLst>
                    <a:ext uri="{9D8B030D-6E8A-4147-A177-3AD203B41FA5}">
                      <a16:colId xmlns:a16="http://schemas.microsoft.com/office/drawing/2014/main" val="20000"/>
                    </a:ext>
                  </a:extLst>
                </a:gridCol>
                <a:gridCol w="1122825">
                  <a:extLst>
                    <a:ext uri="{9D8B030D-6E8A-4147-A177-3AD203B41FA5}">
                      <a16:colId xmlns:a16="http://schemas.microsoft.com/office/drawing/2014/main" val="20001"/>
                    </a:ext>
                  </a:extLst>
                </a:gridCol>
                <a:gridCol w="1091600">
                  <a:extLst>
                    <a:ext uri="{9D8B030D-6E8A-4147-A177-3AD203B41FA5}">
                      <a16:colId xmlns:a16="http://schemas.microsoft.com/office/drawing/2014/main" val="20002"/>
                    </a:ext>
                  </a:extLst>
                </a:gridCol>
                <a:gridCol w="1264700">
                  <a:extLst>
                    <a:ext uri="{9D8B030D-6E8A-4147-A177-3AD203B41FA5}">
                      <a16:colId xmlns:a16="http://schemas.microsoft.com/office/drawing/2014/main" val="20003"/>
                    </a:ext>
                  </a:extLst>
                </a:gridCol>
                <a:gridCol w="1687525">
                  <a:extLst>
                    <a:ext uri="{9D8B030D-6E8A-4147-A177-3AD203B41FA5}">
                      <a16:colId xmlns:a16="http://schemas.microsoft.com/office/drawing/2014/main" val="20004"/>
                    </a:ext>
                  </a:extLst>
                </a:gridCol>
              </a:tblGrid>
              <a:tr h="687050">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 of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Problems</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Size of each Problem</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Work done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per Problem ≤</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Total work on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this 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0</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c · 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b="1">
                          <a:latin typeface="Assistant"/>
                          <a:ea typeface="Assistant"/>
                          <a:cs typeface="Assistant"/>
                          <a:sym typeface="Assistant"/>
                        </a:rPr>
                        <a:t>O(n)</a:t>
                      </a:r>
                      <a:endParaRPr sz="1700"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1</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n/2</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a:t>
                      </a:r>
                      <a:r>
                        <a:rPr lang="en" sz="1700">
                          <a:latin typeface="Assistant"/>
                          <a:ea typeface="Assistant"/>
                          <a:cs typeface="Assistant"/>
                          <a:sym typeface="Assistant"/>
                        </a:rPr>
                        <a:t>(n/2)</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1 </a:t>
                      </a:r>
                      <a:r>
                        <a:rPr lang="en" sz="1700">
                          <a:latin typeface="Assistant"/>
                          <a:ea typeface="Assistant"/>
                          <a:cs typeface="Assistant"/>
                          <a:sym typeface="Assistant"/>
                        </a:rPr>
                        <a:t>·</a:t>
                      </a:r>
                      <a:r>
                        <a:rPr lang="en" sz="1300">
                          <a:latin typeface="Assistant"/>
                          <a:ea typeface="Assistant"/>
                          <a:cs typeface="Assistant"/>
                          <a:sym typeface="Assistant"/>
                        </a:rPr>
                        <a:t> </a:t>
                      </a:r>
                      <a:r>
                        <a:rPr lang="en" sz="1700">
                          <a:solidFill>
                            <a:schemeClr val="dk1"/>
                          </a:solidFill>
                          <a:latin typeface="Assistant"/>
                          <a:ea typeface="Assistant"/>
                          <a:cs typeface="Assistant"/>
                          <a:sym typeface="Assistant"/>
                        </a:rPr>
                        <a:t>c</a:t>
                      </a:r>
                      <a:r>
                        <a:rPr lang="en" sz="15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a:t>
                      </a:r>
                      <a:r>
                        <a:rPr lang="en" sz="1700">
                          <a:latin typeface="Assistant"/>
                          <a:ea typeface="Assistant"/>
                          <a:cs typeface="Assistant"/>
                          <a:sym typeface="Assistant"/>
                        </a:rPr>
                        <a:t>(n/2) = </a:t>
                      </a:r>
                      <a:r>
                        <a:rPr lang="en" sz="1700" b="1">
                          <a:latin typeface="Assistant"/>
                          <a:ea typeface="Assistant"/>
                          <a:cs typeface="Assistant"/>
                          <a:sym typeface="Assistant"/>
                        </a:rPr>
                        <a:t>O(n)</a:t>
                      </a:r>
                      <a:endParaRPr sz="1700"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225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t</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t</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n/2</a:t>
                      </a:r>
                      <a:r>
                        <a:rPr lang="en" sz="1700" baseline="30000">
                          <a:latin typeface="Assistant"/>
                          <a:ea typeface="Assistant"/>
                          <a:cs typeface="Assistant"/>
                          <a:sym typeface="Assistant"/>
                        </a:rPr>
                        <a:t>t</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(n/2</a:t>
                      </a:r>
                      <a:r>
                        <a:rPr lang="en" sz="1700" baseline="30000">
                          <a:solidFill>
                            <a:schemeClr val="dk1"/>
                          </a:solidFill>
                          <a:latin typeface="Assistant"/>
                          <a:ea typeface="Assistant"/>
                          <a:cs typeface="Assistant"/>
                          <a:sym typeface="Assistant"/>
                        </a:rPr>
                        <a:t>t</a:t>
                      </a:r>
                      <a:r>
                        <a:rPr lang="en" sz="1700">
                          <a:solidFill>
                            <a:schemeClr val="dk1"/>
                          </a:solidFill>
                          <a:latin typeface="Assistant"/>
                          <a:ea typeface="Assistant"/>
                          <a:cs typeface="Assistant"/>
                          <a:sym typeface="Assistant"/>
                        </a:rPr>
                        <a:t>)</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2</a:t>
                      </a:r>
                      <a:r>
                        <a:rPr lang="en" sz="1700" baseline="30000">
                          <a:solidFill>
                            <a:schemeClr val="dk1"/>
                          </a:solidFill>
                          <a:latin typeface="Assistant"/>
                          <a:ea typeface="Assistant"/>
                          <a:cs typeface="Assistant"/>
                          <a:sym typeface="Assistant"/>
                        </a:rPr>
                        <a:t>t </a:t>
                      </a:r>
                      <a:r>
                        <a:rPr lang="en" sz="1200" baseline="300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c</a:t>
                      </a:r>
                      <a:r>
                        <a:rPr lang="en" sz="13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·(n/2</a:t>
                      </a:r>
                      <a:r>
                        <a:rPr lang="en" sz="1700" baseline="30000">
                          <a:solidFill>
                            <a:schemeClr val="dk1"/>
                          </a:solidFill>
                          <a:latin typeface="Assistant"/>
                          <a:ea typeface="Assistant"/>
                          <a:cs typeface="Assistant"/>
                          <a:sym typeface="Assistant"/>
                        </a:rPr>
                        <a:t>t</a:t>
                      </a:r>
                      <a:r>
                        <a:rPr lang="en" sz="1700">
                          <a:solidFill>
                            <a:schemeClr val="dk1"/>
                          </a:solidFill>
                          <a:latin typeface="Assistant"/>
                          <a:ea typeface="Assistant"/>
                          <a:cs typeface="Assistant"/>
                          <a:sym typeface="Assistant"/>
                        </a:rPr>
                        <a:t>)</a:t>
                      </a:r>
                      <a:r>
                        <a:rPr lang="en" sz="13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 </a:t>
                      </a:r>
                      <a:r>
                        <a:rPr lang="en" sz="1700" b="1">
                          <a:solidFill>
                            <a:schemeClr val="dk1"/>
                          </a:solidFill>
                          <a:latin typeface="Assistant"/>
                          <a:ea typeface="Assistant"/>
                          <a:cs typeface="Assistant"/>
                          <a:sym typeface="Assistant"/>
                        </a:rPr>
                        <a:t>O(n)</a:t>
                      </a:r>
                      <a:endParaRPr sz="1700"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225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52250">
                <a:tc>
                  <a:txBody>
                    <a:bodyPr/>
                    <a:lstStyle/>
                    <a:p>
                      <a:pPr marL="0" lvl="0" indent="0" algn="ctr" rtl="0">
                        <a:spcBef>
                          <a:spcPts val="0"/>
                        </a:spcBef>
                        <a:spcAft>
                          <a:spcPts val="0"/>
                        </a:spcAft>
                        <a:buNone/>
                      </a:pPr>
                      <a:r>
                        <a:rPr lang="en" sz="1700">
                          <a:latin typeface="Assistant"/>
                          <a:ea typeface="Assistant"/>
                          <a:cs typeface="Assistant"/>
                          <a:sym typeface="Assistant"/>
                        </a:rPr>
                        <a:t>log</a:t>
                      </a:r>
                      <a:r>
                        <a:rPr lang="en" sz="1700" baseline="-25000">
                          <a:latin typeface="Assistant"/>
                          <a:ea typeface="Assistant"/>
                          <a:cs typeface="Assistant"/>
                          <a:sym typeface="Assistant"/>
                        </a:rPr>
                        <a:t>2</a:t>
                      </a: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log</a:t>
                      </a:r>
                      <a:r>
                        <a:rPr lang="en" sz="1200" baseline="30000">
                          <a:latin typeface="Assistant"/>
                          <a:ea typeface="Assistant"/>
                          <a:cs typeface="Assistant"/>
                          <a:sym typeface="Assistant"/>
                        </a:rPr>
                        <a:t>2</a:t>
                      </a:r>
                      <a:r>
                        <a:rPr lang="en" sz="1700" baseline="30000">
                          <a:latin typeface="Assistant"/>
                          <a:ea typeface="Assistant"/>
                          <a:cs typeface="Assistant"/>
                          <a:sym typeface="Assistant"/>
                        </a:rPr>
                        <a:t> n</a:t>
                      </a:r>
                      <a:r>
                        <a:rPr lang="en" sz="1700">
                          <a:latin typeface="Assistant"/>
                          <a:ea typeface="Assistant"/>
                          <a:cs typeface="Assistant"/>
                          <a:sym typeface="Assistant"/>
                        </a:rPr>
                        <a:t> = n</a:t>
                      </a:r>
                      <a:endParaRPr sz="13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n ·</a:t>
                      </a:r>
                      <a:r>
                        <a:rPr lang="en" sz="13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c</a:t>
                      </a:r>
                      <a:r>
                        <a:rPr lang="en" sz="15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·(1) = </a:t>
                      </a:r>
                      <a:r>
                        <a:rPr lang="en" sz="1700" b="1">
                          <a:solidFill>
                            <a:schemeClr val="dk1"/>
                          </a:solidFill>
                          <a:latin typeface="Assistant"/>
                          <a:ea typeface="Assistant"/>
                          <a:cs typeface="Assistant"/>
                          <a:sym typeface="Assistant"/>
                        </a:rPr>
                        <a:t>O(n)</a:t>
                      </a:r>
                      <a:endParaRPr sz="1700"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291" name="Google Shape;2291;p1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118</a:t>
            </a:fld>
            <a:endParaRPr/>
          </a:p>
        </p:txBody>
      </p:sp>
      <p:sp>
        <p:nvSpPr>
          <p:cNvPr id="2292" name="Google Shape;2292;p160"/>
          <p:cNvSpPr/>
          <p:nvPr/>
        </p:nvSpPr>
        <p:spPr>
          <a:xfrm>
            <a:off x="311700" y="1227800"/>
            <a:ext cx="2598300" cy="6465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If a subproblem is of size </a:t>
            </a:r>
            <a:r>
              <a:rPr lang="en" sz="1300" b="1">
                <a:solidFill>
                  <a:srgbClr val="CC0000"/>
                </a:solidFill>
                <a:latin typeface="Assistant"/>
                <a:ea typeface="Assistant"/>
                <a:cs typeface="Assistant"/>
                <a:sym typeface="Assistant"/>
              </a:rPr>
              <a:t>n</a:t>
            </a:r>
            <a:r>
              <a:rPr lang="en" sz="1300">
                <a:solidFill>
                  <a:srgbClr val="CC0000"/>
                </a:solidFill>
                <a:latin typeface="Assistant Light"/>
                <a:ea typeface="Assistant Light"/>
                <a:cs typeface="Assistant Light"/>
                <a:sym typeface="Assistant Light"/>
              </a:rPr>
              <a:t>, then the work done in that subproblem is </a:t>
            </a:r>
            <a:r>
              <a:rPr lang="en" sz="1300" b="1">
                <a:solidFill>
                  <a:srgbClr val="CC0000"/>
                </a:solidFill>
                <a:latin typeface="Assistant"/>
                <a:ea typeface="Assistant"/>
                <a:cs typeface="Assistant"/>
                <a:sym typeface="Assistant"/>
              </a:rPr>
              <a:t>O(n)</a:t>
            </a:r>
            <a:r>
              <a:rPr lang="en" sz="1300">
                <a:solidFill>
                  <a:srgbClr val="CC0000"/>
                </a:solidFill>
                <a:latin typeface="Assistant Light"/>
                <a:ea typeface="Assistant Light"/>
                <a:cs typeface="Assistant Light"/>
                <a:sym typeface="Assistant Light"/>
              </a:rPr>
              <a:t>.</a:t>
            </a:r>
            <a:endParaRPr sz="1300">
              <a:solidFill>
                <a:srgbClr val="CC0000"/>
              </a:solidFill>
              <a:latin typeface="Assistant Light"/>
              <a:ea typeface="Assistant Light"/>
              <a:cs typeface="Assistant Light"/>
              <a:sym typeface="Assistant Light"/>
            </a:endParaRPr>
          </a:p>
          <a:p>
            <a:pPr marL="0" marR="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 </a:t>
            </a:r>
            <a:r>
              <a:rPr lang="en" sz="1300" b="1">
                <a:solidFill>
                  <a:srgbClr val="CC0000"/>
                </a:solidFill>
                <a:latin typeface="Assistant"/>
                <a:ea typeface="Assistant"/>
                <a:cs typeface="Assistant"/>
                <a:sym typeface="Assistant"/>
              </a:rPr>
              <a:t>Work ≤ c · n </a:t>
            </a:r>
            <a:r>
              <a:rPr lang="en" sz="1300">
                <a:solidFill>
                  <a:srgbClr val="CC0000"/>
                </a:solidFill>
                <a:latin typeface="Assistant Light"/>
                <a:ea typeface="Assistant Light"/>
                <a:cs typeface="Assistant Light"/>
                <a:sym typeface="Assistant Light"/>
              </a:rPr>
              <a:t>(c is a constant)</a:t>
            </a:r>
            <a:endParaRPr sz="1300">
              <a:solidFill>
                <a:srgbClr val="CC0000"/>
              </a:solidFill>
              <a:latin typeface="Assistant Light"/>
              <a:ea typeface="Assistant Light"/>
              <a:cs typeface="Assistant Light"/>
              <a:sym typeface="Assistant Light"/>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2297" name="Google Shape;2297;p161"/>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RECURSION TREE</a:t>
            </a:r>
            <a:endParaRPr sz="3600">
              <a:solidFill>
                <a:schemeClr val="accent5"/>
              </a:solidFill>
              <a:latin typeface="Lato Light"/>
              <a:ea typeface="Lato Light"/>
              <a:cs typeface="Lato Light"/>
              <a:sym typeface="Lato Light"/>
            </a:endParaRPr>
          </a:p>
        </p:txBody>
      </p:sp>
      <p:sp>
        <p:nvSpPr>
          <p:cNvPr id="2298" name="Google Shape;2298;p161"/>
          <p:cNvSpPr/>
          <p:nvPr/>
        </p:nvSpPr>
        <p:spPr>
          <a:xfrm>
            <a:off x="1077948" y="1924500"/>
            <a:ext cx="963900" cy="3108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n</a:t>
            </a:r>
            <a:endParaRPr b="1">
              <a:solidFill>
                <a:schemeClr val="accent5"/>
              </a:solidFill>
              <a:latin typeface="Assistant"/>
              <a:ea typeface="Assistant"/>
              <a:cs typeface="Assistant"/>
              <a:sym typeface="Assistant"/>
            </a:endParaRPr>
          </a:p>
        </p:txBody>
      </p:sp>
      <p:sp>
        <p:nvSpPr>
          <p:cNvPr id="2299" name="Google Shape;2299;p161"/>
          <p:cNvSpPr/>
          <p:nvPr/>
        </p:nvSpPr>
        <p:spPr>
          <a:xfrm>
            <a:off x="869198" y="2410175"/>
            <a:ext cx="534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300" name="Google Shape;2300;p161"/>
          <p:cNvCxnSpPr>
            <a:stCxn id="2298" idx="2"/>
            <a:endCxn id="2299" idx="0"/>
          </p:cNvCxnSpPr>
          <p:nvPr/>
        </p:nvCxnSpPr>
        <p:spPr>
          <a:xfrm flipH="1">
            <a:off x="1136598" y="2235300"/>
            <a:ext cx="423300" cy="174900"/>
          </a:xfrm>
          <a:prstGeom prst="straightConnector1">
            <a:avLst/>
          </a:prstGeom>
          <a:noFill/>
          <a:ln w="9525" cap="flat" cmpd="sng">
            <a:solidFill>
              <a:srgbClr val="595959"/>
            </a:solidFill>
            <a:prstDash val="dot"/>
            <a:round/>
            <a:headEnd type="none" w="med" len="med"/>
            <a:tailEnd type="none" w="med" len="med"/>
          </a:ln>
        </p:spPr>
      </p:cxnSp>
      <p:sp>
        <p:nvSpPr>
          <p:cNvPr id="2301" name="Google Shape;2301;p161"/>
          <p:cNvSpPr/>
          <p:nvPr/>
        </p:nvSpPr>
        <p:spPr>
          <a:xfrm>
            <a:off x="1715711" y="2410175"/>
            <a:ext cx="534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302" name="Google Shape;2302;p161"/>
          <p:cNvCxnSpPr>
            <a:stCxn id="2298" idx="2"/>
            <a:endCxn id="2301" idx="0"/>
          </p:cNvCxnSpPr>
          <p:nvPr/>
        </p:nvCxnSpPr>
        <p:spPr>
          <a:xfrm>
            <a:off x="1559898" y="2235300"/>
            <a:ext cx="423300" cy="174900"/>
          </a:xfrm>
          <a:prstGeom prst="straightConnector1">
            <a:avLst/>
          </a:prstGeom>
          <a:noFill/>
          <a:ln w="9525" cap="flat" cmpd="sng">
            <a:solidFill>
              <a:schemeClr val="dk2"/>
            </a:solidFill>
            <a:prstDash val="dot"/>
            <a:round/>
            <a:headEnd type="none" w="med" len="med"/>
            <a:tailEnd type="none" w="med" len="med"/>
          </a:ln>
        </p:spPr>
      </p:cxnSp>
      <p:sp>
        <p:nvSpPr>
          <p:cNvPr id="2303" name="Google Shape;2303;p161"/>
          <p:cNvSpPr/>
          <p:nvPr/>
        </p:nvSpPr>
        <p:spPr>
          <a:xfrm>
            <a:off x="487088" y="3304904"/>
            <a:ext cx="377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04" name="Google Shape;2304;p161"/>
          <p:cNvSpPr/>
          <p:nvPr/>
        </p:nvSpPr>
        <p:spPr>
          <a:xfrm>
            <a:off x="906153" y="3304892"/>
            <a:ext cx="377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05" name="Google Shape;2305;p161"/>
          <p:cNvSpPr/>
          <p:nvPr/>
        </p:nvSpPr>
        <p:spPr>
          <a:xfrm>
            <a:off x="1836246" y="3304904"/>
            <a:ext cx="377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06" name="Google Shape;2306;p161"/>
          <p:cNvSpPr/>
          <p:nvPr/>
        </p:nvSpPr>
        <p:spPr>
          <a:xfrm>
            <a:off x="2255311" y="3304892"/>
            <a:ext cx="377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07" name="Google Shape;2307;p161"/>
          <p:cNvSpPr/>
          <p:nvPr/>
        </p:nvSpPr>
        <p:spPr>
          <a:xfrm>
            <a:off x="1371202" y="3304867"/>
            <a:ext cx="377400" cy="2826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08" name="Google Shape;2308;p161"/>
          <p:cNvSpPr/>
          <p:nvPr/>
        </p:nvSpPr>
        <p:spPr>
          <a:xfrm>
            <a:off x="209900" y="4179448"/>
            <a:ext cx="275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09" name="Google Shape;2309;p161"/>
          <p:cNvSpPr/>
          <p:nvPr/>
        </p:nvSpPr>
        <p:spPr>
          <a:xfrm>
            <a:off x="504883" y="4179436"/>
            <a:ext cx="275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10" name="Google Shape;2310;p161"/>
          <p:cNvSpPr/>
          <p:nvPr/>
        </p:nvSpPr>
        <p:spPr>
          <a:xfrm>
            <a:off x="799878" y="4179461"/>
            <a:ext cx="275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11" name="Google Shape;2311;p161"/>
          <p:cNvSpPr/>
          <p:nvPr/>
        </p:nvSpPr>
        <p:spPr>
          <a:xfrm>
            <a:off x="1094861" y="4179448"/>
            <a:ext cx="275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12" name="Google Shape;2312;p161"/>
          <p:cNvSpPr/>
          <p:nvPr/>
        </p:nvSpPr>
        <p:spPr>
          <a:xfrm>
            <a:off x="1423358" y="4179424"/>
            <a:ext cx="275400" cy="2826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13" name="Google Shape;2313;p161"/>
          <p:cNvSpPr/>
          <p:nvPr/>
        </p:nvSpPr>
        <p:spPr>
          <a:xfrm>
            <a:off x="2044522" y="4179424"/>
            <a:ext cx="275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14" name="Google Shape;2314;p161"/>
          <p:cNvSpPr/>
          <p:nvPr/>
        </p:nvSpPr>
        <p:spPr>
          <a:xfrm>
            <a:off x="2339504" y="4179412"/>
            <a:ext cx="275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15" name="Google Shape;2315;p161"/>
          <p:cNvSpPr/>
          <p:nvPr/>
        </p:nvSpPr>
        <p:spPr>
          <a:xfrm>
            <a:off x="2634500" y="4179436"/>
            <a:ext cx="275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16" name="Google Shape;2316;p161"/>
          <p:cNvSpPr/>
          <p:nvPr/>
        </p:nvSpPr>
        <p:spPr>
          <a:xfrm>
            <a:off x="1745063" y="4179461"/>
            <a:ext cx="2754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17" name="Google Shape;2317;p161"/>
          <p:cNvSpPr/>
          <p:nvPr/>
        </p:nvSpPr>
        <p:spPr>
          <a:xfrm>
            <a:off x="1388143" y="3742144"/>
            <a:ext cx="343500" cy="2826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18" name="Google Shape;2318;p161"/>
          <p:cNvSpPr/>
          <p:nvPr/>
        </p:nvSpPr>
        <p:spPr>
          <a:xfrm>
            <a:off x="1388143" y="2867644"/>
            <a:ext cx="343500" cy="2826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graphicFrame>
        <p:nvGraphicFramePr>
          <p:cNvPr id="2319" name="Google Shape;2319;p161"/>
          <p:cNvGraphicFramePr/>
          <p:nvPr/>
        </p:nvGraphicFramePr>
        <p:xfrm>
          <a:off x="3011025" y="1270800"/>
          <a:ext cx="3000000" cy="3000000"/>
        </p:xfrm>
        <a:graphic>
          <a:graphicData uri="http://schemas.openxmlformats.org/drawingml/2006/table">
            <a:tbl>
              <a:tblPr>
                <a:noFill/>
                <a:tableStyleId>{EDCBDBF8-4DA7-49FB-86F9-CAC385B26199}</a:tableStyleId>
              </a:tblPr>
              <a:tblGrid>
                <a:gridCol w="654550">
                  <a:extLst>
                    <a:ext uri="{9D8B030D-6E8A-4147-A177-3AD203B41FA5}">
                      <a16:colId xmlns:a16="http://schemas.microsoft.com/office/drawing/2014/main" val="20000"/>
                    </a:ext>
                  </a:extLst>
                </a:gridCol>
                <a:gridCol w="1122825">
                  <a:extLst>
                    <a:ext uri="{9D8B030D-6E8A-4147-A177-3AD203B41FA5}">
                      <a16:colId xmlns:a16="http://schemas.microsoft.com/office/drawing/2014/main" val="20001"/>
                    </a:ext>
                  </a:extLst>
                </a:gridCol>
                <a:gridCol w="1091600">
                  <a:extLst>
                    <a:ext uri="{9D8B030D-6E8A-4147-A177-3AD203B41FA5}">
                      <a16:colId xmlns:a16="http://schemas.microsoft.com/office/drawing/2014/main" val="20002"/>
                    </a:ext>
                  </a:extLst>
                </a:gridCol>
                <a:gridCol w="1264700">
                  <a:extLst>
                    <a:ext uri="{9D8B030D-6E8A-4147-A177-3AD203B41FA5}">
                      <a16:colId xmlns:a16="http://schemas.microsoft.com/office/drawing/2014/main" val="20003"/>
                    </a:ext>
                  </a:extLst>
                </a:gridCol>
                <a:gridCol w="1687525">
                  <a:extLst>
                    <a:ext uri="{9D8B030D-6E8A-4147-A177-3AD203B41FA5}">
                      <a16:colId xmlns:a16="http://schemas.microsoft.com/office/drawing/2014/main" val="20004"/>
                    </a:ext>
                  </a:extLst>
                </a:gridCol>
              </a:tblGrid>
              <a:tr h="414700">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 of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Problems</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Size of each Problem</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Work done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per Problem ≤</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rgbClr val="FFFFFF"/>
                          </a:solidFill>
                          <a:latin typeface="Assistant"/>
                          <a:ea typeface="Assistant"/>
                          <a:cs typeface="Assistant"/>
                          <a:sym typeface="Assistant"/>
                        </a:rPr>
                        <a:t>Total work on </a:t>
                      </a:r>
                      <a:br>
                        <a:rPr lang="en" b="1">
                          <a:solidFill>
                            <a:srgbClr val="FFFFFF"/>
                          </a:solidFill>
                          <a:latin typeface="Assistant"/>
                          <a:ea typeface="Assistant"/>
                          <a:cs typeface="Assistant"/>
                          <a:sym typeface="Assistant"/>
                        </a:rPr>
                      </a:br>
                      <a:r>
                        <a:rPr lang="en" b="1">
                          <a:solidFill>
                            <a:srgbClr val="FFFFFF"/>
                          </a:solidFill>
                          <a:latin typeface="Assistant"/>
                          <a:ea typeface="Assistant"/>
                          <a:cs typeface="Assistant"/>
                          <a:sym typeface="Assistant"/>
                        </a:rPr>
                        <a:t>this level</a:t>
                      </a:r>
                      <a:endParaRPr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700">
                          <a:latin typeface="Assistant"/>
                          <a:ea typeface="Assistant"/>
                          <a:cs typeface="Assistant"/>
                          <a:sym typeface="Assistant"/>
                        </a:rPr>
                        <a:t>0</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c · 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b="1">
                          <a:latin typeface="Assistant"/>
                          <a:ea typeface="Assistant"/>
                          <a:cs typeface="Assistant"/>
                          <a:sym typeface="Assistant"/>
                        </a:rPr>
                        <a:t>O(n)</a:t>
                      </a:r>
                      <a:endParaRPr sz="1700"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1</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n/2</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a:t>
                      </a:r>
                      <a:r>
                        <a:rPr lang="en" sz="1700">
                          <a:latin typeface="Assistant"/>
                          <a:ea typeface="Assistant"/>
                          <a:cs typeface="Assistant"/>
                          <a:sym typeface="Assistant"/>
                        </a:rPr>
                        <a:t>(n/2)</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1 </a:t>
                      </a:r>
                      <a:r>
                        <a:rPr lang="en" sz="1700">
                          <a:latin typeface="Assistant"/>
                          <a:ea typeface="Assistant"/>
                          <a:cs typeface="Assistant"/>
                          <a:sym typeface="Assistant"/>
                        </a:rPr>
                        <a:t>·</a:t>
                      </a:r>
                      <a:r>
                        <a:rPr lang="en" sz="1300">
                          <a:latin typeface="Assistant"/>
                          <a:ea typeface="Assistant"/>
                          <a:cs typeface="Assistant"/>
                          <a:sym typeface="Assistant"/>
                        </a:rPr>
                        <a:t> </a:t>
                      </a:r>
                      <a:r>
                        <a:rPr lang="en" sz="1700">
                          <a:solidFill>
                            <a:schemeClr val="dk1"/>
                          </a:solidFill>
                          <a:latin typeface="Assistant"/>
                          <a:ea typeface="Assistant"/>
                          <a:cs typeface="Assistant"/>
                          <a:sym typeface="Assistant"/>
                        </a:rPr>
                        <a:t>c</a:t>
                      </a:r>
                      <a:r>
                        <a:rPr lang="en" sz="15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a:t>
                      </a:r>
                      <a:r>
                        <a:rPr lang="en" sz="1700">
                          <a:latin typeface="Assistant"/>
                          <a:ea typeface="Assistant"/>
                          <a:cs typeface="Assistant"/>
                          <a:sym typeface="Assistant"/>
                        </a:rPr>
                        <a:t>(n/2) = </a:t>
                      </a:r>
                      <a:r>
                        <a:rPr lang="en" sz="1700" b="1">
                          <a:latin typeface="Assistant"/>
                          <a:ea typeface="Assistant"/>
                          <a:cs typeface="Assistant"/>
                          <a:sym typeface="Assistant"/>
                        </a:rPr>
                        <a:t>O(n)</a:t>
                      </a:r>
                      <a:endParaRPr sz="1700"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700">
                          <a:latin typeface="Assistant"/>
                          <a:ea typeface="Assistant"/>
                          <a:cs typeface="Assistant"/>
                          <a:sym typeface="Assistant"/>
                        </a:rPr>
                        <a:t>t</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t</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n/2</a:t>
                      </a:r>
                      <a:r>
                        <a:rPr lang="en" sz="1700" baseline="30000">
                          <a:latin typeface="Assistant"/>
                          <a:ea typeface="Assistant"/>
                          <a:cs typeface="Assistant"/>
                          <a:sym typeface="Assistant"/>
                        </a:rPr>
                        <a:t>t</a:t>
                      </a:r>
                      <a:endParaRPr sz="1700"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(n/2</a:t>
                      </a:r>
                      <a:r>
                        <a:rPr lang="en" sz="1700" baseline="30000">
                          <a:solidFill>
                            <a:schemeClr val="dk1"/>
                          </a:solidFill>
                          <a:latin typeface="Assistant"/>
                          <a:ea typeface="Assistant"/>
                          <a:cs typeface="Assistant"/>
                          <a:sym typeface="Assistant"/>
                        </a:rPr>
                        <a:t>t</a:t>
                      </a:r>
                      <a:r>
                        <a:rPr lang="en" sz="1700">
                          <a:solidFill>
                            <a:schemeClr val="dk1"/>
                          </a:solidFill>
                          <a:latin typeface="Assistant"/>
                          <a:ea typeface="Assistant"/>
                          <a:cs typeface="Assistant"/>
                          <a:sym typeface="Assistant"/>
                        </a:rPr>
                        <a:t>)</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2</a:t>
                      </a:r>
                      <a:r>
                        <a:rPr lang="en" sz="1700" baseline="30000">
                          <a:solidFill>
                            <a:schemeClr val="dk1"/>
                          </a:solidFill>
                          <a:latin typeface="Assistant"/>
                          <a:ea typeface="Assistant"/>
                          <a:cs typeface="Assistant"/>
                          <a:sym typeface="Assistant"/>
                        </a:rPr>
                        <a:t>t </a:t>
                      </a:r>
                      <a:r>
                        <a:rPr lang="en" sz="1200" baseline="300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c</a:t>
                      </a:r>
                      <a:r>
                        <a:rPr lang="en" sz="13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·(n/2</a:t>
                      </a:r>
                      <a:r>
                        <a:rPr lang="en" sz="1700" baseline="30000">
                          <a:solidFill>
                            <a:schemeClr val="dk1"/>
                          </a:solidFill>
                          <a:latin typeface="Assistant"/>
                          <a:ea typeface="Assistant"/>
                          <a:cs typeface="Assistant"/>
                          <a:sym typeface="Assistant"/>
                        </a:rPr>
                        <a:t>t</a:t>
                      </a:r>
                      <a:r>
                        <a:rPr lang="en" sz="1700">
                          <a:solidFill>
                            <a:schemeClr val="dk1"/>
                          </a:solidFill>
                          <a:latin typeface="Assistant"/>
                          <a:ea typeface="Assistant"/>
                          <a:cs typeface="Assistant"/>
                          <a:sym typeface="Assistant"/>
                        </a:rPr>
                        <a:t>)</a:t>
                      </a:r>
                      <a:r>
                        <a:rPr lang="en" sz="13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 </a:t>
                      </a:r>
                      <a:r>
                        <a:rPr lang="en" sz="1700" b="1">
                          <a:solidFill>
                            <a:schemeClr val="dk1"/>
                          </a:solidFill>
                          <a:latin typeface="Assistant"/>
                          <a:ea typeface="Assistant"/>
                          <a:cs typeface="Assistant"/>
                          <a:sym typeface="Assistant"/>
                        </a:rPr>
                        <a:t>O(n)</a:t>
                      </a:r>
                      <a:endParaRPr sz="1700"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gridSpan="5">
                  <a:txBody>
                    <a:bodyPr/>
                    <a:lstStyle/>
                    <a:p>
                      <a:pPr marL="0" lvl="0" indent="0" algn="ctr" rtl="0">
                        <a:spcBef>
                          <a:spcPts val="0"/>
                        </a:spcBef>
                        <a:spcAft>
                          <a:spcPts val="0"/>
                        </a:spcAft>
                        <a:buNone/>
                      </a:pPr>
                      <a:r>
                        <a:rPr lang="en" sz="1700">
                          <a:latin typeface="Assistant"/>
                          <a:ea typeface="Assistant"/>
                          <a:cs typeface="Assistant"/>
                          <a:sym typeface="Assistant"/>
                        </a:rPr>
                        <a:t>… </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700">
                          <a:latin typeface="Assistant"/>
                          <a:ea typeface="Assistant"/>
                          <a:cs typeface="Assistant"/>
                          <a:sym typeface="Assistant"/>
                        </a:rPr>
                        <a:t>log</a:t>
                      </a:r>
                      <a:r>
                        <a:rPr lang="en" sz="1700" baseline="-25000">
                          <a:latin typeface="Assistant"/>
                          <a:ea typeface="Assistant"/>
                          <a:cs typeface="Assistant"/>
                          <a:sym typeface="Assistant"/>
                        </a:rPr>
                        <a:t>2</a:t>
                      </a:r>
                      <a:r>
                        <a:rPr lang="en" sz="1700">
                          <a:latin typeface="Assistant"/>
                          <a:ea typeface="Assistant"/>
                          <a:cs typeface="Assistant"/>
                          <a:sym typeface="Assistant"/>
                        </a:rPr>
                        <a:t>n</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2</a:t>
                      </a:r>
                      <a:r>
                        <a:rPr lang="en" sz="1700" baseline="30000">
                          <a:latin typeface="Assistant"/>
                          <a:ea typeface="Assistant"/>
                          <a:cs typeface="Assistant"/>
                          <a:sym typeface="Assistant"/>
                        </a:rPr>
                        <a:t>log</a:t>
                      </a:r>
                      <a:r>
                        <a:rPr lang="en" sz="1200" baseline="30000">
                          <a:latin typeface="Assistant"/>
                          <a:ea typeface="Assistant"/>
                          <a:cs typeface="Assistant"/>
                          <a:sym typeface="Assistant"/>
                        </a:rPr>
                        <a:t>2</a:t>
                      </a:r>
                      <a:r>
                        <a:rPr lang="en" sz="1700" baseline="30000">
                          <a:latin typeface="Assistant"/>
                          <a:ea typeface="Assistant"/>
                          <a:cs typeface="Assistant"/>
                          <a:sym typeface="Assistant"/>
                        </a:rPr>
                        <a:t> n</a:t>
                      </a:r>
                      <a:r>
                        <a:rPr lang="en" sz="1700">
                          <a:latin typeface="Assistant"/>
                          <a:ea typeface="Assistant"/>
                          <a:cs typeface="Assistant"/>
                          <a:sym typeface="Assistant"/>
                        </a:rPr>
                        <a:t> = n</a:t>
                      </a:r>
                      <a:endParaRPr sz="13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latin typeface="Assistant"/>
                          <a:ea typeface="Assistant"/>
                          <a:cs typeface="Assistant"/>
                          <a:sym typeface="Assistant"/>
                        </a:rPr>
                        <a:t>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c · (1)</a:t>
                      </a:r>
                      <a:endParaRPr sz="17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Assistant"/>
                          <a:ea typeface="Assistant"/>
                          <a:cs typeface="Assistant"/>
                          <a:sym typeface="Assistant"/>
                        </a:rPr>
                        <a:t>n ·</a:t>
                      </a:r>
                      <a:r>
                        <a:rPr lang="en" sz="13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c</a:t>
                      </a:r>
                      <a:r>
                        <a:rPr lang="en" sz="1500">
                          <a:solidFill>
                            <a:schemeClr val="dk1"/>
                          </a:solidFill>
                          <a:latin typeface="Assistant"/>
                          <a:ea typeface="Assistant"/>
                          <a:cs typeface="Assistant"/>
                          <a:sym typeface="Assistant"/>
                        </a:rPr>
                        <a:t> </a:t>
                      </a:r>
                      <a:r>
                        <a:rPr lang="en" sz="1700">
                          <a:solidFill>
                            <a:schemeClr val="dk1"/>
                          </a:solidFill>
                          <a:latin typeface="Assistant"/>
                          <a:ea typeface="Assistant"/>
                          <a:cs typeface="Assistant"/>
                          <a:sym typeface="Assistant"/>
                        </a:rPr>
                        <a:t>·(1) = </a:t>
                      </a:r>
                      <a:r>
                        <a:rPr lang="en" sz="1700" b="1">
                          <a:solidFill>
                            <a:schemeClr val="dk1"/>
                          </a:solidFill>
                          <a:latin typeface="Assistant"/>
                          <a:ea typeface="Assistant"/>
                          <a:cs typeface="Assistant"/>
                          <a:sym typeface="Assistant"/>
                        </a:rPr>
                        <a:t>O(n)</a:t>
                      </a:r>
                      <a:endParaRPr sz="1700"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320" name="Google Shape;2320;p161"/>
          <p:cNvSpPr txBox="1"/>
          <p:nvPr/>
        </p:nvSpPr>
        <p:spPr>
          <a:xfrm>
            <a:off x="209900" y="4512900"/>
            <a:ext cx="8622300" cy="47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Assistant"/>
                <a:ea typeface="Assistant"/>
                <a:cs typeface="Assistant"/>
                <a:sym typeface="Assistant"/>
              </a:rPr>
              <a:t>We have (log</a:t>
            </a:r>
            <a:r>
              <a:rPr lang="en" sz="1800" baseline="-25000">
                <a:solidFill>
                  <a:srgbClr val="CC0000"/>
                </a:solidFill>
                <a:latin typeface="Assistant"/>
                <a:ea typeface="Assistant"/>
                <a:cs typeface="Assistant"/>
                <a:sym typeface="Assistant"/>
              </a:rPr>
              <a:t>2</a:t>
            </a:r>
            <a:r>
              <a:rPr lang="en" sz="1800">
                <a:solidFill>
                  <a:srgbClr val="CC0000"/>
                </a:solidFill>
                <a:latin typeface="Assistant"/>
                <a:ea typeface="Assistant"/>
                <a:cs typeface="Assistant"/>
                <a:sym typeface="Assistant"/>
              </a:rPr>
              <a:t>n + 1) levels, each level has O(n) work total    </a:t>
            </a:r>
            <a:r>
              <a:rPr lang="en" sz="2200">
                <a:solidFill>
                  <a:srgbClr val="CC0000"/>
                </a:solidFill>
                <a:latin typeface="Assistant"/>
                <a:ea typeface="Assistant"/>
                <a:cs typeface="Assistant"/>
                <a:sym typeface="Assistant"/>
              </a:rPr>
              <a:t>⇒  </a:t>
            </a:r>
            <a:r>
              <a:rPr lang="en" sz="2100" b="1">
                <a:solidFill>
                  <a:srgbClr val="CC0000"/>
                </a:solidFill>
                <a:latin typeface="Assistant"/>
                <a:ea typeface="Assistant"/>
                <a:cs typeface="Assistant"/>
                <a:sym typeface="Assistant"/>
              </a:rPr>
              <a:t> O(n log n) </a:t>
            </a:r>
            <a:r>
              <a:rPr lang="en" sz="1800">
                <a:solidFill>
                  <a:srgbClr val="CC0000"/>
                </a:solidFill>
                <a:latin typeface="Assistant"/>
                <a:ea typeface="Assistant"/>
                <a:cs typeface="Assistant"/>
                <a:sym typeface="Assistant"/>
              </a:rPr>
              <a:t>work overall!</a:t>
            </a:r>
            <a:endParaRPr sz="2300">
              <a:solidFill>
                <a:srgbClr val="CC0000"/>
              </a:solidFill>
              <a:latin typeface="Assistant"/>
              <a:ea typeface="Assistant"/>
              <a:cs typeface="Assistant"/>
              <a:sym typeface="Assistant"/>
            </a:endParaRPr>
          </a:p>
        </p:txBody>
      </p:sp>
      <p:sp>
        <p:nvSpPr>
          <p:cNvPr id="2321" name="Google Shape;2321;p1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119</a:t>
            </a:fld>
            <a:endParaRPr/>
          </a:p>
        </p:txBody>
      </p:sp>
      <p:sp>
        <p:nvSpPr>
          <p:cNvPr id="2322" name="Google Shape;2322;p161"/>
          <p:cNvSpPr/>
          <p:nvPr/>
        </p:nvSpPr>
        <p:spPr>
          <a:xfrm>
            <a:off x="311700" y="1227800"/>
            <a:ext cx="2598300" cy="6465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If a subproblem is of size </a:t>
            </a:r>
            <a:r>
              <a:rPr lang="en" sz="1300" b="1">
                <a:solidFill>
                  <a:srgbClr val="CC0000"/>
                </a:solidFill>
                <a:latin typeface="Assistant"/>
                <a:ea typeface="Assistant"/>
                <a:cs typeface="Assistant"/>
                <a:sym typeface="Assistant"/>
              </a:rPr>
              <a:t>n</a:t>
            </a:r>
            <a:r>
              <a:rPr lang="en" sz="1300">
                <a:solidFill>
                  <a:srgbClr val="CC0000"/>
                </a:solidFill>
                <a:latin typeface="Assistant Light"/>
                <a:ea typeface="Assistant Light"/>
                <a:cs typeface="Assistant Light"/>
                <a:sym typeface="Assistant Light"/>
              </a:rPr>
              <a:t>, then the work done in that subproblem is </a:t>
            </a:r>
            <a:r>
              <a:rPr lang="en" sz="1300" b="1">
                <a:solidFill>
                  <a:srgbClr val="CC0000"/>
                </a:solidFill>
                <a:latin typeface="Assistant"/>
                <a:ea typeface="Assistant"/>
                <a:cs typeface="Assistant"/>
                <a:sym typeface="Assistant"/>
              </a:rPr>
              <a:t>O(n)</a:t>
            </a:r>
            <a:r>
              <a:rPr lang="en" sz="1300">
                <a:solidFill>
                  <a:srgbClr val="CC0000"/>
                </a:solidFill>
                <a:latin typeface="Assistant Light"/>
                <a:ea typeface="Assistant Light"/>
                <a:cs typeface="Assistant Light"/>
                <a:sym typeface="Assistant Light"/>
              </a:rPr>
              <a:t>.</a:t>
            </a:r>
            <a:endParaRPr sz="1300">
              <a:solidFill>
                <a:srgbClr val="CC0000"/>
              </a:solidFill>
              <a:latin typeface="Assistant Light"/>
              <a:ea typeface="Assistant Light"/>
              <a:cs typeface="Assistant Light"/>
              <a:sym typeface="Assistant Light"/>
            </a:endParaRPr>
          </a:p>
          <a:p>
            <a:pPr marL="0" marR="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 </a:t>
            </a:r>
            <a:r>
              <a:rPr lang="en" sz="1300" b="1">
                <a:solidFill>
                  <a:srgbClr val="CC0000"/>
                </a:solidFill>
                <a:latin typeface="Assistant"/>
                <a:ea typeface="Assistant"/>
                <a:cs typeface="Assistant"/>
                <a:sym typeface="Assistant"/>
              </a:rPr>
              <a:t>Work ≤ c · n </a:t>
            </a:r>
            <a:r>
              <a:rPr lang="en" sz="1300">
                <a:solidFill>
                  <a:srgbClr val="CC0000"/>
                </a:solidFill>
                <a:latin typeface="Assistant Light"/>
                <a:ea typeface="Assistant Light"/>
                <a:cs typeface="Assistant Light"/>
                <a:sym typeface="Assistant Light"/>
              </a:rPr>
              <a:t>(c is a constant)</a:t>
            </a:r>
            <a:endParaRPr sz="1300">
              <a:solidFill>
                <a:srgbClr val="CC0000"/>
              </a:solidFill>
              <a:latin typeface="Assistant Light"/>
              <a:ea typeface="Assistant Light"/>
              <a:cs typeface="Assistant Light"/>
              <a:sym typeface="Assistan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BIG-O NOTATION </a:t>
            </a:r>
            <a:endParaRPr sz="3600">
              <a:solidFill>
                <a:schemeClr val="accent5"/>
              </a:solidFill>
              <a:latin typeface="Lato Light"/>
              <a:ea typeface="Lato Light"/>
              <a:cs typeface="Lato Light"/>
              <a:sym typeface="Lato Light"/>
            </a:endParaRPr>
          </a:p>
        </p:txBody>
      </p:sp>
      <p:sp>
        <p:nvSpPr>
          <p:cNvPr id="361" name="Google Shape;361;p54"/>
          <p:cNvSpPr/>
          <p:nvPr/>
        </p:nvSpPr>
        <p:spPr>
          <a:xfrm>
            <a:off x="6076651"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solidFill>
                  <a:schemeClr val="dk1"/>
                </a:solidFill>
                <a:latin typeface="Assistant"/>
                <a:ea typeface="Assistant"/>
                <a:cs typeface="Assistant"/>
                <a:sym typeface="Assistant"/>
              </a:rPr>
              <a:t>In </a:t>
            </a:r>
            <a:r>
              <a:rPr lang="en" sz="2300" b="1" i="1">
                <a:solidFill>
                  <a:schemeClr val="dk1"/>
                </a:solidFill>
                <a:latin typeface="Assistant"/>
                <a:ea typeface="Assistant"/>
                <a:cs typeface="Assistant"/>
                <a:sym typeface="Assistant"/>
              </a:rPr>
              <a:t>Math</a:t>
            </a:r>
            <a:r>
              <a:rPr lang="en" sz="2300" b="1">
                <a:solidFill>
                  <a:schemeClr val="dk1"/>
                </a:solidFill>
                <a:latin typeface="Assistant"/>
                <a:ea typeface="Assistant"/>
                <a:cs typeface="Assistant"/>
                <a:sym typeface="Assistant"/>
              </a:rPr>
              <a:t> </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2000" b="1">
              <a:solidFill>
                <a:schemeClr val="dk1"/>
              </a:solidFill>
              <a:latin typeface="Assistant"/>
              <a:ea typeface="Assistant"/>
              <a:cs typeface="Assistant"/>
              <a:sym typeface="Assistant"/>
            </a:endParaRPr>
          </a:p>
          <a:p>
            <a:pPr marL="0" marR="0" lvl="0" indent="0" algn="ctr" rtl="0">
              <a:spcBef>
                <a:spcPts val="0"/>
              </a:spcBef>
              <a:spcAft>
                <a:spcPts val="0"/>
              </a:spcAft>
              <a:buNone/>
            </a:pPr>
            <a:r>
              <a:rPr lang="en" sz="1700">
                <a:solidFill>
                  <a:schemeClr val="dk1"/>
                </a:solidFill>
                <a:latin typeface="Assistant"/>
                <a:ea typeface="Assistant"/>
                <a:cs typeface="Assistant"/>
                <a:sym typeface="Assistant"/>
              </a:rPr>
              <a:t>T(n) = O(f(n))</a:t>
            </a:r>
            <a:r>
              <a:rPr lang="en" sz="1700">
                <a:solidFill>
                  <a:schemeClr val="dk1"/>
                </a:solidFill>
                <a:latin typeface="Assistant ExtraLight"/>
                <a:ea typeface="Assistant ExtraLight"/>
                <a:cs typeface="Assistant ExtraLight"/>
                <a:sym typeface="Assistant ExtraLight"/>
              </a:rPr>
              <a:t> </a:t>
            </a:r>
            <a:endParaRPr sz="17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700">
                <a:solidFill>
                  <a:schemeClr val="dk1"/>
                </a:solidFill>
                <a:latin typeface="Assistant ExtraLight"/>
                <a:ea typeface="Assistant ExtraLight"/>
                <a:cs typeface="Assistant ExtraLight"/>
                <a:sym typeface="Assistant ExtraLight"/>
              </a:rPr>
              <a:t>⇔</a:t>
            </a:r>
            <a:br>
              <a:rPr lang="en" sz="1700">
                <a:solidFill>
                  <a:schemeClr val="dk1"/>
                </a:solidFill>
                <a:latin typeface="Assistant ExtraLight"/>
                <a:ea typeface="Assistant ExtraLight"/>
                <a:cs typeface="Assistant ExtraLight"/>
                <a:sym typeface="Assistant ExtraLight"/>
              </a:rPr>
            </a:b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c , n</a:t>
            </a:r>
            <a:r>
              <a:rPr lang="en" sz="1700" baseline="-25000">
                <a:solidFill>
                  <a:schemeClr val="dk1"/>
                </a:solidFill>
                <a:latin typeface="Assistant Light"/>
                <a:ea typeface="Assistant Light"/>
                <a:cs typeface="Assistant Light"/>
                <a:sym typeface="Assistant Light"/>
              </a:rPr>
              <a:t>0</a:t>
            </a:r>
            <a:r>
              <a:rPr lang="en" sz="1700">
                <a:solidFill>
                  <a:schemeClr val="dk1"/>
                </a:solidFill>
                <a:latin typeface="Assistant Light"/>
                <a:ea typeface="Assistant Light"/>
                <a:cs typeface="Assistant Light"/>
                <a:sym typeface="Assistant Light"/>
              </a:rPr>
              <a:t> &gt; 0  s.t. </a:t>
            </a: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n ≥ n</a:t>
            </a:r>
            <a:r>
              <a:rPr lang="en" sz="1700" baseline="-25000">
                <a:solidFill>
                  <a:schemeClr val="dk1"/>
                </a:solidFill>
                <a:latin typeface="Assistant Light"/>
                <a:ea typeface="Assistant Light"/>
                <a:cs typeface="Assistant Light"/>
                <a:sym typeface="Assistant Light"/>
              </a:rPr>
              <a:t>0 </a:t>
            </a:r>
            <a:r>
              <a:rPr lang="en" sz="1700">
                <a:solidFill>
                  <a:schemeClr val="dk1"/>
                </a:solidFill>
                <a:latin typeface="Assistant Light"/>
                <a:ea typeface="Assistant Light"/>
                <a:cs typeface="Assistant Light"/>
                <a:sym typeface="Assistant Light"/>
              </a:rPr>
              <a:t>,</a:t>
            </a:r>
            <a:endParaRPr sz="1700">
              <a:solidFill>
                <a:schemeClr val="dk1"/>
              </a:solidFill>
              <a:latin typeface="Assistant ExtraLight"/>
              <a:ea typeface="Assistant ExtraLight"/>
              <a:cs typeface="Assistant ExtraLight"/>
              <a:sym typeface="Assistant ExtraLight"/>
            </a:endParaRPr>
          </a:p>
          <a:p>
            <a:pPr marL="0" marR="0" lvl="0" indent="0" algn="ctr" rtl="0">
              <a:spcBef>
                <a:spcPts val="1000"/>
              </a:spcBef>
              <a:spcAft>
                <a:spcPts val="0"/>
              </a:spcAft>
              <a:buNone/>
            </a:pPr>
            <a:r>
              <a:rPr lang="en" sz="1700">
                <a:solidFill>
                  <a:schemeClr val="dk1"/>
                </a:solidFill>
                <a:latin typeface="Assistant SemiBold"/>
                <a:ea typeface="Assistant SemiBold"/>
                <a:cs typeface="Assistant SemiBold"/>
                <a:sym typeface="Assistant SemiBold"/>
              </a:rPr>
              <a:t>T(n) ≤ c · f(n)</a:t>
            </a:r>
            <a:endParaRPr sz="1700">
              <a:solidFill>
                <a:schemeClr val="dk1"/>
              </a:solidFill>
              <a:latin typeface="Assistant SemiBold"/>
              <a:ea typeface="Assistant SemiBold"/>
              <a:cs typeface="Assistant SemiBold"/>
              <a:sym typeface="Assistant SemiBold"/>
            </a:endParaRPr>
          </a:p>
          <a:p>
            <a:pPr marL="0" lvl="0" indent="0" algn="ctr" rtl="0">
              <a:spcBef>
                <a:spcPts val="0"/>
              </a:spcBef>
              <a:spcAft>
                <a:spcPts val="0"/>
              </a:spcAft>
              <a:buNone/>
            </a:pPr>
            <a:endParaRPr sz="2300" b="1">
              <a:solidFill>
                <a:schemeClr val="dk1"/>
              </a:solidFill>
              <a:latin typeface="Assistant"/>
              <a:ea typeface="Assistant"/>
              <a:cs typeface="Assistant"/>
              <a:sym typeface="Assistant"/>
            </a:endParaRPr>
          </a:p>
        </p:txBody>
      </p:sp>
      <p:sp>
        <p:nvSpPr>
          <p:cNvPr id="362" name="Google Shape;362;p54"/>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O(f(n))”?</a:t>
            </a:r>
            <a:endParaRPr sz="2500" b="1">
              <a:solidFill>
                <a:srgbClr val="CC0000"/>
              </a:solidFill>
              <a:latin typeface="Assistant"/>
              <a:ea typeface="Assistant"/>
              <a:cs typeface="Assistant"/>
              <a:sym typeface="Assistant"/>
            </a:endParaRPr>
          </a:p>
        </p:txBody>
      </p:sp>
      <p:sp>
        <p:nvSpPr>
          <p:cNvPr id="363" name="Google Shape;363;p54"/>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364" name="Google Shape;364;p54"/>
          <p:cNvSpPr/>
          <p:nvPr/>
        </p:nvSpPr>
        <p:spPr>
          <a:xfrm>
            <a:off x="293850"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In English</a:t>
            </a:r>
            <a:endParaRPr sz="2300" b="1">
              <a:latin typeface="Assistant"/>
              <a:ea typeface="Assistant"/>
              <a:cs typeface="Assistant"/>
              <a:sym typeface="Assistant"/>
            </a:endParaRPr>
          </a:p>
          <a:p>
            <a:pPr marL="0" lvl="0" indent="0" algn="ctr" rtl="0">
              <a:spcBef>
                <a:spcPts val="0"/>
              </a:spcBef>
              <a:spcAft>
                <a:spcPts val="0"/>
              </a:spcAft>
              <a:buNone/>
            </a:pPr>
            <a:endParaRPr sz="25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a:ea typeface="Assistant"/>
                <a:cs typeface="Assistant"/>
                <a:sym typeface="Assistant"/>
              </a:rPr>
              <a:t>T(n) = O(f(n))</a:t>
            </a:r>
            <a:r>
              <a:rPr lang="en" sz="1700">
                <a:latin typeface="Assistant ExtraLight"/>
                <a:ea typeface="Assistant ExtraLight"/>
                <a:cs typeface="Assistant ExtraLight"/>
                <a:sym typeface="Assistant ExtraLight"/>
              </a:rPr>
              <a:t> if and only if T(n) is </a:t>
            </a:r>
            <a:r>
              <a:rPr lang="en" sz="1700" i="1">
                <a:latin typeface="Assistant ExtraLight"/>
                <a:ea typeface="Assistant ExtraLight"/>
                <a:cs typeface="Assistant ExtraLight"/>
                <a:sym typeface="Assistant ExtraLight"/>
              </a:rPr>
              <a:t>eventually</a:t>
            </a:r>
            <a:r>
              <a:rPr lang="en" sz="1700">
                <a:latin typeface="Assistant ExtraLight"/>
                <a:ea typeface="Assistant ExtraLight"/>
                <a:cs typeface="Assistant ExtraLight"/>
                <a:sym typeface="Assistant ExtraLight"/>
              </a:rPr>
              <a:t> </a:t>
            </a:r>
            <a:r>
              <a:rPr lang="en" sz="1700" b="1">
                <a:solidFill>
                  <a:schemeClr val="accent5"/>
                </a:solidFill>
                <a:latin typeface="Assistant"/>
                <a:ea typeface="Assistant"/>
                <a:cs typeface="Assistant"/>
                <a:sym typeface="Assistant"/>
              </a:rPr>
              <a:t>upper bounded</a:t>
            </a:r>
            <a:r>
              <a:rPr lang="en" sz="1700">
                <a:latin typeface="Assistant ExtraLight"/>
                <a:ea typeface="Assistant ExtraLight"/>
                <a:cs typeface="Assistant ExtraLight"/>
                <a:sym typeface="Assistant ExtraLight"/>
              </a:rPr>
              <a:t> by a constant </a:t>
            </a:r>
            <a:endParaRPr sz="17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ExtraLight"/>
                <a:ea typeface="Assistant ExtraLight"/>
                <a:cs typeface="Assistant ExtraLight"/>
                <a:sym typeface="Assistant ExtraLight"/>
              </a:rPr>
              <a:t>multiple of f(n) </a:t>
            </a:r>
            <a:endParaRPr sz="1700">
              <a:latin typeface="Assistant ExtraLight"/>
              <a:ea typeface="Assistant ExtraLight"/>
              <a:cs typeface="Assistant ExtraLight"/>
              <a:sym typeface="Assistant ExtraLight"/>
            </a:endParaRPr>
          </a:p>
        </p:txBody>
      </p:sp>
      <p:sp>
        <p:nvSpPr>
          <p:cNvPr id="365" name="Google Shape;365;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66" name="Google Shape;366;p54"/>
          <p:cNvSpPr/>
          <p:nvPr/>
        </p:nvSpPr>
        <p:spPr>
          <a:xfrm>
            <a:off x="3185250" y="2364326"/>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sz="2300" b="1">
                <a:solidFill>
                  <a:schemeClr val="dk1"/>
                </a:solidFill>
                <a:latin typeface="Assistant"/>
                <a:ea typeface="Assistant"/>
                <a:cs typeface="Assistant"/>
                <a:sym typeface="Assistant"/>
              </a:rPr>
              <a:t>In Pictures</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3000">
              <a:latin typeface="Assistant ExtraLight"/>
              <a:ea typeface="Assistant ExtraLight"/>
              <a:cs typeface="Assistant ExtraLight"/>
              <a:sym typeface="Assistant ExtraLight"/>
            </a:endParaRPr>
          </a:p>
        </p:txBody>
      </p:sp>
      <p:sp>
        <p:nvSpPr>
          <p:cNvPr id="367" name="Google Shape;367;p54"/>
          <p:cNvSpPr/>
          <p:nvPr/>
        </p:nvSpPr>
        <p:spPr>
          <a:xfrm>
            <a:off x="3513668" y="3096875"/>
            <a:ext cx="2042400" cy="1366200"/>
          </a:xfrm>
          <a:prstGeom prst="corner">
            <a:avLst>
              <a:gd name="adj1" fmla="val 1320"/>
              <a:gd name="adj2" fmla="val 141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4"/>
          <p:cNvSpPr txBox="1"/>
          <p:nvPr/>
        </p:nvSpPr>
        <p:spPr>
          <a:xfrm rot="-5400000">
            <a:off x="2654525" y="3533650"/>
            <a:ext cx="14202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Assistant"/>
                <a:ea typeface="Assistant"/>
                <a:cs typeface="Assistant"/>
                <a:sym typeface="Assistant"/>
              </a:rPr>
              <a:t>Runtime (ms)</a:t>
            </a:r>
            <a:endParaRPr sz="1000">
              <a:latin typeface="Assistant"/>
              <a:ea typeface="Assistant"/>
              <a:cs typeface="Assistant"/>
              <a:sym typeface="Assistant"/>
            </a:endParaRPr>
          </a:p>
        </p:txBody>
      </p:sp>
      <p:sp>
        <p:nvSpPr>
          <p:cNvPr id="369" name="Google Shape;369;p54"/>
          <p:cNvSpPr txBox="1"/>
          <p:nvPr/>
        </p:nvSpPr>
        <p:spPr>
          <a:xfrm>
            <a:off x="3843834" y="4540350"/>
            <a:ext cx="1501800" cy="1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ssistant"/>
                <a:ea typeface="Assistant"/>
                <a:cs typeface="Assistant"/>
                <a:sym typeface="Assistant"/>
              </a:rPr>
              <a:t>n (input size)</a:t>
            </a:r>
            <a:endParaRPr sz="1200">
              <a:latin typeface="Assistant"/>
              <a:ea typeface="Assistant"/>
              <a:cs typeface="Assistant"/>
              <a:sym typeface="Assistant"/>
            </a:endParaRPr>
          </a:p>
        </p:txBody>
      </p:sp>
      <p:sp>
        <p:nvSpPr>
          <p:cNvPr id="370" name="Google Shape;370;p54"/>
          <p:cNvSpPr/>
          <p:nvPr/>
        </p:nvSpPr>
        <p:spPr>
          <a:xfrm>
            <a:off x="3524775" y="3931924"/>
            <a:ext cx="1958697" cy="496814"/>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9525" cap="flat" cmpd="sng">
            <a:solidFill>
              <a:schemeClr val="accent5"/>
            </a:solidFill>
            <a:prstDash val="dash"/>
            <a:round/>
            <a:headEnd type="none" w="med" len="med"/>
            <a:tailEnd type="none" w="med" len="med"/>
          </a:ln>
        </p:spPr>
      </p:sp>
      <p:sp>
        <p:nvSpPr>
          <p:cNvPr id="371" name="Google Shape;371;p54"/>
          <p:cNvSpPr/>
          <p:nvPr/>
        </p:nvSpPr>
        <p:spPr>
          <a:xfrm>
            <a:off x="3567564" y="3328175"/>
            <a:ext cx="1916006" cy="1100577"/>
          </a:xfrm>
          <a:custGeom>
            <a:avLst/>
            <a:gdLst/>
            <a:ahLst/>
            <a:cxnLst/>
            <a:rect l="l" t="t" r="r" b="b"/>
            <a:pathLst>
              <a:path w="99753" h="56382" extrusionOk="0">
                <a:moveTo>
                  <a:pt x="0" y="56382"/>
                </a:moveTo>
                <a:cubicBezTo>
                  <a:pt x="3193" y="55539"/>
                  <a:pt x="10783" y="54756"/>
                  <a:pt x="19156" y="51322"/>
                </a:cubicBezTo>
                <a:cubicBezTo>
                  <a:pt x="27529" y="47889"/>
                  <a:pt x="40540" y="41383"/>
                  <a:pt x="50238" y="35781"/>
                </a:cubicBezTo>
                <a:cubicBezTo>
                  <a:pt x="59936" y="30179"/>
                  <a:pt x="69093" y="23674"/>
                  <a:pt x="77345" y="17710"/>
                </a:cubicBezTo>
                <a:cubicBezTo>
                  <a:pt x="85598" y="11747"/>
                  <a:pt x="96018" y="2952"/>
                  <a:pt x="99753" y="0"/>
                </a:cubicBezTo>
              </a:path>
            </a:pathLst>
          </a:custGeom>
          <a:noFill/>
          <a:ln w="19050" cap="flat" cmpd="sng">
            <a:solidFill>
              <a:srgbClr val="CC0000"/>
            </a:solidFill>
            <a:prstDash val="solid"/>
            <a:round/>
            <a:headEnd type="none" w="med" len="med"/>
            <a:tailEnd type="none" w="med" len="med"/>
          </a:ln>
        </p:spPr>
      </p:sp>
      <p:sp>
        <p:nvSpPr>
          <p:cNvPr id="372" name="Google Shape;372;p54"/>
          <p:cNvSpPr/>
          <p:nvPr/>
        </p:nvSpPr>
        <p:spPr>
          <a:xfrm>
            <a:off x="3524769" y="3062554"/>
            <a:ext cx="1958697" cy="1366237"/>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19050" cap="flat" cmpd="sng">
            <a:solidFill>
              <a:schemeClr val="accent5"/>
            </a:solidFill>
            <a:prstDash val="solid"/>
            <a:round/>
            <a:headEnd type="none" w="med" len="med"/>
            <a:tailEnd type="none" w="med" len="med"/>
          </a:ln>
        </p:spPr>
      </p:sp>
      <p:cxnSp>
        <p:nvCxnSpPr>
          <p:cNvPr id="373" name="Google Shape;373;p54"/>
          <p:cNvCxnSpPr/>
          <p:nvPr/>
        </p:nvCxnSpPr>
        <p:spPr>
          <a:xfrm flipH="1">
            <a:off x="4611993" y="3013500"/>
            <a:ext cx="8400" cy="1538400"/>
          </a:xfrm>
          <a:prstGeom prst="straightConnector1">
            <a:avLst/>
          </a:prstGeom>
          <a:noFill/>
          <a:ln w="9525" cap="flat" cmpd="sng">
            <a:solidFill>
              <a:schemeClr val="accent1"/>
            </a:solidFill>
            <a:prstDash val="solid"/>
            <a:round/>
            <a:headEnd type="none" w="med" len="med"/>
            <a:tailEnd type="none" w="med" len="med"/>
          </a:ln>
        </p:spPr>
      </p:cxnSp>
      <p:sp>
        <p:nvSpPr>
          <p:cNvPr id="374" name="Google Shape;374;p54"/>
          <p:cNvSpPr txBox="1"/>
          <p:nvPr/>
        </p:nvSpPr>
        <p:spPr>
          <a:xfrm>
            <a:off x="4279735" y="2885225"/>
            <a:ext cx="4023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E69138"/>
                </a:solidFill>
                <a:latin typeface="Assistant"/>
                <a:ea typeface="Assistant"/>
                <a:cs typeface="Assistant"/>
                <a:sym typeface="Assistant"/>
              </a:rPr>
              <a:t>n</a:t>
            </a:r>
            <a:r>
              <a:rPr lang="en" sz="1600" baseline="-25000">
                <a:solidFill>
                  <a:srgbClr val="E69138"/>
                </a:solidFill>
                <a:latin typeface="Assistant"/>
                <a:ea typeface="Assistant"/>
                <a:cs typeface="Assistant"/>
                <a:sym typeface="Assistant"/>
              </a:rPr>
              <a:t>0</a:t>
            </a:r>
            <a:endParaRPr sz="1600" baseline="-25000">
              <a:solidFill>
                <a:srgbClr val="E69138"/>
              </a:solidFill>
              <a:latin typeface="Assistant"/>
              <a:ea typeface="Assistant"/>
              <a:cs typeface="Assistant"/>
              <a:sym typeface="Assistant"/>
            </a:endParaRPr>
          </a:p>
        </p:txBody>
      </p:sp>
      <p:sp>
        <p:nvSpPr>
          <p:cNvPr id="375" name="Google Shape;375;p54"/>
          <p:cNvSpPr txBox="1"/>
          <p:nvPr/>
        </p:nvSpPr>
        <p:spPr>
          <a:xfrm>
            <a:off x="5403121" y="332817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a:ea typeface="Assistant"/>
                <a:cs typeface="Assistant"/>
                <a:sym typeface="Assistant"/>
              </a:rPr>
              <a:t>T(n)</a:t>
            </a:r>
            <a:endParaRPr sz="1300" baseline="-25000">
              <a:solidFill>
                <a:srgbClr val="CC0000"/>
              </a:solidFill>
              <a:latin typeface="Assistant"/>
              <a:ea typeface="Assistant"/>
              <a:cs typeface="Assistant"/>
              <a:sym typeface="Assistant"/>
            </a:endParaRPr>
          </a:p>
        </p:txBody>
      </p:sp>
      <p:sp>
        <p:nvSpPr>
          <p:cNvPr id="376" name="Google Shape;376;p54"/>
          <p:cNvSpPr txBox="1"/>
          <p:nvPr/>
        </p:nvSpPr>
        <p:spPr>
          <a:xfrm>
            <a:off x="5373896" y="3869100"/>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
        <p:nvSpPr>
          <p:cNvPr id="377" name="Google Shape;377;p54"/>
          <p:cNvSpPr txBox="1"/>
          <p:nvPr/>
        </p:nvSpPr>
        <p:spPr>
          <a:xfrm>
            <a:off x="5448321" y="288522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8E7CC3"/>
                </a:solidFill>
                <a:latin typeface="Assistant SemiBold"/>
                <a:ea typeface="Assistant SemiBold"/>
                <a:cs typeface="Assistant SemiBold"/>
                <a:sym typeface="Assistant SemiBold"/>
              </a:rPr>
              <a:t>c</a:t>
            </a: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16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O(n log n) RUNTIME</a:t>
            </a:r>
            <a:endParaRPr sz="3600">
              <a:solidFill>
                <a:schemeClr val="accent5"/>
              </a:solidFill>
              <a:latin typeface="Lato Light"/>
              <a:ea typeface="Lato Light"/>
              <a:cs typeface="Lato Light"/>
              <a:sym typeface="Lato Light"/>
            </a:endParaRPr>
          </a:p>
        </p:txBody>
      </p:sp>
      <p:sp>
        <p:nvSpPr>
          <p:cNvPr id="2328" name="Google Shape;2328;p162"/>
          <p:cNvSpPr txBox="1"/>
          <p:nvPr/>
        </p:nvSpPr>
        <p:spPr>
          <a:xfrm>
            <a:off x="260850" y="1081875"/>
            <a:ext cx="8622300" cy="8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CC0000"/>
                </a:solidFill>
                <a:latin typeface="Assistant"/>
                <a:ea typeface="Assistant"/>
                <a:cs typeface="Assistant"/>
                <a:sym typeface="Assistant"/>
              </a:rPr>
              <a:t>Using the “Recursion Tree Method” (i.e. drawing the tree &amp; filling out the table), </a:t>
            </a:r>
            <a:br>
              <a:rPr lang="en" sz="1700">
                <a:solidFill>
                  <a:srgbClr val="CC0000"/>
                </a:solidFill>
                <a:latin typeface="Assistant"/>
                <a:ea typeface="Assistant"/>
                <a:cs typeface="Assistant"/>
                <a:sym typeface="Assistant"/>
              </a:rPr>
            </a:br>
            <a:r>
              <a:rPr lang="en" sz="1700">
                <a:solidFill>
                  <a:srgbClr val="CC0000"/>
                </a:solidFill>
                <a:latin typeface="Assistant"/>
                <a:ea typeface="Assistant"/>
                <a:cs typeface="Assistant"/>
                <a:sym typeface="Assistant"/>
              </a:rPr>
              <a:t>we showed that the runtime of MergeSort is </a:t>
            </a:r>
            <a:r>
              <a:rPr lang="en" sz="2000" b="1">
                <a:solidFill>
                  <a:srgbClr val="CC0000"/>
                </a:solidFill>
                <a:latin typeface="Assistant"/>
                <a:ea typeface="Assistant"/>
                <a:cs typeface="Assistant"/>
                <a:sym typeface="Assistant"/>
              </a:rPr>
              <a:t>O(n log n)</a:t>
            </a:r>
            <a:endParaRPr sz="2200">
              <a:solidFill>
                <a:srgbClr val="CC0000"/>
              </a:solidFill>
              <a:latin typeface="Assistant"/>
              <a:ea typeface="Assistant"/>
              <a:cs typeface="Assistant"/>
              <a:sym typeface="Assistant"/>
            </a:endParaRPr>
          </a:p>
        </p:txBody>
      </p:sp>
      <p:sp>
        <p:nvSpPr>
          <p:cNvPr id="2329" name="Google Shape;2329;p162"/>
          <p:cNvSpPr/>
          <p:nvPr/>
        </p:nvSpPr>
        <p:spPr>
          <a:xfrm>
            <a:off x="1035388" y="2579675"/>
            <a:ext cx="916500" cy="261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n</a:t>
            </a:r>
            <a:endParaRPr b="1">
              <a:solidFill>
                <a:schemeClr val="accent5"/>
              </a:solidFill>
              <a:latin typeface="Assistant"/>
              <a:ea typeface="Assistant"/>
              <a:cs typeface="Assistant"/>
              <a:sym typeface="Assistant"/>
            </a:endParaRPr>
          </a:p>
        </p:txBody>
      </p:sp>
      <p:sp>
        <p:nvSpPr>
          <p:cNvPr id="2330" name="Google Shape;2330;p162"/>
          <p:cNvSpPr/>
          <p:nvPr/>
        </p:nvSpPr>
        <p:spPr>
          <a:xfrm>
            <a:off x="836875" y="2988368"/>
            <a:ext cx="508800" cy="2379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331" name="Google Shape;2331;p162"/>
          <p:cNvCxnSpPr>
            <a:stCxn id="2329" idx="2"/>
            <a:endCxn id="2330" idx="0"/>
          </p:cNvCxnSpPr>
          <p:nvPr/>
        </p:nvCxnSpPr>
        <p:spPr>
          <a:xfrm flipH="1">
            <a:off x="1091338" y="2841275"/>
            <a:ext cx="402300" cy="147000"/>
          </a:xfrm>
          <a:prstGeom prst="straightConnector1">
            <a:avLst/>
          </a:prstGeom>
          <a:noFill/>
          <a:ln w="9525" cap="flat" cmpd="sng">
            <a:solidFill>
              <a:srgbClr val="595959"/>
            </a:solidFill>
            <a:prstDash val="dot"/>
            <a:round/>
            <a:headEnd type="none" w="med" len="med"/>
            <a:tailEnd type="none" w="med" len="med"/>
          </a:ln>
        </p:spPr>
      </p:cxnSp>
      <p:sp>
        <p:nvSpPr>
          <p:cNvPr id="2332" name="Google Shape;2332;p162"/>
          <p:cNvSpPr/>
          <p:nvPr/>
        </p:nvSpPr>
        <p:spPr>
          <a:xfrm>
            <a:off x="1641879" y="2988368"/>
            <a:ext cx="508800" cy="2379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333" name="Google Shape;2333;p162"/>
          <p:cNvCxnSpPr>
            <a:stCxn id="2329" idx="2"/>
            <a:endCxn id="2332" idx="0"/>
          </p:cNvCxnSpPr>
          <p:nvPr/>
        </p:nvCxnSpPr>
        <p:spPr>
          <a:xfrm>
            <a:off x="1493638" y="2841275"/>
            <a:ext cx="402600" cy="147000"/>
          </a:xfrm>
          <a:prstGeom prst="straightConnector1">
            <a:avLst/>
          </a:prstGeom>
          <a:noFill/>
          <a:ln w="9525" cap="flat" cmpd="sng">
            <a:solidFill>
              <a:schemeClr val="dk2"/>
            </a:solidFill>
            <a:prstDash val="dot"/>
            <a:round/>
            <a:headEnd type="none" w="med" len="med"/>
            <a:tailEnd type="none" w="med" len="med"/>
          </a:ln>
        </p:spPr>
      </p:cxnSp>
      <p:sp>
        <p:nvSpPr>
          <p:cNvPr id="2334" name="Google Shape;2334;p162"/>
          <p:cNvSpPr/>
          <p:nvPr/>
        </p:nvSpPr>
        <p:spPr>
          <a:xfrm>
            <a:off x="473498" y="3741293"/>
            <a:ext cx="3588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35" name="Google Shape;2335;p162"/>
          <p:cNvSpPr/>
          <p:nvPr/>
        </p:nvSpPr>
        <p:spPr>
          <a:xfrm>
            <a:off x="872017" y="3741281"/>
            <a:ext cx="3588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36" name="Google Shape;2336;p162"/>
          <p:cNvSpPr/>
          <p:nvPr/>
        </p:nvSpPr>
        <p:spPr>
          <a:xfrm>
            <a:off x="1756510" y="3741293"/>
            <a:ext cx="3588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37" name="Google Shape;2337;p162"/>
          <p:cNvSpPr/>
          <p:nvPr/>
        </p:nvSpPr>
        <p:spPr>
          <a:xfrm>
            <a:off x="2155029" y="3741281"/>
            <a:ext cx="3588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38" name="Google Shape;2338;p162"/>
          <p:cNvSpPr/>
          <p:nvPr/>
        </p:nvSpPr>
        <p:spPr>
          <a:xfrm>
            <a:off x="1314266" y="3741256"/>
            <a:ext cx="358800" cy="2826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39" name="Google Shape;2339;p162"/>
          <p:cNvSpPr/>
          <p:nvPr/>
        </p:nvSpPr>
        <p:spPr>
          <a:xfrm>
            <a:off x="209900" y="4560439"/>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40" name="Google Shape;2340;p162"/>
          <p:cNvSpPr/>
          <p:nvPr/>
        </p:nvSpPr>
        <p:spPr>
          <a:xfrm>
            <a:off x="490420" y="4560427"/>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41" name="Google Shape;2341;p162"/>
          <p:cNvSpPr/>
          <p:nvPr/>
        </p:nvSpPr>
        <p:spPr>
          <a:xfrm>
            <a:off x="770953" y="4560451"/>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42" name="Google Shape;2342;p162"/>
          <p:cNvSpPr/>
          <p:nvPr/>
        </p:nvSpPr>
        <p:spPr>
          <a:xfrm>
            <a:off x="1051473" y="4560439"/>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43" name="Google Shape;2343;p162"/>
          <p:cNvSpPr/>
          <p:nvPr/>
        </p:nvSpPr>
        <p:spPr>
          <a:xfrm>
            <a:off x="1363865" y="4560415"/>
            <a:ext cx="261900" cy="2826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44" name="Google Shape;2344;p162"/>
          <p:cNvSpPr/>
          <p:nvPr/>
        </p:nvSpPr>
        <p:spPr>
          <a:xfrm>
            <a:off x="1954574" y="4560415"/>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45" name="Google Shape;2345;p162"/>
          <p:cNvSpPr/>
          <p:nvPr/>
        </p:nvSpPr>
        <p:spPr>
          <a:xfrm>
            <a:off x="2235095" y="4560403"/>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46" name="Google Shape;2346;p162"/>
          <p:cNvSpPr/>
          <p:nvPr/>
        </p:nvSpPr>
        <p:spPr>
          <a:xfrm>
            <a:off x="2515627" y="4560427"/>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47" name="Google Shape;2347;p162"/>
          <p:cNvSpPr/>
          <p:nvPr/>
        </p:nvSpPr>
        <p:spPr>
          <a:xfrm>
            <a:off x="1669797" y="4560451"/>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48" name="Google Shape;2348;p162"/>
          <p:cNvSpPr/>
          <p:nvPr/>
        </p:nvSpPr>
        <p:spPr>
          <a:xfrm>
            <a:off x="1330377" y="4133539"/>
            <a:ext cx="326700" cy="2826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49" name="Google Shape;2349;p162"/>
          <p:cNvSpPr/>
          <p:nvPr/>
        </p:nvSpPr>
        <p:spPr>
          <a:xfrm>
            <a:off x="1330377" y="3324840"/>
            <a:ext cx="326700" cy="2826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graphicFrame>
        <p:nvGraphicFramePr>
          <p:cNvPr id="2350" name="Google Shape;2350;p162"/>
          <p:cNvGraphicFramePr/>
          <p:nvPr/>
        </p:nvGraphicFramePr>
        <p:xfrm>
          <a:off x="2857725" y="1973175"/>
          <a:ext cx="3000000" cy="3000000"/>
        </p:xfrm>
        <a:graphic>
          <a:graphicData uri="http://schemas.openxmlformats.org/drawingml/2006/table">
            <a:tbl>
              <a:tblPr>
                <a:noFill/>
                <a:tableStyleId>{EDCBDBF8-4DA7-49FB-86F9-CAC385B26199}</a:tableStyleId>
              </a:tblPr>
              <a:tblGrid>
                <a:gridCol w="654550">
                  <a:extLst>
                    <a:ext uri="{9D8B030D-6E8A-4147-A177-3AD203B41FA5}">
                      <a16:colId xmlns:a16="http://schemas.microsoft.com/office/drawing/2014/main" val="20000"/>
                    </a:ext>
                  </a:extLst>
                </a:gridCol>
                <a:gridCol w="1122825">
                  <a:extLst>
                    <a:ext uri="{9D8B030D-6E8A-4147-A177-3AD203B41FA5}">
                      <a16:colId xmlns:a16="http://schemas.microsoft.com/office/drawing/2014/main" val="20001"/>
                    </a:ext>
                  </a:extLst>
                </a:gridCol>
                <a:gridCol w="1091600">
                  <a:extLst>
                    <a:ext uri="{9D8B030D-6E8A-4147-A177-3AD203B41FA5}">
                      <a16:colId xmlns:a16="http://schemas.microsoft.com/office/drawing/2014/main" val="20002"/>
                    </a:ext>
                  </a:extLst>
                </a:gridCol>
                <a:gridCol w="1264700">
                  <a:extLst>
                    <a:ext uri="{9D8B030D-6E8A-4147-A177-3AD203B41FA5}">
                      <a16:colId xmlns:a16="http://schemas.microsoft.com/office/drawing/2014/main" val="20003"/>
                    </a:ext>
                  </a:extLst>
                </a:gridCol>
                <a:gridCol w="1687525">
                  <a:extLst>
                    <a:ext uri="{9D8B030D-6E8A-4147-A177-3AD203B41FA5}">
                      <a16:colId xmlns:a16="http://schemas.microsoft.com/office/drawing/2014/main" val="20004"/>
                    </a:ext>
                  </a:extLst>
                </a:gridCol>
              </a:tblGrid>
              <a:tr h="414700">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Level</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 of </a:t>
                      </a:r>
                      <a:br>
                        <a:rPr lang="en" sz="1300" b="1">
                          <a:solidFill>
                            <a:srgbClr val="FFFFFF"/>
                          </a:solidFill>
                          <a:latin typeface="Assistant"/>
                          <a:ea typeface="Assistant"/>
                          <a:cs typeface="Assistant"/>
                          <a:sym typeface="Assistant"/>
                        </a:rPr>
                      </a:br>
                      <a:r>
                        <a:rPr lang="en" sz="1300" b="1">
                          <a:solidFill>
                            <a:srgbClr val="FFFFFF"/>
                          </a:solidFill>
                          <a:latin typeface="Assistant"/>
                          <a:ea typeface="Assistant"/>
                          <a:cs typeface="Assistant"/>
                          <a:sym typeface="Assistant"/>
                        </a:rPr>
                        <a:t>Problems</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Size of each Problem</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Work done </a:t>
                      </a:r>
                      <a:br>
                        <a:rPr lang="en" sz="1300" b="1">
                          <a:solidFill>
                            <a:srgbClr val="FFFFFF"/>
                          </a:solidFill>
                          <a:latin typeface="Assistant"/>
                          <a:ea typeface="Assistant"/>
                          <a:cs typeface="Assistant"/>
                          <a:sym typeface="Assistant"/>
                        </a:rPr>
                      </a:br>
                      <a:r>
                        <a:rPr lang="en" sz="1300" b="1">
                          <a:solidFill>
                            <a:srgbClr val="FFFFFF"/>
                          </a:solidFill>
                          <a:latin typeface="Assistant"/>
                          <a:ea typeface="Assistant"/>
                          <a:cs typeface="Assistant"/>
                          <a:sym typeface="Assistant"/>
                        </a:rPr>
                        <a:t>per Problem ≤</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Total work on </a:t>
                      </a:r>
                      <a:br>
                        <a:rPr lang="en" sz="1300" b="1">
                          <a:solidFill>
                            <a:srgbClr val="FFFFFF"/>
                          </a:solidFill>
                          <a:latin typeface="Assistant"/>
                          <a:ea typeface="Assistant"/>
                          <a:cs typeface="Assistant"/>
                          <a:sym typeface="Assistant"/>
                        </a:rPr>
                      </a:br>
                      <a:r>
                        <a:rPr lang="en" sz="1300" b="1">
                          <a:solidFill>
                            <a:srgbClr val="FFFFFF"/>
                          </a:solidFill>
                          <a:latin typeface="Assistant"/>
                          <a:ea typeface="Assistant"/>
                          <a:cs typeface="Assistant"/>
                          <a:sym typeface="Assistant"/>
                        </a:rPr>
                        <a:t>this level</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a:latin typeface="Assistant"/>
                          <a:ea typeface="Assistant"/>
                          <a:cs typeface="Assistant"/>
                          <a:sym typeface="Assistant"/>
                        </a:rPr>
                        <a:t>0</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1</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n</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c · n</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O(n)</a:t>
                      </a:r>
                      <a:endParaRPr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a:latin typeface="Assistant"/>
                          <a:ea typeface="Assistant"/>
                          <a:cs typeface="Assistant"/>
                          <a:sym typeface="Assistant"/>
                        </a:rPr>
                        <a:t>1</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2</a:t>
                      </a:r>
                      <a:r>
                        <a:rPr lang="en" baseline="30000">
                          <a:latin typeface="Assistant"/>
                          <a:ea typeface="Assistant"/>
                          <a:cs typeface="Assistant"/>
                          <a:sym typeface="Assistant"/>
                        </a:rPr>
                        <a:t>1</a:t>
                      </a:r>
                      <a:endParaRPr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n/2</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ssistant"/>
                          <a:ea typeface="Assistant"/>
                          <a:cs typeface="Assistant"/>
                          <a:sym typeface="Assistant"/>
                        </a:rPr>
                        <a:t>c · </a:t>
                      </a:r>
                      <a:r>
                        <a:rPr lang="en">
                          <a:latin typeface="Assistant"/>
                          <a:ea typeface="Assistant"/>
                          <a:cs typeface="Assistant"/>
                          <a:sym typeface="Assistant"/>
                        </a:rPr>
                        <a:t>(n/2)</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2</a:t>
                      </a:r>
                      <a:r>
                        <a:rPr lang="en" baseline="30000">
                          <a:latin typeface="Assistant"/>
                          <a:ea typeface="Assistant"/>
                          <a:cs typeface="Assistant"/>
                          <a:sym typeface="Assistant"/>
                        </a:rPr>
                        <a:t>1 </a:t>
                      </a:r>
                      <a:r>
                        <a:rPr lang="en">
                          <a:latin typeface="Assistant"/>
                          <a:ea typeface="Assistant"/>
                          <a:cs typeface="Assistant"/>
                          <a:sym typeface="Assistant"/>
                        </a:rPr>
                        <a:t>·</a:t>
                      </a:r>
                      <a:r>
                        <a:rPr lang="en" sz="1000">
                          <a:latin typeface="Assistant"/>
                          <a:ea typeface="Assistant"/>
                          <a:cs typeface="Assistant"/>
                          <a:sym typeface="Assistant"/>
                        </a:rPr>
                        <a:t> </a:t>
                      </a:r>
                      <a:r>
                        <a:rPr lang="en">
                          <a:solidFill>
                            <a:schemeClr val="dk1"/>
                          </a:solidFill>
                          <a:latin typeface="Assistant"/>
                          <a:ea typeface="Assistant"/>
                          <a:cs typeface="Assistant"/>
                          <a:sym typeface="Assistant"/>
                        </a:rPr>
                        <a:t>c</a:t>
                      </a:r>
                      <a:r>
                        <a:rPr lang="en" sz="12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a:t>
                      </a:r>
                      <a:r>
                        <a:rPr lang="en">
                          <a:latin typeface="Assistant"/>
                          <a:ea typeface="Assistant"/>
                          <a:cs typeface="Assistant"/>
                          <a:sym typeface="Assistant"/>
                        </a:rPr>
                        <a:t>(n/2) = </a:t>
                      </a:r>
                      <a:r>
                        <a:rPr lang="en" b="1">
                          <a:latin typeface="Assistant"/>
                          <a:ea typeface="Assistant"/>
                          <a:cs typeface="Assistant"/>
                          <a:sym typeface="Assistant"/>
                        </a:rPr>
                        <a:t>O(n)</a:t>
                      </a:r>
                      <a:endParaRPr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gridSpan="5">
                  <a:txBody>
                    <a:bodyPr/>
                    <a:lstStyle/>
                    <a:p>
                      <a:pPr marL="0" lvl="0" indent="0" algn="ctr" rtl="0">
                        <a:spcBef>
                          <a:spcPts val="0"/>
                        </a:spcBef>
                        <a:spcAft>
                          <a:spcPts val="0"/>
                        </a:spcAft>
                        <a:buNone/>
                      </a:pPr>
                      <a:r>
                        <a:rPr lang="en">
                          <a:latin typeface="Assistant"/>
                          <a:ea typeface="Assistant"/>
                          <a:cs typeface="Assistant"/>
                          <a:sym typeface="Assistant"/>
                        </a:rPr>
                        <a:t>… </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a:latin typeface="Assistant"/>
                          <a:ea typeface="Assistant"/>
                          <a:cs typeface="Assistant"/>
                          <a:sym typeface="Assistant"/>
                        </a:rPr>
                        <a:t>t</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2</a:t>
                      </a:r>
                      <a:r>
                        <a:rPr lang="en" baseline="30000">
                          <a:latin typeface="Assistant"/>
                          <a:ea typeface="Assistant"/>
                          <a:cs typeface="Assistant"/>
                          <a:sym typeface="Assistant"/>
                        </a:rPr>
                        <a:t>t</a:t>
                      </a:r>
                      <a:endParaRPr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n/2</a:t>
                      </a:r>
                      <a:r>
                        <a:rPr lang="en" baseline="30000">
                          <a:latin typeface="Assistant"/>
                          <a:ea typeface="Assistant"/>
                          <a:cs typeface="Assistant"/>
                          <a:sym typeface="Assistant"/>
                        </a:rPr>
                        <a:t>t</a:t>
                      </a:r>
                      <a:endParaRPr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ssistant"/>
                          <a:ea typeface="Assistant"/>
                          <a:cs typeface="Assistant"/>
                          <a:sym typeface="Assistant"/>
                        </a:rPr>
                        <a:t>c · (n/2</a:t>
                      </a:r>
                      <a:r>
                        <a:rPr lang="en" baseline="30000">
                          <a:solidFill>
                            <a:schemeClr val="dk1"/>
                          </a:solidFill>
                          <a:latin typeface="Assistant"/>
                          <a:ea typeface="Assistant"/>
                          <a:cs typeface="Assistant"/>
                          <a:sym typeface="Assistant"/>
                        </a:rPr>
                        <a:t>t</a:t>
                      </a:r>
                      <a:r>
                        <a:rPr lang="en">
                          <a:solidFill>
                            <a:schemeClr val="dk1"/>
                          </a:solidFill>
                          <a:latin typeface="Assistant"/>
                          <a:ea typeface="Assistant"/>
                          <a:cs typeface="Assistant"/>
                          <a:sym typeface="Assistant"/>
                        </a:rPr>
                        <a:t>)</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a:solidFill>
                            <a:schemeClr val="dk1"/>
                          </a:solidFill>
                          <a:latin typeface="Assistant"/>
                          <a:ea typeface="Assistant"/>
                          <a:cs typeface="Assistant"/>
                          <a:sym typeface="Assistant"/>
                        </a:rPr>
                        <a:t>2</a:t>
                      </a:r>
                      <a:r>
                        <a:rPr lang="en" baseline="30000">
                          <a:solidFill>
                            <a:schemeClr val="dk1"/>
                          </a:solidFill>
                          <a:latin typeface="Assistant"/>
                          <a:ea typeface="Assistant"/>
                          <a:cs typeface="Assistant"/>
                          <a:sym typeface="Assistant"/>
                        </a:rPr>
                        <a:t>t </a:t>
                      </a:r>
                      <a:r>
                        <a:rPr lang="en" sz="900" baseline="300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a:t>
                      </a:r>
                      <a:r>
                        <a:rPr lang="en" sz="8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c</a:t>
                      </a:r>
                      <a:r>
                        <a:rPr lang="en" sz="10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·(n/2</a:t>
                      </a:r>
                      <a:r>
                        <a:rPr lang="en" baseline="30000">
                          <a:solidFill>
                            <a:schemeClr val="dk1"/>
                          </a:solidFill>
                          <a:latin typeface="Assistant"/>
                          <a:ea typeface="Assistant"/>
                          <a:cs typeface="Assistant"/>
                          <a:sym typeface="Assistant"/>
                        </a:rPr>
                        <a:t>t</a:t>
                      </a:r>
                      <a:r>
                        <a:rPr lang="en">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 </a:t>
                      </a:r>
                      <a:r>
                        <a:rPr lang="en" b="1">
                          <a:solidFill>
                            <a:schemeClr val="dk1"/>
                          </a:solidFill>
                          <a:latin typeface="Assistant"/>
                          <a:ea typeface="Assistant"/>
                          <a:cs typeface="Assistant"/>
                          <a:sym typeface="Assistant"/>
                        </a:rPr>
                        <a:t>O(n)</a:t>
                      </a:r>
                      <a:endParaRPr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gridSpan="5">
                  <a:txBody>
                    <a:bodyPr/>
                    <a:lstStyle/>
                    <a:p>
                      <a:pPr marL="0" lvl="0" indent="0" algn="ctr" rtl="0">
                        <a:spcBef>
                          <a:spcPts val="0"/>
                        </a:spcBef>
                        <a:spcAft>
                          <a:spcPts val="0"/>
                        </a:spcAft>
                        <a:buNone/>
                      </a:pPr>
                      <a:r>
                        <a:rPr lang="en">
                          <a:latin typeface="Assistant"/>
                          <a:ea typeface="Assistant"/>
                          <a:cs typeface="Assistant"/>
                          <a:sym typeface="Assistant"/>
                        </a:rPr>
                        <a:t>… </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a:latin typeface="Assistant"/>
                          <a:ea typeface="Assistant"/>
                          <a:cs typeface="Assistant"/>
                          <a:sym typeface="Assistant"/>
                        </a:rPr>
                        <a:t>log</a:t>
                      </a:r>
                      <a:r>
                        <a:rPr lang="en" baseline="-25000">
                          <a:latin typeface="Assistant"/>
                          <a:ea typeface="Assistant"/>
                          <a:cs typeface="Assistant"/>
                          <a:sym typeface="Assistant"/>
                        </a:rPr>
                        <a:t>2</a:t>
                      </a:r>
                      <a:r>
                        <a:rPr lang="en">
                          <a:latin typeface="Assistant"/>
                          <a:ea typeface="Assistant"/>
                          <a:cs typeface="Assistant"/>
                          <a:sym typeface="Assistant"/>
                        </a:rPr>
                        <a:t>n</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2</a:t>
                      </a:r>
                      <a:r>
                        <a:rPr lang="en" baseline="30000">
                          <a:latin typeface="Assistant"/>
                          <a:ea typeface="Assistant"/>
                          <a:cs typeface="Assistant"/>
                          <a:sym typeface="Assistant"/>
                        </a:rPr>
                        <a:t>log</a:t>
                      </a:r>
                      <a:r>
                        <a:rPr lang="en" sz="900" baseline="30000">
                          <a:latin typeface="Assistant"/>
                          <a:ea typeface="Assistant"/>
                          <a:cs typeface="Assistant"/>
                          <a:sym typeface="Assistant"/>
                        </a:rPr>
                        <a:t>2</a:t>
                      </a:r>
                      <a:r>
                        <a:rPr lang="en" baseline="30000">
                          <a:latin typeface="Assistant"/>
                          <a:ea typeface="Assistant"/>
                          <a:cs typeface="Assistant"/>
                          <a:sym typeface="Assistant"/>
                        </a:rPr>
                        <a:t> n</a:t>
                      </a:r>
                      <a:r>
                        <a:rPr lang="en">
                          <a:latin typeface="Assistant"/>
                          <a:ea typeface="Assistant"/>
                          <a:cs typeface="Assistant"/>
                          <a:sym typeface="Assistant"/>
                        </a:rPr>
                        <a:t> = n</a:t>
                      </a:r>
                      <a:endParaRPr sz="1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1</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ssistant"/>
                          <a:ea typeface="Assistant"/>
                          <a:cs typeface="Assistant"/>
                          <a:sym typeface="Assistant"/>
                        </a:rPr>
                        <a:t>c · (1)</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ssistant"/>
                          <a:ea typeface="Assistant"/>
                          <a:cs typeface="Assistant"/>
                          <a:sym typeface="Assistant"/>
                        </a:rPr>
                        <a:t>n ·</a:t>
                      </a:r>
                      <a:r>
                        <a:rPr lang="en" sz="10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c</a:t>
                      </a:r>
                      <a:r>
                        <a:rPr lang="en" sz="12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·(1) = </a:t>
                      </a:r>
                      <a:r>
                        <a:rPr lang="en" b="1">
                          <a:solidFill>
                            <a:schemeClr val="dk1"/>
                          </a:solidFill>
                          <a:latin typeface="Assistant"/>
                          <a:ea typeface="Assistant"/>
                          <a:cs typeface="Assistant"/>
                          <a:sym typeface="Assistant"/>
                        </a:rPr>
                        <a:t>O(n)</a:t>
                      </a:r>
                      <a:endParaRPr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351" name="Google Shape;2351;p1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120</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355"/>
        <p:cNvGrpSpPr/>
        <p:nvPr/>
      </p:nvGrpSpPr>
      <p:grpSpPr>
        <a:xfrm>
          <a:off x="0" y="0"/>
          <a:ext cx="0" cy="0"/>
          <a:chOff x="0" y="0"/>
          <a:chExt cx="0" cy="0"/>
        </a:xfrm>
      </p:grpSpPr>
      <p:sp>
        <p:nvSpPr>
          <p:cNvPr id="2356" name="Google Shape;2356;p16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O(n log n) RUNTIME</a:t>
            </a:r>
            <a:endParaRPr sz="3600">
              <a:solidFill>
                <a:schemeClr val="accent5"/>
              </a:solidFill>
              <a:latin typeface="Lato Light"/>
              <a:ea typeface="Lato Light"/>
              <a:cs typeface="Lato Light"/>
              <a:sym typeface="Lato Light"/>
            </a:endParaRPr>
          </a:p>
        </p:txBody>
      </p:sp>
      <p:sp>
        <p:nvSpPr>
          <p:cNvPr id="2357" name="Google Shape;2357;p163"/>
          <p:cNvSpPr txBox="1"/>
          <p:nvPr/>
        </p:nvSpPr>
        <p:spPr>
          <a:xfrm>
            <a:off x="260850" y="1081875"/>
            <a:ext cx="8622300" cy="8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CC0000"/>
                </a:solidFill>
                <a:latin typeface="Assistant"/>
                <a:ea typeface="Assistant"/>
                <a:cs typeface="Assistant"/>
                <a:sym typeface="Assistant"/>
              </a:rPr>
              <a:t>Using the “Recursion Tree Method” (i.e. drawing the tree &amp; filling out the table), </a:t>
            </a:r>
            <a:br>
              <a:rPr lang="en" sz="1700">
                <a:solidFill>
                  <a:srgbClr val="CC0000"/>
                </a:solidFill>
                <a:latin typeface="Assistant"/>
                <a:ea typeface="Assistant"/>
                <a:cs typeface="Assistant"/>
                <a:sym typeface="Assistant"/>
              </a:rPr>
            </a:br>
            <a:r>
              <a:rPr lang="en" sz="1700">
                <a:solidFill>
                  <a:srgbClr val="CC0000"/>
                </a:solidFill>
                <a:latin typeface="Assistant"/>
                <a:ea typeface="Assistant"/>
                <a:cs typeface="Assistant"/>
                <a:sym typeface="Assistant"/>
              </a:rPr>
              <a:t>we showed that the runtime of MergeSort is </a:t>
            </a:r>
            <a:r>
              <a:rPr lang="en" sz="2000" b="1">
                <a:solidFill>
                  <a:srgbClr val="CC0000"/>
                </a:solidFill>
                <a:latin typeface="Assistant"/>
                <a:ea typeface="Assistant"/>
                <a:cs typeface="Assistant"/>
                <a:sym typeface="Assistant"/>
              </a:rPr>
              <a:t>O(n log n)</a:t>
            </a:r>
            <a:endParaRPr sz="2200">
              <a:solidFill>
                <a:srgbClr val="CC0000"/>
              </a:solidFill>
              <a:latin typeface="Assistant"/>
              <a:ea typeface="Assistant"/>
              <a:cs typeface="Assistant"/>
              <a:sym typeface="Assistant"/>
            </a:endParaRPr>
          </a:p>
        </p:txBody>
      </p:sp>
      <p:sp>
        <p:nvSpPr>
          <p:cNvPr id="2358" name="Google Shape;2358;p163"/>
          <p:cNvSpPr/>
          <p:nvPr/>
        </p:nvSpPr>
        <p:spPr>
          <a:xfrm>
            <a:off x="1035388" y="2579675"/>
            <a:ext cx="916500" cy="261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n</a:t>
            </a:r>
            <a:endParaRPr b="1">
              <a:solidFill>
                <a:schemeClr val="accent5"/>
              </a:solidFill>
              <a:latin typeface="Assistant"/>
              <a:ea typeface="Assistant"/>
              <a:cs typeface="Assistant"/>
              <a:sym typeface="Assistant"/>
            </a:endParaRPr>
          </a:p>
        </p:txBody>
      </p:sp>
      <p:sp>
        <p:nvSpPr>
          <p:cNvPr id="2359" name="Google Shape;2359;p163"/>
          <p:cNvSpPr/>
          <p:nvPr/>
        </p:nvSpPr>
        <p:spPr>
          <a:xfrm>
            <a:off x="836875" y="2988368"/>
            <a:ext cx="508800" cy="2379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360" name="Google Shape;2360;p163"/>
          <p:cNvCxnSpPr>
            <a:stCxn id="2358" idx="2"/>
            <a:endCxn id="2359" idx="0"/>
          </p:cNvCxnSpPr>
          <p:nvPr/>
        </p:nvCxnSpPr>
        <p:spPr>
          <a:xfrm flipH="1">
            <a:off x="1091338" y="2841275"/>
            <a:ext cx="402300" cy="147000"/>
          </a:xfrm>
          <a:prstGeom prst="straightConnector1">
            <a:avLst/>
          </a:prstGeom>
          <a:noFill/>
          <a:ln w="9525" cap="flat" cmpd="sng">
            <a:solidFill>
              <a:srgbClr val="595959"/>
            </a:solidFill>
            <a:prstDash val="dot"/>
            <a:round/>
            <a:headEnd type="none" w="med" len="med"/>
            <a:tailEnd type="none" w="med" len="med"/>
          </a:ln>
        </p:spPr>
      </p:cxnSp>
      <p:sp>
        <p:nvSpPr>
          <p:cNvPr id="2361" name="Google Shape;2361;p163"/>
          <p:cNvSpPr/>
          <p:nvPr/>
        </p:nvSpPr>
        <p:spPr>
          <a:xfrm>
            <a:off x="1641879" y="2988368"/>
            <a:ext cx="508800" cy="2379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endParaRPr sz="1200" b="1">
              <a:solidFill>
                <a:schemeClr val="accent5"/>
              </a:solidFill>
              <a:latin typeface="Assistant"/>
              <a:ea typeface="Assistant"/>
              <a:cs typeface="Assistant"/>
              <a:sym typeface="Assistant"/>
            </a:endParaRPr>
          </a:p>
        </p:txBody>
      </p:sp>
      <p:cxnSp>
        <p:nvCxnSpPr>
          <p:cNvPr id="2362" name="Google Shape;2362;p163"/>
          <p:cNvCxnSpPr>
            <a:stCxn id="2358" idx="2"/>
            <a:endCxn id="2361" idx="0"/>
          </p:cNvCxnSpPr>
          <p:nvPr/>
        </p:nvCxnSpPr>
        <p:spPr>
          <a:xfrm>
            <a:off x="1493638" y="2841275"/>
            <a:ext cx="402600" cy="147000"/>
          </a:xfrm>
          <a:prstGeom prst="straightConnector1">
            <a:avLst/>
          </a:prstGeom>
          <a:noFill/>
          <a:ln w="9525" cap="flat" cmpd="sng">
            <a:solidFill>
              <a:schemeClr val="dk2"/>
            </a:solidFill>
            <a:prstDash val="dot"/>
            <a:round/>
            <a:headEnd type="none" w="med" len="med"/>
            <a:tailEnd type="none" w="med" len="med"/>
          </a:ln>
        </p:spPr>
      </p:cxnSp>
      <p:sp>
        <p:nvSpPr>
          <p:cNvPr id="2363" name="Google Shape;2363;p163"/>
          <p:cNvSpPr/>
          <p:nvPr/>
        </p:nvSpPr>
        <p:spPr>
          <a:xfrm>
            <a:off x="473498" y="3741293"/>
            <a:ext cx="3588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64" name="Google Shape;2364;p163"/>
          <p:cNvSpPr/>
          <p:nvPr/>
        </p:nvSpPr>
        <p:spPr>
          <a:xfrm>
            <a:off x="872017" y="3741281"/>
            <a:ext cx="3588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65" name="Google Shape;2365;p163"/>
          <p:cNvSpPr/>
          <p:nvPr/>
        </p:nvSpPr>
        <p:spPr>
          <a:xfrm>
            <a:off x="1756510" y="3741293"/>
            <a:ext cx="3588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66" name="Google Shape;2366;p163"/>
          <p:cNvSpPr/>
          <p:nvPr/>
        </p:nvSpPr>
        <p:spPr>
          <a:xfrm>
            <a:off x="2155029" y="3741281"/>
            <a:ext cx="3588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n/2</a:t>
            </a:r>
            <a:r>
              <a:rPr lang="en" sz="1200" b="1" baseline="30000">
                <a:solidFill>
                  <a:schemeClr val="accent5"/>
                </a:solidFill>
                <a:latin typeface="Assistant"/>
                <a:ea typeface="Assistant"/>
                <a:cs typeface="Assistant"/>
                <a:sym typeface="Assistant"/>
              </a:rPr>
              <a:t>t</a:t>
            </a:r>
            <a:endParaRPr sz="1200" b="1" baseline="30000">
              <a:solidFill>
                <a:schemeClr val="accent5"/>
              </a:solidFill>
              <a:latin typeface="Assistant"/>
              <a:ea typeface="Assistant"/>
              <a:cs typeface="Assistant"/>
              <a:sym typeface="Assistant"/>
            </a:endParaRPr>
          </a:p>
        </p:txBody>
      </p:sp>
      <p:sp>
        <p:nvSpPr>
          <p:cNvPr id="2367" name="Google Shape;2367;p163"/>
          <p:cNvSpPr/>
          <p:nvPr/>
        </p:nvSpPr>
        <p:spPr>
          <a:xfrm>
            <a:off x="1314266" y="3741256"/>
            <a:ext cx="358800" cy="2826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68" name="Google Shape;2368;p163"/>
          <p:cNvSpPr/>
          <p:nvPr/>
        </p:nvSpPr>
        <p:spPr>
          <a:xfrm>
            <a:off x="209900" y="4560439"/>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69" name="Google Shape;2369;p163"/>
          <p:cNvSpPr/>
          <p:nvPr/>
        </p:nvSpPr>
        <p:spPr>
          <a:xfrm>
            <a:off x="490420" y="4560427"/>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70" name="Google Shape;2370;p163"/>
          <p:cNvSpPr/>
          <p:nvPr/>
        </p:nvSpPr>
        <p:spPr>
          <a:xfrm>
            <a:off x="770953" y="4560451"/>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71" name="Google Shape;2371;p163"/>
          <p:cNvSpPr/>
          <p:nvPr/>
        </p:nvSpPr>
        <p:spPr>
          <a:xfrm>
            <a:off x="1051473" y="4560439"/>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72" name="Google Shape;2372;p163"/>
          <p:cNvSpPr/>
          <p:nvPr/>
        </p:nvSpPr>
        <p:spPr>
          <a:xfrm>
            <a:off x="1363865" y="4560415"/>
            <a:ext cx="261900" cy="282600"/>
          </a:xfrm>
          <a:prstGeom prst="roundRect">
            <a:avLst>
              <a:gd name="adj" fmla="val 50000"/>
            </a:avLst>
          </a:prstGeom>
          <a:solidFill>
            <a:srgbClr val="FFFFFF"/>
          </a:solid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73" name="Google Shape;2373;p163"/>
          <p:cNvSpPr/>
          <p:nvPr/>
        </p:nvSpPr>
        <p:spPr>
          <a:xfrm>
            <a:off x="1954574" y="4560415"/>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74" name="Google Shape;2374;p163"/>
          <p:cNvSpPr/>
          <p:nvPr/>
        </p:nvSpPr>
        <p:spPr>
          <a:xfrm>
            <a:off x="2235095" y="4560403"/>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75" name="Google Shape;2375;p163"/>
          <p:cNvSpPr/>
          <p:nvPr/>
        </p:nvSpPr>
        <p:spPr>
          <a:xfrm>
            <a:off x="2515627" y="4560427"/>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76" name="Google Shape;2376;p163"/>
          <p:cNvSpPr/>
          <p:nvPr/>
        </p:nvSpPr>
        <p:spPr>
          <a:xfrm>
            <a:off x="1669797" y="4560451"/>
            <a:ext cx="261900" cy="2826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1</a:t>
            </a:r>
            <a:endParaRPr sz="1200" b="1" baseline="30000">
              <a:solidFill>
                <a:schemeClr val="accent5"/>
              </a:solidFill>
              <a:latin typeface="Assistant"/>
              <a:ea typeface="Assistant"/>
              <a:cs typeface="Assistant"/>
              <a:sym typeface="Assistant"/>
            </a:endParaRPr>
          </a:p>
        </p:txBody>
      </p:sp>
      <p:sp>
        <p:nvSpPr>
          <p:cNvPr id="2377" name="Google Shape;2377;p163"/>
          <p:cNvSpPr/>
          <p:nvPr/>
        </p:nvSpPr>
        <p:spPr>
          <a:xfrm>
            <a:off x="1330377" y="4133539"/>
            <a:ext cx="326700" cy="2826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sp>
        <p:nvSpPr>
          <p:cNvPr id="2378" name="Google Shape;2378;p163"/>
          <p:cNvSpPr/>
          <p:nvPr/>
        </p:nvSpPr>
        <p:spPr>
          <a:xfrm>
            <a:off x="1330377" y="3324840"/>
            <a:ext cx="326700" cy="282600"/>
          </a:xfrm>
          <a:prstGeom prst="roundRect">
            <a:avLst>
              <a:gd name="adj" fmla="val 50000"/>
            </a:avLst>
          </a:prstGeom>
          <a:noFill/>
          <a:ln>
            <a:noFill/>
          </a:ln>
        </p:spPr>
        <p:txBody>
          <a:bodyPr spcFirstLastPara="1" wrap="square" lIns="0" tIns="91425" rIns="0" bIns="91425" anchor="ctr" anchorCtr="0">
            <a:noAutofit/>
          </a:bodyPr>
          <a:lstStyle/>
          <a:p>
            <a:pPr marL="0" lvl="0" indent="0" algn="ctr" rtl="0">
              <a:lnSpc>
                <a:spcPct val="80000"/>
              </a:lnSpc>
              <a:spcBef>
                <a:spcPts val="0"/>
              </a:spcBef>
              <a:spcAft>
                <a:spcPts val="0"/>
              </a:spcAft>
              <a:buNone/>
            </a:pPr>
            <a:r>
              <a:rPr lang="en" sz="1200" b="1">
                <a:solidFill>
                  <a:schemeClr val="accent5"/>
                </a:solidFill>
                <a:latin typeface="Assistant"/>
                <a:ea typeface="Assistant"/>
                <a:cs typeface="Assistant"/>
                <a:sym typeface="Assistant"/>
              </a:rPr>
              <a:t>· · ·</a:t>
            </a:r>
            <a:endParaRPr sz="1200" b="1" baseline="30000">
              <a:solidFill>
                <a:schemeClr val="accent5"/>
              </a:solidFill>
              <a:latin typeface="Assistant"/>
              <a:ea typeface="Assistant"/>
              <a:cs typeface="Assistant"/>
              <a:sym typeface="Assistant"/>
            </a:endParaRPr>
          </a:p>
        </p:txBody>
      </p:sp>
      <p:graphicFrame>
        <p:nvGraphicFramePr>
          <p:cNvPr id="2379" name="Google Shape;2379;p163"/>
          <p:cNvGraphicFramePr/>
          <p:nvPr/>
        </p:nvGraphicFramePr>
        <p:xfrm>
          <a:off x="2857725" y="1973175"/>
          <a:ext cx="3000000" cy="3000000"/>
        </p:xfrm>
        <a:graphic>
          <a:graphicData uri="http://schemas.openxmlformats.org/drawingml/2006/table">
            <a:tbl>
              <a:tblPr>
                <a:noFill/>
                <a:tableStyleId>{EDCBDBF8-4DA7-49FB-86F9-CAC385B26199}</a:tableStyleId>
              </a:tblPr>
              <a:tblGrid>
                <a:gridCol w="654550">
                  <a:extLst>
                    <a:ext uri="{9D8B030D-6E8A-4147-A177-3AD203B41FA5}">
                      <a16:colId xmlns:a16="http://schemas.microsoft.com/office/drawing/2014/main" val="20000"/>
                    </a:ext>
                  </a:extLst>
                </a:gridCol>
                <a:gridCol w="1122825">
                  <a:extLst>
                    <a:ext uri="{9D8B030D-6E8A-4147-A177-3AD203B41FA5}">
                      <a16:colId xmlns:a16="http://schemas.microsoft.com/office/drawing/2014/main" val="20001"/>
                    </a:ext>
                  </a:extLst>
                </a:gridCol>
                <a:gridCol w="1091600">
                  <a:extLst>
                    <a:ext uri="{9D8B030D-6E8A-4147-A177-3AD203B41FA5}">
                      <a16:colId xmlns:a16="http://schemas.microsoft.com/office/drawing/2014/main" val="20002"/>
                    </a:ext>
                  </a:extLst>
                </a:gridCol>
                <a:gridCol w="1264700">
                  <a:extLst>
                    <a:ext uri="{9D8B030D-6E8A-4147-A177-3AD203B41FA5}">
                      <a16:colId xmlns:a16="http://schemas.microsoft.com/office/drawing/2014/main" val="20003"/>
                    </a:ext>
                  </a:extLst>
                </a:gridCol>
                <a:gridCol w="1687525">
                  <a:extLst>
                    <a:ext uri="{9D8B030D-6E8A-4147-A177-3AD203B41FA5}">
                      <a16:colId xmlns:a16="http://schemas.microsoft.com/office/drawing/2014/main" val="20004"/>
                    </a:ext>
                  </a:extLst>
                </a:gridCol>
              </a:tblGrid>
              <a:tr h="414700">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Level</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 of </a:t>
                      </a:r>
                      <a:br>
                        <a:rPr lang="en" sz="1300" b="1">
                          <a:solidFill>
                            <a:srgbClr val="FFFFFF"/>
                          </a:solidFill>
                          <a:latin typeface="Assistant"/>
                          <a:ea typeface="Assistant"/>
                          <a:cs typeface="Assistant"/>
                          <a:sym typeface="Assistant"/>
                        </a:rPr>
                      </a:br>
                      <a:r>
                        <a:rPr lang="en" sz="1300" b="1">
                          <a:solidFill>
                            <a:srgbClr val="FFFFFF"/>
                          </a:solidFill>
                          <a:latin typeface="Assistant"/>
                          <a:ea typeface="Assistant"/>
                          <a:cs typeface="Assistant"/>
                          <a:sym typeface="Assistant"/>
                        </a:rPr>
                        <a:t>Problems</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Size of each Problem</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Work done </a:t>
                      </a:r>
                      <a:br>
                        <a:rPr lang="en" sz="1300" b="1">
                          <a:solidFill>
                            <a:srgbClr val="FFFFFF"/>
                          </a:solidFill>
                          <a:latin typeface="Assistant"/>
                          <a:ea typeface="Assistant"/>
                          <a:cs typeface="Assistant"/>
                          <a:sym typeface="Assistant"/>
                        </a:rPr>
                      </a:br>
                      <a:r>
                        <a:rPr lang="en" sz="1300" b="1">
                          <a:solidFill>
                            <a:srgbClr val="FFFFFF"/>
                          </a:solidFill>
                          <a:latin typeface="Assistant"/>
                          <a:ea typeface="Assistant"/>
                          <a:cs typeface="Assistant"/>
                          <a:sym typeface="Assistant"/>
                        </a:rPr>
                        <a:t>per Problem ≤</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300" b="1">
                          <a:solidFill>
                            <a:srgbClr val="FFFFFF"/>
                          </a:solidFill>
                          <a:latin typeface="Assistant"/>
                          <a:ea typeface="Assistant"/>
                          <a:cs typeface="Assistant"/>
                          <a:sym typeface="Assistant"/>
                        </a:rPr>
                        <a:t>Total work on </a:t>
                      </a:r>
                      <a:br>
                        <a:rPr lang="en" sz="1300" b="1">
                          <a:solidFill>
                            <a:srgbClr val="FFFFFF"/>
                          </a:solidFill>
                          <a:latin typeface="Assistant"/>
                          <a:ea typeface="Assistant"/>
                          <a:cs typeface="Assistant"/>
                          <a:sym typeface="Assistant"/>
                        </a:rPr>
                      </a:br>
                      <a:r>
                        <a:rPr lang="en" sz="1300" b="1">
                          <a:solidFill>
                            <a:srgbClr val="FFFFFF"/>
                          </a:solidFill>
                          <a:latin typeface="Assistant"/>
                          <a:ea typeface="Assistant"/>
                          <a:cs typeface="Assistant"/>
                          <a:sym typeface="Assistant"/>
                        </a:rPr>
                        <a:t>this level</a:t>
                      </a:r>
                      <a:endParaRPr sz="1300" b="1">
                        <a:solidFill>
                          <a:srgbClr val="FFFFFF"/>
                        </a:solidFill>
                        <a:latin typeface="Assistant"/>
                        <a:ea typeface="Assistant"/>
                        <a:cs typeface="Assistant"/>
                        <a:sym typeface="Assistant"/>
                      </a:endParaRPr>
                    </a:p>
                  </a:txBody>
                  <a:tcPr marL="0" marR="0"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a:latin typeface="Assistant"/>
                          <a:ea typeface="Assistant"/>
                          <a:cs typeface="Assistant"/>
                          <a:sym typeface="Assistant"/>
                        </a:rPr>
                        <a:t>0</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1</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n</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c · n</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O(n)</a:t>
                      </a:r>
                      <a:endParaRPr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a:latin typeface="Assistant"/>
                          <a:ea typeface="Assistant"/>
                          <a:cs typeface="Assistant"/>
                          <a:sym typeface="Assistant"/>
                        </a:rPr>
                        <a:t>1</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2</a:t>
                      </a:r>
                      <a:r>
                        <a:rPr lang="en" baseline="30000">
                          <a:latin typeface="Assistant"/>
                          <a:ea typeface="Assistant"/>
                          <a:cs typeface="Assistant"/>
                          <a:sym typeface="Assistant"/>
                        </a:rPr>
                        <a:t>1</a:t>
                      </a:r>
                      <a:endParaRPr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n/2</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ssistant"/>
                          <a:ea typeface="Assistant"/>
                          <a:cs typeface="Assistant"/>
                          <a:sym typeface="Assistant"/>
                        </a:rPr>
                        <a:t>c · </a:t>
                      </a:r>
                      <a:r>
                        <a:rPr lang="en">
                          <a:latin typeface="Assistant"/>
                          <a:ea typeface="Assistant"/>
                          <a:cs typeface="Assistant"/>
                          <a:sym typeface="Assistant"/>
                        </a:rPr>
                        <a:t>(n/2)</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2</a:t>
                      </a:r>
                      <a:r>
                        <a:rPr lang="en" baseline="30000">
                          <a:latin typeface="Assistant"/>
                          <a:ea typeface="Assistant"/>
                          <a:cs typeface="Assistant"/>
                          <a:sym typeface="Assistant"/>
                        </a:rPr>
                        <a:t>1 </a:t>
                      </a:r>
                      <a:r>
                        <a:rPr lang="en">
                          <a:latin typeface="Assistant"/>
                          <a:ea typeface="Assistant"/>
                          <a:cs typeface="Assistant"/>
                          <a:sym typeface="Assistant"/>
                        </a:rPr>
                        <a:t>·</a:t>
                      </a:r>
                      <a:r>
                        <a:rPr lang="en" sz="1000">
                          <a:latin typeface="Assistant"/>
                          <a:ea typeface="Assistant"/>
                          <a:cs typeface="Assistant"/>
                          <a:sym typeface="Assistant"/>
                        </a:rPr>
                        <a:t> </a:t>
                      </a:r>
                      <a:r>
                        <a:rPr lang="en">
                          <a:solidFill>
                            <a:schemeClr val="dk1"/>
                          </a:solidFill>
                          <a:latin typeface="Assistant"/>
                          <a:ea typeface="Assistant"/>
                          <a:cs typeface="Assistant"/>
                          <a:sym typeface="Assistant"/>
                        </a:rPr>
                        <a:t>c</a:t>
                      </a:r>
                      <a:r>
                        <a:rPr lang="en" sz="12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a:t>
                      </a:r>
                      <a:r>
                        <a:rPr lang="en">
                          <a:latin typeface="Assistant"/>
                          <a:ea typeface="Assistant"/>
                          <a:cs typeface="Assistant"/>
                          <a:sym typeface="Assistant"/>
                        </a:rPr>
                        <a:t>(n/2) = </a:t>
                      </a:r>
                      <a:r>
                        <a:rPr lang="en" b="1">
                          <a:latin typeface="Assistant"/>
                          <a:ea typeface="Assistant"/>
                          <a:cs typeface="Assistant"/>
                          <a:sym typeface="Assistant"/>
                        </a:rPr>
                        <a:t>O(n)</a:t>
                      </a:r>
                      <a:endParaRPr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gridSpan="5">
                  <a:txBody>
                    <a:bodyPr/>
                    <a:lstStyle/>
                    <a:p>
                      <a:pPr marL="0" lvl="0" indent="0" algn="ctr" rtl="0">
                        <a:spcBef>
                          <a:spcPts val="0"/>
                        </a:spcBef>
                        <a:spcAft>
                          <a:spcPts val="0"/>
                        </a:spcAft>
                        <a:buNone/>
                      </a:pPr>
                      <a:r>
                        <a:rPr lang="en">
                          <a:latin typeface="Assistant"/>
                          <a:ea typeface="Assistant"/>
                          <a:cs typeface="Assistant"/>
                          <a:sym typeface="Assistant"/>
                        </a:rPr>
                        <a:t>… </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a:latin typeface="Assistant"/>
                          <a:ea typeface="Assistant"/>
                          <a:cs typeface="Assistant"/>
                          <a:sym typeface="Assistant"/>
                        </a:rPr>
                        <a:t>t</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2</a:t>
                      </a:r>
                      <a:r>
                        <a:rPr lang="en" baseline="30000">
                          <a:latin typeface="Assistant"/>
                          <a:ea typeface="Assistant"/>
                          <a:cs typeface="Assistant"/>
                          <a:sym typeface="Assistant"/>
                        </a:rPr>
                        <a:t>t</a:t>
                      </a:r>
                      <a:endParaRPr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n/2</a:t>
                      </a:r>
                      <a:r>
                        <a:rPr lang="en" baseline="30000">
                          <a:latin typeface="Assistant"/>
                          <a:ea typeface="Assistant"/>
                          <a:cs typeface="Assistant"/>
                          <a:sym typeface="Assistant"/>
                        </a:rPr>
                        <a:t>t</a:t>
                      </a:r>
                      <a:endParaRPr baseline="30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ssistant"/>
                          <a:ea typeface="Assistant"/>
                          <a:cs typeface="Assistant"/>
                          <a:sym typeface="Assistant"/>
                        </a:rPr>
                        <a:t>c · (n/2</a:t>
                      </a:r>
                      <a:r>
                        <a:rPr lang="en" baseline="30000">
                          <a:solidFill>
                            <a:schemeClr val="dk1"/>
                          </a:solidFill>
                          <a:latin typeface="Assistant"/>
                          <a:ea typeface="Assistant"/>
                          <a:cs typeface="Assistant"/>
                          <a:sym typeface="Assistant"/>
                        </a:rPr>
                        <a:t>t</a:t>
                      </a:r>
                      <a:r>
                        <a:rPr lang="en">
                          <a:solidFill>
                            <a:schemeClr val="dk1"/>
                          </a:solidFill>
                          <a:latin typeface="Assistant"/>
                          <a:ea typeface="Assistant"/>
                          <a:cs typeface="Assistant"/>
                          <a:sym typeface="Assistant"/>
                        </a:rPr>
                        <a:t>)</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a:solidFill>
                            <a:schemeClr val="dk1"/>
                          </a:solidFill>
                          <a:latin typeface="Assistant"/>
                          <a:ea typeface="Assistant"/>
                          <a:cs typeface="Assistant"/>
                          <a:sym typeface="Assistant"/>
                        </a:rPr>
                        <a:t>2</a:t>
                      </a:r>
                      <a:r>
                        <a:rPr lang="en" baseline="30000">
                          <a:solidFill>
                            <a:schemeClr val="dk1"/>
                          </a:solidFill>
                          <a:latin typeface="Assistant"/>
                          <a:ea typeface="Assistant"/>
                          <a:cs typeface="Assistant"/>
                          <a:sym typeface="Assistant"/>
                        </a:rPr>
                        <a:t>t </a:t>
                      </a:r>
                      <a:r>
                        <a:rPr lang="en" sz="900" baseline="300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a:t>
                      </a:r>
                      <a:r>
                        <a:rPr lang="en" sz="8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c</a:t>
                      </a:r>
                      <a:r>
                        <a:rPr lang="en" sz="10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·(n/2</a:t>
                      </a:r>
                      <a:r>
                        <a:rPr lang="en" baseline="30000">
                          <a:solidFill>
                            <a:schemeClr val="dk1"/>
                          </a:solidFill>
                          <a:latin typeface="Assistant"/>
                          <a:ea typeface="Assistant"/>
                          <a:cs typeface="Assistant"/>
                          <a:sym typeface="Assistant"/>
                        </a:rPr>
                        <a:t>t</a:t>
                      </a:r>
                      <a:r>
                        <a:rPr lang="en">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 </a:t>
                      </a:r>
                      <a:r>
                        <a:rPr lang="en" b="1">
                          <a:solidFill>
                            <a:schemeClr val="dk1"/>
                          </a:solidFill>
                          <a:latin typeface="Assistant"/>
                          <a:ea typeface="Assistant"/>
                          <a:cs typeface="Assistant"/>
                          <a:sym typeface="Assistant"/>
                        </a:rPr>
                        <a:t>O(n)</a:t>
                      </a:r>
                      <a:endParaRPr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gridSpan="5">
                  <a:txBody>
                    <a:bodyPr/>
                    <a:lstStyle/>
                    <a:p>
                      <a:pPr marL="0" lvl="0" indent="0" algn="ctr" rtl="0">
                        <a:spcBef>
                          <a:spcPts val="0"/>
                        </a:spcBef>
                        <a:spcAft>
                          <a:spcPts val="0"/>
                        </a:spcAft>
                        <a:buNone/>
                      </a:pPr>
                      <a:r>
                        <a:rPr lang="en">
                          <a:latin typeface="Assistant"/>
                          <a:ea typeface="Assistant"/>
                          <a:cs typeface="Assistant"/>
                          <a:sym typeface="Assistant"/>
                        </a:rPr>
                        <a:t>… </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a:latin typeface="Assistant"/>
                          <a:ea typeface="Assistant"/>
                          <a:cs typeface="Assistant"/>
                          <a:sym typeface="Assistant"/>
                        </a:rPr>
                        <a:t>log</a:t>
                      </a:r>
                      <a:r>
                        <a:rPr lang="en" baseline="-25000">
                          <a:latin typeface="Assistant"/>
                          <a:ea typeface="Assistant"/>
                          <a:cs typeface="Assistant"/>
                          <a:sym typeface="Assistant"/>
                        </a:rPr>
                        <a:t>2</a:t>
                      </a:r>
                      <a:r>
                        <a:rPr lang="en">
                          <a:latin typeface="Assistant"/>
                          <a:ea typeface="Assistant"/>
                          <a:cs typeface="Assistant"/>
                          <a:sym typeface="Assistant"/>
                        </a:rPr>
                        <a:t>n</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2</a:t>
                      </a:r>
                      <a:r>
                        <a:rPr lang="en" baseline="30000">
                          <a:latin typeface="Assistant"/>
                          <a:ea typeface="Assistant"/>
                          <a:cs typeface="Assistant"/>
                          <a:sym typeface="Assistant"/>
                        </a:rPr>
                        <a:t>log</a:t>
                      </a:r>
                      <a:r>
                        <a:rPr lang="en" sz="900" baseline="30000">
                          <a:latin typeface="Assistant"/>
                          <a:ea typeface="Assistant"/>
                          <a:cs typeface="Assistant"/>
                          <a:sym typeface="Assistant"/>
                        </a:rPr>
                        <a:t>2</a:t>
                      </a:r>
                      <a:r>
                        <a:rPr lang="en" baseline="30000">
                          <a:latin typeface="Assistant"/>
                          <a:ea typeface="Assistant"/>
                          <a:cs typeface="Assistant"/>
                          <a:sym typeface="Assistant"/>
                        </a:rPr>
                        <a:t> n</a:t>
                      </a:r>
                      <a:r>
                        <a:rPr lang="en">
                          <a:latin typeface="Assistant"/>
                          <a:ea typeface="Assistant"/>
                          <a:cs typeface="Assistant"/>
                          <a:sym typeface="Assistant"/>
                        </a:rPr>
                        <a:t> = n</a:t>
                      </a:r>
                      <a:endParaRPr sz="1000">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ssistant"/>
                          <a:ea typeface="Assistant"/>
                          <a:cs typeface="Assistant"/>
                          <a:sym typeface="Assistant"/>
                        </a:rPr>
                        <a:t>1</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ssistant"/>
                          <a:ea typeface="Assistant"/>
                          <a:cs typeface="Assistant"/>
                          <a:sym typeface="Assistant"/>
                        </a:rPr>
                        <a:t>c · (1)</a:t>
                      </a:r>
                      <a:endParaRPr>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ssistant"/>
                          <a:ea typeface="Assistant"/>
                          <a:cs typeface="Assistant"/>
                          <a:sym typeface="Assistant"/>
                        </a:rPr>
                        <a:t>n ·</a:t>
                      </a:r>
                      <a:r>
                        <a:rPr lang="en" sz="10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c</a:t>
                      </a:r>
                      <a:r>
                        <a:rPr lang="en" sz="1200">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·(1) = </a:t>
                      </a:r>
                      <a:r>
                        <a:rPr lang="en" b="1">
                          <a:solidFill>
                            <a:schemeClr val="dk1"/>
                          </a:solidFill>
                          <a:latin typeface="Assistant"/>
                          <a:ea typeface="Assistant"/>
                          <a:cs typeface="Assistant"/>
                          <a:sym typeface="Assistant"/>
                        </a:rPr>
                        <a:t>O(n)</a:t>
                      </a:r>
                      <a:endParaRPr b="1">
                        <a:latin typeface="Assistant"/>
                        <a:ea typeface="Assistant"/>
                        <a:cs typeface="Assistant"/>
                        <a:sym typeface="Assistant"/>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380" name="Google Shape;2380;p1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121</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5" name="Google Shape;2385;p16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RECAP</a:t>
            </a:r>
            <a:endParaRPr sz="3600">
              <a:solidFill>
                <a:schemeClr val="accent5"/>
              </a:solidFill>
              <a:latin typeface="Lato Light"/>
              <a:ea typeface="Lato Light"/>
              <a:cs typeface="Lato Light"/>
              <a:sym typeface="Lato Light"/>
            </a:endParaRPr>
          </a:p>
        </p:txBody>
      </p:sp>
      <p:sp>
        <p:nvSpPr>
          <p:cNvPr id="2386" name="Google Shape;2386;p164"/>
          <p:cNvSpPr txBox="1">
            <a:spLocks noGrp="1"/>
          </p:cNvSpPr>
          <p:nvPr>
            <p:ph type="subTitle" idx="1"/>
          </p:nvPr>
        </p:nvSpPr>
        <p:spPr>
          <a:xfrm>
            <a:off x="311700" y="1171850"/>
            <a:ext cx="8793600" cy="35352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000"/>
              </a:spcBef>
              <a:spcAft>
                <a:spcPts val="0"/>
              </a:spcAft>
              <a:buClr>
                <a:srgbClr val="000000"/>
              </a:buClr>
              <a:buSzPts val="2000"/>
              <a:buChar char="●"/>
            </a:pPr>
            <a:r>
              <a:rPr lang="en" sz="2000">
                <a:solidFill>
                  <a:srgbClr val="000000"/>
                </a:solidFill>
                <a:latin typeface="Assistant Light"/>
                <a:ea typeface="Assistant Light"/>
                <a:cs typeface="Assistant Light"/>
                <a:sym typeface="Assistant Light"/>
              </a:rPr>
              <a:t>Concept Check 1 is due Friday, &amp; OH/Sections are happening today-Friday </a:t>
            </a:r>
            <a:br>
              <a:rPr lang="en" sz="2000">
                <a:solidFill>
                  <a:srgbClr val="000000"/>
                </a:solidFill>
                <a:latin typeface="Assistant Light"/>
                <a:ea typeface="Assistant Light"/>
                <a:cs typeface="Assistant Light"/>
                <a:sym typeface="Assistant Light"/>
              </a:rPr>
            </a:br>
            <a:r>
              <a:rPr lang="en" sz="2000">
                <a:solidFill>
                  <a:srgbClr val="000000"/>
                </a:solidFill>
                <a:latin typeface="Assistant Light"/>
                <a:ea typeface="Assistant Light"/>
                <a:cs typeface="Assistant Light"/>
                <a:sym typeface="Assistant Light"/>
              </a:rPr>
              <a:t>(see Calendar &amp; course website)</a:t>
            </a:r>
            <a:endParaRPr sz="2000">
              <a:solidFill>
                <a:srgbClr val="000000"/>
              </a:solidFill>
              <a:latin typeface="Assistant Light"/>
              <a:ea typeface="Assistant Light"/>
              <a:cs typeface="Assistant Light"/>
              <a:sym typeface="Assistant Light"/>
            </a:endParaRPr>
          </a:p>
          <a:p>
            <a:pPr marL="457200" lvl="0" indent="-355600" algn="l" rtl="0">
              <a:lnSpc>
                <a:spcPct val="115000"/>
              </a:lnSpc>
              <a:spcBef>
                <a:spcPts val="1000"/>
              </a:spcBef>
              <a:spcAft>
                <a:spcPts val="0"/>
              </a:spcAft>
              <a:buSzPts val="2000"/>
              <a:buFont typeface="Assistant Light"/>
              <a:buChar char="●"/>
            </a:pPr>
            <a:r>
              <a:rPr lang="en" sz="2000">
                <a:solidFill>
                  <a:srgbClr val="000000"/>
                </a:solidFill>
                <a:latin typeface="Assistant Light"/>
                <a:ea typeface="Assistant Light"/>
                <a:cs typeface="Assistant Light"/>
                <a:sym typeface="Assistant Light"/>
              </a:rPr>
              <a:t>We learned about</a:t>
            </a:r>
            <a:r>
              <a:rPr lang="en" sz="2000" b="1">
                <a:solidFill>
                  <a:srgbClr val="000000"/>
                </a:solidFill>
                <a:latin typeface="Assistant"/>
                <a:ea typeface="Assistant"/>
                <a:cs typeface="Assistant"/>
                <a:sym typeface="Assistant"/>
              </a:rPr>
              <a:t> Insertion Sort </a:t>
            </a:r>
            <a:r>
              <a:rPr lang="en" sz="2000">
                <a:solidFill>
                  <a:srgbClr val="000000"/>
                </a:solidFill>
                <a:latin typeface="Assistant Light"/>
                <a:ea typeface="Assistant Light"/>
                <a:cs typeface="Assistant Light"/>
                <a:sym typeface="Assistant Light"/>
              </a:rPr>
              <a:t>(an iterative O(n</a:t>
            </a:r>
            <a:r>
              <a:rPr lang="en" sz="2000" baseline="30000">
                <a:solidFill>
                  <a:srgbClr val="000000"/>
                </a:solidFill>
                <a:latin typeface="Assistant Light"/>
                <a:ea typeface="Assistant Light"/>
                <a:cs typeface="Assistant Light"/>
                <a:sym typeface="Assistant Light"/>
              </a:rPr>
              <a:t>2</a:t>
            </a:r>
            <a:r>
              <a:rPr lang="en" sz="2000">
                <a:solidFill>
                  <a:srgbClr val="000000"/>
                </a:solidFill>
                <a:latin typeface="Assistant Light"/>
                <a:ea typeface="Assistant Light"/>
                <a:cs typeface="Assistant Light"/>
                <a:sym typeface="Assistant Light"/>
              </a:rPr>
              <a:t>) sorting algorithm)</a:t>
            </a:r>
            <a:endParaRPr sz="2000">
              <a:solidFill>
                <a:srgbClr val="000000"/>
              </a:solidFill>
              <a:latin typeface="Assistant Light"/>
              <a:ea typeface="Assistant Light"/>
              <a:cs typeface="Assistant Light"/>
              <a:sym typeface="Assistant Light"/>
            </a:endParaRPr>
          </a:p>
          <a:p>
            <a:pPr marL="457200" lvl="0" indent="-355600" algn="l" rtl="0">
              <a:lnSpc>
                <a:spcPct val="115000"/>
              </a:lnSpc>
              <a:spcBef>
                <a:spcPts val="1000"/>
              </a:spcBef>
              <a:spcAft>
                <a:spcPts val="0"/>
              </a:spcAft>
              <a:buClr>
                <a:srgbClr val="000000"/>
              </a:buClr>
              <a:buSzPts val="2000"/>
              <a:buFont typeface="Assistant Light"/>
              <a:buChar char="●"/>
            </a:pPr>
            <a:r>
              <a:rPr lang="en" sz="2000">
                <a:solidFill>
                  <a:srgbClr val="000000"/>
                </a:solidFill>
                <a:latin typeface="Assistant Light"/>
                <a:ea typeface="Assistant Light"/>
                <a:cs typeface="Assistant Light"/>
                <a:sym typeface="Assistant Light"/>
              </a:rPr>
              <a:t>We learned about </a:t>
            </a:r>
            <a:r>
              <a:rPr lang="en" sz="2000" b="1">
                <a:solidFill>
                  <a:srgbClr val="000000"/>
                </a:solidFill>
                <a:latin typeface="Assistant"/>
                <a:ea typeface="Assistant"/>
                <a:cs typeface="Assistant"/>
                <a:sym typeface="Assistant"/>
              </a:rPr>
              <a:t>MergeSort</a:t>
            </a:r>
            <a:r>
              <a:rPr lang="en" sz="2000">
                <a:solidFill>
                  <a:srgbClr val="000000"/>
                </a:solidFill>
                <a:latin typeface="Assistant Light"/>
                <a:ea typeface="Assistant Light"/>
                <a:cs typeface="Assistant Light"/>
                <a:sym typeface="Assistant Light"/>
              </a:rPr>
              <a:t> (a divide &amp; conquer O(n log n) sorting algorithm)</a:t>
            </a:r>
            <a:endParaRPr sz="2000">
              <a:solidFill>
                <a:srgbClr val="000000"/>
              </a:solidFill>
              <a:latin typeface="Assistant Light"/>
              <a:ea typeface="Assistant Light"/>
              <a:cs typeface="Assistant Light"/>
              <a:sym typeface="Assistant Light"/>
            </a:endParaRPr>
          </a:p>
          <a:p>
            <a:pPr marL="914400" lvl="1" indent="-355600" algn="l" rtl="0">
              <a:lnSpc>
                <a:spcPct val="115000"/>
              </a:lnSpc>
              <a:spcBef>
                <a:spcPts val="1000"/>
              </a:spcBef>
              <a:spcAft>
                <a:spcPts val="0"/>
              </a:spcAft>
              <a:buClr>
                <a:srgbClr val="000000"/>
              </a:buClr>
              <a:buSzPts val="2000"/>
              <a:buFont typeface="Assistant Light"/>
              <a:buChar char="○"/>
            </a:pPr>
            <a:r>
              <a:rPr lang="en" sz="2000">
                <a:solidFill>
                  <a:srgbClr val="000000"/>
                </a:solidFill>
                <a:latin typeface="Assistant Light"/>
                <a:ea typeface="Assistant Light"/>
                <a:cs typeface="Assistant Light"/>
                <a:sym typeface="Assistant Light"/>
              </a:rPr>
              <a:t>More practice with recursion trees!</a:t>
            </a:r>
            <a:endParaRPr sz="2000">
              <a:solidFill>
                <a:srgbClr val="000000"/>
              </a:solidFill>
              <a:latin typeface="Assistant Light"/>
              <a:ea typeface="Assistant Light"/>
              <a:cs typeface="Assistant Light"/>
              <a:sym typeface="Assistant Light"/>
            </a:endParaRPr>
          </a:p>
          <a:p>
            <a:pPr marL="457200" lvl="0" indent="-355600" algn="l" rtl="0">
              <a:lnSpc>
                <a:spcPct val="115000"/>
              </a:lnSpc>
              <a:spcBef>
                <a:spcPts val="1000"/>
              </a:spcBef>
              <a:spcAft>
                <a:spcPts val="1000"/>
              </a:spcAft>
              <a:buClr>
                <a:srgbClr val="000000"/>
              </a:buClr>
              <a:buSzPts val="2000"/>
              <a:buFont typeface="Assistant Light"/>
              <a:buChar char="●"/>
            </a:pPr>
            <a:r>
              <a:rPr lang="en" sz="2000">
                <a:solidFill>
                  <a:srgbClr val="000000"/>
                </a:solidFill>
                <a:latin typeface="Assistant Light"/>
                <a:ea typeface="Assistant Light"/>
                <a:cs typeface="Assistant Light"/>
                <a:sym typeface="Assistant Light"/>
              </a:rPr>
              <a:t>We proved the correctness of both Insertion Sort &amp; MergeSort using induction!</a:t>
            </a:r>
            <a:endParaRPr sz="1800" b="1">
              <a:solidFill>
                <a:srgbClr val="000000"/>
              </a:solidFill>
              <a:latin typeface="Assistant"/>
              <a:ea typeface="Assistant"/>
              <a:cs typeface="Assistant"/>
              <a:sym typeface="Assistant"/>
            </a:endParaRPr>
          </a:p>
        </p:txBody>
      </p:sp>
      <p:sp>
        <p:nvSpPr>
          <p:cNvPr id="2387" name="Google Shape;2387;p1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122</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391"/>
        <p:cNvGrpSpPr/>
        <p:nvPr/>
      </p:nvGrpSpPr>
      <p:grpSpPr>
        <a:xfrm>
          <a:off x="0" y="0"/>
          <a:ext cx="0" cy="0"/>
          <a:chOff x="0" y="0"/>
          <a:chExt cx="0" cy="0"/>
        </a:xfrm>
      </p:grpSpPr>
      <p:sp>
        <p:nvSpPr>
          <p:cNvPr id="2392" name="Google Shape;2392;p165"/>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NEXT TIME</a:t>
            </a:r>
            <a:endParaRPr sz="3600">
              <a:solidFill>
                <a:schemeClr val="accent5"/>
              </a:solidFill>
              <a:latin typeface="Lato Light"/>
              <a:ea typeface="Lato Light"/>
              <a:cs typeface="Lato Light"/>
              <a:sym typeface="Lato Light"/>
            </a:endParaRPr>
          </a:p>
        </p:txBody>
      </p:sp>
      <p:sp>
        <p:nvSpPr>
          <p:cNvPr id="2393" name="Google Shape;2393;p165"/>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Clr>
                <a:srgbClr val="000000"/>
              </a:buClr>
              <a:buSzPts val="2000"/>
              <a:buFont typeface="Assistant Light"/>
              <a:buChar char="●"/>
            </a:pPr>
            <a:r>
              <a:rPr lang="en" sz="2000">
                <a:solidFill>
                  <a:srgbClr val="000000"/>
                </a:solidFill>
                <a:latin typeface="Assistant Light"/>
                <a:ea typeface="Assistant Light"/>
                <a:cs typeface="Assistant Light"/>
                <a:sym typeface="Assistant Light"/>
              </a:rPr>
              <a:t>Recurrence relations:</a:t>
            </a:r>
            <a:endParaRPr sz="2000">
              <a:solidFill>
                <a:srgbClr val="000000"/>
              </a:solidFill>
              <a:latin typeface="Assistant Light"/>
              <a:ea typeface="Assistant Light"/>
              <a:cs typeface="Assistant Light"/>
              <a:sym typeface="Assistant Light"/>
            </a:endParaRPr>
          </a:p>
          <a:p>
            <a:pPr marL="914400" lvl="1" indent="-355600" algn="l" rtl="0">
              <a:spcBef>
                <a:spcPts val="1000"/>
              </a:spcBef>
              <a:spcAft>
                <a:spcPts val="1000"/>
              </a:spcAft>
              <a:buClr>
                <a:srgbClr val="000000"/>
              </a:buClr>
              <a:buSzPts val="2000"/>
              <a:buFont typeface="Assistant Light"/>
              <a:buChar char="○"/>
            </a:pPr>
            <a:r>
              <a:rPr lang="en" sz="2000">
                <a:solidFill>
                  <a:srgbClr val="000000"/>
                </a:solidFill>
                <a:latin typeface="Assistant Light"/>
                <a:ea typeface="Assistant Light"/>
                <a:cs typeface="Assistant Light"/>
                <a:sym typeface="Assistant Light"/>
              </a:rPr>
              <a:t>The ~Master Theorem~ and the Substitution method!</a:t>
            </a:r>
            <a:endParaRPr sz="2000">
              <a:solidFill>
                <a:srgbClr val="000000"/>
              </a:solidFill>
              <a:latin typeface="Assistant Light"/>
              <a:ea typeface="Assistant Light"/>
              <a:cs typeface="Assistant Light"/>
              <a:sym typeface="Assistant Light"/>
            </a:endParaRPr>
          </a:p>
        </p:txBody>
      </p:sp>
      <p:sp>
        <p:nvSpPr>
          <p:cNvPr id="2394" name="Google Shape;2394;p1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123</a:t>
            </a:fld>
            <a:endParaRPr/>
          </a:p>
        </p:txBody>
      </p:sp>
      <p:sp>
        <p:nvSpPr>
          <p:cNvPr id="2395" name="Google Shape;2395;p165"/>
          <p:cNvSpPr/>
          <p:nvPr/>
        </p:nvSpPr>
        <p:spPr>
          <a:xfrm>
            <a:off x="1732350" y="2234700"/>
            <a:ext cx="5679300" cy="2472300"/>
          </a:xfrm>
          <a:prstGeom prst="roundRect">
            <a:avLst>
              <a:gd name="adj" fmla="val 19598"/>
            </a:avLst>
          </a:prstGeom>
          <a:solidFill>
            <a:srgbClr val="FFFFFF"/>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700" b="1">
                <a:solidFill>
                  <a:srgbClr val="CC0000"/>
                </a:solidFill>
                <a:latin typeface="Assistant"/>
                <a:ea typeface="Assistant"/>
                <a:cs typeface="Assistant"/>
                <a:sym typeface="Assistant"/>
              </a:rPr>
              <a:t>Drop by Nooks today &amp; tomorrow!</a:t>
            </a:r>
            <a:endParaRPr sz="2700" b="1">
              <a:solidFill>
                <a:srgbClr val="CC0000"/>
              </a:solidFill>
              <a:latin typeface="Assistant"/>
              <a:ea typeface="Assistant"/>
              <a:cs typeface="Assistant"/>
              <a:sym typeface="Assistant"/>
            </a:endParaRPr>
          </a:p>
          <a:p>
            <a:pPr marL="0" lvl="0" indent="0" algn="ctr" rtl="0">
              <a:lnSpc>
                <a:spcPct val="100000"/>
              </a:lnSpc>
              <a:spcBef>
                <a:spcPts val="1000"/>
              </a:spcBef>
              <a:spcAft>
                <a:spcPts val="0"/>
              </a:spcAft>
              <a:buNone/>
            </a:pPr>
            <a:r>
              <a:rPr lang="en" sz="2700">
                <a:solidFill>
                  <a:srgbClr val="CC0000"/>
                </a:solidFill>
                <a:latin typeface="Assistant"/>
                <a:ea typeface="Assistant"/>
                <a:cs typeface="Assistant"/>
                <a:sym typeface="Assistant"/>
              </a:rPr>
              <a:t>Don’t forget to join </a:t>
            </a:r>
            <a:br>
              <a:rPr lang="en" sz="2700">
                <a:solidFill>
                  <a:srgbClr val="CC0000"/>
                </a:solidFill>
                <a:latin typeface="Assistant"/>
                <a:ea typeface="Assistant"/>
                <a:cs typeface="Assistant"/>
                <a:sym typeface="Assistant"/>
              </a:rPr>
            </a:br>
            <a:r>
              <a:rPr lang="en" sz="2700">
                <a:solidFill>
                  <a:srgbClr val="CC0000"/>
                </a:solidFill>
                <a:latin typeface="Assistant"/>
                <a:ea typeface="Assistant"/>
                <a:cs typeface="Assistant"/>
                <a:sym typeface="Assistant"/>
              </a:rPr>
              <a:t>Ed, Nooks, and Gradescope, </a:t>
            </a:r>
            <a:br>
              <a:rPr lang="en" sz="2700">
                <a:solidFill>
                  <a:srgbClr val="CC0000"/>
                </a:solidFill>
                <a:latin typeface="Assistant"/>
                <a:ea typeface="Assistant"/>
                <a:cs typeface="Assistant"/>
                <a:sym typeface="Assistant"/>
              </a:rPr>
            </a:br>
            <a:r>
              <a:rPr lang="en" sz="2700">
                <a:solidFill>
                  <a:srgbClr val="CC0000"/>
                </a:solidFill>
                <a:latin typeface="Assistant"/>
                <a:ea typeface="Assistant"/>
                <a:cs typeface="Assistant"/>
                <a:sym typeface="Assistant"/>
              </a:rPr>
              <a:t>&amp; read Homework Policies!</a:t>
            </a:r>
            <a:endParaRPr sz="2700">
              <a:solidFill>
                <a:srgbClr val="CC0000"/>
              </a:solidFill>
              <a:latin typeface="Assistant"/>
              <a:ea typeface="Assistant"/>
              <a:cs typeface="Assistant"/>
              <a:sym typeface="Assistan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5"/>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BIG-O NOTATION </a:t>
            </a:r>
            <a:endParaRPr sz="3600">
              <a:solidFill>
                <a:schemeClr val="accent5"/>
              </a:solidFill>
              <a:latin typeface="Lato Light"/>
              <a:ea typeface="Lato Light"/>
              <a:cs typeface="Lato Light"/>
              <a:sym typeface="Lato Light"/>
            </a:endParaRPr>
          </a:p>
        </p:txBody>
      </p:sp>
      <p:sp>
        <p:nvSpPr>
          <p:cNvPr id="383" name="Google Shape;383;p55"/>
          <p:cNvSpPr/>
          <p:nvPr/>
        </p:nvSpPr>
        <p:spPr>
          <a:xfrm>
            <a:off x="3185250" y="2364326"/>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solidFill>
                  <a:schemeClr val="dk1"/>
                </a:solidFill>
                <a:latin typeface="Assistant"/>
                <a:ea typeface="Assistant"/>
                <a:cs typeface="Assistant"/>
                <a:sym typeface="Assistant"/>
              </a:rPr>
              <a:t>In Pictures</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3000">
              <a:latin typeface="Assistant ExtraLight"/>
              <a:ea typeface="Assistant ExtraLight"/>
              <a:cs typeface="Assistant ExtraLight"/>
              <a:sym typeface="Assistant ExtraLight"/>
            </a:endParaRPr>
          </a:p>
        </p:txBody>
      </p:sp>
      <p:sp>
        <p:nvSpPr>
          <p:cNvPr id="384" name="Google Shape;384;p55"/>
          <p:cNvSpPr/>
          <p:nvPr/>
        </p:nvSpPr>
        <p:spPr>
          <a:xfrm>
            <a:off x="6076651"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solidFill>
                  <a:schemeClr val="dk1"/>
                </a:solidFill>
                <a:latin typeface="Assistant"/>
                <a:ea typeface="Assistant"/>
                <a:cs typeface="Assistant"/>
                <a:sym typeface="Assistant"/>
              </a:rPr>
              <a:t>In </a:t>
            </a:r>
            <a:r>
              <a:rPr lang="en" sz="2300" b="1" i="1">
                <a:solidFill>
                  <a:schemeClr val="dk1"/>
                </a:solidFill>
                <a:latin typeface="Assistant"/>
                <a:ea typeface="Assistant"/>
                <a:cs typeface="Assistant"/>
                <a:sym typeface="Assistant"/>
              </a:rPr>
              <a:t>Math</a:t>
            </a:r>
            <a:r>
              <a:rPr lang="en" sz="2300" b="1">
                <a:solidFill>
                  <a:schemeClr val="dk1"/>
                </a:solidFill>
                <a:latin typeface="Assistant"/>
                <a:ea typeface="Assistant"/>
                <a:cs typeface="Assistant"/>
                <a:sym typeface="Assistant"/>
              </a:rPr>
              <a:t> </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2000" b="1">
              <a:solidFill>
                <a:schemeClr val="dk1"/>
              </a:solidFill>
              <a:latin typeface="Assistant"/>
              <a:ea typeface="Assistant"/>
              <a:cs typeface="Assistant"/>
              <a:sym typeface="Assistant"/>
            </a:endParaRPr>
          </a:p>
          <a:p>
            <a:pPr marL="0" marR="0" lvl="0" indent="0" algn="ctr" rtl="0">
              <a:spcBef>
                <a:spcPts val="0"/>
              </a:spcBef>
              <a:spcAft>
                <a:spcPts val="0"/>
              </a:spcAft>
              <a:buNone/>
            </a:pPr>
            <a:r>
              <a:rPr lang="en" sz="1700">
                <a:solidFill>
                  <a:schemeClr val="dk1"/>
                </a:solidFill>
                <a:latin typeface="Assistant"/>
                <a:ea typeface="Assistant"/>
                <a:cs typeface="Assistant"/>
                <a:sym typeface="Assistant"/>
              </a:rPr>
              <a:t>T(n) = O(f(n))</a:t>
            </a:r>
            <a:r>
              <a:rPr lang="en" sz="1700">
                <a:solidFill>
                  <a:schemeClr val="dk1"/>
                </a:solidFill>
                <a:latin typeface="Assistant ExtraLight"/>
                <a:ea typeface="Assistant ExtraLight"/>
                <a:cs typeface="Assistant ExtraLight"/>
                <a:sym typeface="Assistant ExtraLight"/>
              </a:rPr>
              <a:t> </a:t>
            </a:r>
            <a:endParaRPr sz="17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700">
                <a:solidFill>
                  <a:schemeClr val="dk1"/>
                </a:solidFill>
                <a:latin typeface="Assistant ExtraLight"/>
                <a:ea typeface="Assistant ExtraLight"/>
                <a:cs typeface="Assistant ExtraLight"/>
                <a:sym typeface="Assistant ExtraLight"/>
              </a:rPr>
              <a:t>⇔</a:t>
            </a:r>
            <a:br>
              <a:rPr lang="en" sz="1700">
                <a:solidFill>
                  <a:schemeClr val="dk1"/>
                </a:solidFill>
                <a:latin typeface="Assistant ExtraLight"/>
                <a:ea typeface="Assistant ExtraLight"/>
                <a:cs typeface="Assistant ExtraLight"/>
                <a:sym typeface="Assistant ExtraLight"/>
              </a:rPr>
            </a:b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c , n</a:t>
            </a:r>
            <a:r>
              <a:rPr lang="en" sz="1700" baseline="-25000">
                <a:solidFill>
                  <a:schemeClr val="dk1"/>
                </a:solidFill>
                <a:latin typeface="Assistant Light"/>
                <a:ea typeface="Assistant Light"/>
                <a:cs typeface="Assistant Light"/>
                <a:sym typeface="Assistant Light"/>
              </a:rPr>
              <a:t>0</a:t>
            </a:r>
            <a:r>
              <a:rPr lang="en" sz="1700">
                <a:solidFill>
                  <a:schemeClr val="dk1"/>
                </a:solidFill>
                <a:latin typeface="Assistant Light"/>
                <a:ea typeface="Assistant Light"/>
                <a:cs typeface="Assistant Light"/>
                <a:sym typeface="Assistant Light"/>
              </a:rPr>
              <a:t> &gt; 0  s.t. </a:t>
            </a: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n ≥ n</a:t>
            </a:r>
            <a:r>
              <a:rPr lang="en" sz="1700" baseline="-25000">
                <a:solidFill>
                  <a:schemeClr val="dk1"/>
                </a:solidFill>
                <a:latin typeface="Assistant Light"/>
                <a:ea typeface="Assistant Light"/>
                <a:cs typeface="Assistant Light"/>
                <a:sym typeface="Assistant Light"/>
              </a:rPr>
              <a:t>0 </a:t>
            </a:r>
            <a:r>
              <a:rPr lang="en" sz="1700">
                <a:solidFill>
                  <a:schemeClr val="dk1"/>
                </a:solidFill>
                <a:latin typeface="Assistant Light"/>
                <a:ea typeface="Assistant Light"/>
                <a:cs typeface="Assistant Light"/>
                <a:sym typeface="Assistant Light"/>
              </a:rPr>
              <a:t>,</a:t>
            </a:r>
            <a:endParaRPr sz="1700">
              <a:solidFill>
                <a:schemeClr val="dk1"/>
              </a:solidFill>
              <a:latin typeface="Assistant Light"/>
              <a:ea typeface="Assistant Light"/>
              <a:cs typeface="Assistant Light"/>
              <a:sym typeface="Assistant Light"/>
            </a:endParaRPr>
          </a:p>
          <a:p>
            <a:pPr marL="0" marR="0" lvl="0" indent="0" algn="ctr" rtl="0">
              <a:spcBef>
                <a:spcPts val="1000"/>
              </a:spcBef>
              <a:spcAft>
                <a:spcPts val="0"/>
              </a:spcAft>
              <a:buNone/>
            </a:pPr>
            <a:r>
              <a:rPr lang="en" sz="1700">
                <a:solidFill>
                  <a:schemeClr val="dk1"/>
                </a:solidFill>
                <a:latin typeface="Assistant SemiBold"/>
                <a:ea typeface="Assistant SemiBold"/>
                <a:cs typeface="Assistant SemiBold"/>
                <a:sym typeface="Assistant SemiBold"/>
              </a:rPr>
              <a:t>T(n) ≤ c · f(n)</a:t>
            </a:r>
            <a:endParaRPr sz="1700">
              <a:solidFill>
                <a:schemeClr val="dk1"/>
              </a:solidFill>
              <a:latin typeface="Assistant SemiBold"/>
              <a:ea typeface="Assistant SemiBold"/>
              <a:cs typeface="Assistant SemiBold"/>
              <a:sym typeface="Assistant SemiBold"/>
            </a:endParaRPr>
          </a:p>
          <a:p>
            <a:pPr marL="0" lvl="0" indent="0" algn="ctr" rtl="0">
              <a:spcBef>
                <a:spcPts val="0"/>
              </a:spcBef>
              <a:spcAft>
                <a:spcPts val="0"/>
              </a:spcAft>
              <a:buNone/>
            </a:pPr>
            <a:endParaRPr sz="2300" b="1">
              <a:solidFill>
                <a:schemeClr val="dk1"/>
              </a:solidFill>
              <a:latin typeface="Assistant"/>
              <a:ea typeface="Assistant"/>
              <a:cs typeface="Assistant"/>
              <a:sym typeface="Assistant"/>
            </a:endParaRPr>
          </a:p>
        </p:txBody>
      </p:sp>
      <p:sp>
        <p:nvSpPr>
          <p:cNvPr id="385" name="Google Shape;385;p55"/>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O(f(n))”?</a:t>
            </a:r>
            <a:endParaRPr sz="2500" b="1">
              <a:solidFill>
                <a:srgbClr val="CC0000"/>
              </a:solidFill>
              <a:latin typeface="Assistant"/>
              <a:ea typeface="Assistant"/>
              <a:cs typeface="Assistant"/>
              <a:sym typeface="Assistant"/>
            </a:endParaRPr>
          </a:p>
        </p:txBody>
      </p:sp>
      <p:sp>
        <p:nvSpPr>
          <p:cNvPr id="386" name="Google Shape;386;p55"/>
          <p:cNvSpPr/>
          <p:nvPr/>
        </p:nvSpPr>
        <p:spPr>
          <a:xfrm>
            <a:off x="3513668" y="3096875"/>
            <a:ext cx="2042400" cy="1366200"/>
          </a:xfrm>
          <a:prstGeom prst="corner">
            <a:avLst>
              <a:gd name="adj1" fmla="val 1320"/>
              <a:gd name="adj2" fmla="val 141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5"/>
          <p:cNvSpPr txBox="1"/>
          <p:nvPr/>
        </p:nvSpPr>
        <p:spPr>
          <a:xfrm rot="-5400000">
            <a:off x="2654525" y="3533650"/>
            <a:ext cx="14202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Assistant"/>
                <a:ea typeface="Assistant"/>
                <a:cs typeface="Assistant"/>
                <a:sym typeface="Assistant"/>
              </a:rPr>
              <a:t>Runtime (ms)</a:t>
            </a:r>
            <a:endParaRPr sz="1000">
              <a:latin typeface="Assistant"/>
              <a:ea typeface="Assistant"/>
              <a:cs typeface="Assistant"/>
              <a:sym typeface="Assistant"/>
            </a:endParaRPr>
          </a:p>
        </p:txBody>
      </p:sp>
      <p:sp>
        <p:nvSpPr>
          <p:cNvPr id="388" name="Google Shape;388;p55"/>
          <p:cNvSpPr txBox="1"/>
          <p:nvPr/>
        </p:nvSpPr>
        <p:spPr>
          <a:xfrm>
            <a:off x="3843834" y="4540350"/>
            <a:ext cx="1501800" cy="1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ssistant"/>
                <a:ea typeface="Assistant"/>
                <a:cs typeface="Assistant"/>
                <a:sym typeface="Assistant"/>
              </a:rPr>
              <a:t>n (input size)</a:t>
            </a:r>
            <a:endParaRPr sz="1200">
              <a:latin typeface="Assistant"/>
              <a:ea typeface="Assistant"/>
              <a:cs typeface="Assistant"/>
              <a:sym typeface="Assistant"/>
            </a:endParaRPr>
          </a:p>
        </p:txBody>
      </p:sp>
      <p:sp>
        <p:nvSpPr>
          <p:cNvPr id="389" name="Google Shape;389;p55"/>
          <p:cNvSpPr/>
          <p:nvPr/>
        </p:nvSpPr>
        <p:spPr>
          <a:xfrm>
            <a:off x="3524775" y="3931924"/>
            <a:ext cx="1958697" cy="496814"/>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9525" cap="flat" cmpd="sng">
            <a:solidFill>
              <a:schemeClr val="accent5"/>
            </a:solidFill>
            <a:prstDash val="dash"/>
            <a:round/>
            <a:headEnd type="none" w="med" len="med"/>
            <a:tailEnd type="none" w="med" len="med"/>
          </a:ln>
        </p:spPr>
      </p:sp>
      <p:sp>
        <p:nvSpPr>
          <p:cNvPr id="390" name="Google Shape;390;p55"/>
          <p:cNvSpPr/>
          <p:nvPr/>
        </p:nvSpPr>
        <p:spPr>
          <a:xfrm>
            <a:off x="3567564" y="3328175"/>
            <a:ext cx="1916006" cy="1100577"/>
          </a:xfrm>
          <a:custGeom>
            <a:avLst/>
            <a:gdLst/>
            <a:ahLst/>
            <a:cxnLst/>
            <a:rect l="l" t="t" r="r" b="b"/>
            <a:pathLst>
              <a:path w="99753" h="56382" extrusionOk="0">
                <a:moveTo>
                  <a:pt x="0" y="56382"/>
                </a:moveTo>
                <a:cubicBezTo>
                  <a:pt x="3193" y="55539"/>
                  <a:pt x="10783" y="54756"/>
                  <a:pt x="19156" y="51322"/>
                </a:cubicBezTo>
                <a:cubicBezTo>
                  <a:pt x="27529" y="47889"/>
                  <a:pt x="40540" y="41383"/>
                  <a:pt x="50238" y="35781"/>
                </a:cubicBezTo>
                <a:cubicBezTo>
                  <a:pt x="59936" y="30179"/>
                  <a:pt x="69093" y="23674"/>
                  <a:pt x="77345" y="17710"/>
                </a:cubicBezTo>
                <a:cubicBezTo>
                  <a:pt x="85598" y="11747"/>
                  <a:pt x="96018" y="2952"/>
                  <a:pt x="99753" y="0"/>
                </a:cubicBezTo>
              </a:path>
            </a:pathLst>
          </a:custGeom>
          <a:noFill/>
          <a:ln w="19050" cap="flat" cmpd="sng">
            <a:solidFill>
              <a:srgbClr val="CC0000"/>
            </a:solidFill>
            <a:prstDash val="solid"/>
            <a:round/>
            <a:headEnd type="none" w="med" len="med"/>
            <a:tailEnd type="none" w="med" len="med"/>
          </a:ln>
        </p:spPr>
      </p:sp>
      <p:sp>
        <p:nvSpPr>
          <p:cNvPr id="391" name="Google Shape;391;p55"/>
          <p:cNvSpPr/>
          <p:nvPr/>
        </p:nvSpPr>
        <p:spPr>
          <a:xfrm>
            <a:off x="3524769" y="3062554"/>
            <a:ext cx="1958697" cy="1366237"/>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19050" cap="flat" cmpd="sng">
            <a:solidFill>
              <a:schemeClr val="accent5"/>
            </a:solidFill>
            <a:prstDash val="solid"/>
            <a:round/>
            <a:headEnd type="none" w="med" len="med"/>
            <a:tailEnd type="none" w="med" len="med"/>
          </a:ln>
        </p:spPr>
      </p:sp>
      <p:cxnSp>
        <p:nvCxnSpPr>
          <p:cNvPr id="392" name="Google Shape;392;p55"/>
          <p:cNvCxnSpPr/>
          <p:nvPr/>
        </p:nvCxnSpPr>
        <p:spPr>
          <a:xfrm flipH="1">
            <a:off x="4611993" y="3013500"/>
            <a:ext cx="8400" cy="1538400"/>
          </a:xfrm>
          <a:prstGeom prst="straightConnector1">
            <a:avLst/>
          </a:prstGeom>
          <a:noFill/>
          <a:ln w="9525" cap="flat" cmpd="sng">
            <a:solidFill>
              <a:schemeClr val="accent1"/>
            </a:solidFill>
            <a:prstDash val="solid"/>
            <a:round/>
            <a:headEnd type="none" w="med" len="med"/>
            <a:tailEnd type="none" w="med" len="med"/>
          </a:ln>
        </p:spPr>
      </p:cxnSp>
      <p:sp>
        <p:nvSpPr>
          <p:cNvPr id="393" name="Google Shape;393;p55"/>
          <p:cNvSpPr txBox="1"/>
          <p:nvPr/>
        </p:nvSpPr>
        <p:spPr>
          <a:xfrm>
            <a:off x="4279735" y="2885225"/>
            <a:ext cx="4023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E69138"/>
                </a:solidFill>
                <a:latin typeface="Assistant"/>
                <a:ea typeface="Assistant"/>
                <a:cs typeface="Assistant"/>
                <a:sym typeface="Assistant"/>
              </a:rPr>
              <a:t>n</a:t>
            </a:r>
            <a:r>
              <a:rPr lang="en" sz="1600" baseline="-25000">
                <a:solidFill>
                  <a:srgbClr val="E69138"/>
                </a:solidFill>
                <a:latin typeface="Assistant"/>
                <a:ea typeface="Assistant"/>
                <a:cs typeface="Assistant"/>
                <a:sym typeface="Assistant"/>
              </a:rPr>
              <a:t>0</a:t>
            </a:r>
            <a:endParaRPr sz="1600" baseline="-25000">
              <a:solidFill>
                <a:srgbClr val="E69138"/>
              </a:solidFill>
              <a:latin typeface="Assistant"/>
              <a:ea typeface="Assistant"/>
              <a:cs typeface="Assistant"/>
              <a:sym typeface="Assistant"/>
            </a:endParaRPr>
          </a:p>
        </p:txBody>
      </p:sp>
      <p:sp>
        <p:nvSpPr>
          <p:cNvPr id="394" name="Google Shape;394;p55"/>
          <p:cNvSpPr txBox="1"/>
          <p:nvPr/>
        </p:nvSpPr>
        <p:spPr>
          <a:xfrm>
            <a:off x="5403121" y="332817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a:ea typeface="Assistant"/>
                <a:cs typeface="Assistant"/>
                <a:sym typeface="Assistant"/>
              </a:rPr>
              <a:t>T(n)</a:t>
            </a:r>
            <a:endParaRPr sz="1300" baseline="-25000">
              <a:solidFill>
                <a:srgbClr val="CC0000"/>
              </a:solidFill>
              <a:latin typeface="Assistant"/>
              <a:ea typeface="Assistant"/>
              <a:cs typeface="Assistant"/>
              <a:sym typeface="Assistant"/>
            </a:endParaRPr>
          </a:p>
        </p:txBody>
      </p:sp>
      <p:sp>
        <p:nvSpPr>
          <p:cNvPr id="395" name="Google Shape;395;p55"/>
          <p:cNvSpPr txBox="1"/>
          <p:nvPr/>
        </p:nvSpPr>
        <p:spPr>
          <a:xfrm>
            <a:off x="5373896" y="3869100"/>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
        <p:nvSpPr>
          <p:cNvPr id="396" name="Google Shape;396;p55"/>
          <p:cNvSpPr txBox="1"/>
          <p:nvPr/>
        </p:nvSpPr>
        <p:spPr>
          <a:xfrm>
            <a:off x="5448321" y="288522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8E7CC3"/>
                </a:solidFill>
                <a:latin typeface="Assistant SemiBold"/>
                <a:ea typeface="Assistant SemiBold"/>
                <a:cs typeface="Assistant SemiBold"/>
                <a:sym typeface="Assistant SemiBold"/>
              </a:rPr>
              <a:t>c</a:t>
            </a: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
        <p:nvSpPr>
          <p:cNvPr id="397" name="Google Shape;397;p55"/>
          <p:cNvSpPr txBox="1"/>
          <p:nvPr/>
        </p:nvSpPr>
        <p:spPr>
          <a:xfrm>
            <a:off x="5950369" y="3262079"/>
            <a:ext cx="1218600" cy="4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Light"/>
                <a:ea typeface="Assistant Light"/>
                <a:cs typeface="Assistant Light"/>
                <a:sym typeface="Assistant Light"/>
              </a:rPr>
              <a:t>“if and only if”</a:t>
            </a:r>
            <a:endParaRPr sz="1100">
              <a:solidFill>
                <a:srgbClr val="CC0000"/>
              </a:solidFill>
              <a:latin typeface="Assistant Light"/>
              <a:ea typeface="Assistant Light"/>
              <a:cs typeface="Assistant Light"/>
              <a:sym typeface="Assistant Light"/>
            </a:endParaRPr>
          </a:p>
        </p:txBody>
      </p:sp>
      <p:cxnSp>
        <p:nvCxnSpPr>
          <p:cNvPr id="398" name="Google Shape;398;p55"/>
          <p:cNvCxnSpPr/>
          <p:nvPr/>
        </p:nvCxnSpPr>
        <p:spPr>
          <a:xfrm flipH="1">
            <a:off x="7819850" y="3465275"/>
            <a:ext cx="433800" cy="216600"/>
          </a:xfrm>
          <a:prstGeom prst="straightConnector1">
            <a:avLst/>
          </a:prstGeom>
          <a:noFill/>
          <a:ln w="9525" cap="flat" cmpd="sng">
            <a:solidFill>
              <a:srgbClr val="CC0000"/>
            </a:solidFill>
            <a:prstDash val="solid"/>
            <a:round/>
            <a:headEnd type="none" w="med" len="med"/>
            <a:tailEnd type="triangle" w="med" len="med"/>
          </a:ln>
        </p:spPr>
      </p:cxnSp>
      <p:sp>
        <p:nvSpPr>
          <p:cNvPr id="399" name="Google Shape;399;p55"/>
          <p:cNvSpPr txBox="1"/>
          <p:nvPr/>
        </p:nvSpPr>
        <p:spPr>
          <a:xfrm>
            <a:off x="8072800" y="3166625"/>
            <a:ext cx="786600" cy="4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Light"/>
                <a:ea typeface="Assistant Light"/>
                <a:cs typeface="Assistant Light"/>
                <a:sym typeface="Assistant Light"/>
              </a:rPr>
              <a:t>“for all”</a:t>
            </a:r>
            <a:endParaRPr sz="1100">
              <a:solidFill>
                <a:srgbClr val="CC0000"/>
              </a:solidFill>
              <a:latin typeface="Assistant Light"/>
              <a:ea typeface="Assistant Light"/>
              <a:cs typeface="Assistant Light"/>
              <a:sym typeface="Assistant Light"/>
            </a:endParaRPr>
          </a:p>
        </p:txBody>
      </p:sp>
      <p:cxnSp>
        <p:nvCxnSpPr>
          <p:cNvPr id="400" name="Google Shape;400;p55"/>
          <p:cNvCxnSpPr/>
          <p:nvPr/>
        </p:nvCxnSpPr>
        <p:spPr>
          <a:xfrm rot="10800000">
            <a:off x="7652175" y="3935150"/>
            <a:ext cx="659700" cy="234900"/>
          </a:xfrm>
          <a:prstGeom prst="straightConnector1">
            <a:avLst/>
          </a:prstGeom>
          <a:noFill/>
          <a:ln w="9525" cap="flat" cmpd="sng">
            <a:solidFill>
              <a:srgbClr val="CC0000"/>
            </a:solidFill>
            <a:prstDash val="solid"/>
            <a:round/>
            <a:headEnd type="none" w="med" len="med"/>
            <a:tailEnd type="triangle" w="med" len="med"/>
          </a:ln>
        </p:spPr>
      </p:cxnSp>
      <p:sp>
        <p:nvSpPr>
          <p:cNvPr id="401" name="Google Shape;401;p55"/>
          <p:cNvSpPr txBox="1"/>
          <p:nvPr/>
        </p:nvSpPr>
        <p:spPr>
          <a:xfrm>
            <a:off x="8011600" y="4115675"/>
            <a:ext cx="909000" cy="27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Light"/>
                <a:ea typeface="Assistant Light"/>
                <a:cs typeface="Assistant Light"/>
                <a:sym typeface="Assistant Light"/>
              </a:rPr>
              <a:t>“such that”</a:t>
            </a:r>
            <a:endParaRPr sz="1100">
              <a:solidFill>
                <a:srgbClr val="CC0000"/>
              </a:solidFill>
              <a:latin typeface="Assistant Light"/>
              <a:ea typeface="Assistant Light"/>
              <a:cs typeface="Assistant Light"/>
              <a:sym typeface="Assistant Light"/>
            </a:endParaRPr>
          </a:p>
        </p:txBody>
      </p:sp>
      <p:cxnSp>
        <p:nvCxnSpPr>
          <p:cNvPr id="402" name="Google Shape;402;p55"/>
          <p:cNvCxnSpPr/>
          <p:nvPr/>
        </p:nvCxnSpPr>
        <p:spPr>
          <a:xfrm rot="10800000" flipH="1">
            <a:off x="7034938" y="3515675"/>
            <a:ext cx="333300" cy="8100"/>
          </a:xfrm>
          <a:prstGeom prst="straightConnector1">
            <a:avLst/>
          </a:prstGeom>
          <a:noFill/>
          <a:ln w="9525" cap="flat" cmpd="sng">
            <a:solidFill>
              <a:srgbClr val="CC0000"/>
            </a:solidFill>
            <a:prstDash val="solid"/>
            <a:round/>
            <a:headEnd type="none" w="med" len="med"/>
            <a:tailEnd type="triangle" w="med" len="med"/>
          </a:ln>
        </p:spPr>
      </p:cxnSp>
      <p:sp>
        <p:nvSpPr>
          <p:cNvPr id="403" name="Google Shape;403;p55"/>
          <p:cNvSpPr txBox="1"/>
          <p:nvPr/>
        </p:nvSpPr>
        <p:spPr>
          <a:xfrm>
            <a:off x="6002407" y="4198954"/>
            <a:ext cx="1218600" cy="4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Light"/>
                <a:ea typeface="Assistant Light"/>
                <a:cs typeface="Assistant Light"/>
                <a:sym typeface="Assistant Light"/>
              </a:rPr>
              <a:t>“there exists”</a:t>
            </a:r>
            <a:endParaRPr sz="1100">
              <a:solidFill>
                <a:srgbClr val="CC0000"/>
              </a:solidFill>
              <a:latin typeface="Assistant Light"/>
              <a:ea typeface="Assistant Light"/>
              <a:cs typeface="Assistant Light"/>
              <a:sym typeface="Assistant Light"/>
            </a:endParaRPr>
          </a:p>
        </p:txBody>
      </p:sp>
      <p:cxnSp>
        <p:nvCxnSpPr>
          <p:cNvPr id="404" name="Google Shape;404;p55"/>
          <p:cNvCxnSpPr/>
          <p:nvPr/>
        </p:nvCxnSpPr>
        <p:spPr>
          <a:xfrm rot="10800000">
            <a:off x="6564075" y="3925946"/>
            <a:ext cx="19200" cy="424800"/>
          </a:xfrm>
          <a:prstGeom prst="straightConnector1">
            <a:avLst/>
          </a:prstGeom>
          <a:noFill/>
          <a:ln w="9525" cap="flat" cmpd="sng">
            <a:solidFill>
              <a:srgbClr val="CC0000"/>
            </a:solidFill>
            <a:prstDash val="solid"/>
            <a:round/>
            <a:headEnd type="none" w="med" len="med"/>
            <a:tailEnd type="triangle" w="med" len="med"/>
          </a:ln>
        </p:spPr>
      </p:cxnSp>
      <p:sp>
        <p:nvSpPr>
          <p:cNvPr id="405" name="Google Shape;405;p55"/>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406" name="Google Shape;406;p55"/>
          <p:cNvSpPr/>
          <p:nvPr/>
        </p:nvSpPr>
        <p:spPr>
          <a:xfrm>
            <a:off x="293850"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In English</a:t>
            </a:r>
            <a:endParaRPr sz="2300" b="1">
              <a:latin typeface="Assistant"/>
              <a:ea typeface="Assistant"/>
              <a:cs typeface="Assistant"/>
              <a:sym typeface="Assistant"/>
            </a:endParaRPr>
          </a:p>
          <a:p>
            <a:pPr marL="0" lvl="0" indent="0" algn="ctr" rtl="0">
              <a:spcBef>
                <a:spcPts val="0"/>
              </a:spcBef>
              <a:spcAft>
                <a:spcPts val="0"/>
              </a:spcAft>
              <a:buNone/>
            </a:pPr>
            <a:endParaRPr sz="25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a:ea typeface="Assistant"/>
                <a:cs typeface="Assistant"/>
                <a:sym typeface="Assistant"/>
              </a:rPr>
              <a:t>T(n) = O(f(n))</a:t>
            </a:r>
            <a:r>
              <a:rPr lang="en" sz="1700">
                <a:latin typeface="Assistant ExtraLight"/>
                <a:ea typeface="Assistant ExtraLight"/>
                <a:cs typeface="Assistant ExtraLight"/>
                <a:sym typeface="Assistant ExtraLight"/>
              </a:rPr>
              <a:t> if and only if T(n) is </a:t>
            </a:r>
            <a:r>
              <a:rPr lang="en" sz="1700" i="1">
                <a:latin typeface="Assistant ExtraLight"/>
                <a:ea typeface="Assistant ExtraLight"/>
                <a:cs typeface="Assistant ExtraLight"/>
                <a:sym typeface="Assistant ExtraLight"/>
              </a:rPr>
              <a:t>eventually</a:t>
            </a:r>
            <a:r>
              <a:rPr lang="en" sz="1700">
                <a:latin typeface="Assistant ExtraLight"/>
                <a:ea typeface="Assistant ExtraLight"/>
                <a:cs typeface="Assistant ExtraLight"/>
                <a:sym typeface="Assistant ExtraLight"/>
              </a:rPr>
              <a:t> </a:t>
            </a:r>
            <a:r>
              <a:rPr lang="en" sz="1700" b="1">
                <a:solidFill>
                  <a:schemeClr val="accent5"/>
                </a:solidFill>
                <a:latin typeface="Assistant"/>
                <a:ea typeface="Assistant"/>
                <a:cs typeface="Assistant"/>
                <a:sym typeface="Assistant"/>
              </a:rPr>
              <a:t>upper bounded</a:t>
            </a:r>
            <a:r>
              <a:rPr lang="en" sz="1700">
                <a:latin typeface="Assistant ExtraLight"/>
                <a:ea typeface="Assistant ExtraLight"/>
                <a:cs typeface="Assistant ExtraLight"/>
                <a:sym typeface="Assistant ExtraLight"/>
              </a:rPr>
              <a:t> by a constant </a:t>
            </a:r>
            <a:endParaRPr sz="17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ExtraLight"/>
                <a:ea typeface="Assistant ExtraLight"/>
                <a:cs typeface="Assistant ExtraLight"/>
                <a:sym typeface="Assistant ExtraLight"/>
              </a:rPr>
              <a:t>multiple of f(n) </a:t>
            </a:r>
            <a:endParaRPr sz="1700">
              <a:latin typeface="Assistant ExtraLight"/>
              <a:ea typeface="Assistant ExtraLight"/>
              <a:cs typeface="Assistant ExtraLight"/>
              <a:sym typeface="Assistant ExtraLight"/>
            </a:endParaRPr>
          </a:p>
        </p:txBody>
      </p:sp>
      <p:sp>
        <p:nvSpPr>
          <p:cNvPr id="407" name="Google Shape;407;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PROVING BIG-O BOUNDS</a:t>
            </a:r>
            <a:endParaRPr sz="3600">
              <a:solidFill>
                <a:schemeClr val="accent5"/>
              </a:solidFill>
              <a:latin typeface="Lato Light"/>
              <a:ea typeface="Lato Light"/>
              <a:cs typeface="Lato Light"/>
              <a:sym typeface="Lato Light"/>
            </a:endParaRPr>
          </a:p>
        </p:txBody>
      </p:sp>
      <p:sp>
        <p:nvSpPr>
          <p:cNvPr id="413" name="Google Shape;413;p56"/>
          <p:cNvSpPr/>
          <p:nvPr/>
        </p:nvSpPr>
        <p:spPr>
          <a:xfrm>
            <a:off x="2742300" y="1640075"/>
            <a:ext cx="3659400" cy="13113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T(n) = O(f(n))</a:t>
            </a:r>
            <a:r>
              <a:rPr lang="en" sz="1700">
                <a:solidFill>
                  <a:schemeClr val="dk1"/>
                </a:solidFill>
                <a:latin typeface="Assistant ExtraLight"/>
                <a:ea typeface="Assistant ExtraLight"/>
                <a:cs typeface="Assistant ExtraLight"/>
                <a:sym typeface="Assistant ExtraLight"/>
              </a:rPr>
              <a:t> </a:t>
            </a:r>
            <a:endParaRPr sz="17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700">
                <a:solidFill>
                  <a:schemeClr val="dk1"/>
                </a:solidFill>
                <a:latin typeface="Assistant ExtraLight"/>
                <a:ea typeface="Assistant ExtraLight"/>
                <a:cs typeface="Assistant ExtraLight"/>
                <a:sym typeface="Assistant ExtraLight"/>
              </a:rPr>
              <a:t>⇔</a:t>
            </a:r>
            <a:br>
              <a:rPr lang="en" sz="1700">
                <a:solidFill>
                  <a:schemeClr val="dk1"/>
                </a:solidFill>
                <a:latin typeface="Assistant ExtraLight"/>
                <a:ea typeface="Assistant ExtraLight"/>
                <a:cs typeface="Assistant ExtraLight"/>
                <a:sym typeface="Assistant ExtraLight"/>
              </a:rPr>
            </a:b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c , n</a:t>
            </a:r>
            <a:r>
              <a:rPr lang="en" sz="1700" baseline="-25000">
                <a:solidFill>
                  <a:schemeClr val="dk1"/>
                </a:solidFill>
                <a:latin typeface="Assistant Light"/>
                <a:ea typeface="Assistant Light"/>
                <a:cs typeface="Assistant Light"/>
                <a:sym typeface="Assistant Light"/>
              </a:rPr>
              <a:t>0</a:t>
            </a:r>
            <a:r>
              <a:rPr lang="en" sz="1700">
                <a:solidFill>
                  <a:schemeClr val="dk1"/>
                </a:solidFill>
                <a:latin typeface="Assistant Light"/>
                <a:ea typeface="Assistant Light"/>
                <a:cs typeface="Assistant Light"/>
                <a:sym typeface="Assistant Light"/>
              </a:rPr>
              <a:t> &gt; 0  s.t. </a:t>
            </a: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n ≥ n</a:t>
            </a:r>
            <a:r>
              <a:rPr lang="en" sz="1700" baseline="-25000">
                <a:solidFill>
                  <a:schemeClr val="dk1"/>
                </a:solidFill>
                <a:latin typeface="Assistant Light"/>
                <a:ea typeface="Assistant Light"/>
                <a:cs typeface="Assistant Light"/>
                <a:sym typeface="Assistant Light"/>
              </a:rPr>
              <a:t>0 </a:t>
            </a:r>
            <a:r>
              <a:rPr lang="en" sz="1700">
                <a:solidFill>
                  <a:schemeClr val="dk1"/>
                </a:solidFill>
                <a:latin typeface="Assistant Light"/>
                <a:ea typeface="Assistant Light"/>
                <a:cs typeface="Assistant Light"/>
                <a:sym typeface="Assistant Light"/>
              </a:rPr>
              <a:t>,</a:t>
            </a:r>
            <a:endParaRPr sz="1700">
              <a:solidFill>
                <a:schemeClr val="dk1"/>
              </a:solidFill>
              <a:latin typeface="Assistant ExtraLight"/>
              <a:ea typeface="Assistant ExtraLight"/>
              <a:cs typeface="Assistant ExtraLight"/>
              <a:sym typeface="Assistant ExtraLight"/>
            </a:endParaRPr>
          </a:p>
          <a:p>
            <a:pPr marL="0" marR="0" lvl="0" indent="0" algn="ctr" rtl="0">
              <a:spcBef>
                <a:spcPts val="1000"/>
              </a:spcBef>
              <a:spcAft>
                <a:spcPts val="0"/>
              </a:spcAft>
              <a:buNone/>
            </a:pPr>
            <a:r>
              <a:rPr lang="en" sz="1700">
                <a:solidFill>
                  <a:schemeClr val="dk1"/>
                </a:solidFill>
                <a:latin typeface="Assistant SemiBold"/>
                <a:ea typeface="Assistant SemiBold"/>
                <a:cs typeface="Assistant SemiBold"/>
                <a:sym typeface="Assistant SemiBold"/>
              </a:rPr>
              <a:t>T(n) ≤ c · f(n)</a:t>
            </a:r>
            <a:endParaRPr sz="2300" b="1">
              <a:solidFill>
                <a:schemeClr val="dk1"/>
              </a:solidFill>
              <a:latin typeface="Assistant"/>
              <a:ea typeface="Assistant"/>
              <a:cs typeface="Assistant"/>
              <a:sym typeface="Assistant"/>
            </a:endParaRPr>
          </a:p>
        </p:txBody>
      </p:sp>
      <p:sp>
        <p:nvSpPr>
          <p:cNvPr id="414" name="Google Shape;414;p56"/>
          <p:cNvSpPr txBox="1"/>
          <p:nvPr/>
        </p:nvSpPr>
        <p:spPr>
          <a:xfrm>
            <a:off x="266525" y="2999775"/>
            <a:ext cx="8520600" cy="1212300"/>
          </a:xfrm>
          <a:prstGeom prst="rect">
            <a:avLst/>
          </a:prstGeom>
          <a:noFill/>
          <a:ln>
            <a:noFill/>
          </a:ln>
        </p:spPr>
        <p:txBody>
          <a:bodyPr spcFirstLastPara="1" wrap="square" lIns="91425" tIns="91425" rIns="91425" bIns="91425" anchor="t" anchorCtr="0">
            <a:noAutofit/>
          </a:bodyPr>
          <a:lstStyle/>
          <a:p>
            <a:pPr marL="457200" lvl="0" indent="-355600" algn="l" rtl="0">
              <a:lnSpc>
                <a:spcPct val="114000"/>
              </a:lnSpc>
              <a:spcBef>
                <a:spcPts val="0"/>
              </a:spcBef>
              <a:spcAft>
                <a:spcPts val="0"/>
              </a:spcAft>
              <a:buClr>
                <a:srgbClr val="000000"/>
              </a:buClr>
              <a:buSzPts val="2000"/>
              <a:buFont typeface="Assistant Light"/>
              <a:buChar char="●"/>
            </a:pPr>
            <a:r>
              <a:rPr lang="en" sz="2000">
                <a:latin typeface="Assistant Light"/>
                <a:ea typeface="Assistant Light"/>
                <a:cs typeface="Assistant Light"/>
                <a:sym typeface="Assistant Light"/>
              </a:rPr>
              <a:t>To </a:t>
            </a:r>
            <a:r>
              <a:rPr lang="en" sz="2000" b="1">
                <a:latin typeface="Assistant"/>
                <a:ea typeface="Assistant"/>
                <a:cs typeface="Assistant"/>
                <a:sym typeface="Assistant"/>
              </a:rPr>
              <a:t>prove</a:t>
            </a:r>
            <a:r>
              <a:rPr lang="en" sz="2000">
                <a:latin typeface="Assistant Light"/>
                <a:ea typeface="Assistant Light"/>
                <a:cs typeface="Assistant Light"/>
                <a:sym typeface="Assistant Light"/>
              </a:rPr>
              <a:t> T(n) = O(f(n))</a:t>
            </a:r>
            <a:r>
              <a:rPr lang="en" sz="2000">
                <a:solidFill>
                  <a:srgbClr val="000000"/>
                </a:solidFill>
                <a:latin typeface="Assistant Light"/>
                <a:ea typeface="Assistant Light"/>
                <a:cs typeface="Assistant Light"/>
                <a:sym typeface="Assistant Light"/>
              </a:rPr>
              <a:t>, you need to announce your c &amp; n</a:t>
            </a:r>
            <a:r>
              <a:rPr lang="en" sz="2000" baseline="-25000">
                <a:solidFill>
                  <a:srgbClr val="000000"/>
                </a:solidFill>
                <a:latin typeface="Assistant Light"/>
                <a:ea typeface="Assistant Light"/>
                <a:cs typeface="Assistant Light"/>
                <a:sym typeface="Assistant Light"/>
              </a:rPr>
              <a:t>0</a:t>
            </a:r>
            <a:r>
              <a:rPr lang="en" sz="2000">
                <a:solidFill>
                  <a:srgbClr val="000000"/>
                </a:solidFill>
                <a:latin typeface="Assistant Light"/>
                <a:ea typeface="Assistant Light"/>
                <a:cs typeface="Assistant Light"/>
                <a:sym typeface="Assistant Light"/>
              </a:rPr>
              <a:t> up front!</a:t>
            </a:r>
            <a:endParaRPr sz="2000">
              <a:latin typeface="Assistant Light"/>
              <a:ea typeface="Assistant Light"/>
              <a:cs typeface="Assistant Light"/>
              <a:sym typeface="Assistant Light"/>
            </a:endParaRPr>
          </a:p>
          <a:p>
            <a:pPr marL="914400" lvl="1" indent="-342900" algn="l" rtl="0">
              <a:lnSpc>
                <a:spcPct val="114000"/>
              </a:lnSpc>
              <a:spcBef>
                <a:spcPts val="500"/>
              </a:spcBef>
              <a:spcAft>
                <a:spcPts val="0"/>
              </a:spcAft>
              <a:buClr>
                <a:srgbClr val="000000"/>
              </a:buClr>
              <a:buSzPts val="1800"/>
              <a:buFont typeface="Assistant Light"/>
              <a:buChar char="○"/>
            </a:pPr>
            <a:r>
              <a:rPr lang="en" sz="1600">
                <a:solidFill>
                  <a:srgbClr val="000000"/>
                </a:solidFill>
                <a:latin typeface="Assistant Light"/>
                <a:ea typeface="Assistant Light"/>
                <a:cs typeface="Assistant Light"/>
                <a:sym typeface="Assistant Light"/>
              </a:rPr>
              <a:t>Play around with the expressions to find appropriate choices of  c &amp; n</a:t>
            </a:r>
            <a:r>
              <a:rPr lang="en" sz="1600" baseline="-25000">
                <a:solidFill>
                  <a:srgbClr val="000000"/>
                </a:solidFill>
                <a:latin typeface="Assistant Light"/>
                <a:ea typeface="Assistant Light"/>
                <a:cs typeface="Assistant Light"/>
                <a:sym typeface="Assistant Light"/>
              </a:rPr>
              <a:t>0</a:t>
            </a:r>
            <a:r>
              <a:rPr lang="en" sz="1600">
                <a:solidFill>
                  <a:srgbClr val="000000"/>
                </a:solidFill>
                <a:latin typeface="Assistant Light"/>
                <a:ea typeface="Assistant Light"/>
                <a:cs typeface="Assistant Light"/>
                <a:sym typeface="Assistant Light"/>
              </a:rPr>
              <a:t> (positive</a:t>
            </a:r>
            <a:r>
              <a:rPr lang="en" sz="1600">
                <a:latin typeface="Assistant Light"/>
                <a:ea typeface="Assistant Light"/>
                <a:cs typeface="Assistant Light"/>
                <a:sym typeface="Assistant Light"/>
              </a:rPr>
              <a:t> constants</a:t>
            </a:r>
            <a:r>
              <a:rPr lang="en" sz="1600">
                <a:solidFill>
                  <a:srgbClr val="000000"/>
                </a:solidFill>
                <a:latin typeface="Assistant Light"/>
                <a:ea typeface="Assistant Light"/>
                <a:cs typeface="Assistant Light"/>
                <a:sym typeface="Assistant Light"/>
              </a:rPr>
              <a:t>)</a:t>
            </a:r>
            <a:endParaRPr sz="1600">
              <a:solidFill>
                <a:srgbClr val="000000"/>
              </a:solidFill>
              <a:latin typeface="Assistant Light"/>
              <a:ea typeface="Assistant Light"/>
              <a:cs typeface="Assistant Light"/>
              <a:sym typeface="Assistant Light"/>
            </a:endParaRPr>
          </a:p>
          <a:p>
            <a:pPr marL="914400" lvl="1" indent="-342900" algn="l" rtl="0">
              <a:lnSpc>
                <a:spcPct val="114000"/>
              </a:lnSpc>
              <a:spcBef>
                <a:spcPts val="0"/>
              </a:spcBef>
              <a:spcAft>
                <a:spcPts val="0"/>
              </a:spcAft>
              <a:buClr>
                <a:srgbClr val="000000"/>
              </a:buClr>
              <a:buSzPts val="1800"/>
              <a:buFont typeface="Assistant Light"/>
              <a:buChar char="○"/>
            </a:pPr>
            <a:r>
              <a:rPr lang="en" sz="1600">
                <a:solidFill>
                  <a:srgbClr val="000000"/>
                </a:solidFill>
                <a:latin typeface="Assistant Light"/>
                <a:ea typeface="Assistant Light"/>
                <a:cs typeface="Assistant Light"/>
                <a:sym typeface="Assistant Light"/>
              </a:rPr>
              <a:t>Then you can write the proof! </a:t>
            </a:r>
            <a:r>
              <a:rPr lang="en" sz="1600">
                <a:latin typeface="Assistant Light"/>
                <a:ea typeface="Assistant Light"/>
                <a:cs typeface="Assistant Light"/>
                <a:sym typeface="Assistant Light"/>
              </a:rPr>
              <a:t>Here how to structure the start of the proof</a:t>
            </a:r>
            <a:r>
              <a:rPr lang="en" sz="1600">
                <a:solidFill>
                  <a:srgbClr val="000000"/>
                </a:solidFill>
                <a:latin typeface="Assistant Light"/>
                <a:ea typeface="Assistant Light"/>
                <a:cs typeface="Assistant Light"/>
                <a:sym typeface="Assistant Light"/>
              </a:rPr>
              <a:t>:</a:t>
            </a:r>
            <a:endParaRPr sz="1600">
              <a:solidFill>
                <a:srgbClr val="000000"/>
              </a:solidFill>
              <a:latin typeface="Assistant Light"/>
              <a:ea typeface="Assistant Light"/>
              <a:cs typeface="Assistant Light"/>
              <a:sym typeface="Assistant Light"/>
            </a:endParaRPr>
          </a:p>
          <a:p>
            <a:pPr marL="0" lvl="0" indent="0" algn="l" rtl="0">
              <a:lnSpc>
                <a:spcPct val="114000"/>
              </a:lnSpc>
              <a:spcBef>
                <a:spcPts val="500"/>
              </a:spcBef>
              <a:spcAft>
                <a:spcPts val="0"/>
              </a:spcAft>
              <a:buNone/>
            </a:pPr>
            <a:br>
              <a:rPr lang="en" sz="1600">
                <a:latin typeface="Assistant Light"/>
                <a:ea typeface="Assistant Light"/>
                <a:cs typeface="Assistant Light"/>
                <a:sym typeface="Assistant Light"/>
              </a:rPr>
            </a:br>
            <a:endParaRPr sz="2000">
              <a:solidFill>
                <a:srgbClr val="000000"/>
              </a:solidFill>
              <a:latin typeface="Assistant Light"/>
              <a:ea typeface="Assistant Light"/>
              <a:cs typeface="Assistant Light"/>
              <a:sym typeface="Assistant Light"/>
            </a:endParaRPr>
          </a:p>
        </p:txBody>
      </p:sp>
      <p:sp>
        <p:nvSpPr>
          <p:cNvPr id="415" name="Google Shape;415;p56"/>
          <p:cNvSpPr txBox="1"/>
          <p:nvPr/>
        </p:nvSpPr>
        <p:spPr>
          <a:xfrm>
            <a:off x="483300" y="1113962"/>
            <a:ext cx="8177400" cy="548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If you’re ever asked to formally prove that T(n) is O(f(n)), use the </a:t>
            </a:r>
            <a:r>
              <a:rPr lang="en" sz="1900" i="1">
                <a:solidFill>
                  <a:schemeClr val="dk1"/>
                </a:solidFill>
                <a:latin typeface="Assistant Light"/>
                <a:ea typeface="Assistant Light"/>
                <a:cs typeface="Assistant Light"/>
                <a:sym typeface="Assistant Light"/>
              </a:rPr>
              <a:t>MATH</a:t>
            </a:r>
            <a:r>
              <a:rPr lang="en" sz="1900">
                <a:solidFill>
                  <a:schemeClr val="dk1"/>
                </a:solidFill>
                <a:latin typeface="Assistant Light"/>
                <a:ea typeface="Assistant Light"/>
                <a:cs typeface="Assistant Light"/>
                <a:sym typeface="Assistant Light"/>
              </a:rPr>
              <a:t> definition:</a:t>
            </a:r>
            <a:endParaRPr/>
          </a:p>
        </p:txBody>
      </p:sp>
      <p:sp>
        <p:nvSpPr>
          <p:cNvPr id="416" name="Google Shape;416;p56"/>
          <p:cNvSpPr txBox="1"/>
          <p:nvPr/>
        </p:nvSpPr>
        <p:spPr>
          <a:xfrm>
            <a:off x="7646879" y="2322874"/>
            <a:ext cx="1333500" cy="8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Light"/>
                <a:ea typeface="Assistant Light"/>
                <a:cs typeface="Assistant Light"/>
                <a:sym typeface="Assistant Light"/>
              </a:rPr>
              <a:t>must be constants! i.e. c &amp; n</a:t>
            </a:r>
            <a:r>
              <a:rPr lang="en" sz="1100" baseline="-25000">
                <a:solidFill>
                  <a:srgbClr val="CC0000"/>
                </a:solidFill>
                <a:latin typeface="Assistant Light"/>
                <a:ea typeface="Assistant Light"/>
                <a:cs typeface="Assistant Light"/>
                <a:sym typeface="Assistant Light"/>
              </a:rPr>
              <a:t>0</a:t>
            </a:r>
            <a:r>
              <a:rPr lang="en" sz="1100">
                <a:solidFill>
                  <a:srgbClr val="CC0000"/>
                </a:solidFill>
                <a:latin typeface="Assistant Light"/>
                <a:ea typeface="Assistant Light"/>
                <a:cs typeface="Assistant Light"/>
                <a:sym typeface="Assistant Light"/>
              </a:rPr>
              <a:t> cannot depend on n!</a:t>
            </a:r>
            <a:endParaRPr sz="1100">
              <a:solidFill>
                <a:srgbClr val="CC0000"/>
              </a:solidFill>
              <a:latin typeface="Assistant Light"/>
              <a:ea typeface="Assistant Light"/>
              <a:cs typeface="Assistant Light"/>
              <a:sym typeface="Assistant Light"/>
            </a:endParaRPr>
          </a:p>
        </p:txBody>
      </p:sp>
      <p:cxnSp>
        <p:nvCxnSpPr>
          <p:cNvPr id="417" name="Google Shape;417;p56"/>
          <p:cNvCxnSpPr/>
          <p:nvPr/>
        </p:nvCxnSpPr>
        <p:spPr>
          <a:xfrm flipH="1">
            <a:off x="8243350" y="3013500"/>
            <a:ext cx="36300" cy="469800"/>
          </a:xfrm>
          <a:prstGeom prst="straightConnector1">
            <a:avLst/>
          </a:prstGeom>
          <a:noFill/>
          <a:ln w="9525" cap="flat" cmpd="sng">
            <a:solidFill>
              <a:srgbClr val="CC0000"/>
            </a:solidFill>
            <a:prstDash val="solid"/>
            <a:round/>
            <a:headEnd type="none" w="med" len="med"/>
            <a:tailEnd type="triangle" w="med" len="med"/>
          </a:ln>
        </p:spPr>
      </p:cxnSp>
      <p:sp>
        <p:nvSpPr>
          <p:cNvPr id="418" name="Google Shape;41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PROVING BIG-O BOUNDS</a:t>
            </a:r>
            <a:endParaRPr sz="3600">
              <a:solidFill>
                <a:schemeClr val="accent5"/>
              </a:solidFill>
              <a:latin typeface="Lato Light"/>
              <a:ea typeface="Lato Light"/>
              <a:cs typeface="Lato Light"/>
              <a:sym typeface="Lato Light"/>
            </a:endParaRPr>
          </a:p>
        </p:txBody>
      </p:sp>
      <p:sp>
        <p:nvSpPr>
          <p:cNvPr id="424" name="Google Shape;424;p57"/>
          <p:cNvSpPr/>
          <p:nvPr/>
        </p:nvSpPr>
        <p:spPr>
          <a:xfrm>
            <a:off x="2742300" y="1640075"/>
            <a:ext cx="3659400" cy="13113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T(n) = O(f(n))</a:t>
            </a:r>
            <a:r>
              <a:rPr lang="en" sz="1700">
                <a:solidFill>
                  <a:schemeClr val="dk1"/>
                </a:solidFill>
                <a:latin typeface="Assistant ExtraLight"/>
                <a:ea typeface="Assistant ExtraLight"/>
                <a:cs typeface="Assistant ExtraLight"/>
                <a:sym typeface="Assistant ExtraLight"/>
              </a:rPr>
              <a:t> </a:t>
            </a:r>
            <a:endParaRPr sz="17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700">
                <a:solidFill>
                  <a:schemeClr val="dk1"/>
                </a:solidFill>
                <a:latin typeface="Assistant ExtraLight"/>
                <a:ea typeface="Assistant ExtraLight"/>
                <a:cs typeface="Assistant ExtraLight"/>
                <a:sym typeface="Assistant ExtraLight"/>
              </a:rPr>
              <a:t>⇔</a:t>
            </a:r>
            <a:br>
              <a:rPr lang="en" sz="1700">
                <a:solidFill>
                  <a:schemeClr val="dk1"/>
                </a:solidFill>
                <a:latin typeface="Assistant ExtraLight"/>
                <a:ea typeface="Assistant ExtraLight"/>
                <a:cs typeface="Assistant ExtraLight"/>
                <a:sym typeface="Assistant ExtraLight"/>
              </a:rPr>
            </a:b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c , n</a:t>
            </a:r>
            <a:r>
              <a:rPr lang="en" sz="1700" baseline="-25000">
                <a:solidFill>
                  <a:schemeClr val="dk1"/>
                </a:solidFill>
                <a:latin typeface="Assistant Light"/>
                <a:ea typeface="Assistant Light"/>
                <a:cs typeface="Assistant Light"/>
                <a:sym typeface="Assistant Light"/>
              </a:rPr>
              <a:t>0</a:t>
            </a:r>
            <a:r>
              <a:rPr lang="en" sz="1700">
                <a:solidFill>
                  <a:schemeClr val="dk1"/>
                </a:solidFill>
                <a:latin typeface="Assistant Light"/>
                <a:ea typeface="Assistant Light"/>
                <a:cs typeface="Assistant Light"/>
                <a:sym typeface="Assistant Light"/>
              </a:rPr>
              <a:t> &gt; 0  s.t. </a:t>
            </a: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n ≥ n</a:t>
            </a:r>
            <a:r>
              <a:rPr lang="en" sz="1700" baseline="-25000">
                <a:solidFill>
                  <a:schemeClr val="dk1"/>
                </a:solidFill>
                <a:latin typeface="Assistant Light"/>
                <a:ea typeface="Assistant Light"/>
                <a:cs typeface="Assistant Light"/>
                <a:sym typeface="Assistant Light"/>
              </a:rPr>
              <a:t>0 </a:t>
            </a:r>
            <a:r>
              <a:rPr lang="en" sz="1700">
                <a:solidFill>
                  <a:schemeClr val="dk1"/>
                </a:solidFill>
                <a:latin typeface="Assistant Light"/>
                <a:ea typeface="Assistant Light"/>
                <a:cs typeface="Assistant Light"/>
                <a:sym typeface="Assistant Light"/>
              </a:rPr>
              <a:t>,</a:t>
            </a:r>
            <a:endParaRPr sz="1700">
              <a:solidFill>
                <a:schemeClr val="dk1"/>
              </a:solidFill>
              <a:latin typeface="Assistant ExtraLight"/>
              <a:ea typeface="Assistant ExtraLight"/>
              <a:cs typeface="Assistant ExtraLight"/>
              <a:sym typeface="Assistant ExtraLight"/>
            </a:endParaRPr>
          </a:p>
          <a:p>
            <a:pPr marL="0" marR="0" lvl="0" indent="0" algn="ctr" rtl="0">
              <a:spcBef>
                <a:spcPts val="1000"/>
              </a:spcBef>
              <a:spcAft>
                <a:spcPts val="0"/>
              </a:spcAft>
              <a:buNone/>
            </a:pPr>
            <a:r>
              <a:rPr lang="en" sz="1700">
                <a:solidFill>
                  <a:schemeClr val="dk1"/>
                </a:solidFill>
                <a:latin typeface="Assistant SemiBold"/>
                <a:ea typeface="Assistant SemiBold"/>
                <a:cs typeface="Assistant SemiBold"/>
                <a:sym typeface="Assistant SemiBold"/>
              </a:rPr>
              <a:t>T(n) ≤ c · f(n)</a:t>
            </a:r>
            <a:endParaRPr sz="2300" b="1">
              <a:solidFill>
                <a:schemeClr val="dk1"/>
              </a:solidFill>
              <a:latin typeface="Assistant"/>
              <a:ea typeface="Assistant"/>
              <a:cs typeface="Assistant"/>
              <a:sym typeface="Assistant"/>
            </a:endParaRPr>
          </a:p>
        </p:txBody>
      </p:sp>
      <p:sp>
        <p:nvSpPr>
          <p:cNvPr id="425" name="Google Shape;425;p57"/>
          <p:cNvSpPr txBox="1"/>
          <p:nvPr/>
        </p:nvSpPr>
        <p:spPr>
          <a:xfrm>
            <a:off x="266525" y="2999775"/>
            <a:ext cx="8520600" cy="1212300"/>
          </a:xfrm>
          <a:prstGeom prst="rect">
            <a:avLst/>
          </a:prstGeom>
          <a:noFill/>
          <a:ln>
            <a:noFill/>
          </a:ln>
        </p:spPr>
        <p:txBody>
          <a:bodyPr spcFirstLastPara="1" wrap="square" lIns="91425" tIns="91425" rIns="91425" bIns="91425" anchor="t" anchorCtr="0">
            <a:noAutofit/>
          </a:bodyPr>
          <a:lstStyle/>
          <a:p>
            <a:pPr marL="457200" lvl="0" indent="-355600" algn="l" rtl="0">
              <a:lnSpc>
                <a:spcPct val="114000"/>
              </a:lnSpc>
              <a:spcBef>
                <a:spcPts val="0"/>
              </a:spcBef>
              <a:spcAft>
                <a:spcPts val="0"/>
              </a:spcAft>
              <a:buClr>
                <a:srgbClr val="000000"/>
              </a:buClr>
              <a:buSzPts val="2000"/>
              <a:buFont typeface="Assistant Light"/>
              <a:buChar char="●"/>
            </a:pPr>
            <a:r>
              <a:rPr lang="en" sz="2000">
                <a:latin typeface="Assistant Light"/>
                <a:ea typeface="Assistant Light"/>
                <a:cs typeface="Assistant Light"/>
                <a:sym typeface="Assistant Light"/>
              </a:rPr>
              <a:t>To </a:t>
            </a:r>
            <a:r>
              <a:rPr lang="en" sz="2000" b="1">
                <a:latin typeface="Assistant"/>
                <a:ea typeface="Assistant"/>
                <a:cs typeface="Assistant"/>
                <a:sym typeface="Assistant"/>
              </a:rPr>
              <a:t>prove</a:t>
            </a:r>
            <a:r>
              <a:rPr lang="en" sz="2000">
                <a:latin typeface="Assistant Light"/>
                <a:ea typeface="Assistant Light"/>
                <a:cs typeface="Assistant Light"/>
                <a:sym typeface="Assistant Light"/>
              </a:rPr>
              <a:t> T(n) = O(f(n))</a:t>
            </a:r>
            <a:r>
              <a:rPr lang="en" sz="2000">
                <a:solidFill>
                  <a:srgbClr val="000000"/>
                </a:solidFill>
                <a:latin typeface="Assistant Light"/>
                <a:ea typeface="Assistant Light"/>
                <a:cs typeface="Assistant Light"/>
                <a:sym typeface="Assistant Light"/>
              </a:rPr>
              <a:t>, you need to announce your c &amp; n</a:t>
            </a:r>
            <a:r>
              <a:rPr lang="en" sz="2000" baseline="-25000">
                <a:solidFill>
                  <a:srgbClr val="000000"/>
                </a:solidFill>
                <a:latin typeface="Assistant Light"/>
                <a:ea typeface="Assistant Light"/>
                <a:cs typeface="Assistant Light"/>
                <a:sym typeface="Assistant Light"/>
              </a:rPr>
              <a:t>0</a:t>
            </a:r>
            <a:r>
              <a:rPr lang="en" sz="2000">
                <a:solidFill>
                  <a:srgbClr val="000000"/>
                </a:solidFill>
                <a:latin typeface="Assistant Light"/>
                <a:ea typeface="Assistant Light"/>
                <a:cs typeface="Assistant Light"/>
                <a:sym typeface="Assistant Light"/>
              </a:rPr>
              <a:t> up front!</a:t>
            </a:r>
            <a:endParaRPr sz="2000">
              <a:latin typeface="Assistant Light"/>
              <a:ea typeface="Assistant Light"/>
              <a:cs typeface="Assistant Light"/>
              <a:sym typeface="Assistant Light"/>
            </a:endParaRPr>
          </a:p>
          <a:p>
            <a:pPr marL="914400" lvl="1" indent="-342900" algn="l" rtl="0">
              <a:lnSpc>
                <a:spcPct val="114000"/>
              </a:lnSpc>
              <a:spcBef>
                <a:spcPts val="500"/>
              </a:spcBef>
              <a:spcAft>
                <a:spcPts val="0"/>
              </a:spcAft>
              <a:buClr>
                <a:srgbClr val="000000"/>
              </a:buClr>
              <a:buSzPts val="1800"/>
              <a:buFont typeface="Assistant Light"/>
              <a:buChar char="○"/>
            </a:pPr>
            <a:r>
              <a:rPr lang="en" sz="1600">
                <a:solidFill>
                  <a:srgbClr val="000000"/>
                </a:solidFill>
                <a:latin typeface="Assistant Light"/>
                <a:ea typeface="Assistant Light"/>
                <a:cs typeface="Assistant Light"/>
                <a:sym typeface="Assistant Light"/>
              </a:rPr>
              <a:t>Play around with the expressions to find appropriate choices of  c &amp; n</a:t>
            </a:r>
            <a:r>
              <a:rPr lang="en" sz="1600" baseline="-25000">
                <a:solidFill>
                  <a:srgbClr val="000000"/>
                </a:solidFill>
                <a:latin typeface="Assistant Light"/>
                <a:ea typeface="Assistant Light"/>
                <a:cs typeface="Assistant Light"/>
                <a:sym typeface="Assistant Light"/>
              </a:rPr>
              <a:t>0</a:t>
            </a:r>
            <a:r>
              <a:rPr lang="en" sz="1600">
                <a:solidFill>
                  <a:srgbClr val="000000"/>
                </a:solidFill>
                <a:latin typeface="Assistant Light"/>
                <a:ea typeface="Assistant Light"/>
                <a:cs typeface="Assistant Light"/>
                <a:sym typeface="Assistant Light"/>
              </a:rPr>
              <a:t> (positive</a:t>
            </a:r>
            <a:r>
              <a:rPr lang="en" sz="1600">
                <a:latin typeface="Assistant Light"/>
                <a:ea typeface="Assistant Light"/>
                <a:cs typeface="Assistant Light"/>
                <a:sym typeface="Assistant Light"/>
              </a:rPr>
              <a:t> constants</a:t>
            </a:r>
            <a:r>
              <a:rPr lang="en" sz="1600">
                <a:solidFill>
                  <a:srgbClr val="000000"/>
                </a:solidFill>
                <a:latin typeface="Assistant Light"/>
                <a:ea typeface="Assistant Light"/>
                <a:cs typeface="Assistant Light"/>
                <a:sym typeface="Assistant Light"/>
              </a:rPr>
              <a:t>)</a:t>
            </a:r>
            <a:endParaRPr sz="1600">
              <a:solidFill>
                <a:srgbClr val="000000"/>
              </a:solidFill>
              <a:latin typeface="Assistant Light"/>
              <a:ea typeface="Assistant Light"/>
              <a:cs typeface="Assistant Light"/>
              <a:sym typeface="Assistant Light"/>
            </a:endParaRPr>
          </a:p>
          <a:p>
            <a:pPr marL="914400" lvl="1" indent="-342900" algn="l" rtl="0">
              <a:lnSpc>
                <a:spcPct val="114000"/>
              </a:lnSpc>
              <a:spcBef>
                <a:spcPts val="0"/>
              </a:spcBef>
              <a:spcAft>
                <a:spcPts val="0"/>
              </a:spcAft>
              <a:buClr>
                <a:srgbClr val="000000"/>
              </a:buClr>
              <a:buSzPts val="1800"/>
              <a:buFont typeface="Assistant Light"/>
              <a:buChar char="○"/>
            </a:pPr>
            <a:r>
              <a:rPr lang="en" sz="1600">
                <a:solidFill>
                  <a:srgbClr val="000000"/>
                </a:solidFill>
                <a:latin typeface="Assistant Light"/>
                <a:ea typeface="Assistant Light"/>
                <a:cs typeface="Assistant Light"/>
                <a:sym typeface="Assistant Light"/>
              </a:rPr>
              <a:t>Then you can write the proof! </a:t>
            </a:r>
            <a:r>
              <a:rPr lang="en" sz="1600">
                <a:latin typeface="Assistant Light"/>
                <a:ea typeface="Assistant Light"/>
                <a:cs typeface="Assistant Light"/>
                <a:sym typeface="Assistant Light"/>
              </a:rPr>
              <a:t>Here how to structure the start of the proof</a:t>
            </a:r>
            <a:r>
              <a:rPr lang="en" sz="1600">
                <a:solidFill>
                  <a:srgbClr val="000000"/>
                </a:solidFill>
                <a:latin typeface="Assistant Light"/>
                <a:ea typeface="Assistant Light"/>
                <a:cs typeface="Assistant Light"/>
                <a:sym typeface="Assistant Light"/>
              </a:rPr>
              <a:t>:</a:t>
            </a:r>
            <a:endParaRPr sz="1600">
              <a:solidFill>
                <a:srgbClr val="000000"/>
              </a:solidFill>
              <a:latin typeface="Assistant Light"/>
              <a:ea typeface="Assistant Light"/>
              <a:cs typeface="Assistant Light"/>
              <a:sym typeface="Assistant Light"/>
            </a:endParaRPr>
          </a:p>
          <a:p>
            <a:pPr marL="0" lvl="0" indent="0" algn="l" rtl="0">
              <a:lnSpc>
                <a:spcPct val="114000"/>
              </a:lnSpc>
              <a:spcBef>
                <a:spcPts val="500"/>
              </a:spcBef>
              <a:spcAft>
                <a:spcPts val="0"/>
              </a:spcAft>
              <a:buNone/>
            </a:pPr>
            <a:br>
              <a:rPr lang="en" sz="1600">
                <a:latin typeface="Assistant Light"/>
                <a:ea typeface="Assistant Light"/>
                <a:cs typeface="Assistant Light"/>
                <a:sym typeface="Assistant Light"/>
              </a:rPr>
            </a:br>
            <a:endParaRPr sz="2000">
              <a:solidFill>
                <a:srgbClr val="000000"/>
              </a:solidFill>
              <a:latin typeface="Assistant Light"/>
              <a:ea typeface="Assistant Light"/>
              <a:cs typeface="Assistant Light"/>
              <a:sym typeface="Assistant Light"/>
            </a:endParaRPr>
          </a:p>
        </p:txBody>
      </p:sp>
      <p:sp>
        <p:nvSpPr>
          <p:cNvPr id="426" name="Google Shape;426;p57"/>
          <p:cNvSpPr txBox="1"/>
          <p:nvPr/>
        </p:nvSpPr>
        <p:spPr>
          <a:xfrm>
            <a:off x="1253250" y="4236225"/>
            <a:ext cx="6637500" cy="503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4000"/>
              </a:lnSpc>
              <a:spcBef>
                <a:spcPts val="0"/>
              </a:spcBef>
              <a:spcAft>
                <a:spcPts val="0"/>
              </a:spcAft>
              <a:buNone/>
            </a:pPr>
            <a:r>
              <a:rPr lang="en" sz="1600">
                <a:solidFill>
                  <a:srgbClr val="CC0000"/>
                </a:solidFill>
                <a:latin typeface="Assistant SemiBold"/>
                <a:ea typeface="Assistant SemiBold"/>
                <a:cs typeface="Assistant SemiBold"/>
                <a:sym typeface="Assistant SemiBold"/>
              </a:rPr>
              <a:t>“Let c = __ and n</a:t>
            </a:r>
            <a:r>
              <a:rPr lang="en" sz="1600" baseline="-25000">
                <a:solidFill>
                  <a:srgbClr val="CC0000"/>
                </a:solidFill>
                <a:latin typeface="Assistant SemiBold"/>
                <a:ea typeface="Assistant SemiBold"/>
                <a:cs typeface="Assistant SemiBold"/>
                <a:sym typeface="Assistant SemiBold"/>
              </a:rPr>
              <a:t>0</a:t>
            </a:r>
            <a:r>
              <a:rPr lang="en" sz="1600">
                <a:solidFill>
                  <a:srgbClr val="CC0000"/>
                </a:solidFill>
                <a:latin typeface="Assistant SemiBold"/>
                <a:ea typeface="Assistant SemiBold"/>
                <a:cs typeface="Assistant SemiBold"/>
                <a:sym typeface="Assistant SemiBold"/>
              </a:rPr>
              <a:t> = __. We will show that </a:t>
            </a:r>
            <a:r>
              <a:rPr lang="en" sz="1600" b="1">
                <a:solidFill>
                  <a:srgbClr val="CC0000"/>
                </a:solidFill>
                <a:latin typeface="Assistant"/>
                <a:ea typeface="Assistant"/>
                <a:cs typeface="Assistant"/>
                <a:sym typeface="Assistant"/>
              </a:rPr>
              <a:t>T(n)  ≤  c</a:t>
            </a:r>
            <a:r>
              <a:rPr lang="en" sz="1500" b="1">
                <a:solidFill>
                  <a:srgbClr val="CC0000"/>
                </a:solidFill>
                <a:latin typeface="Assistant"/>
                <a:ea typeface="Assistant"/>
                <a:cs typeface="Assistant"/>
                <a:sym typeface="Assistant"/>
              </a:rPr>
              <a:t>・</a:t>
            </a:r>
            <a:r>
              <a:rPr lang="en" sz="1600" b="1">
                <a:solidFill>
                  <a:srgbClr val="CC0000"/>
                </a:solidFill>
                <a:latin typeface="Assistant"/>
                <a:ea typeface="Assistant"/>
                <a:cs typeface="Assistant"/>
                <a:sym typeface="Assistant"/>
              </a:rPr>
              <a:t>f(n)</a:t>
            </a:r>
            <a:r>
              <a:rPr lang="en" sz="1600">
                <a:solidFill>
                  <a:srgbClr val="CC0000"/>
                </a:solidFill>
                <a:latin typeface="Assistant SemiBold"/>
                <a:ea typeface="Assistant SemiBold"/>
                <a:cs typeface="Assistant SemiBold"/>
                <a:sym typeface="Assistant SemiBold"/>
              </a:rPr>
              <a:t>  for all n ≥ n</a:t>
            </a:r>
            <a:r>
              <a:rPr lang="en" sz="1600" baseline="-25000">
                <a:solidFill>
                  <a:srgbClr val="CC0000"/>
                </a:solidFill>
                <a:latin typeface="Assistant SemiBold"/>
                <a:ea typeface="Assistant SemiBold"/>
                <a:cs typeface="Assistant SemiBold"/>
                <a:sym typeface="Assistant SemiBold"/>
              </a:rPr>
              <a:t>0</a:t>
            </a:r>
            <a:r>
              <a:rPr lang="en" sz="1600">
                <a:solidFill>
                  <a:srgbClr val="CC0000"/>
                </a:solidFill>
                <a:latin typeface="Assistant SemiBold"/>
                <a:ea typeface="Assistant SemiBold"/>
                <a:cs typeface="Assistant SemiBold"/>
                <a:sym typeface="Assistant SemiBold"/>
              </a:rPr>
              <a:t>.”</a:t>
            </a:r>
            <a:endParaRPr>
              <a:solidFill>
                <a:srgbClr val="CC0000"/>
              </a:solidFill>
              <a:latin typeface="Assistant SemiBold"/>
              <a:ea typeface="Assistant SemiBold"/>
              <a:cs typeface="Assistant SemiBold"/>
              <a:sym typeface="Assistant SemiBold"/>
            </a:endParaRPr>
          </a:p>
        </p:txBody>
      </p:sp>
      <p:sp>
        <p:nvSpPr>
          <p:cNvPr id="427" name="Google Shape;427;p57"/>
          <p:cNvSpPr txBox="1"/>
          <p:nvPr/>
        </p:nvSpPr>
        <p:spPr>
          <a:xfrm>
            <a:off x="483300" y="1113962"/>
            <a:ext cx="8177400" cy="548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If you’re ever asked to formally prove that T(n) is O(f(n)), use the </a:t>
            </a:r>
            <a:r>
              <a:rPr lang="en" sz="1900" i="1">
                <a:solidFill>
                  <a:schemeClr val="dk1"/>
                </a:solidFill>
                <a:latin typeface="Assistant Light"/>
                <a:ea typeface="Assistant Light"/>
                <a:cs typeface="Assistant Light"/>
                <a:sym typeface="Assistant Light"/>
              </a:rPr>
              <a:t>MATH</a:t>
            </a:r>
            <a:r>
              <a:rPr lang="en" sz="1900">
                <a:solidFill>
                  <a:schemeClr val="dk1"/>
                </a:solidFill>
                <a:latin typeface="Assistant Light"/>
                <a:ea typeface="Assistant Light"/>
                <a:cs typeface="Assistant Light"/>
                <a:sym typeface="Assistant Light"/>
              </a:rPr>
              <a:t> definition:</a:t>
            </a:r>
            <a:endParaRPr/>
          </a:p>
        </p:txBody>
      </p:sp>
      <p:sp>
        <p:nvSpPr>
          <p:cNvPr id="428" name="Google Shape;428;p57"/>
          <p:cNvSpPr txBox="1"/>
          <p:nvPr/>
        </p:nvSpPr>
        <p:spPr>
          <a:xfrm>
            <a:off x="7646879" y="2322874"/>
            <a:ext cx="1333500" cy="8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Light"/>
                <a:ea typeface="Assistant Light"/>
                <a:cs typeface="Assistant Light"/>
                <a:sym typeface="Assistant Light"/>
              </a:rPr>
              <a:t>must be constants! i.e. c &amp; n</a:t>
            </a:r>
            <a:r>
              <a:rPr lang="en" sz="1100" baseline="-25000">
                <a:solidFill>
                  <a:srgbClr val="CC0000"/>
                </a:solidFill>
                <a:latin typeface="Assistant Light"/>
                <a:ea typeface="Assistant Light"/>
                <a:cs typeface="Assistant Light"/>
                <a:sym typeface="Assistant Light"/>
              </a:rPr>
              <a:t>0</a:t>
            </a:r>
            <a:r>
              <a:rPr lang="en" sz="1100">
                <a:solidFill>
                  <a:srgbClr val="CC0000"/>
                </a:solidFill>
                <a:latin typeface="Assistant Light"/>
                <a:ea typeface="Assistant Light"/>
                <a:cs typeface="Assistant Light"/>
                <a:sym typeface="Assistant Light"/>
              </a:rPr>
              <a:t> cannot depend on n!</a:t>
            </a:r>
            <a:endParaRPr sz="1100">
              <a:solidFill>
                <a:srgbClr val="CC0000"/>
              </a:solidFill>
              <a:latin typeface="Assistant Light"/>
              <a:ea typeface="Assistant Light"/>
              <a:cs typeface="Assistant Light"/>
              <a:sym typeface="Assistant Light"/>
            </a:endParaRPr>
          </a:p>
        </p:txBody>
      </p:sp>
      <p:cxnSp>
        <p:nvCxnSpPr>
          <p:cNvPr id="429" name="Google Shape;429;p57"/>
          <p:cNvCxnSpPr/>
          <p:nvPr/>
        </p:nvCxnSpPr>
        <p:spPr>
          <a:xfrm flipH="1">
            <a:off x="8243350" y="3013500"/>
            <a:ext cx="36300" cy="469800"/>
          </a:xfrm>
          <a:prstGeom prst="straightConnector1">
            <a:avLst/>
          </a:prstGeom>
          <a:noFill/>
          <a:ln w="9525" cap="flat" cmpd="sng">
            <a:solidFill>
              <a:srgbClr val="CC0000"/>
            </a:solidFill>
            <a:prstDash val="solid"/>
            <a:round/>
            <a:headEnd type="none" w="med" len="med"/>
            <a:tailEnd type="triangle" w="med" len="med"/>
          </a:ln>
        </p:spPr>
      </p:cxnSp>
      <p:sp>
        <p:nvSpPr>
          <p:cNvPr id="430" name="Google Shape;430;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PROVING BIG-O BOUNDS: EXAMPLE</a:t>
            </a:r>
            <a:endParaRPr sz="3600">
              <a:solidFill>
                <a:schemeClr val="accent5"/>
              </a:solidFill>
              <a:latin typeface="Lato Light"/>
              <a:ea typeface="Lato Light"/>
              <a:cs typeface="Lato Light"/>
              <a:sym typeface="Lato Light"/>
            </a:endParaRPr>
          </a:p>
        </p:txBody>
      </p:sp>
      <p:sp>
        <p:nvSpPr>
          <p:cNvPr id="436" name="Google Shape;436;p58"/>
          <p:cNvSpPr/>
          <p:nvPr/>
        </p:nvSpPr>
        <p:spPr>
          <a:xfrm>
            <a:off x="3291600" y="1157631"/>
            <a:ext cx="2560800" cy="1231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600">
                <a:solidFill>
                  <a:schemeClr val="dk1"/>
                </a:solidFill>
                <a:latin typeface="Assistant"/>
                <a:ea typeface="Assistant"/>
                <a:cs typeface="Assistant"/>
                <a:sym typeface="Assistant"/>
              </a:rPr>
              <a:t>T(n) = O(f(n))</a:t>
            </a:r>
            <a:r>
              <a:rPr lang="en" sz="1600">
                <a:solidFill>
                  <a:schemeClr val="dk1"/>
                </a:solidFill>
                <a:latin typeface="Assistant ExtraLight"/>
                <a:ea typeface="Assistant ExtraLight"/>
                <a:cs typeface="Assistant ExtraLight"/>
                <a:sym typeface="Assistant ExtraLight"/>
              </a:rPr>
              <a:t> </a:t>
            </a:r>
            <a:endParaRPr sz="16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600">
                <a:solidFill>
                  <a:schemeClr val="dk1"/>
                </a:solidFill>
                <a:latin typeface="Assistant ExtraLight"/>
                <a:ea typeface="Assistant ExtraLight"/>
                <a:cs typeface="Assistant ExtraLight"/>
                <a:sym typeface="Assistant ExtraLight"/>
              </a:rPr>
              <a:t>⇔</a:t>
            </a:r>
            <a:br>
              <a:rPr lang="en" sz="1600">
                <a:solidFill>
                  <a:schemeClr val="dk1"/>
                </a:solidFill>
                <a:latin typeface="Assistant ExtraLight"/>
                <a:ea typeface="Assistant ExtraLight"/>
                <a:cs typeface="Assistant ExtraLight"/>
                <a:sym typeface="Assistant ExtraLight"/>
              </a:rPr>
            </a:br>
            <a:r>
              <a:rPr lang="en" sz="1900">
                <a:solidFill>
                  <a:schemeClr val="dk1"/>
                </a:solidFill>
                <a:latin typeface="Assistant Light"/>
                <a:ea typeface="Assistant Light"/>
                <a:cs typeface="Assistant Light"/>
                <a:sym typeface="Assistant Light"/>
              </a:rPr>
              <a:t>∃</a:t>
            </a:r>
            <a:r>
              <a:rPr lang="en" sz="1600">
                <a:solidFill>
                  <a:schemeClr val="dk1"/>
                </a:solidFill>
                <a:latin typeface="Assistant Light"/>
                <a:ea typeface="Assistant Light"/>
                <a:cs typeface="Assistant Light"/>
                <a:sym typeface="Assistant Light"/>
              </a:rPr>
              <a:t> c , n</a:t>
            </a:r>
            <a:r>
              <a:rPr lang="en" sz="1600" baseline="-25000">
                <a:solidFill>
                  <a:schemeClr val="dk1"/>
                </a:solidFill>
                <a:latin typeface="Assistant Light"/>
                <a:ea typeface="Assistant Light"/>
                <a:cs typeface="Assistant Light"/>
                <a:sym typeface="Assistant Light"/>
              </a:rPr>
              <a:t>0</a:t>
            </a:r>
            <a:r>
              <a:rPr lang="en" sz="1600">
                <a:solidFill>
                  <a:schemeClr val="dk1"/>
                </a:solidFill>
                <a:latin typeface="Assistant Light"/>
                <a:ea typeface="Assistant Light"/>
                <a:cs typeface="Assistant Light"/>
                <a:sym typeface="Assistant Light"/>
              </a:rPr>
              <a:t> &gt; 0  s.t. </a:t>
            </a:r>
            <a:r>
              <a:rPr lang="en" sz="1900">
                <a:solidFill>
                  <a:schemeClr val="dk1"/>
                </a:solidFill>
                <a:latin typeface="Assistant Light"/>
                <a:ea typeface="Assistant Light"/>
                <a:cs typeface="Assistant Light"/>
                <a:sym typeface="Assistant Light"/>
              </a:rPr>
              <a:t>∀</a:t>
            </a:r>
            <a:r>
              <a:rPr lang="en" sz="1600">
                <a:solidFill>
                  <a:schemeClr val="dk1"/>
                </a:solidFill>
                <a:latin typeface="Assistant Light"/>
                <a:ea typeface="Assistant Light"/>
                <a:cs typeface="Assistant Light"/>
                <a:sym typeface="Assistant Light"/>
              </a:rPr>
              <a:t> n ≥ n</a:t>
            </a:r>
            <a:r>
              <a:rPr lang="en" sz="1600" baseline="-25000">
                <a:solidFill>
                  <a:schemeClr val="dk1"/>
                </a:solidFill>
                <a:latin typeface="Assistant Light"/>
                <a:ea typeface="Assistant Light"/>
                <a:cs typeface="Assistant Light"/>
                <a:sym typeface="Assistant Light"/>
              </a:rPr>
              <a:t>0 </a:t>
            </a:r>
            <a:r>
              <a:rPr lang="en" sz="1600">
                <a:solidFill>
                  <a:schemeClr val="dk1"/>
                </a:solidFill>
                <a:latin typeface="Assistant Light"/>
                <a:ea typeface="Assistant Light"/>
                <a:cs typeface="Assistant Light"/>
                <a:sym typeface="Assistant Light"/>
              </a:rPr>
              <a:t>,</a:t>
            </a:r>
            <a:endParaRPr sz="1600">
              <a:solidFill>
                <a:schemeClr val="dk1"/>
              </a:solidFill>
              <a:latin typeface="Assistant ExtraLight"/>
              <a:ea typeface="Assistant ExtraLight"/>
              <a:cs typeface="Assistant ExtraLight"/>
              <a:sym typeface="Assistant ExtraLight"/>
            </a:endParaRPr>
          </a:p>
          <a:p>
            <a:pPr marL="0" marR="0" lvl="0" indent="0" algn="ctr" rtl="0">
              <a:spcBef>
                <a:spcPts val="1000"/>
              </a:spcBef>
              <a:spcAft>
                <a:spcPts val="0"/>
              </a:spcAft>
              <a:buNone/>
            </a:pPr>
            <a:r>
              <a:rPr lang="en" sz="1600">
                <a:solidFill>
                  <a:schemeClr val="dk1"/>
                </a:solidFill>
                <a:latin typeface="Assistant SemiBold"/>
                <a:ea typeface="Assistant SemiBold"/>
                <a:cs typeface="Assistant SemiBold"/>
                <a:sym typeface="Assistant SemiBold"/>
              </a:rPr>
              <a:t>T(n) ≤ c · f(n)</a:t>
            </a:r>
            <a:endParaRPr sz="2200" b="1">
              <a:solidFill>
                <a:schemeClr val="dk1"/>
              </a:solidFill>
              <a:latin typeface="Assistant"/>
              <a:ea typeface="Assistant"/>
              <a:cs typeface="Assistant"/>
              <a:sym typeface="Assistant"/>
            </a:endParaRPr>
          </a:p>
        </p:txBody>
      </p:sp>
      <p:sp>
        <p:nvSpPr>
          <p:cNvPr id="437" name="Google Shape;437;p58"/>
          <p:cNvSpPr txBox="1"/>
          <p:nvPr/>
        </p:nvSpPr>
        <p:spPr>
          <a:xfrm>
            <a:off x="311700" y="2457100"/>
            <a:ext cx="8520600" cy="5031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500"/>
              </a:spcAft>
              <a:buNone/>
            </a:pPr>
            <a:r>
              <a:rPr lang="en" sz="2000" b="1">
                <a:latin typeface="Assistant"/>
                <a:ea typeface="Assistant"/>
                <a:cs typeface="Assistant"/>
                <a:sym typeface="Assistant"/>
              </a:rPr>
              <a:t>Prove that 3n</a:t>
            </a:r>
            <a:r>
              <a:rPr lang="en" sz="2000" b="1" baseline="30000">
                <a:latin typeface="Assistant"/>
                <a:ea typeface="Assistant"/>
                <a:cs typeface="Assistant"/>
                <a:sym typeface="Assistant"/>
              </a:rPr>
              <a:t>2</a:t>
            </a:r>
            <a:r>
              <a:rPr lang="en" sz="2000" b="1">
                <a:latin typeface="Assistant"/>
                <a:ea typeface="Assistant"/>
                <a:cs typeface="Assistant"/>
                <a:sym typeface="Assistant"/>
              </a:rPr>
              <a:t> + 5n = O(n</a:t>
            </a:r>
            <a:r>
              <a:rPr lang="en" sz="2000" b="1" baseline="30000">
                <a:latin typeface="Assistant"/>
                <a:ea typeface="Assistant"/>
                <a:cs typeface="Assistant"/>
                <a:sym typeface="Assistant"/>
              </a:rPr>
              <a:t>2</a:t>
            </a:r>
            <a:r>
              <a:rPr lang="en" sz="2000" b="1">
                <a:latin typeface="Assistant"/>
                <a:ea typeface="Assistant"/>
                <a:cs typeface="Assistant"/>
                <a:sym typeface="Assistant"/>
              </a:rPr>
              <a:t>).</a:t>
            </a:r>
            <a:endParaRPr sz="2000" b="1">
              <a:solidFill>
                <a:srgbClr val="000000"/>
              </a:solidFill>
              <a:latin typeface="Assistant"/>
              <a:ea typeface="Assistant"/>
              <a:cs typeface="Assistant"/>
              <a:sym typeface="Assistant"/>
            </a:endParaRPr>
          </a:p>
        </p:txBody>
      </p:sp>
      <p:sp>
        <p:nvSpPr>
          <p:cNvPr id="438" name="Google Shape;438;p58"/>
          <p:cNvSpPr txBox="1"/>
          <p:nvPr/>
        </p:nvSpPr>
        <p:spPr>
          <a:xfrm>
            <a:off x="1151100" y="2951675"/>
            <a:ext cx="6841800" cy="1843200"/>
          </a:xfrm>
          <a:prstGeom prst="rect">
            <a:avLst/>
          </a:prstGeom>
          <a:no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0"/>
              </a:spcAft>
              <a:buNone/>
            </a:pPr>
            <a:r>
              <a:rPr lang="en" sz="1500" i="1">
                <a:solidFill>
                  <a:srgbClr val="CC0000"/>
                </a:solidFill>
                <a:latin typeface="Assistant SemiBold"/>
                <a:ea typeface="Assistant SemiBold"/>
                <a:cs typeface="Assistant SemiBold"/>
                <a:sym typeface="Assistant SemiBold"/>
              </a:rPr>
              <a:t>My thinking: </a:t>
            </a:r>
            <a:r>
              <a:rPr lang="en" sz="1500">
                <a:solidFill>
                  <a:srgbClr val="CC0000"/>
                </a:solidFill>
                <a:latin typeface="Assistant SemiBold"/>
                <a:ea typeface="Assistant SemiBold"/>
                <a:cs typeface="Assistant SemiBold"/>
                <a:sym typeface="Assistant SemiBold"/>
              </a:rPr>
              <a:t>I want to find a c &amp; n</a:t>
            </a:r>
            <a:r>
              <a:rPr lang="en" sz="1500" baseline="-25000">
                <a:solidFill>
                  <a:srgbClr val="CC0000"/>
                </a:solidFill>
                <a:latin typeface="Assistant SemiBold"/>
                <a:ea typeface="Assistant SemiBold"/>
                <a:cs typeface="Assistant SemiBold"/>
                <a:sym typeface="Assistant SemiBold"/>
              </a:rPr>
              <a:t>0</a:t>
            </a:r>
            <a:r>
              <a:rPr lang="en" sz="1500">
                <a:solidFill>
                  <a:srgbClr val="CC0000"/>
                </a:solidFill>
                <a:latin typeface="Assistant SemiBold"/>
                <a:ea typeface="Assistant SemiBold"/>
                <a:cs typeface="Assistant SemiBold"/>
                <a:sym typeface="Assistant SemiBold"/>
              </a:rPr>
              <a:t> such that for all n ≥ n</a:t>
            </a:r>
            <a:r>
              <a:rPr lang="en" sz="1500" baseline="-25000">
                <a:solidFill>
                  <a:srgbClr val="CC0000"/>
                </a:solidFill>
                <a:latin typeface="Assistant SemiBold"/>
                <a:ea typeface="Assistant SemiBold"/>
                <a:cs typeface="Assistant SemiBold"/>
                <a:sym typeface="Assistant SemiBold"/>
              </a:rPr>
              <a:t>0</a:t>
            </a:r>
            <a:r>
              <a:rPr lang="en" sz="1500">
                <a:solidFill>
                  <a:srgbClr val="CC0000"/>
                </a:solidFill>
                <a:latin typeface="Assistant SemiBold"/>
                <a:ea typeface="Assistant SemiBold"/>
                <a:cs typeface="Assistant SemiBold"/>
                <a:sym typeface="Assistant SemiBold"/>
              </a:rPr>
              <a:t>: </a:t>
            </a:r>
            <a:endParaRPr sz="1500">
              <a:solidFill>
                <a:srgbClr val="CC0000"/>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2000">
                <a:solidFill>
                  <a:srgbClr val="CC0000"/>
                </a:solidFill>
                <a:latin typeface="Assistant SemiBold"/>
                <a:ea typeface="Assistant SemiBold"/>
                <a:cs typeface="Assistant SemiBold"/>
                <a:sym typeface="Assistant SemiBold"/>
              </a:rPr>
              <a:t>3n</a:t>
            </a:r>
            <a:r>
              <a:rPr lang="en" sz="2000" baseline="30000">
                <a:solidFill>
                  <a:srgbClr val="CC0000"/>
                </a:solidFill>
                <a:latin typeface="Assistant SemiBold"/>
                <a:ea typeface="Assistant SemiBold"/>
                <a:cs typeface="Assistant SemiBold"/>
                <a:sym typeface="Assistant SemiBold"/>
              </a:rPr>
              <a:t>2</a:t>
            </a:r>
            <a:r>
              <a:rPr lang="en" sz="2000">
                <a:solidFill>
                  <a:srgbClr val="CC0000"/>
                </a:solidFill>
                <a:latin typeface="Assistant SemiBold"/>
                <a:ea typeface="Assistant SemiBold"/>
                <a:cs typeface="Assistant SemiBold"/>
                <a:sym typeface="Assistant SemiBold"/>
              </a:rPr>
              <a:t> + 5n ≤ c • n</a:t>
            </a:r>
            <a:r>
              <a:rPr lang="en" sz="2000" baseline="30000">
                <a:solidFill>
                  <a:srgbClr val="CC0000"/>
                </a:solidFill>
                <a:latin typeface="Assistant SemiBold"/>
                <a:ea typeface="Assistant SemiBold"/>
                <a:cs typeface="Assistant SemiBold"/>
                <a:sym typeface="Assistant SemiBold"/>
              </a:rPr>
              <a:t>2</a:t>
            </a:r>
            <a:endParaRPr sz="2000" baseline="30000">
              <a:solidFill>
                <a:srgbClr val="CC0000"/>
              </a:solidFill>
              <a:latin typeface="Assistant SemiBold"/>
              <a:ea typeface="Assistant SemiBold"/>
              <a:cs typeface="Assistant SemiBold"/>
              <a:sym typeface="Assistant SemiBold"/>
            </a:endParaRPr>
          </a:p>
          <a:p>
            <a:pPr marL="0" lvl="0" indent="0" algn="l" rtl="0">
              <a:lnSpc>
                <a:spcPct val="114000"/>
              </a:lnSpc>
              <a:spcBef>
                <a:spcPts val="0"/>
              </a:spcBef>
              <a:spcAft>
                <a:spcPts val="0"/>
              </a:spcAft>
              <a:buNone/>
            </a:pPr>
            <a:r>
              <a:rPr lang="en" sz="1500">
                <a:solidFill>
                  <a:srgbClr val="CC0000"/>
                </a:solidFill>
                <a:latin typeface="Assistant SemiBold"/>
                <a:ea typeface="Assistant SemiBold"/>
                <a:cs typeface="Assistant SemiBold"/>
                <a:sym typeface="Assistant SemiBold"/>
              </a:rPr>
              <a:t>I can rearrange this inequality just to see things a bit more clearly:</a:t>
            </a:r>
            <a:endParaRPr sz="1500">
              <a:solidFill>
                <a:srgbClr val="CC0000"/>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2000">
                <a:solidFill>
                  <a:srgbClr val="CC0000"/>
                </a:solidFill>
                <a:latin typeface="Assistant SemiBold"/>
                <a:ea typeface="Assistant SemiBold"/>
                <a:cs typeface="Assistant SemiBold"/>
                <a:sym typeface="Assistant SemiBold"/>
              </a:rPr>
              <a:t>5n ≤ (c – 3) • n</a:t>
            </a:r>
            <a:r>
              <a:rPr lang="en" sz="2000" baseline="30000">
                <a:solidFill>
                  <a:srgbClr val="CC0000"/>
                </a:solidFill>
                <a:latin typeface="Assistant SemiBold"/>
                <a:ea typeface="Assistant SemiBold"/>
                <a:cs typeface="Assistant SemiBold"/>
                <a:sym typeface="Assistant SemiBold"/>
              </a:rPr>
              <a:t>2</a:t>
            </a:r>
            <a:endParaRPr sz="2000" baseline="30000">
              <a:solidFill>
                <a:srgbClr val="CC0000"/>
              </a:solidFill>
              <a:latin typeface="Assistant SemiBold"/>
              <a:ea typeface="Assistant SemiBold"/>
              <a:cs typeface="Assistant SemiBold"/>
              <a:sym typeface="Assistant SemiBold"/>
            </a:endParaRPr>
          </a:p>
          <a:p>
            <a:pPr marL="0" lvl="0" indent="0" algn="l" rtl="0">
              <a:lnSpc>
                <a:spcPct val="114000"/>
              </a:lnSpc>
              <a:spcBef>
                <a:spcPts val="0"/>
              </a:spcBef>
              <a:spcAft>
                <a:spcPts val="0"/>
              </a:spcAft>
              <a:buNone/>
            </a:pPr>
            <a:r>
              <a:rPr lang="en" sz="1500">
                <a:solidFill>
                  <a:srgbClr val="CC0000"/>
                </a:solidFill>
                <a:latin typeface="Assistant SemiBold"/>
                <a:ea typeface="Assistant SemiBold"/>
                <a:cs typeface="Assistant SemiBold"/>
                <a:sym typeface="Assistant SemiBold"/>
              </a:rPr>
              <a:t>Now let’s cancel out the n:</a:t>
            </a:r>
            <a:endParaRPr sz="1500">
              <a:solidFill>
                <a:srgbClr val="CC0000"/>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Clr>
                <a:schemeClr val="dk1"/>
              </a:buClr>
              <a:buSzPts val="1100"/>
              <a:buFont typeface="Arial"/>
              <a:buNone/>
            </a:pPr>
            <a:r>
              <a:rPr lang="en" sz="2000">
                <a:solidFill>
                  <a:srgbClr val="CC0000"/>
                </a:solidFill>
                <a:latin typeface="Assistant SemiBold"/>
                <a:ea typeface="Assistant SemiBold"/>
                <a:cs typeface="Assistant SemiBold"/>
                <a:sym typeface="Assistant SemiBold"/>
              </a:rPr>
              <a:t>5 ≤ (c – 3) n</a:t>
            </a:r>
            <a:endParaRPr sz="2000" baseline="30000">
              <a:solidFill>
                <a:srgbClr val="CC0000"/>
              </a:solidFill>
              <a:latin typeface="Assistant SemiBold"/>
              <a:ea typeface="Assistant SemiBold"/>
              <a:cs typeface="Assistant SemiBold"/>
              <a:sym typeface="Assistant SemiBold"/>
            </a:endParaRPr>
          </a:p>
        </p:txBody>
      </p:sp>
      <p:sp>
        <p:nvSpPr>
          <p:cNvPr id="439" name="Google Shape;43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PROVING BIG-O BOUNDS: EXAMPLE</a:t>
            </a:r>
            <a:endParaRPr sz="3600">
              <a:solidFill>
                <a:schemeClr val="accent5"/>
              </a:solidFill>
              <a:latin typeface="Lato Light"/>
              <a:ea typeface="Lato Light"/>
              <a:cs typeface="Lato Light"/>
              <a:sym typeface="Lato Light"/>
            </a:endParaRPr>
          </a:p>
        </p:txBody>
      </p:sp>
      <p:sp>
        <p:nvSpPr>
          <p:cNvPr id="445" name="Google Shape;445;p59"/>
          <p:cNvSpPr/>
          <p:nvPr/>
        </p:nvSpPr>
        <p:spPr>
          <a:xfrm>
            <a:off x="3291600" y="1157631"/>
            <a:ext cx="2560800" cy="1231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600">
                <a:solidFill>
                  <a:schemeClr val="dk1"/>
                </a:solidFill>
                <a:latin typeface="Assistant"/>
                <a:ea typeface="Assistant"/>
                <a:cs typeface="Assistant"/>
                <a:sym typeface="Assistant"/>
              </a:rPr>
              <a:t>T(n) = O(f(n))</a:t>
            </a:r>
            <a:r>
              <a:rPr lang="en" sz="1600">
                <a:solidFill>
                  <a:schemeClr val="dk1"/>
                </a:solidFill>
                <a:latin typeface="Assistant ExtraLight"/>
                <a:ea typeface="Assistant ExtraLight"/>
                <a:cs typeface="Assistant ExtraLight"/>
                <a:sym typeface="Assistant ExtraLight"/>
              </a:rPr>
              <a:t> </a:t>
            </a:r>
            <a:endParaRPr sz="16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600">
                <a:solidFill>
                  <a:schemeClr val="dk1"/>
                </a:solidFill>
                <a:latin typeface="Assistant ExtraLight"/>
                <a:ea typeface="Assistant ExtraLight"/>
                <a:cs typeface="Assistant ExtraLight"/>
                <a:sym typeface="Assistant ExtraLight"/>
              </a:rPr>
              <a:t>⇔</a:t>
            </a:r>
            <a:br>
              <a:rPr lang="en" sz="1600">
                <a:solidFill>
                  <a:schemeClr val="dk1"/>
                </a:solidFill>
                <a:latin typeface="Assistant ExtraLight"/>
                <a:ea typeface="Assistant ExtraLight"/>
                <a:cs typeface="Assistant ExtraLight"/>
                <a:sym typeface="Assistant ExtraLight"/>
              </a:rPr>
            </a:br>
            <a:r>
              <a:rPr lang="en" sz="1900">
                <a:solidFill>
                  <a:schemeClr val="dk1"/>
                </a:solidFill>
                <a:latin typeface="Assistant Light"/>
                <a:ea typeface="Assistant Light"/>
                <a:cs typeface="Assistant Light"/>
                <a:sym typeface="Assistant Light"/>
              </a:rPr>
              <a:t>∃</a:t>
            </a:r>
            <a:r>
              <a:rPr lang="en" sz="1600">
                <a:solidFill>
                  <a:schemeClr val="dk1"/>
                </a:solidFill>
                <a:latin typeface="Assistant Light"/>
                <a:ea typeface="Assistant Light"/>
                <a:cs typeface="Assistant Light"/>
                <a:sym typeface="Assistant Light"/>
              </a:rPr>
              <a:t> c , n</a:t>
            </a:r>
            <a:r>
              <a:rPr lang="en" sz="1600" baseline="-25000">
                <a:solidFill>
                  <a:schemeClr val="dk1"/>
                </a:solidFill>
                <a:latin typeface="Assistant Light"/>
                <a:ea typeface="Assistant Light"/>
                <a:cs typeface="Assistant Light"/>
                <a:sym typeface="Assistant Light"/>
              </a:rPr>
              <a:t>0</a:t>
            </a:r>
            <a:r>
              <a:rPr lang="en" sz="1600">
                <a:solidFill>
                  <a:schemeClr val="dk1"/>
                </a:solidFill>
                <a:latin typeface="Assistant Light"/>
                <a:ea typeface="Assistant Light"/>
                <a:cs typeface="Assistant Light"/>
                <a:sym typeface="Assistant Light"/>
              </a:rPr>
              <a:t> &gt; 0  s.t. </a:t>
            </a:r>
            <a:r>
              <a:rPr lang="en" sz="1900">
                <a:solidFill>
                  <a:schemeClr val="dk1"/>
                </a:solidFill>
                <a:latin typeface="Assistant Light"/>
                <a:ea typeface="Assistant Light"/>
                <a:cs typeface="Assistant Light"/>
                <a:sym typeface="Assistant Light"/>
              </a:rPr>
              <a:t>∀</a:t>
            </a:r>
            <a:r>
              <a:rPr lang="en" sz="1600">
                <a:solidFill>
                  <a:schemeClr val="dk1"/>
                </a:solidFill>
                <a:latin typeface="Assistant Light"/>
                <a:ea typeface="Assistant Light"/>
                <a:cs typeface="Assistant Light"/>
                <a:sym typeface="Assistant Light"/>
              </a:rPr>
              <a:t> n ≥ n</a:t>
            </a:r>
            <a:r>
              <a:rPr lang="en" sz="1600" baseline="-25000">
                <a:solidFill>
                  <a:schemeClr val="dk1"/>
                </a:solidFill>
                <a:latin typeface="Assistant Light"/>
                <a:ea typeface="Assistant Light"/>
                <a:cs typeface="Assistant Light"/>
                <a:sym typeface="Assistant Light"/>
              </a:rPr>
              <a:t>0 </a:t>
            </a:r>
            <a:r>
              <a:rPr lang="en" sz="1600">
                <a:solidFill>
                  <a:schemeClr val="dk1"/>
                </a:solidFill>
                <a:latin typeface="Assistant Light"/>
                <a:ea typeface="Assistant Light"/>
                <a:cs typeface="Assistant Light"/>
                <a:sym typeface="Assistant Light"/>
              </a:rPr>
              <a:t>,</a:t>
            </a:r>
            <a:endParaRPr sz="1600">
              <a:solidFill>
                <a:schemeClr val="dk1"/>
              </a:solidFill>
              <a:latin typeface="Assistant ExtraLight"/>
              <a:ea typeface="Assistant ExtraLight"/>
              <a:cs typeface="Assistant ExtraLight"/>
              <a:sym typeface="Assistant ExtraLight"/>
            </a:endParaRPr>
          </a:p>
          <a:p>
            <a:pPr marL="0" marR="0" lvl="0" indent="0" algn="ctr" rtl="0">
              <a:spcBef>
                <a:spcPts val="1000"/>
              </a:spcBef>
              <a:spcAft>
                <a:spcPts val="0"/>
              </a:spcAft>
              <a:buNone/>
            </a:pPr>
            <a:r>
              <a:rPr lang="en" sz="1600">
                <a:solidFill>
                  <a:schemeClr val="dk1"/>
                </a:solidFill>
                <a:latin typeface="Assistant SemiBold"/>
                <a:ea typeface="Assistant SemiBold"/>
                <a:cs typeface="Assistant SemiBold"/>
                <a:sym typeface="Assistant SemiBold"/>
              </a:rPr>
              <a:t>T(n) ≤ c · f(n)</a:t>
            </a:r>
            <a:endParaRPr sz="2200" b="1">
              <a:solidFill>
                <a:schemeClr val="dk1"/>
              </a:solidFill>
              <a:latin typeface="Assistant"/>
              <a:ea typeface="Assistant"/>
              <a:cs typeface="Assistant"/>
              <a:sym typeface="Assistant"/>
            </a:endParaRPr>
          </a:p>
        </p:txBody>
      </p:sp>
      <p:sp>
        <p:nvSpPr>
          <p:cNvPr id="446" name="Google Shape;446;p59"/>
          <p:cNvSpPr txBox="1"/>
          <p:nvPr/>
        </p:nvSpPr>
        <p:spPr>
          <a:xfrm>
            <a:off x="311700" y="2457100"/>
            <a:ext cx="8520600" cy="5031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500"/>
              </a:spcAft>
              <a:buNone/>
            </a:pPr>
            <a:r>
              <a:rPr lang="en" sz="2000" b="1">
                <a:latin typeface="Assistant"/>
                <a:ea typeface="Assistant"/>
                <a:cs typeface="Assistant"/>
                <a:sym typeface="Assistant"/>
              </a:rPr>
              <a:t>Prove that 3n</a:t>
            </a:r>
            <a:r>
              <a:rPr lang="en" sz="2000" b="1" baseline="30000">
                <a:latin typeface="Assistant"/>
                <a:ea typeface="Assistant"/>
                <a:cs typeface="Assistant"/>
                <a:sym typeface="Assistant"/>
              </a:rPr>
              <a:t>2</a:t>
            </a:r>
            <a:r>
              <a:rPr lang="en" sz="2000" b="1">
                <a:latin typeface="Assistant"/>
                <a:ea typeface="Assistant"/>
                <a:cs typeface="Assistant"/>
                <a:sym typeface="Assistant"/>
              </a:rPr>
              <a:t> + 5n = O(n</a:t>
            </a:r>
            <a:r>
              <a:rPr lang="en" sz="2000" b="1" baseline="30000">
                <a:latin typeface="Assistant"/>
                <a:ea typeface="Assistant"/>
                <a:cs typeface="Assistant"/>
                <a:sym typeface="Assistant"/>
              </a:rPr>
              <a:t>2</a:t>
            </a:r>
            <a:r>
              <a:rPr lang="en" sz="2000" b="1">
                <a:latin typeface="Assistant"/>
                <a:ea typeface="Assistant"/>
                <a:cs typeface="Assistant"/>
                <a:sym typeface="Assistant"/>
              </a:rPr>
              <a:t>).</a:t>
            </a:r>
            <a:endParaRPr sz="2000" b="1">
              <a:solidFill>
                <a:srgbClr val="000000"/>
              </a:solidFill>
              <a:latin typeface="Assistant"/>
              <a:ea typeface="Assistant"/>
              <a:cs typeface="Assistant"/>
              <a:sym typeface="Assistant"/>
            </a:endParaRPr>
          </a:p>
        </p:txBody>
      </p:sp>
      <p:sp>
        <p:nvSpPr>
          <p:cNvPr id="447" name="Google Shape;447;p59"/>
          <p:cNvSpPr txBox="1"/>
          <p:nvPr/>
        </p:nvSpPr>
        <p:spPr>
          <a:xfrm>
            <a:off x="1151100" y="2951675"/>
            <a:ext cx="6841800" cy="1843200"/>
          </a:xfrm>
          <a:prstGeom prst="rect">
            <a:avLst/>
          </a:prstGeom>
          <a:no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0"/>
              </a:spcAft>
              <a:buNone/>
            </a:pPr>
            <a:r>
              <a:rPr lang="en" sz="1500" i="1">
                <a:solidFill>
                  <a:srgbClr val="CC0000"/>
                </a:solidFill>
                <a:latin typeface="Assistant SemiBold"/>
                <a:ea typeface="Assistant SemiBold"/>
                <a:cs typeface="Assistant SemiBold"/>
                <a:sym typeface="Assistant SemiBold"/>
              </a:rPr>
              <a:t>My thinking: </a:t>
            </a:r>
            <a:r>
              <a:rPr lang="en" sz="1500">
                <a:solidFill>
                  <a:srgbClr val="CC0000"/>
                </a:solidFill>
                <a:latin typeface="Assistant SemiBold"/>
                <a:ea typeface="Assistant SemiBold"/>
                <a:cs typeface="Assistant SemiBold"/>
                <a:sym typeface="Assistant SemiBold"/>
              </a:rPr>
              <a:t>I want to find a c &amp; n</a:t>
            </a:r>
            <a:r>
              <a:rPr lang="en" sz="1500" baseline="-25000">
                <a:solidFill>
                  <a:srgbClr val="CC0000"/>
                </a:solidFill>
                <a:latin typeface="Assistant SemiBold"/>
                <a:ea typeface="Assistant SemiBold"/>
                <a:cs typeface="Assistant SemiBold"/>
                <a:sym typeface="Assistant SemiBold"/>
              </a:rPr>
              <a:t>0</a:t>
            </a:r>
            <a:r>
              <a:rPr lang="en" sz="1500">
                <a:solidFill>
                  <a:srgbClr val="CC0000"/>
                </a:solidFill>
                <a:latin typeface="Assistant SemiBold"/>
                <a:ea typeface="Assistant SemiBold"/>
                <a:cs typeface="Assistant SemiBold"/>
                <a:sym typeface="Assistant SemiBold"/>
              </a:rPr>
              <a:t> such that for all n ≥ n</a:t>
            </a:r>
            <a:r>
              <a:rPr lang="en" sz="1500" baseline="-25000">
                <a:solidFill>
                  <a:srgbClr val="CC0000"/>
                </a:solidFill>
                <a:latin typeface="Assistant SemiBold"/>
                <a:ea typeface="Assistant SemiBold"/>
                <a:cs typeface="Assistant SemiBold"/>
                <a:sym typeface="Assistant SemiBold"/>
              </a:rPr>
              <a:t>0</a:t>
            </a:r>
            <a:r>
              <a:rPr lang="en" sz="1500">
                <a:solidFill>
                  <a:srgbClr val="CC0000"/>
                </a:solidFill>
                <a:latin typeface="Assistant SemiBold"/>
                <a:ea typeface="Assistant SemiBold"/>
                <a:cs typeface="Assistant SemiBold"/>
                <a:sym typeface="Assistant SemiBold"/>
              </a:rPr>
              <a:t>: </a:t>
            </a:r>
            <a:endParaRPr sz="1500">
              <a:solidFill>
                <a:srgbClr val="CC0000"/>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2000">
                <a:solidFill>
                  <a:srgbClr val="CC0000"/>
                </a:solidFill>
                <a:latin typeface="Assistant SemiBold"/>
                <a:ea typeface="Assistant SemiBold"/>
                <a:cs typeface="Assistant SemiBold"/>
                <a:sym typeface="Assistant SemiBold"/>
              </a:rPr>
              <a:t>3n</a:t>
            </a:r>
            <a:r>
              <a:rPr lang="en" sz="2000" baseline="30000">
                <a:solidFill>
                  <a:srgbClr val="CC0000"/>
                </a:solidFill>
                <a:latin typeface="Assistant SemiBold"/>
                <a:ea typeface="Assistant SemiBold"/>
                <a:cs typeface="Assistant SemiBold"/>
                <a:sym typeface="Assistant SemiBold"/>
              </a:rPr>
              <a:t>2</a:t>
            </a:r>
            <a:r>
              <a:rPr lang="en" sz="2000">
                <a:solidFill>
                  <a:srgbClr val="CC0000"/>
                </a:solidFill>
                <a:latin typeface="Assistant SemiBold"/>
                <a:ea typeface="Assistant SemiBold"/>
                <a:cs typeface="Assistant SemiBold"/>
                <a:sym typeface="Assistant SemiBold"/>
              </a:rPr>
              <a:t> + 5n ≤ c • n</a:t>
            </a:r>
            <a:r>
              <a:rPr lang="en" sz="2000" baseline="30000">
                <a:solidFill>
                  <a:srgbClr val="CC0000"/>
                </a:solidFill>
                <a:latin typeface="Assistant SemiBold"/>
                <a:ea typeface="Assistant SemiBold"/>
                <a:cs typeface="Assistant SemiBold"/>
                <a:sym typeface="Assistant SemiBold"/>
              </a:rPr>
              <a:t>2</a:t>
            </a:r>
            <a:endParaRPr sz="2000" baseline="30000">
              <a:solidFill>
                <a:srgbClr val="CC0000"/>
              </a:solidFill>
              <a:latin typeface="Assistant SemiBold"/>
              <a:ea typeface="Assistant SemiBold"/>
              <a:cs typeface="Assistant SemiBold"/>
              <a:sym typeface="Assistant SemiBold"/>
            </a:endParaRPr>
          </a:p>
          <a:p>
            <a:pPr marL="0" lvl="0" indent="0" algn="l" rtl="0">
              <a:lnSpc>
                <a:spcPct val="114000"/>
              </a:lnSpc>
              <a:spcBef>
                <a:spcPts val="0"/>
              </a:spcBef>
              <a:spcAft>
                <a:spcPts val="0"/>
              </a:spcAft>
              <a:buNone/>
            </a:pPr>
            <a:r>
              <a:rPr lang="en" sz="1500">
                <a:solidFill>
                  <a:srgbClr val="CC0000"/>
                </a:solidFill>
                <a:latin typeface="Assistant SemiBold"/>
                <a:ea typeface="Assistant SemiBold"/>
                <a:cs typeface="Assistant SemiBold"/>
                <a:sym typeface="Assistant SemiBold"/>
              </a:rPr>
              <a:t>I can rearrange this inequality just to see things a bit more clearly:</a:t>
            </a:r>
            <a:endParaRPr sz="1500">
              <a:solidFill>
                <a:srgbClr val="CC0000"/>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2000">
                <a:solidFill>
                  <a:srgbClr val="CC0000"/>
                </a:solidFill>
                <a:latin typeface="Assistant SemiBold"/>
                <a:ea typeface="Assistant SemiBold"/>
                <a:cs typeface="Assistant SemiBold"/>
                <a:sym typeface="Assistant SemiBold"/>
              </a:rPr>
              <a:t>5n ≤ (c – 3) • n</a:t>
            </a:r>
            <a:r>
              <a:rPr lang="en" sz="2000" baseline="30000">
                <a:solidFill>
                  <a:srgbClr val="CC0000"/>
                </a:solidFill>
                <a:latin typeface="Assistant SemiBold"/>
                <a:ea typeface="Assistant SemiBold"/>
                <a:cs typeface="Assistant SemiBold"/>
                <a:sym typeface="Assistant SemiBold"/>
              </a:rPr>
              <a:t>2</a:t>
            </a:r>
            <a:endParaRPr sz="2000" baseline="30000">
              <a:solidFill>
                <a:srgbClr val="CC0000"/>
              </a:solidFill>
              <a:latin typeface="Assistant SemiBold"/>
              <a:ea typeface="Assistant SemiBold"/>
              <a:cs typeface="Assistant SemiBold"/>
              <a:sym typeface="Assistant SemiBold"/>
            </a:endParaRPr>
          </a:p>
          <a:p>
            <a:pPr marL="0" lvl="0" indent="0" algn="l" rtl="0">
              <a:lnSpc>
                <a:spcPct val="114000"/>
              </a:lnSpc>
              <a:spcBef>
                <a:spcPts val="0"/>
              </a:spcBef>
              <a:spcAft>
                <a:spcPts val="0"/>
              </a:spcAft>
              <a:buNone/>
            </a:pPr>
            <a:r>
              <a:rPr lang="en" sz="1500">
                <a:solidFill>
                  <a:srgbClr val="CC0000"/>
                </a:solidFill>
                <a:latin typeface="Assistant SemiBold"/>
                <a:ea typeface="Assistant SemiBold"/>
                <a:cs typeface="Assistant SemiBold"/>
                <a:sym typeface="Assistant SemiBold"/>
              </a:rPr>
              <a:t>Now let’s cancel out the n:</a:t>
            </a:r>
            <a:endParaRPr sz="1500">
              <a:solidFill>
                <a:srgbClr val="CC0000"/>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2000">
                <a:solidFill>
                  <a:srgbClr val="CC0000"/>
                </a:solidFill>
                <a:latin typeface="Assistant SemiBold"/>
                <a:ea typeface="Assistant SemiBold"/>
                <a:cs typeface="Assistant SemiBold"/>
                <a:sym typeface="Assistant SemiBold"/>
              </a:rPr>
              <a:t>5 ≤ (c – 3) n</a:t>
            </a:r>
            <a:endParaRPr sz="2000" baseline="30000">
              <a:solidFill>
                <a:srgbClr val="CC0000"/>
              </a:solidFill>
              <a:latin typeface="Assistant SemiBold"/>
              <a:ea typeface="Assistant SemiBold"/>
              <a:cs typeface="Assistant SemiBold"/>
              <a:sym typeface="Assistant SemiBold"/>
            </a:endParaRPr>
          </a:p>
        </p:txBody>
      </p:sp>
      <p:sp>
        <p:nvSpPr>
          <p:cNvPr id="448" name="Google Shape;44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449" name="Google Shape;449;p59"/>
          <p:cNvSpPr/>
          <p:nvPr/>
        </p:nvSpPr>
        <p:spPr>
          <a:xfrm>
            <a:off x="6750750" y="2664125"/>
            <a:ext cx="1999200" cy="19992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4000"/>
              </a:lnSpc>
              <a:spcBef>
                <a:spcPts val="0"/>
              </a:spcBef>
              <a:spcAft>
                <a:spcPts val="0"/>
              </a:spcAft>
              <a:buNone/>
            </a:pPr>
            <a:r>
              <a:rPr lang="en" sz="1600">
                <a:solidFill>
                  <a:srgbClr val="CC0000"/>
                </a:solidFill>
                <a:latin typeface="Assistant SemiBold"/>
                <a:ea typeface="Assistant SemiBold"/>
                <a:cs typeface="Assistant SemiBold"/>
                <a:sym typeface="Assistant SemiBold"/>
              </a:rPr>
              <a:t>Let’s choose: </a:t>
            </a:r>
            <a:endParaRPr sz="1600">
              <a:solidFill>
                <a:srgbClr val="CC0000"/>
              </a:solidFill>
              <a:latin typeface="Assistant SemiBold"/>
              <a:ea typeface="Assistant SemiBold"/>
              <a:cs typeface="Assistant SemiBold"/>
              <a:sym typeface="Assistant SemiBold"/>
            </a:endParaRPr>
          </a:p>
          <a:p>
            <a:pPr marL="0" marR="0" lvl="0" indent="0" algn="ctr" rtl="0">
              <a:lnSpc>
                <a:spcPct val="114000"/>
              </a:lnSpc>
              <a:spcBef>
                <a:spcPts val="0"/>
              </a:spcBef>
              <a:spcAft>
                <a:spcPts val="0"/>
              </a:spcAft>
              <a:buNone/>
            </a:pPr>
            <a:r>
              <a:rPr lang="en" sz="1900" b="1">
                <a:solidFill>
                  <a:srgbClr val="CC0000"/>
                </a:solidFill>
                <a:latin typeface="Assistant"/>
                <a:ea typeface="Assistant"/>
                <a:cs typeface="Assistant"/>
                <a:sym typeface="Assistant"/>
              </a:rPr>
              <a:t>c = 4</a:t>
            </a:r>
            <a:endParaRPr sz="1900" b="1">
              <a:solidFill>
                <a:srgbClr val="CC0000"/>
              </a:solidFill>
              <a:latin typeface="Assistant"/>
              <a:ea typeface="Assistant"/>
              <a:cs typeface="Assistant"/>
              <a:sym typeface="Assistant"/>
            </a:endParaRPr>
          </a:p>
          <a:p>
            <a:pPr marL="0" marR="0" lvl="0" indent="0" algn="ctr" rtl="0">
              <a:lnSpc>
                <a:spcPct val="114000"/>
              </a:lnSpc>
              <a:spcBef>
                <a:spcPts val="0"/>
              </a:spcBef>
              <a:spcAft>
                <a:spcPts val="0"/>
              </a:spcAft>
              <a:buNone/>
            </a:pPr>
            <a:r>
              <a:rPr lang="en" sz="1900" b="1">
                <a:solidFill>
                  <a:srgbClr val="CC0000"/>
                </a:solidFill>
                <a:latin typeface="Assistant"/>
                <a:ea typeface="Assistant"/>
                <a:cs typeface="Assistant"/>
                <a:sym typeface="Assistant"/>
              </a:rPr>
              <a:t>n</a:t>
            </a:r>
            <a:r>
              <a:rPr lang="en" sz="1900" b="1" baseline="-25000">
                <a:solidFill>
                  <a:srgbClr val="CC0000"/>
                </a:solidFill>
                <a:latin typeface="Assistant"/>
                <a:ea typeface="Assistant"/>
                <a:cs typeface="Assistant"/>
                <a:sym typeface="Assistant"/>
              </a:rPr>
              <a:t>0</a:t>
            </a:r>
            <a:r>
              <a:rPr lang="en" sz="1900" b="1">
                <a:solidFill>
                  <a:srgbClr val="CC0000"/>
                </a:solidFill>
                <a:latin typeface="Assistant"/>
                <a:ea typeface="Assistant"/>
                <a:cs typeface="Assistant"/>
                <a:sym typeface="Assistant"/>
              </a:rPr>
              <a:t>= 5</a:t>
            </a:r>
            <a:endParaRPr sz="1900" b="1">
              <a:solidFill>
                <a:srgbClr val="CC0000"/>
              </a:solidFill>
              <a:latin typeface="Assistant"/>
              <a:ea typeface="Assistant"/>
              <a:cs typeface="Assistant"/>
              <a:sym typeface="Assistant"/>
            </a:endParaRPr>
          </a:p>
          <a:p>
            <a:pPr marL="0" marR="0" lvl="0" indent="0" algn="ctr" rtl="0">
              <a:lnSpc>
                <a:spcPct val="114000"/>
              </a:lnSpc>
              <a:spcBef>
                <a:spcPts val="0"/>
              </a:spcBef>
              <a:spcAft>
                <a:spcPts val="0"/>
              </a:spcAft>
              <a:buClr>
                <a:schemeClr val="dk1"/>
              </a:buClr>
              <a:buSzPts val="1100"/>
              <a:buFont typeface="Arial"/>
              <a:buNone/>
            </a:pPr>
            <a:r>
              <a:rPr lang="en" sz="1100">
                <a:solidFill>
                  <a:srgbClr val="CC0000"/>
                </a:solidFill>
                <a:latin typeface="Assistant SemiBold"/>
                <a:ea typeface="Assistant SemiBold"/>
                <a:cs typeface="Assistant SemiBold"/>
                <a:sym typeface="Assistant SemiBold"/>
              </a:rPr>
              <a:t>(other choices work too! </a:t>
            </a:r>
            <a:br>
              <a:rPr lang="en" sz="1100">
                <a:solidFill>
                  <a:srgbClr val="CC0000"/>
                </a:solidFill>
                <a:latin typeface="Assistant SemiBold"/>
                <a:ea typeface="Assistant SemiBold"/>
                <a:cs typeface="Assistant SemiBold"/>
                <a:sym typeface="Assistant SemiBold"/>
              </a:rPr>
            </a:br>
            <a:r>
              <a:rPr lang="en" sz="1100">
                <a:solidFill>
                  <a:srgbClr val="CC0000"/>
                </a:solidFill>
                <a:latin typeface="Assistant SemiBold"/>
                <a:ea typeface="Assistant SemiBold"/>
                <a:cs typeface="Assistant SemiBold"/>
                <a:sym typeface="Assistant SemiBold"/>
              </a:rPr>
              <a:t>e.g. c= 10, n</a:t>
            </a:r>
            <a:r>
              <a:rPr lang="en" sz="1100" baseline="-25000">
                <a:solidFill>
                  <a:srgbClr val="CC0000"/>
                </a:solidFill>
                <a:latin typeface="Assistant SemiBold"/>
                <a:ea typeface="Assistant SemiBold"/>
                <a:cs typeface="Assistant SemiBold"/>
                <a:sym typeface="Assistant SemiBold"/>
              </a:rPr>
              <a:t>0</a:t>
            </a:r>
            <a:r>
              <a:rPr lang="en" sz="1100">
                <a:solidFill>
                  <a:srgbClr val="CC0000"/>
                </a:solidFill>
                <a:latin typeface="Assistant SemiBold"/>
                <a:ea typeface="Assistant SemiBold"/>
                <a:cs typeface="Assistant SemiBold"/>
                <a:sym typeface="Assistant SemiBold"/>
              </a:rPr>
              <a:t> = 10)</a:t>
            </a:r>
            <a:endParaRPr sz="600">
              <a:solidFill>
                <a:srgbClr val="CC0000"/>
              </a:solidFill>
              <a:latin typeface="Assistant SemiBold"/>
              <a:ea typeface="Assistant SemiBold"/>
              <a:cs typeface="Assistant SemiBold"/>
              <a:sym typeface="Assistant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PROVING BIG-O BOUNDS: EXAMPLE</a:t>
            </a:r>
            <a:endParaRPr sz="3600">
              <a:solidFill>
                <a:schemeClr val="accent5"/>
              </a:solidFill>
              <a:latin typeface="Lato Light"/>
              <a:ea typeface="Lato Light"/>
              <a:cs typeface="Lato Light"/>
              <a:sym typeface="Lato Light"/>
            </a:endParaRPr>
          </a:p>
        </p:txBody>
      </p:sp>
      <p:sp>
        <p:nvSpPr>
          <p:cNvPr id="455" name="Google Shape;455;p60"/>
          <p:cNvSpPr/>
          <p:nvPr/>
        </p:nvSpPr>
        <p:spPr>
          <a:xfrm>
            <a:off x="3291600" y="1157631"/>
            <a:ext cx="2560800" cy="1231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600">
                <a:solidFill>
                  <a:schemeClr val="dk1"/>
                </a:solidFill>
                <a:latin typeface="Assistant"/>
                <a:ea typeface="Assistant"/>
                <a:cs typeface="Assistant"/>
                <a:sym typeface="Assistant"/>
              </a:rPr>
              <a:t>T(n) = O(f(n))</a:t>
            </a:r>
            <a:r>
              <a:rPr lang="en" sz="1600">
                <a:solidFill>
                  <a:schemeClr val="dk1"/>
                </a:solidFill>
                <a:latin typeface="Assistant ExtraLight"/>
                <a:ea typeface="Assistant ExtraLight"/>
                <a:cs typeface="Assistant ExtraLight"/>
                <a:sym typeface="Assistant ExtraLight"/>
              </a:rPr>
              <a:t> </a:t>
            </a:r>
            <a:endParaRPr sz="16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600">
                <a:solidFill>
                  <a:schemeClr val="dk1"/>
                </a:solidFill>
                <a:latin typeface="Assistant ExtraLight"/>
                <a:ea typeface="Assistant ExtraLight"/>
                <a:cs typeface="Assistant ExtraLight"/>
                <a:sym typeface="Assistant ExtraLight"/>
              </a:rPr>
              <a:t>⇔</a:t>
            </a:r>
            <a:br>
              <a:rPr lang="en" sz="1600">
                <a:solidFill>
                  <a:schemeClr val="dk1"/>
                </a:solidFill>
                <a:latin typeface="Assistant ExtraLight"/>
                <a:ea typeface="Assistant ExtraLight"/>
                <a:cs typeface="Assistant ExtraLight"/>
                <a:sym typeface="Assistant ExtraLight"/>
              </a:rPr>
            </a:br>
            <a:r>
              <a:rPr lang="en" sz="1900">
                <a:solidFill>
                  <a:schemeClr val="dk1"/>
                </a:solidFill>
                <a:latin typeface="Assistant Light"/>
                <a:ea typeface="Assistant Light"/>
                <a:cs typeface="Assistant Light"/>
                <a:sym typeface="Assistant Light"/>
              </a:rPr>
              <a:t>∃</a:t>
            </a:r>
            <a:r>
              <a:rPr lang="en" sz="1600">
                <a:solidFill>
                  <a:schemeClr val="dk1"/>
                </a:solidFill>
                <a:latin typeface="Assistant Light"/>
                <a:ea typeface="Assistant Light"/>
                <a:cs typeface="Assistant Light"/>
                <a:sym typeface="Assistant Light"/>
              </a:rPr>
              <a:t> c , n</a:t>
            </a:r>
            <a:r>
              <a:rPr lang="en" sz="1600" baseline="-25000">
                <a:solidFill>
                  <a:schemeClr val="dk1"/>
                </a:solidFill>
                <a:latin typeface="Assistant Light"/>
                <a:ea typeface="Assistant Light"/>
                <a:cs typeface="Assistant Light"/>
                <a:sym typeface="Assistant Light"/>
              </a:rPr>
              <a:t>0</a:t>
            </a:r>
            <a:r>
              <a:rPr lang="en" sz="1600">
                <a:solidFill>
                  <a:schemeClr val="dk1"/>
                </a:solidFill>
                <a:latin typeface="Assistant Light"/>
                <a:ea typeface="Assistant Light"/>
                <a:cs typeface="Assistant Light"/>
                <a:sym typeface="Assistant Light"/>
              </a:rPr>
              <a:t> &gt; 0  s.t. </a:t>
            </a:r>
            <a:r>
              <a:rPr lang="en" sz="1900">
                <a:solidFill>
                  <a:schemeClr val="dk1"/>
                </a:solidFill>
                <a:latin typeface="Assistant Light"/>
                <a:ea typeface="Assistant Light"/>
                <a:cs typeface="Assistant Light"/>
                <a:sym typeface="Assistant Light"/>
              </a:rPr>
              <a:t>∀</a:t>
            </a:r>
            <a:r>
              <a:rPr lang="en" sz="1600">
                <a:solidFill>
                  <a:schemeClr val="dk1"/>
                </a:solidFill>
                <a:latin typeface="Assistant Light"/>
                <a:ea typeface="Assistant Light"/>
                <a:cs typeface="Assistant Light"/>
                <a:sym typeface="Assistant Light"/>
              </a:rPr>
              <a:t> n ≥ n</a:t>
            </a:r>
            <a:r>
              <a:rPr lang="en" sz="1600" baseline="-25000">
                <a:solidFill>
                  <a:schemeClr val="dk1"/>
                </a:solidFill>
                <a:latin typeface="Assistant Light"/>
                <a:ea typeface="Assistant Light"/>
                <a:cs typeface="Assistant Light"/>
                <a:sym typeface="Assistant Light"/>
              </a:rPr>
              <a:t>0 </a:t>
            </a:r>
            <a:r>
              <a:rPr lang="en" sz="1600">
                <a:solidFill>
                  <a:schemeClr val="dk1"/>
                </a:solidFill>
                <a:latin typeface="Assistant Light"/>
                <a:ea typeface="Assistant Light"/>
                <a:cs typeface="Assistant Light"/>
                <a:sym typeface="Assistant Light"/>
              </a:rPr>
              <a:t>,</a:t>
            </a:r>
            <a:endParaRPr sz="1600">
              <a:solidFill>
                <a:schemeClr val="dk1"/>
              </a:solidFill>
              <a:latin typeface="Assistant ExtraLight"/>
              <a:ea typeface="Assistant ExtraLight"/>
              <a:cs typeface="Assistant ExtraLight"/>
              <a:sym typeface="Assistant ExtraLight"/>
            </a:endParaRPr>
          </a:p>
          <a:p>
            <a:pPr marL="0" marR="0" lvl="0" indent="0" algn="ctr" rtl="0">
              <a:spcBef>
                <a:spcPts val="1000"/>
              </a:spcBef>
              <a:spcAft>
                <a:spcPts val="0"/>
              </a:spcAft>
              <a:buNone/>
            </a:pPr>
            <a:r>
              <a:rPr lang="en" sz="1600">
                <a:solidFill>
                  <a:schemeClr val="dk1"/>
                </a:solidFill>
                <a:latin typeface="Assistant SemiBold"/>
                <a:ea typeface="Assistant SemiBold"/>
                <a:cs typeface="Assistant SemiBold"/>
                <a:sym typeface="Assistant SemiBold"/>
              </a:rPr>
              <a:t>T(n) ≤ c · f(n)</a:t>
            </a:r>
            <a:endParaRPr sz="2200" b="1">
              <a:solidFill>
                <a:schemeClr val="dk1"/>
              </a:solidFill>
              <a:latin typeface="Assistant"/>
              <a:ea typeface="Assistant"/>
              <a:cs typeface="Assistant"/>
              <a:sym typeface="Assistant"/>
            </a:endParaRPr>
          </a:p>
        </p:txBody>
      </p:sp>
      <p:sp>
        <p:nvSpPr>
          <p:cNvPr id="456" name="Google Shape;456;p60"/>
          <p:cNvSpPr txBox="1"/>
          <p:nvPr/>
        </p:nvSpPr>
        <p:spPr>
          <a:xfrm>
            <a:off x="311700" y="2457100"/>
            <a:ext cx="8520600" cy="5031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500"/>
              </a:spcAft>
              <a:buNone/>
            </a:pPr>
            <a:r>
              <a:rPr lang="en" sz="2000" b="1">
                <a:latin typeface="Assistant"/>
                <a:ea typeface="Assistant"/>
                <a:cs typeface="Assistant"/>
                <a:sym typeface="Assistant"/>
              </a:rPr>
              <a:t>Prove that 3n</a:t>
            </a:r>
            <a:r>
              <a:rPr lang="en" sz="2000" b="1" baseline="30000">
                <a:latin typeface="Assistant"/>
                <a:ea typeface="Assistant"/>
                <a:cs typeface="Assistant"/>
                <a:sym typeface="Assistant"/>
              </a:rPr>
              <a:t>2</a:t>
            </a:r>
            <a:r>
              <a:rPr lang="en" sz="2000" b="1">
                <a:latin typeface="Assistant"/>
                <a:ea typeface="Assistant"/>
                <a:cs typeface="Assistant"/>
                <a:sym typeface="Assistant"/>
              </a:rPr>
              <a:t> + 5n = O(n</a:t>
            </a:r>
            <a:r>
              <a:rPr lang="en" sz="2000" b="1" baseline="30000">
                <a:latin typeface="Assistant"/>
                <a:ea typeface="Assistant"/>
                <a:cs typeface="Assistant"/>
                <a:sym typeface="Assistant"/>
              </a:rPr>
              <a:t>2</a:t>
            </a:r>
            <a:r>
              <a:rPr lang="en" sz="2000" b="1">
                <a:latin typeface="Assistant"/>
                <a:ea typeface="Assistant"/>
                <a:cs typeface="Assistant"/>
                <a:sym typeface="Assistant"/>
              </a:rPr>
              <a:t>).</a:t>
            </a:r>
            <a:endParaRPr sz="2000" b="1">
              <a:solidFill>
                <a:srgbClr val="000000"/>
              </a:solidFill>
              <a:latin typeface="Assistant"/>
              <a:ea typeface="Assistant"/>
              <a:cs typeface="Assistant"/>
              <a:sym typeface="Assistant"/>
            </a:endParaRPr>
          </a:p>
        </p:txBody>
      </p:sp>
      <p:sp>
        <p:nvSpPr>
          <p:cNvPr id="457" name="Google Shape;457;p60"/>
          <p:cNvSpPr txBox="1"/>
          <p:nvPr/>
        </p:nvSpPr>
        <p:spPr>
          <a:xfrm>
            <a:off x="1151100" y="2951675"/>
            <a:ext cx="6841800" cy="1843200"/>
          </a:xfrm>
          <a:prstGeom prst="rect">
            <a:avLst/>
          </a:prstGeom>
          <a:no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0"/>
              </a:spcAft>
              <a:buNone/>
            </a:pPr>
            <a:r>
              <a:rPr lang="en" sz="1500">
                <a:solidFill>
                  <a:schemeClr val="accent5"/>
                </a:solidFill>
                <a:latin typeface="Assistant SemiBold"/>
                <a:ea typeface="Assistant SemiBold"/>
                <a:cs typeface="Assistant SemiBold"/>
                <a:sym typeface="Assistant SemiBold"/>
              </a:rPr>
              <a:t>Let c = 4 and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 5. We will now show that 3n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+ 5n  ≤  c</a:t>
            </a:r>
            <a:r>
              <a:rPr lang="en">
                <a:solidFill>
                  <a:schemeClr val="accent5"/>
                </a:solidFill>
                <a:latin typeface="Assistant SemiBold"/>
                <a:ea typeface="Assistant SemiBold"/>
                <a:cs typeface="Assistant SemiBold"/>
                <a:sym typeface="Assistant SemiBold"/>
              </a:rPr>
              <a:t>・</a:t>
            </a:r>
            <a:r>
              <a:rPr lang="en" sz="1500">
                <a:solidFill>
                  <a:schemeClr val="accent5"/>
                </a:solidFill>
                <a:latin typeface="Assistant SemiBold"/>
                <a:ea typeface="Assistant SemiBold"/>
                <a:cs typeface="Assistant SemiBold"/>
                <a:sym typeface="Assistant SemiBold"/>
              </a:rPr>
              <a:t>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for all n ≥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We know that for any n ≥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we have:</a:t>
            </a:r>
            <a:endParaRPr sz="1500">
              <a:solidFill>
                <a:schemeClr val="accent5"/>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1500">
                <a:solidFill>
                  <a:schemeClr val="accent5"/>
                </a:solidFill>
                <a:latin typeface="Assistant SemiBold"/>
                <a:ea typeface="Assistant SemiBold"/>
                <a:cs typeface="Assistant SemiBold"/>
                <a:sym typeface="Assistant SemiBold"/>
              </a:rPr>
              <a:t>5 ≤ n </a:t>
            </a:r>
            <a:endParaRPr sz="1500">
              <a:solidFill>
                <a:schemeClr val="accent5"/>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1500">
                <a:solidFill>
                  <a:schemeClr val="accent5"/>
                </a:solidFill>
                <a:latin typeface="Assistant SemiBold"/>
                <a:ea typeface="Assistant SemiBold"/>
                <a:cs typeface="Assistant SemiBold"/>
                <a:sym typeface="Assistant SemiBold"/>
              </a:rPr>
              <a:t>5n ≤ n</a:t>
            </a:r>
            <a:r>
              <a:rPr lang="en" sz="1500" baseline="30000">
                <a:solidFill>
                  <a:schemeClr val="accent5"/>
                </a:solidFill>
                <a:latin typeface="Assistant SemiBold"/>
                <a:ea typeface="Assistant SemiBold"/>
                <a:cs typeface="Assistant SemiBold"/>
                <a:sym typeface="Assistant SemiBold"/>
              </a:rPr>
              <a:t>2</a:t>
            </a:r>
            <a:endParaRPr sz="1500">
              <a:solidFill>
                <a:schemeClr val="accent5"/>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1500">
                <a:solidFill>
                  <a:schemeClr val="accent5"/>
                </a:solidFill>
                <a:latin typeface="Assistant SemiBold"/>
                <a:ea typeface="Assistant SemiBold"/>
                <a:cs typeface="Assistant SemiBold"/>
                <a:sym typeface="Assistant SemiBold"/>
              </a:rPr>
              <a:t>3n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+ 5n ≤ 4n</a:t>
            </a:r>
            <a:r>
              <a:rPr lang="en" sz="1500" baseline="30000">
                <a:solidFill>
                  <a:schemeClr val="accent5"/>
                </a:solidFill>
                <a:latin typeface="Assistant SemiBold"/>
                <a:ea typeface="Assistant SemiBold"/>
                <a:cs typeface="Assistant SemiBold"/>
                <a:sym typeface="Assistant SemiBold"/>
              </a:rPr>
              <a:t>2</a:t>
            </a:r>
            <a:endParaRPr sz="1500">
              <a:solidFill>
                <a:schemeClr val="accent5"/>
              </a:solidFill>
              <a:latin typeface="Assistant SemiBold"/>
              <a:ea typeface="Assistant SemiBold"/>
              <a:cs typeface="Assistant SemiBold"/>
              <a:sym typeface="Assistant SemiBold"/>
            </a:endParaRPr>
          </a:p>
          <a:p>
            <a:pPr marL="0" lvl="0" indent="0" algn="l" rtl="0">
              <a:lnSpc>
                <a:spcPct val="114000"/>
              </a:lnSpc>
              <a:spcBef>
                <a:spcPts val="600"/>
              </a:spcBef>
              <a:spcAft>
                <a:spcPts val="0"/>
              </a:spcAft>
              <a:buNone/>
            </a:pPr>
            <a:r>
              <a:rPr lang="en" sz="1500">
                <a:solidFill>
                  <a:schemeClr val="accent5"/>
                </a:solidFill>
                <a:latin typeface="Assistant SemiBold"/>
                <a:ea typeface="Assistant SemiBold"/>
                <a:cs typeface="Assistant SemiBold"/>
                <a:sym typeface="Assistant SemiBold"/>
              </a:rPr>
              <a:t>Using our choice of c and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we have successfully shown that 3n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+ 5n  ≤  c</a:t>
            </a:r>
            <a:r>
              <a:rPr lang="en">
                <a:solidFill>
                  <a:schemeClr val="accent5"/>
                </a:solidFill>
                <a:latin typeface="Assistant SemiBold"/>
                <a:ea typeface="Assistant SemiBold"/>
                <a:cs typeface="Assistant SemiBold"/>
                <a:sym typeface="Assistant SemiBold"/>
              </a:rPr>
              <a:t>・</a:t>
            </a:r>
            <a:r>
              <a:rPr lang="en" sz="1500">
                <a:solidFill>
                  <a:schemeClr val="accent5"/>
                </a:solidFill>
                <a:latin typeface="Assistant SemiBold"/>
                <a:ea typeface="Assistant SemiBold"/>
                <a:cs typeface="Assistant SemiBold"/>
                <a:sym typeface="Assistant SemiBold"/>
              </a:rPr>
              <a:t>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for all n ≥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From the definition of Big-O, this proves that 3n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+ 5n = O(n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a:t>
            </a:r>
            <a:endParaRPr sz="1300">
              <a:solidFill>
                <a:schemeClr val="accent5"/>
              </a:solidFill>
              <a:latin typeface="Assistant SemiBold"/>
              <a:ea typeface="Assistant SemiBold"/>
              <a:cs typeface="Assistant SemiBold"/>
              <a:sym typeface="Assistant SemiBold"/>
            </a:endParaRPr>
          </a:p>
        </p:txBody>
      </p:sp>
      <p:sp>
        <p:nvSpPr>
          <p:cNvPr id="458" name="Google Shape;458;p60"/>
          <p:cNvSpPr/>
          <p:nvPr/>
        </p:nvSpPr>
        <p:spPr>
          <a:xfrm>
            <a:off x="7697425" y="4687425"/>
            <a:ext cx="117600" cy="11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0000"/>
              </a:solidFill>
            </a:endParaRPr>
          </a:p>
        </p:txBody>
      </p:sp>
      <p:sp>
        <p:nvSpPr>
          <p:cNvPr id="459" name="Google Shape;45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DISPROVING BIG-O BOUNDS</a:t>
            </a:r>
            <a:endParaRPr sz="3600">
              <a:solidFill>
                <a:schemeClr val="accent5"/>
              </a:solidFill>
              <a:latin typeface="Lato Light"/>
              <a:ea typeface="Lato Light"/>
              <a:cs typeface="Lato Light"/>
              <a:sym typeface="Lato Light"/>
            </a:endParaRPr>
          </a:p>
        </p:txBody>
      </p:sp>
      <p:sp>
        <p:nvSpPr>
          <p:cNvPr id="465" name="Google Shape;465;p61"/>
          <p:cNvSpPr txBox="1"/>
          <p:nvPr/>
        </p:nvSpPr>
        <p:spPr>
          <a:xfrm>
            <a:off x="483300" y="1037762"/>
            <a:ext cx="8177400" cy="548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700">
                <a:solidFill>
                  <a:schemeClr val="dk1"/>
                </a:solidFill>
                <a:latin typeface="Assistant Light"/>
                <a:ea typeface="Assistant Light"/>
                <a:cs typeface="Assistant Light"/>
                <a:sym typeface="Assistant Light"/>
              </a:rPr>
              <a:t>If you’re ever asked to formally disprove that T(n) is O(f(n)), use</a:t>
            </a:r>
            <a:r>
              <a:rPr lang="en" sz="1700" b="1">
                <a:solidFill>
                  <a:schemeClr val="dk1"/>
                </a:solidFill>
                <a:latin typeface="Assistant"/>
                <a:ea typeface="Assistant"/>
                <a:cs typeface="Assistant"/>
                <a:sym typeface="Assistant"/>
              </a:rPr>
              <a:t> proof by contradiction!</a:t>
            </a:r>
            <a:endParaRPr sz="1700"/>
          </a:p>
        </p:txBody>
      </p:sp>
      <p:sp>
        <p:nvSpPr>
          <p:cNvPr id="466" name="Google Shape;466;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4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WHAT WE’LL COVER TODAY</a:t>
            </a:r>
            <a:endParaRPr sz="3600">
              <a:solidFill>
                <a:schemeClr val="accent5"/>
              </a:solidFill>
              <a:latin typeface="Lato Light"/>
              <a:ea typeface="Lato Light"/>
              <a:cs typeface="Lato Light"/>
              <a:sym typeface="Lato Light"/>
            </a:endParaRPr>
          </a:p>
        </p:txBody>
      </p:sp>
      <p:sp>
        <p:nvSpPr>
          <p:cNvPr id="188" name="Google Shape;18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4000"/>
              </a:lnSpc>
              <a:spcBef>
                <a:spcPts val="0"/>
              </a:spcBef>
              <a:spcAft>
                <a:spcPts val="0"/>
              </a:spcAft>
              <a:buClr>
                <a:srgbClr val="000000"/>
              </a:buClr>
              <a:buSzPts val="2000"/>
              <a:buFont typeface="Assistant Light"/>
              <a:buChar char="●"/>
            </a:pPr>
            <a:r>
              <a:rPr lang="en"/>
              <a:t>More Asymptotic Analysis: Big-O and friends!</a:t>
            </a:r>
            <a:endParaRPr/>
          </a:p>
          <a:p>
            <a:pPr marL="914400" lvl="1" indent="-330200" algn="l" rtl="0">
              <a:lnSpc>
                <a:spcPct val="114000"/>
              </a:lnSpc>
              <a:spcBef>
                <a:spcPts val="0"/>
              </a:spcBef>
              <a:spcAft>
                <a:spcPts val="0"/>
              </a:spcAft>
              <a:buSzPts val="1600"/>
              <a:buChar char="○"/>
            </a:pPr>
            <a:r>
              <a:rPr lang="en" sz="1800">
                <a:solidFill>
                  <a:schemeClr val="dk1"/>
                </a:solidFill>
                <a:latin typeface="Assistant ExtraLight"/>
                <a:ea typeface="Assistant ExtraLight"/>
                <a:cs typeface="Assistant ExtraLight"/>
                <a:sym typeface="Assistant ExtraLight"/>
              </a:rPr>
              <a:t>Mathematical definitions &amp; proving Big-O bounds</a:t>
            </a:r>
            <a:endParaRPr/>
          </a:p>
          <a:p>
            <a:pPr marL="457200" lvl="0" indent="-355600" algn="l" rtl="0">
              <a:lnSpc>
                <a:spcPct val="114000"/>
              </a:lnSpc>
              <a:spcBef>
                <a:spcPts val="0"/>
              </a:spcBef>
              <a:spcAft>
                <a:spcPts val="0"/>
              </a:spcAft>
              <a:buClr>
                <a:srgbClr val="000000"/>
              </a:buClr>
              <a:buSzPts val="2000"/>
              <a:buFont typeface="Assistant Light"/>
              <a:buChar char="●"/>
            </a:pPr>
            <a:r>
              <a:rPr lang="en"/>
              <a:t>Insertion Sort</a:t>
            </a:r>
            <a:endParaRPr/>
          </a:p>
          <a:p>
            <a:pPr marL="914400" lvl="1" indent="-342900" algn="l" rtl="0">
              <a:lnSpc>
                <a:spcPct val="114000"/>
              </a:lnSpc>
              <a:spcBef>
                <a:spcPts val="0"/>
              </a:spcBef>
              <a:spcAft>
                <a:spcPts val="0"/>
              </a:spcAft>
              <a:buClr>
                <a:schemeClr val="dk1"/>
              </a:buClr>
              <a:buSzPts val="1800"/>
              <a:buFont typeface="Assistant ExtraLight"/>
              <a:buChar char="○"/>
            </a:pPr>
            <a:r>
              <a:rPr lang="en" sz="1800">
                <a:solidFill>
                  <a:schemeClr val="dk1"/>
                </a:solidFill>
                <a:latin typeface="Assistant ExtraLight"/>
                <a:ea typeface="Assistant ExtraLight"/>
                <a:cs typeface="Assistant ExtraLight"/>
                <a:sym typeface="Assistant ExtraLight"/>
              </a:rPr>
              <a:t>Proof of Correctness (using induction) &amp; Runtime Analysis</a:t>
            </a:r>
            <a:endParaRPr sz="1800">
              <a:solidFill>
                <a:schemeClr val="dk1"/>
              </a:solidFill>
              <a:latin typeface="Assistant ExtraLight"/>
              <a:ea typeface="Assistant ExtraLight"/>
              <a:cs typeface="Assistant ExtraLight"/>
              <a:sym typeface="Assistant ExtraLight"/>
            </a:endParaRPr>
          </a:p>
          <a:p>
            <a:pPr marL="457200" lvl="0" indent="-355600" algn="l" rtl="0">
              <a:lnSpc>
                <a:spcPct val="114000"/>
              </a:lnSpc>
              <a:spcBef>
                <a:spcPts val="0"/>
              </a:spcBef>
              <a:spcAft>
                <a:spcPts val="0"/>
              </a:spcAft>
              <a:buClr>
                <a:srgbClr val="000000"/>
              </a:buClr>
              <a:buSzPts val="2000"/>
              <a:buFont typeface="Assistant Light"/>
              <a:buChar char="●"/>
            </a:pPr>
            <a:r>
              <a:rPr lang="en"/>
              <a:t>MergeSort</a:t>
            </a:r>
            <a:endParaRPr sz="2000">
              <a:solidFill>
                <a:srgbClr val="000000"/>
              </a:solidFill>
              <a:latin typeface="Assistant Light"/>
              <a:ea typeface="Assistant Light"/>
              <a:cs typeface="Assistant Light"/>
              <a:sym typeface="Assistant Light"/>
            </a:endParaRPr>
          </a:p>
          <a:p>
            <a:pPr marL="914400" lvl="1" indent="-342900" algn="l" rtl="0">
              <a:lnSpc>
                <a:spcPct val="114000"/>
              </a:lnSpc>
              <a:spcBef>
                <a:spcPts val="0"/>
              </a:spcBef>
              <a:spcAft>
                <a:spcPts val="0"/>
              </a:spcAft>
              <a:buSzPts val="1800"/>
              <a:buFont typeface="Assistant ExtraLight"/>
              <a:buChar char="○"/>
            </a:pPr>
            <a:r>
              <a:rPr lang="en" sz="1800">
                <a:solidFill>
                  <a:schemeClr val="dk1"/>
                </a:solidFill>
                <a:latin typeface="Assistant ExtraLight"/>
                <a:ea typeface="Assistant ExtraLight"/>
                <a:cs typeface="Assistant ExtraLight"/>
                <a:sym typeface="Assistant ExtraLight"/>
              </a:rPr>
              <a:t>Proof of Correctness (using induction) &amp; Runtime Analysis</a:t>
            </a:r>
            <a:endParaRPr sz="1800">
              <a:solidFill>
                <a:schemeClr val="dk1"/>
              </a:solidFill>
              <a:latin typeface="Assistant ExtraLight"/>
              <a:ea typeface="Assistant ExtraLight"/>
              <a:cs typeface="Assistant ExtraLight"/>
              <a:sym typeface="Assistant ExtraLight"/>
            </a:endParaRPr>
          </a:p>
          <a:p>
            <a:pPr marL="0" lvl="0" indent="0" algn="l" rtl="0">
              <a:lnSpc>
                <a:spcPct val="114000"/>
              </a:lnSpc>
              <a:spcBef>
                <a:spcPts val="0"/>
              </a:spcBef>
              <a:spcAft>
                <a:spcPts val="0"/>
              </a:spcAft>
              <a:buNone/>
            </a:pPr>
            <a:endParaRPr>
              <a:solidFill>
                <a:schemeClr val="dk1"/>
              </a:solidFill>
            </a:endParaRPr>
          </a:p>
        </p:txBody>
      </p:sp>
      <p:sp>
        <p:nvSpPr>
          <p:cNvPr id="189" name="Google Shape;18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DISPROVING BIG-O BOUNDS</a:t>
            </a:r>
            <a:endParaRPr sz="3600">
              <a:solidFill>
                <a:schemeClr val="accent5"/>
              </a:solidFill>
              <a:latin typeface="Lato Light"/>
              <a:ea typeface="Lato Light"/>
              <a:cs typeface="Lato Light"/>
              <a:sym typeface="Lato Light"/>
            </a:endParaRPr>
          </a:p>
        </p:txBody>
      </p:sp>
      <p:sp>
        <p:nvSpPr>
          <p:cNvPr id="472" name="Google Shape;472;p62"/>
          <p:cNvSpPr txBox="1"/>
          <p:nvPr/>
        </p:nvSpPr>
        <p:spPr>
          <a:xfrm>
            <a:off x="483300" y="1037762"/>
            <a:ext cx="8177400" cy="548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700">
                <a:solidFill>
                  <a:schemeClr val="dk1"/>
                </a:solidFill>
                <a:latin typeface="Assistant Light"/>
                <a:ea typeface="Assistant Light"/>
                <a:cs typeface="Assistant Light"/>
                <a:sym typeface="Assistant Light"/>
              </a:rPr>
              <a:t>If you’re ever asked to formally disprove that T(n) is O(f(n)), use</a:t>
            </a:r>
            <a:r>
              <a:rPr lang="en" sz="1700" b="1">
                <a:solidFill>
                  <a:schemeClr val="dk1"/>
                </a:solidFill>
                <a:latin typeface="Assistant"/>
                <a:ea typeface="Assistant"/>
                <a:cs typeface="Assistant"/>
                <a:sym typeface="Assistant"/>
              </a:rPr>
              <a:t> proof by contradiction!</a:t>
            </a:r>
            <a:endParaRPr sz="1700"/>
          </a:p>
        </p:txBody>
      </p:sp>
      <p:sp>
        <p:nvSpPr>
          <p:cNvPr id="473" name="Google Shape;473;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474" name="Google Shape;474;p62"/>
          <p:cNvSpPr/>
          <p:nvPr/>
        </p:nvSpPr>
        <p:spPr>
          <a:xfrm>
            <a:off x="3050400" y="1585850"/>
            <a:ext cx="3043200" cy="30432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4000"/>
              </a:lnSpc>
              <a:spcBef>
                <a:spcPts val="0"/>
              </a:spcBef>
              <a:spcAft>
                <a:spcPts val="0"/>
              </a:spcAft>
              <a:buNone/>
            </a:pPr>
            <a:r>
              <a:rPr lang="en" sz="2000">
                <a:solidFill>
                  <a:srgbClr val="CC0000"/>
                </a:solidFill>
                <a:latin typeface="Assistant SemiBold"/>
                <a:ea typeface="Assistant SemiBold"/>
                <a:cs typeface="Assistant SemiBold"/>
                <a:sym typeface="Assistant SemiBold"/>
              </a:rPr>
              <a:t>This means you </a:t>
            </a:r>
            <a:br>
              <a:rPr lang="en" sz="2000">
                <a:solidFill>
                  <a:srgbClr val="CC0000"/>
                </a:solidFill>
                <a:latin typeface="Assistant SemiBold"/>
                <a:ea typeface="Assistant SemiBold"/>
                <a:cs typeface="Assistant SemiBold"/>
                <a:sym typeface="Assistant SemiBold"/>
              </a:rPr>
            </a:br>
            <a:r>
              <a:rPr lang="en" sz="2000">
                <a:solidFill>
                  <a:srgbClr val="CC0000"/>
                </a:solidFill>
                <a:latin typeface="Assistant SemiBold"/>
                <a:ea typeface="Assistant SemiBold"/>
                <a:cs typeface="Assistant SemiBold"/>
                <a:sym typeface="Assistant SemiBold"/>
              </a:rPr>
              <a:t>need to show that </a:t>
            </a:r>
            <a:br>
              <a:rPr lang="en" sz="2000">
                <a:solidFill>
                  <a:srgbClr val="CC0000"/>
                </a:solidFill>
                <a:latin typeface="Assistant SemiBold"/>
                <a:ea typeface="Assistant SemiBold"/>
                <a:cs typeface="Assistant SemiBold"/>
                <a:sym typeface="Assistant SemiBold"/>
              </a:rPr>
            </a:br>
            <a:r>
              <a:rPr lang="en" sz="2000">
                <a:solidFill>
                  <a:srgbClr val="CC0000"/>
                </a:solidFill>
                <a:latin typeface="Assistant SemiBold"/>
                <a:ea typeface="Assistant SemiBold"/>
                <a:cs typeface="Assistant SemiBold"/>
                <a:sym typeface="Assistant SemiBold"/>
              </a:rPr>
              <a:t>NO POSSIBLE CHOICE of c &amp; n</a:t>
            </a:r>
            <a:r>
              <a:rPr lang="en" sz="2000" baseline="-25000">
                <a:solidFill>
                  <a:srgbClr val="CC0000"/>
                </a:solidFill>
                <a:latin typeface="Assistant SemiBold"/>
                <a:ea typeface="Assistant SemiBold"/>
                <a:cs typeface="Assistant SemiBold"/>
                <a:sym typeface="Assistant SemiBold"/>
              </a:rPr>
              <a:t>0</a:t>
            </a:r>
            <a:r>
              <a:rPr lang="en" sz="2000">
                <a:solidFill>
                  <a:srgbClr val="CC0000"/>
                </a:solidFill>
                <a:latin typeface="Assistant SemiBold"/>
                <a:ea typeface="Assistant SemiBold"/>
                <a:cs typeface="Assistant SemiBold"/>
                <a:sym typeface="Assistant SemiBold"/>
              </a:rPr>
              <a:t> exists </a:t>
            </a:r>
            <a:br>
              <a:rPr lang="en" sz="2000">
                <a:solidFill>
                  <a:srgbClr val="CC0000"/>
                </a:solidFill>
                <a:latin typeface="Assistant SemiBold"/>
                <a:ea typeface="Assistant SemiBold"/>
                <a:cs typeface="Assistant SemiBold"/>
                <a:sym typeface="Assistant SemiBold"/>
              </a:rPr>
            </a:br>
            <a:r>
              <a:rPr lang="en" sz="2000">
                <a:solidFill>
                  <a:srgbClr val="CC0000"/>
                </a:solidFill>
                <a:latin typeface="Assistant SemiBold"/>
                <a:ea typeface="Assistant SemiBold"/>
                <a:cs typeface="Assistant SemiBold"/>
                <a:sym typeface="Assistant SemiBold"/>
              </a:rPr>
              <a:t>such that the Big-O definition holds</a:t>
            </a:r>
            <a:endParaRPr sz="1000">
              <a:solidFill>
                <a:srgbClr val="CC0000"/>
              </a:solidFill>
              <a:latin typeface="Assistant SemiBold"/>
              <a:ea typeface="Assistant SemiBold"/>
              <a:cs typeface="Assistant SemiBold"/>
              <a:sym typeface="Assistant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DISPROVING BIG-O BOUNDS</a:t>
            </a:r>
            <a:endParaRPr sz="3600">
              <a:solidFill>
                <a:schemeClr val="accent5"/>
              </a:solidFill>
              <a:latin typeface="Lato Light"/>
              <a:ea typeface="Lato Light"/>
              <a:cs typeface="Lato Light"/>
              <a:sym typeface="Lato Light"/>
            </a:endParaRPr>
          </a:p>
        </p:txBody>
      </p:sp>
      <p:sp>
        <p:nvSpPr>
          <p:cNvPr id="480" name="Google Shape;480;p63"/>
          <p:cNvSpPr/>
          <p:nvPr/>
        </p:nvSpPr>
        <p:spPr>
          <a:xfrm>
            <a:off x="1067475" y="1470546"/>
            <a:ext cx="7008900" cy="7515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For sake of contradiction, assume that T(n) is O(f(n)). In other words, </a:t>
            </a:r>
            <a:br>
              <a:rPr lang="en" sz="1700">
                <a:solidFill>
                  <a:schemeClr val="dk1"/>
                </a:solidFill>
                <a:latin typeface="Assistant"/>
                <a:ea typeface="Assistant"/>
                <a:cs typeface="Assistant"/>
                <a:sym typeface="Assistant"/>
              </a:rPr>
            </a:br>
            <a:r>
              <a:rPr lang="en" sz="1700">
                <a:solidFill>
                  <a:schemeClr val="dk1"/>
                </a:solidFill>
                <a:latin typeface="Assistant"/>
                <a:ea typeface="Assistant"/>
                <a:cs typeface="Assistant"/>
                <a:sym typeface="Assistant"/>
              </a:rPr>
              <a:t>assume there does indeed exist a choice of c &amp; n</a:t>
            </a:r>
            <a:r>
              <a:rPr lang="en" sz="1700" baseline="-25000">
                <a:solidFill>
                  <a:schemeClr val="dk1"/>
                </a:solidFill>
                <a:latin typeface="Assistant"/>
                <a:ea typeface="Assistant"/>
                <a:cs typeface="Assistant"/>
                <a:sym typeface="Assistant"/>
              </a:rPr>
              <a:t>0</a:t>
            </a:r>
            <a:r>
              <a:rPr lang="en" sz="1700">
                <a:solidFill>
                  <a:schemeClr val="dk1"/>
                </a:solidFill>
                <a:latin typeface="Assistant"/>
                <a:ea typeface="Assistant"/>
                <a:cs typeface="Assistant"/>
                <a:sym typeface="Assistant"/>
              </a:rPr>
              <a:t> </a:t>
            </a:r>
            <a:r>
              <a:rPr lang="en" sz="1700">
                <a:solidFill>
                  <a:schemeClr val="dk1"/>
                </a:solidFill>
                <a:latin typeface="Assistant Light"/>
                <a:ea typeface="Assistant Light"/>
                <a:cs typeface="Assistant Light"/>
                <a:sym typeface="Assistant Light"/>
              </a:rPr>
              <a:t>s.t. </a:t>
            </a: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n ≥ n</a:t>
            </a:r>
            <a:r>
              <a:rPr lang="en" sz="1700" baseline="-25000">
                <a:solidFill>
                  <a:schemeClr val="dk1"/>
                </a:solidFill>
                <a:latin typeface="Assistant Light"/>
                <a:ea typeface="Assistant Light"/>
                <a:cs typeface="Assistant Light"/>
                <a:sym typeface="Assistant Light"/>
              </a:rPr>
              <a:t>0 </a:t>
            </a:r>
            <a:r>
              <a:rPr lang="en" sz="1700">
                <a:solidFill>
                  <a:schemeClr val="dk1"/>
                </a:solidFill>
                <a:latin typeface="Assistant Light"/>
                <a:ea typeface="Assistant Light"/>
                <a:cs typeface="Assistant Light"/>
                <a:sym typeface="Assistant Light"/>
              </a:rPr>
              <a:t>,</a:t>
            </a:r>
            <a:r>
              <a:rPr lang="en" sz="1700">
                <a:solidFill>
                  <a:schemeClr val="dk1"/>
                </a:solidFill>
                <a:latin typeface="Assistant ExtraLight"/>
                <a:ea typeface="Assistant ExtraLight"/>
                <a:cs typeface="Assistant ExtraLight"/>
                <a:sym typeface="Assistant ExtraLight"/>
              </a:rPr>
              <a:t> </a:t>
            </a:r>
            <a:r>
              <a:rPr lang="en" sz="1700">
                <a:solidFill>
                  <a:schemeClr val="dk1"/>
                </a:solidFill>
                <a:latin typeface="Assistant SemiBold"/>
                <a:ea typeface="Assistant SemiBold"/>
                <a:cs typeface="Assistant SemiBold"/>
                <a:sym typeface="Assistant SemiBold"/>
              </a:rPr>
              <a:t>T(n) ≤ c · f(n)</a:t>
            </a:r>
            <a:endParaRPr sz="2300" b="1">
              <a:solidFill>
                <a:schemeClr val="dk1"/>
              </a:solidFill>
              <a:latin typeface="Assistant"/>
              <a:ea typeface="Assistant"/>
              <a:cs typeface="Assistant"/>
              <a:sym typeface="Assistant"/>
            </a:endParaRPr>
          </a:p>
        </p:txBody>
      </p:sp>
      <p:sp>
        <p:nvSpPr>
          <p:cNvPr id="481" name="Google Shape;481;p63"/>
          <p:cNvSpPr txBox="1"/>
          <p:nvPr/>
        </p:nvSpPr>
        <p:spPr>
          <a:xfrm>
            <a:off x="483300" y="1037762"/>
            <a:ext cx="8177400" cy="548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700">
                <a:solidFill>
                  <a:schemeClr val="dk1"/>
                </a:solidFill>
                <a:latin typeface="Assistant Light"/>
                <a:ea typeface="Assistant Light"/>
                <a:cs typeface="Assistant Light"/>
                <a:sym typeface="Assistant Light"/>
              </a:rPr>
              <a:t>If you’re ever asked to formally disprove that T(n) is O(f(n)), use</a:t>
            </a:r>
            <a:r>
              <a:rPr lang="en" sz="1700" b="1">
                <a:solidFill>
                  <a:schemeClr val="dk1"/>
                </a:solidFill>
                <a:latin typeface="Assistant"/>
                <a:ea typeface="Assistant"/>
                <a:cs typeface="Assistant"/>
                <a:sym typeface="Assistant"/>
              </a:rPr>
              <a:t> proof by contradiction!</a:t>
            </a:r>
            <a:endParaRPr sz="1700"/>
          </a:p>
        </p:txBody>
      </p:sp>
      <p:sp>
        <p:nvSpPr>
          <p:cNvPr id="482" name="Google Shape;482;p63"/>
          <p:cNvSpPr txBox="1"/>
          <p:nvPr/>
        </p:nvSpPr>
        <p:spPr>
          <a:xfrm>
            <a:off x="864600" y="2210275"/>
            <a:ext cx="7414800" cy="43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pretend you have a friend that comes up and says “I have a c &amp; n</a:t>
            </a:r>
            <a:r>
              <a:rPr lang="en" sz="1300" baseline="-25000">
                <a:solidFill>
                  <a:srgbClr val="CC0000"/>
                </a:solidFill>
                <a:latin typeface="Assistant Light"/>
                <a:ea typeface="Assistant Light"/>
                <a:cs typeface="Assistant Light"/>
                <a:sym typeface="Assistant Light"/>
              </a:rPr>
              <a:t>0</a:t>
            </a:r>
            <a:r>
              <a:rPr lang="en" sz="1300">
                <a:solidFill>
                  <a:srgbClr val="CC0000"/>
                </a:solidFill>
                <a:latin typeface="Assistant Light"/>
                <a:ea typeface="Assistant Light"/>
                <a:cs typeface="Assistant Light"/>
                <a:sym typeface="Assistant Light"/>
              </a:rPr>
              <a:t> that will prove T(n) = O(f(n))!!!”,</a:t>
            </a:r>
            <a:br>
              <a:rPr lang="en" sz="1300">
                <a:solidFill>
                  <a:srgbClr val="CC0000"/>
                </a:solidFill>
                <a:latin typeface="Assistant Light"/>
                <a:ea typeface="Assistant Light"/>
                <a:cs typeface="Assistant Light"/>
                <a:sym typeface="Assistant Light"/>
              </a:rPr>
            </a:br>
            <a:r>
              <a:rPr lang="en" sz="1300">
                <a:solidFill>
                  <a:srgbClr val="CC0000"/>
                </a:solidFill>
                <a:latin typeface="Assistant Light"/>
                <a:ea typeface="Assistant Light"/>
                <a:cs typeface="Assistant Light"/>
                <a:sym typeface="Assistant Light"/>
              </a:rPr>
              <a:t>and you say  “ok fine, let’s assume your c &amp; n</a:t>
            </a:r>
            <a:r>
              <a:rPr lang="en" sz="1300" baseline="-25000">
                <a:solidFill>
                  <a:srgbClr val="CC0000"/>
                </a:solidFill>
                <a:latin typeface="Assistant Light"/>
                <a:ea typeface="Assistant Light"/>
                <a:cs typeface="Assistant Light"/>
                <a:sym typeface="Assistant Light"/>
              </a:rPr>
              <a:t>0</a:t>
            </a:r>
            <a:r>
              <a:rPr lang="en" sz="1300">
                <a:solidFill>
                  <a:srgbClr val="CC0000"/>
                </a:solidFill>
                <a:latin typeface="Assistant Light"/>
                <a:ea typeface="Assistant Light"/>
                <a:cs typeface="Assistant Light"/>
                <a:sym typeface="Assistant Light"/>
              </a:rPr>
              <a:t> does prove T(n) = O(f(n))” </a:t>
            </a:r>
            <a:endParaRPr sz="1300">
              <a:solidFill>
                <a:srgbClr val="CC0000"/>
              </a:solidFill>
              <a:latin typeface="Assistant Light"/>
              <a:ea typeface="Assistant Light"/>
              <a:cs typeface="Assistant Light"/>
              <a:sym typeface="Assistant Light"/>
            </a:endParaRPr>
          </a:p>
        </p:txBody>
      </p:sp>
      <p:sp>
        <p:nvSpPr>
          <p:cNvPr id="483" name="Google Shape;483;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DISPROVING BIG-O BOUNDS</a:t>
            </a:r>
            <a:endParaRPr sz="3600">
              <a:solidFill>
                <a:schemeClr val="accent5"/>
              </a:solidFill>
              <a:latin typeface="Lato Light"/>
              <a:ea typeface="Lato Light"/>
              <a:cs typeface="Lato Light"/>
              <a:sym typeface="Lato Light"/>
            </a:endParaRPr>
          </a:p>
        </p:txBody>
      </p:sp>
      <p:sp>
        <p:nvSpPr>
          <p:cNvPr id="489" name="Google Shape;489;p64"/>
          <p:cNvSpPr/>
          <p:nvPr/>
        </p:nvSpPr>
        <p:spPr>
          <a:xfrm>
            <a:off x="1067475" y="1470546"/>
            <a:ext cx="7008900" cy="7515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For sake of contradiction, assume that T(n) is O(f(n)). In other words, </a:t>
            </a:r>
            <a:br>
              <a:rPr lang="en" sz="1700">
                <a:solidFill>
                  <a:schemeClr val="dk1"/>
                </a:solidFill>
                <a:latin typeface="Assistant"/>
                <a:ea typeface="Assistant"/>
                <a:cs typeface="Assistant"/>
                <a:sym typeface="Assistant"/>
              </a:rPr>
            </a:br>
            <a:r>
              <a:rPr lang="en" sz="1700">
                <a:solidFill>
                  <a:schemeClr val="dk1"/>
                </a:solidFill>
                <a:latin typeface="Assistant"/>
                <a:ea typeface="Assistant"/>
                <a:cs typeface="Assistant"/>
                <a:sym typeface="Assistant"/>
              </a:rPr>
              <a:t>assume there does indeed exist a choice of c &amp; n</a:t>
            </a:r>
            <a:r>
              <a:rPr lang="en" sz="1700" baseline="-25000">
                <a:solidFill>
                  <a:schemeClr val="dk1"/>
                </a:solidFill>
                <a:latin typeface="Assistant"/>
                <a:ea typeface="Assistant"/>
                <a:cs typeface="Assistant"/>
                <a:sym typeface="Assistant"/>
              </a:rPr>
              <a:t>0</a:t>
            </a:r>
            <a:r>
              <a:rPr lang="en" sz="1700">
                <a:solidFill>
                  <a:schemeClr val="dk1"/>
                </a:solidFill>
                <a:latin typeface="Assistant"/>
                <a:ea typeface="Assistant"/>
                <a:cs typeface="Assistant"/>
                <a:sym typeface="Assistant"/>
              </a:rPr>
              <a:t> </a:t>
            </a:r>
            <a:r>
              <a:rPr lang="en" sz="1700">
                <a:solidFill>
                  <a:schemeClr val="dk1"/>
                </a:solidFill>
                <a:latin typeface="Assistant Light"/>
                <a:ea typeface="Assistant Light"/>
                <a:cs typeface="Assistant Light"/>
                <a:sym typeface="Assistant Light"/>
              </a:rPr>
              <a:t>s.t. </a:t>
            </a: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n ≥ n</a:t>
            </a:r>
            <a:r>
              <a:rPr lang="en" sz="1700" baseline="-25000">
                <a:solidFill>
                  <a:schemeClr val="dk1"/>
                </a:solidFill>
                <a:latin typeface="Assistant Light"/>
                <a:ea typeface="Assistant Light"/>
                <a:cs typeface="Assistant Light"/>
                <a:sym typeface="Assistant Light"/>
              </a:rPr>
              <a:t>0 </a:t>
            </a:r>
            <a:r>
              <a:rPr lang="en" sz="1700">
                <a:solidFill>
                  <a:schemeClr val="dk1"/>
                </a:solidFill>
                <a:latin typeface="Assistant Light"/>
                <a:ea typeface="Assistant Light"/>
                <a:cs typeface="Assistant Light"/>
                <a:sym typeface="Assistant Light"/>
              </a:rPr>
              <a:t>,</a:t>
            </a:r>
            <a:r>
              <a:rPr lang="en" sz="1700">
                <a:solidFill>
                  <a:schemeClr val="dk1"/>
                </a:solidFill>
                <a:latin typeface="Assistant ExtraLight"/>
                <a:ea typeface="Assistant ExtraLight"/>
                <a:cs typeface="Assistant ExtraLight"/>
                <a:sym typeface="Assistant ExtraLight"/>
              </a:rPr>
              <a:t> </a:t>
            </a:r>
            <a:r>
              <a:rPr lang="en" sz="1700">
                <a:solidFill>
                  <a:schemeClr val="dk1"/>
                </a:solidFill>
                <a:latin typeface="Assistant SemiBold"/>
                <a:ea typeface="Assistant SemiBold"/>
                <a:cs typeface="Assistant SemiBold"/>
                <a:sym typeface="Assistant SemiBold"/>
              </a:rPr>
              <a:t>T(n) ≤ c · f(n)</a:t>
            </a:r>
            <a:endParaRPr sz="2300" b="1">
              <a:solidFill>
                <a:schemeClr val="dk1"/>
              </a:solidFill>
              <a:latin typeface="Assistant"/>
              <a:ea typeface="Assistant"/>
              <a:cs typeface="Assistant"/>
              <a:sym typeface="Assistant"/>
            </a:endParaRPr>
          </a:p>
        </p:txBody>
      </p:sp>
      <p:sp>
        <p:nvSpPr>
          <p:cNvPr id="490" name="Google Shape;490;p64"/>
          <p:cNvSpPr txBox="1"/>
          <p:nvPr/>
        </p:nvSpPr>
        <p:spPr>
          <a:xfrm>
            <a:off x="483300" y="1037762"/>
            <a:ext cx="8177400" cy="548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700">
                <a:solidFill>
                  <a:schemeClr val="dk1"/>
                </a:solidFill>
                <a:latin typeface="Assistant Light"/>
                <a:ea typeface="Assistant Light"/>
                <a:cs typeface="Assistant Light"/>
                <a:sym typeface="Assistant Light"/>
              </a:rPr>
              <a:t>If you’re ever asked to formally disprove that T(n) is O(f(n)), use</a:t>
            </a:r>
            <a:r>
              <a:rPr lang="en" sz="1700" b="1">
                <a:solidFill>
                  <a:schemeClr val="dk1"/>
                </a:solidFill>
                <a:latin typeface="Assistant"/>
                <a:ea typeface="Assistant"/>
                <a:cs typeface="Assistant"/>
                <a:sym typeface="Assistant"/>
              </a:rPr>
              <a:t> proof by contradiction!</a:t>
            </a:r>
            <a:endParaRPr sz="1700"/>
          </a:p>
        </p:txBody>
      </p:sp>
      <p:sp>
        <p:nvSpPr>
          <p:cNvPr id="491" name="Google Shape;491;p64"/>
          <p:cNvSpPr txBox="1"/>
          <p:nvPr/>
        </p:nvSpPr>
        <p:spPr>
          <a:xfrm>
            <a:off x="864600" y="2210275"/>
            <a:ext cx="7414800" cy="43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pretend you have a friend that comes up and says “I have a c &amp; n</a:t>
            </a:r>
            <a:r>
              <a:rPr lang="en" sz="1300" baseline="-25000">
                <a:solidFill>
                  <a:srgbClr val="CC0000"/>
                </a:solidFill>
                <a:latin typeface="Assistant Light"/>
                <a:ea typeface="Assistant Light"/>
                <a:cs typeface="Assistant Light"/>
                <a:sym typeface="Assistant Light"/>
              </a:rPr>
              <a:t>0</a:t>
            </a:r>
            <a:r>
              <a:rPr lang="en" sz="1300">
                <a:solidFill>
                  <a:srgbClr val="CC0000"/>
                </a:solidFill>
                <a:latin typeface="Assistant Light"/>
                <a:ea typeface="Assistant Light"/>
                <a:cs typeface="Assistant Light"/>
                <a:sym typeface="Assistant Light"/>
              </a:rPr>
              <a:t> that will prove T(n) = O(f(n))!!!”,</a:t>
            </a:r>
            <a:br>
              <a:rPr lang="en" sz="1300">
                <a:solidFill>
                  <a:srgbClr val="CC0000"/>
                </a:solidFill>
                <a:latin typeface="Assistant Light"/>
                <a:ea typeface="Assistant Light"/>
                <a:cs typeface="Assistant Light"/>
                <a:sym typeface="Assistant Light"/>
              </a:rPr>
            </a:br>
            <a:r>
              <a:rPr lang="en" sz="1300">
                <a:solidFill>
                  <a:srgbClr val="CC0000"/>
                </a:solidFill>
                <a:latin typeface="Assistant Light"/>
                <a:ea typeface="Assistant Light"/>
                <a:cs typeface="Assistant Light"/>
                <a:sym typeface="Assistant Light"/>
              </a:rPr>
              <a:t>and you say  “ok fine, let’s assume your c &amp; n</a:t>
            </a:r>
            <a:r>
              <a:rPr lang="en" sz="1300" baseline="-25000">
                <a:solidFill>
                  <a:srgbClr val="CC0000"/>
                </a:solidFill>
                <a:latin typeface="Assistant Light"/>
                <a:ea typeface="Assistant Light"/>
                <a:cs typeface="Assistant Light"/>
                <a:sym typeface="Assistant Light"/>
              </a:rPr>
              <a:t>0</a:t>
            </a:r>
            <a:r>
              <a:rPr lang="en" sz="1300">
                <a:solidFill>
                  <a:srgbClr val="CC0000"/>
                </a:solidFill>
                <a:latin typeface="Assistant Light"/>
                <a:ea typeface="Assistant Light"/>
                <a:cs typeface="Assistant Light"/>
                <a:sym typeface="Assistant Light"/>
              </a:rPr>
              <a:t> does prove T(n) = O(f(n))” </a:t>
            </a:r>
            <a:endParaRPr sz="1300">
              <a:solidFill>
                <a:srgbClr val="CC0000"/>
              </a:solidFill>
              <a:latin typeface="Assistant Light"/>
              <a:ea typeface="Assistant Light"/>
              <a:cs typeface="Assistant Light"/>
              <a:sym typeface="Assistant Light"/>
            </a:endParaRPr>
          </a:p>
        </p:txBody>
      </p:sp>
      <p:cxnSp>
        <p:nvCxnSpPr>
          <p:cNvPr id="492" name="Google Shape;492;p64"/>
          <p:cNvCxnSpPr>
            <a:stCxn id="491" idx="2"/>
            <a:endCxn id="493" idx="0"/>
          </p:cNvCxnSpPr>
          <p:nvPr/>
        </p:nvCxnSpPr>
        <p:spPr>
          <a:xfrm>
            <a:off x="4572000" y="2641975"/>
            <a:ext cx="0" cy="282600"/>
          </a:xfrm>
          <a:prstGeom prst="straightConnector1">
            <a:avLst/>
          </a:prstGeom>
          <a:noFill/>
          <a:ln w="9525" cap="flat" cmpd="sng">
            <a:solidFill>
              <a:srgbClr val="CC0000"/>
            </a:solidFill>
            <a:prstDash val="solid"/>
            <a:round/>
            <a:headEnd type="none" w="med" len="med"/>
            <a:tailEnd type="triangle" w="med" len="med"/>
          </a:ln>
        </p:spPr>
      </p:cxnSp>
      <p:sp>
        <p:nvSpPr>
          <p:cNvPr id="493" name="Google Shape;493;p64"/>
          <p:cNvSpPr/>
          <p:nvPr/>
        </p:nvSpPr>
        <p:spPr>
          <a:xfrm>
            <a:off x="1067618" y="2924509"/>
            <a:ext cx="7008900" cy="4845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Treating c &amp; n</a:t>
            </a:r>
            <a:r>
              <a:rPr lang="en" sz="1700" baseline="-25000">
                <a:solidFill>
                  <a:schemeClr val="dk1"/>
                </a:solidFill>
                <a:latin typeface="Assistant"/>
                <a:ea typeface="Assistant"/>
                <a:cs typeface="Assistant"/>
                <a:sym typeface="Assistant"/>
              </a:rPr>
              <a:t>0</a:t>
            </a:r>
            <a:r>
              <a:rPr lang="en" sz="1700">
                <a:solidFill>
                  <a:schemeClr val="dk1"/>
                </a:solidFill>
                <a:latin typeface="Assistant"/>
                <a:ea typeface="Assistant"/>
                <a:cs typeface="Assistant"/>
                <a:sym typeface="Assistant"/>
              </a:rPr>
              <a:t> as “variables”, derive a contradiction!</a:t>
            </a:r>
            <a:endParaRPr sz="2300" b="1">
              <a:solidFill>
                <a:schemeClr val="dk1"/>
              </a:solidFill>
              <a:latin typeface="Assistant"/>
              <a:ea typeface="Assistant"/>
              <a:cs typeface="Assistant"/>
              <a:sym typeface="Assistant"/>
            </a:endParaRPr>
          </a:p>
        </p:txBody>
      </p:sp>
      <p:sp>
        <p:nvSpPr>
          <p:cNvPr id="494" name="Google Shape;494;p64"/>
          <p:cNvSpPr txBox="1"/>
          <p:nvPr/>
        </p:nvSpPr>
        <p:spPr>
          <a:xfrm>
            <a:off x="397500" y="3416202"/>
            <a:ext cx="8349000" cy="43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although you are skeptical, you’ll entertain your friend by saying: “let’s see what happens. [some math work... and then...] AHA! regardless of what your constants c &amp; n</a:t>
            </a:r>
            <a:r>
              <a:rPr lang="en" sz="1300" baseline="-25000">
                <a:solidFill>
                  <a:srgbClr val="CC0000"/>
                </a:solidFill>
                <a:latin typeface="Assistant Light"/>
                <a:ea typeface="Assistant Light"/>
                <a:cs typeface="Assistant Light"/>
                <a:sym typeface="Assistant Light"/>
              </a:rPr>
              <a:t>0</a:t>
            </a:r>
            <a:r>
              <a:rPr lang="en" sz="1300">
                <a:solidFill>
                  <a:srgbClr val="CC0000"/>
                </a:solidFill>
                <a:latin typeface="Assistant Light"/>
                <a:ea typeface="Assistant Light"/>
                <a:cs typeface="Assistant Light"/>
                <a:sym typeface="Assistant Light"/>
              </a:rPr>
              <a:t>, trusting you has led me to something </a:t>
            </a:r>
            <a:r>
              <a:rPr lang="en" sz="1300" i="1">
                <a:solidFill>
                  <a:srgbClr val="CC0000"/>
                </a:solidFill>
                <a:latin typeface="Assistant Light"/>
                <a:ea typeface="Assistant Light"/>
                <a:cs typeface="Assistant Light"/>
                <a:sym typeface="Assistant Light"/>
              </a:rPr>
              <a:t>impossible!!!”</a:t>
            </a:r>
            <a:endParaRPr sz="1300" i="1">
              <a:solidFill>
                <a:srgbClr val="CC0000"/>
              </a:solidFill>
              <a:latin typeface="Assistant Light"/>
              <a:ea typeface="Assistant Light"/>
              <a:cs typeface="Assistant Light"/>
              <a:sym typeface="Assistant Light"/>
            </a:endParaRPr>
          </a:p>
        </p:txBody>
      </p:sp>
      <p:sp>
        <p:nvSpPr>
          <p:cNvPr id="495" name="Google Shape;495;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5"/>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DISPROVING BIG-O BOUNDS</a:t>
            </a:r>
            <a:endParaRPr sz="3600">
              <a:solidFill>
                <a:schemeClr val="accent5"/>
              </a:solidFill>
              <a:latin typeface="Lato Light"/>
              <a:ea typeface="Lato Light"/>
              <a:cs typeface="Lato Light"/>
              <a:sym typeface="Lato Light"/>
            </a:endParaRPr>
          </a:p>
        </p:txBody>
      </p:sp>
      <p:sp>
        <p:nvSpPr>
          <p:cNvPr id="501" name="Google Shape;501;p65"/>
          <p:cNvSpPr/>
          <p:nvPr/>
        </p:nvSpPr>
        <p:spPr>
          <a:xfrm>
            <a:off x="1067475" y="1470546"/>
            <a:ext cx="7008900" cy="7515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For sake of contradiction, assume that T(n) is O(f(n)). In other words, </a:t>
            </a:r>
            <a:br>
              <a:rPr lang="en" sz="1700">
                <a:solidFill>
                  <a:schemeClr val="dk1"/>
                </a:solidFill>
                <a:latin typeface="Assistant"/>
                <a:ea typeface="Assistant"/>
                <a:cs typeface="Assistant"/>
                <a:sym typeface="Assistant"/>
              </a:rPr>
            </a:br>
            <a:r>
              <a:rPr lang="en" sz="1700">
                <a:solidFill>
                  <a:schemeClr val="dk1"/>
                </a:solidFill>
                <a:latin typeface="Assistant"/>
                <a:ea typeface="Assistant"/>
                <a:cs typeface="Assistant"/>
                <a:sym typeface="Assistant"/>
              </a:rPr>
              <a:t>assume there does indeed exist a choice of c &amp; n</a:t>
            </a:r>
            <a:r>
              <a:rPr lang="en" sz="1700" baseline="-25000">
                <a:solidFill>
                  <a:schemeClr val="dk1"/>
                </a:solidFill>
                <a:latin typeface="Assistant"/>
                <a:ea typeface="Assistant"/>
                <a:cs typeface="Assistant"/>
                <a:sym typeface="Assistant"/>
              </a:rPr>
              <a:t>0</a:t>
            </a:r>
            <a:r>
              <a:rPr lang="en" sz="1700">
                <a:solidFill>
                  <a:schemeClr val="dk1"/>
                </a:solidFill>
                <a:latin typeface="Assistant"/>
                <a:ea typeface="Assistant"/>
                <a:cs typeface="Assistant"/>
                <a:sym typeface="Assistant"/>
              </a:rPr>
              <a:t> </a:t>
            </a:r>
            <a:r>
              <a:rPr lang="en" sz="1700">
                <a:solidFill>
                  <a:schemeClr val="dk1"/>
                </a:solidFill>
                <a:latin typeface="Assistant Light"/>
                <a:ea typeface="Assistant Light"/>
                <a:cs typeface="Assistant Light"/>
                <a:sym typeface="Assistant Light"/>
              </a:rPr>
              <a:t>s.t. </a:t>
            </a: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n ≥ n</a:t>
            </a:r>
            <a:r>
              <a:rPr lang="en" sz="1700" baseline="-25000">
                <a:solidFill>
                  <a:schemeClr val="dk1"/>
                </a:solidFill>
                <a:latin typeface="Assistant Light"/>
                <a:ea typeface="Assistant Light"/>
                <a:cs typeface="Assistant Light"/>
                <a:sym typeface="Assistant Light"/>
              </a:rPr>
              <a:t>0 </a:t>
            </a:r>
            <a:r>
              <a:rPr lang="en" sz="1700">
                <a:solidFill>
                  <a:schemeClr val="dk1"/>
                </a:solidFill>
                <a:latin typeface="Assistant Light"/>
                <a:ea typeface="Assistant Light"/>
                <a:cs typeface="Assistant Light"/>
                <a:sym typeface="Assistant Light"/>
              </a:rPr>
              <a:t>,</a:t>
            </a:r>
            <a:r>
              <a:rPr lang="en" sz="1700">
                <a:solidFill>
                  <a:schemeClr val="dk1"/>
                </a:solidFill>
                <a:latin typeface="Assistant ExtraLight"/>
                <a:ea typeface="Assistant ExtraLight"/>
                <a:cs typeface="Assistant ExtraLight"/>
                <a:sym typeface="Assistant ExtraLight"/>
              </a:rPr>
              <a:t> </a:t>
            </a:r>
            <a:r>
              <a:rPr lang="en" sz="1700">
                <a:solidFill>
                  <a:schemeClr val="dk1"/>
                </a:solidFill>
                <a:latin typeface="Assistant SemiBold"/>
                <a:ea typeface="Assistant SemiBold"/>
                <a:cs typeface="Assistant SemiBold"/>
                <a:sym typeface="Assistant SemiBold"/>
              </a:rPr>
              <a:t>T(n) ≤ c · f(n)</a:t>
            </a:r>
            <a:endParaRPr sz="2300" b="1">
              <a:solidFill>
                <a:schemeClr val="dk1"/>
              </a:solidFill>
              <a:latin typeface="Assistant"/>
              <a:ea typeface="Assistant"/>
              <a:cs typeface="Assistant"/>
              <a:sym typeface="Assistant"/>
            </a:endParaRPr>
          </a:p>
        </p:txBody>
      </p:sp>
      <p:sp>
        <p:nvSpPr>
          <p:cNvPr id="502" name="Google Shape;502;p65"/>
          <p:cNvSpPr txBox="1"/>
          <p:nvPr/>
        </p:nvSpPr>
        <p:spPr>
          <a:xfrm>
            <a:off x="483300" y="1037762"/>
            <a:ext cx="8177400" cy="548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700">
                <a:solidFill>
                  <a:schemeClr val="dk1"/>
                </a:solidFill>
                <a:latin typeface="Assistant Light"/>
                <a:ea typeface="Assistant Light"/>
                <a:cs typeface="Assistant Light"/>
                <a:sym typeface="Assistant Light"/>
              </a:rPr>
              <a:t>If you’re ever asked to formally disprove that T(n) is O(f(n)), use</a:t>
            </a:r>
            <a:r>
              <a:rPr lang="en" sz="1700" b="1">
                <a:solidFill>
                  <a:schemeClr val="dk1"/>
                </a:solidFill>
                <a:latin typeface="Assistant"/>
                <a:ea typeface="Assistant"/>
                <a:cs typeface="Assistant"/>
                <a:sym typeface="Assistant"/>
              </a:rPr>
              <a:t> proof by contradiction!</a:t>
            </a:r>
            <a:endParaRPr sz="1700"/>
          </a:p>
        </p:txBody>
      </p:sp>
      <p:sp>
        <p:nvSpPr>
          <p:cNvPr id="503" name="Google Shape;503;p65"/>
          <p:cNvSpPr txBox="1"/>
          <p:nvPr/>
        </p:nvSpPr>
        <p:spPr>
          <a:xfrm>
            <a:off x="864600" y="2210275"/>
            <a:ext cx="7414800" cy="43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pretend you have a friend that comes up and says “I have a c &amp; n</a:t>
            </a:r>
            <a:r>
              <a:rPr lang="en" sz="1300" baseline="-25000">
                <a:solidFill>
                  <a:srgbClr val="CC0000"/>
                </a:solidFill>
                <a:latin typeface="Assistant Light"/>
                <a:ea typeface="Assistant Light"/>
                <a:cs typeface="Assistant Light"/>
                <a:sym typeface="Assistant Light"/>
              </a:rPr>
              <a:t>0</a:t>
            </a:r>
            <a:r>
              <a:rPr lang="en" sz="1300">
                <a:solidFill>
                  <a:srgbClr val="CC0000"/>
                </a:solidFill>
                <a:latin typeface="Assistant Light"/>
                <a:ea typeface="Assistant Light"/>
                <a:cs typeface="Assistant Light"/>
                <a:sym typeface="Assistant Light"/>
              </a:rPr>
              <a:t> that will prove T(n) = O(f(n))!!!”,</a:t>
            </a:r>
            <a:br>
              <a:rPr lang="en" sz="1300">
                <a:solidFill>
                  <a:srgbClr val="CC0000"/>
                </a:solidFill>
                <a:latin typeface="Assistant Light"/>
                <a:ea typeface="Assistant Light"/>
                <a:cs typeface="Assistant Light"/>
                <a:sym typeface="Assistant Light"/>
              </a:rPr>
            </a:br>
            <a:r>
              <a:rPr lang="en" sz="1300">
                <a:solidFill>
                  <a:srgbClr val="CC0000"/>
                </a:solidFill>
                <a:latin typeface="Assistant Light"/>
                <a:ea typeface="Assistant Light"/>
                <a:cs typeface="Assistant Light"/>
                <a:sym typeface="Assistant Light"/>
              </a:rPr>
              <a:t>and you say  “ok fine, let’s assume your c &amp; n</a:t>
            </a:r>
            <a:r>
              <a:rPr lang="en" sz="1300" baseline="-25000">
                <a:solidFill>
                  <a:srgbClr val="CC0000"/>
                </a:solidFill>
                <a:latin typeface="Assistant Light"/>
                <a:ea typeface="Assistant Light"/>
                <a:cs typeface="Assistant Light"/>
                <a:sym typeface="Assistant Light"/>
              </a:rPr>
              <a:t>0</a:t>
            </a:r>
            <a:r>
              <a:rPr lang="en" sz="1300">
                <a:solidFill>
                  <a:srgbClr val="CC0000"/>
                </a:solidFill>
                <a:latin typeface="Assistant Light"/>
                <a:ea typeface="Assistant Light"/>
                <a:cs typeface="Assistant Light"/>
                <a:sym typeface="Assistant Light"/>
              </a:rPr>
              <a:t> does prove T(n) = O(f(n))” </a:t>
            </a:r>
            <a:endParaRPr sz="1300">
              <a:solidFill>
                <a:srgbClr val="CC0000"/>
              </a:solidFill>
              <a:latin typeface="Assistant Light"/>
              <a:ea typeface="Assistant Light"/>
              <a:cs typeface="Assistant Light"/>
              <a:sym typeface="Assistant Light"/>
            </a:endParaRPr>
          </a:p>
        </p:txBody>
      </p:sp>
      <p:cxnSp>
        <p:nvCxnSpPr>
          <p:cNvPr id="504" name="Google Shape;504;p65"/>
          <p:cNvCxnSpPr>
            <a:stCxn id="503" idx="2"/>
            <a:endCxn id="505" idx="0"/>
          </p:cNvCxnSpPr>
          <p:nvPr/>
        </p:nvCxnSpPr>
        <p:spPr>
          <a:xfrm>
            <a:off x="4572000" y="2641975"/>
            <a:ext cx="0" cy="282600"/>
          </a:xfrm>
          <a:prstGeom prst="straightConnector1">
            <a:avLst/>
          </a:prstGeom>
          <a:noFill/>
          <a:ln w="9525" cap="flat" cmpd="sng">
            <a:solidFill>
              <a:srgbClr val="CC0000"/>
            </a:solidFill>
            <a:prstDash val="solid"/>
            <a:round/>
            <a:headEnd type="none" w="med" len="med"/>
            <a:tailEnd type="triangle" w="med" len="med"/>
          </a:ln>
        </p:spPr>
      </p:cxnSp>
      <p:sp>
        <p:nvSpPr>
          <p:cNvPr id="505" name="Google Shape;505;p65"/>
          <p:cNvSpPr/>
          <p:nvPr/>
        </p:nvSpPr>
        <p:spPr>
          <a:xfrm>
            <a:off x="1067618" y="2924509"/>
            <a:ext cx="7008900" cy="4845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Treating c &amp; n</a:t>
            </a:r>
            <a:r>
              <a:rPr lang="en" sz="1700" baseline="-25000">
                <a:solidFill>
                  <a:schemeClr val="dk1"/>
                </a:solidFill>
                <a:latin typeface="Assistant"/>
                <a:ea typeface="Assistant"/>
                <a:cs typeface="Assistant"/>
                <a:sym typeface="Assistant"/>
              </a:rPr>
              <a:t>0</a:t>
            </a:r>
            <a:r>
              <a:rPr lang="en" sz="1700">
                <a:solidFill>
                  <a:schemeClr val="dk1"/>
                </a:solidFill>
                <a:latin typeface="Assistant"/>
                <a:ea typeface="Assistant"/>
                <a:cs typeface="Assistant"/>
                <a:sym typeface="Assistant"/>
              </a:rPr>
              <a:t> as “variables”, derive a contradiction!</a:t>
            </a:r>
            <a:endParaRPr sz="2300" b="1">
              <a:solidFill>
                <a:schemeClr val="dk1"/>
              </a:solidFill>
              <a:latin typeface="Assistant"/>
              <a:ea typeface="Assistant"/>
              <a:cs typeface="Assistant"/>
              <a:sym typeface="Assistant"/>
            </a:endParaRPr>
          </a:p>
        </p:txBody>
      </p:sp>
      <p:sp>
        <p:nvSpPr>
          <p:cNvPr id="506" name="Google Shape;506;p65"/>
          <p:cNvSpPr txBox="1"/>
          <p:nvPr/>
        </p:nvSpPr>
        <p:spPr>
          <a:xfrm>
            <a:off x="397500" y="3416202"/>
            <a:ext cx="8349000" cy="43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although you are skeptical, you’ll entertain your friend by saying: “let’s see what happens. [some math work... and then...] AHA! regardless of what your constants c &amp; n</a:t>
            </a:r>
            <a:r>
              <a:rPr lang="en" sz="1300" baseline="-25000">
                <a:solidFill>
                  <a:srgbClr val="CC0000"/>
                </a:solidFill>
                <a:latin typeface="Assistant Light"/>
                <a:ea typeface="Assistant Light"/>
                <a:cs typeface="Assistant Light"/>
                <a:sym typeface="Assistant Light"/>
              </a:rPr>
              <a:t>0</a:t>
            </a:r>
            <a:r>
              <a:rPr lang="en" sz="1300">
                <a:solidFill>
                  <a:srgbClr val="CC0000"/>
                </a:solidFill>
                <a:latin typeface="Assistant Light"/>
                <a:ea typeface="Assistant Light"/>
                <a:cs typeface="Assistant Light"/>
                <a:sym typeface="Assistant Light"/>
              </a:rPr>
              <a:t>, trusting you has led me to something </a:t>
            </a:r>
            <a:r>
              <a:rPr lang="en" sz="1300" i="1">
                <a:solidFill>
                  <a:srgbClr val="CC0000"/>
                </a:solidFill>
                <a:latin typeface="Assistant Light"/>
                <a:ea typeface="Assistant Light"/>
                <a:cs typeface="Assistant Light"/>
                <a:sym typeface="Assistant Light"/>
              </a:rPr>
              <a:t>impossible!!!”</a:t>
            </a:r>
            <a:endParaRPr sz="1300" i="1">
              <a:solidFill>
                <a:srgbClr val="CC0000"/>
              </a:solidFill>
              <a:latin typeface="Assistant Light"/>
              <a:ea typeface="Assistant Light"/>
              <a:cs typeface="Assistant Light"/>
              <a:sym typeface="Assistant Light"/>
            </a:endParaRPr>
          </a:p>
        </p:txBody>
      </p:sp>
      <p:cxnSp>
        <p:nvCxnSpPr>
          <p:cNvPr id="507" name="Google Shape;507;p65"/>
          <p:cNvCxnSpPr>
            <a:stCxn id="506" idx="2"/>
            <a:endCxn id="508" idx="0"/>
          </p:cNvCxnSpPr>
          <p:nvPr/>
        </p:nvCxnSpPr>
        <p:spPr>
          <a:xfrm>
            <a:off x="4572000" y="3847902"/>
            <a:ext cx="0" cy="315600"/>
          </a:xfrm>
          <a:prstGeom prst="straightConnector1">
            <a:avLst/>
          </a:prstGeom>
          <a:noFill/>
          <a:ln w="9525" cap="flat" cmpd="sng">
            <a:solidFill>
              <a:srgbClr val="CC0000"/>
            </a:solidFill>
            <a:prstDash val="solid"/>
            <a:round/>
            <a:headEnd type="none" w="med" len="med"/>
            <a:tailEnd type="triangle" w="med" len="med"/>
          </a:ln>
        </p:spPr>
      </p:cxnSp>
      <p:sp>
        <p:nvSpPr>
          <p:cNvPr id="508" name="Google Shape;508;p65"/>
          <p:cNvSpPr/>
          <p:nvPr/>
        </p:nvSpPr>
        <p:spPr>
          <a:xfrm>
            <a:off x="1067618" y="4163427"/>
            <a:ext cx="7008900" cy="4845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700">
                <a:solidFill>
                  <a:schemeClr val="dk1"/>
                </a:solidFill>
                <a:latin typeface="Assistant"/>
                <a:ea typeface="Assistant"/>
                <a:cs typeface="Assistant"/>
                <a:sym typeface="Assistant"/>
              </a:rPr>
              <a:t>Conclude that the original assumption must be false, so </a:t>
            </a:r>
            <a:r>
              <a:rPr lang="en" sz="1700">
                <a:solidFill>
                  <a:schemeClr val="dk1"/>
                </a:solidFill>
                <a:latin typeface="Assistant SemiBold"/>
                <a:ea typeface="Assistant SemiBold"/>
                <a:cs typeface="Assistant SemiBold"/>
                <a:sym typeface="Assistant SemiBold"/>
              </a:rPr>
              <a:t>T(n) is </a:t>
            </a:r>
            <a:r>
              <a:rPr lang="en" sz="1700" i="1">
                <a:solidFill>
                  <a:schemeClr val="dk1"/>
                </a:solidFill>
                <a:latin typeface="Assistant SemiBold"/>
                <a:ea typeface="Assistant SemiBold"/>
                <a:cs typeface="Assistant SemiBold"/>
                <a:sym typeface="Assistant SemiBold"/>
              </a:rPr>
              <a:t>not</a:t>
            </a:r>
            <a:r>
              <a:rPr lang="en" sz="1700">
                <a:solidFill>
                  <a:schemeClr val="dk1"/>
                </a:solidFill>
                <a:latin typeface="Assistant SemiBold"/>
                <a:ea typeface="Assistant SemiBold"/>
                <a:cs typeface="Assistant SemiBold"/>
                <a:sym typeface="Assistant SemiBold"/>
              </a:rPr>
              <a:t> O(f(n))</a:t>
            </a:r>
            <a:r>
              <a:rPr lang="en" sz="1700">
                <a:solidFill>
                  <a:schemeClr val="dk1"/>
                </a:solidFill>
                <a:latin typeface="Assistant"/>
                <a:ea typeface="Assistant"/>
                <a:cs typeface="Assistant"/>
                <a:sym typeface="Assistant"/>
              </a:rPr>
              <a:t>.</a:t>
            </a:r>
            <a:endParaRPr sz="2300" b="1">
              <a:solidFill>
                <a:schemeClr val="dk1"/>
              </a:solidFill>
              <a:latin typeface="Assistant"/>
              <a:ea typeface="Assistant"/>
              <a:cs typeface="Assistant"/>
              <a:sym typeface="Assistant"/>
            </a:endParaRPr>
          </a:p>
        </p:txBody>
      </p:sp>
      <p:sp>
        <p:nvSpPr>
          <p:cNvPr id="509" name="Google Shape;509;p65"/>
          <p:cNvSpPr txBox="1"/>
          <p:nvPr/>
        </p:nvSpPr>
        <p:spPr>
          <a:xfrm>
            <a:off x="397500" y="4647915"/>
            <a:ext cx="8349000" cy="23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Light"/>
                <a:ea typeface="Assistant Light"/>
                <a:cs typeface="Assistant Light"/>
                <a:sym typeface="Assistant Light"/>
              </a:rPr>
              <a:t>you have triumphantly proven your silly (or lying) friend wrong. </a:t>
            </a:r>
            <a:endParaRPr sz="1300" i="1">
              <a:solidFill>
                <a:srgbClr val="CC0000"/>
              </a:solidFill>
              <a:latin typeface="Assistant Light"/>
              <a:ea typeface="Assistant Light"/>
              <a:cs typeface="Assistant Light"/>
              <a:sym typeface="Assistant Light"/>
            </a:endParaRPr>
          </a:p>
        </p:txBody>
      </p:sp>
      <p:sp>
        <p:nvSpPr>
          <p:cNvPr id="510" name="Google Shape;510;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DISPROVING BIG-O: EXAMPLE</a:t>
            </a:r>
            <a:endParaRPr sz="3600">
              <a:solidFill>
                <a:schemeClr val="accent5"/>
              </a:solidFill>
              <a:latin typeface="Lato Light"/>
              <a:ea typeface="Lato Light"/>
              <a:cs typeface="Lato Light"/>
              <a:sym typeface="Lato Light"/>
            </a:endParaRPr>
          </a:p>
        </p:txBody>
      </p:sp>
      <p:sp>
        <p:nvSpPr>
          <p:cNvPr id="516" name="Google Shape;516;p66"/>
          <p:cNvSpPr txBox="1"/>
          <p:nvPr/>
        </p:nvSpPr>
        <p:spPr>
          <a:xfrm>
            <a:off x="311700" y="1341625"/>
            <a:ext cx="8520600" cy="5031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500"/>
              </a:spcAft>
              <a:buNone/>
            </a:pPr>
            <a:r>
              <a:rPr lang="en" sz="2000" b="1">
                <a:latin typeface="Assistant"/>
                <a:ea typeface="Assistant"/>
                <a:cs typeface="Assistant"/>
                <a:sym typeface="Assistant"/>
              </a:rPr>
              <a:t>Prove that 3n</a:t>
            </a:r>
            <a:r>
              <a:rPr lang="en" sz="2000" b="1" baseline="30000">
                <a:latin typeface="Assistant"/>
                <a:ea typeface="Assistant"/>
                <a:cs typeface="Assistant"/>
                <a:sym typeface="Assistant"/>
              </a:rPr>
              <a:t>2</a:t>
            </a:r>
            <a:r>
              <a:rPr lang="en" sz="2000" b="1">
                <a:latin typeface="Assistant"/>
                <a:ea typeface="Assistant"/>
                <a:cs typeface="Assistant"/>
                <a:sym typeface="Assistant"/>
              </a:rPr>
              <a:t> + 5n is </a:t>
            </a:r>
            <a:r>
              <a:rPr lang="en" sz="2000" b="1" i="1">
                <a:latin typeface="Assistant"/>
                <a:ea typeface="Assistant"/>
                <a:cs typeface="Assistant"/>
                <a:sym typeface="Assistant"/>
              </a:rPr>
              <a:t>not</a:t>
            </a:r>
            <a:r>
              <a:rPr lang="en" sz="2000" b="1">
                <a:latin typeface="Assistant"/>
                <a:ea typeface="Assistant"/>
                <a:cs typeface="Assistant"/>
                <a:sym typeface="Assistant"/>
              </a:rPr>
              <a:t> O(n).</a:t>
            </a:r>
            <a:endParaRPr sz="2000" b="1">
              <a:solidFill>
                <a:srgbClr val="000000"/>
              </a:solidFill>
              <a:latin typeface="Assistant"/>
              <a:ea typeface="Assistant"/>
              <a:cs typeface="Assistant"/>
              <a:sym typeface="Assistant"/>
            </a:endParaRPr>
          </a:p>
        </p:txBody>
      </p:sp>
      <p:sp>
        <p:nvSpPr>
          <p:cNvPr id="517" name="Google Shape;517;p66"/>
          <p:cNvSpPr txBox="1"/>
          <p:nvPr/>
        </p:nvSpPr>
        <p:spPr>
          <a:xfrm>
            <a:off x="871350" y="1768525"/>
            <a:ext cx="7064400" cy="2921400"/>
          </a:xfrm>
          <a:prstGeom prst="rect">
            <a:avLst/>
          </a:prstGeom>
          <a:no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0"/>
              </a:spcAft>
              <a:buNone/>
            </a:pPr>
            <a:r>
              <a:rPr lang="en" sz="1500">
                <a:solidFill>
                  <a:schemeClr val="accent5"/>
                </a:solidFill>
                <a:latin typeface="Assistant SemiBold"/>
                <a:ea typeface="Assistant SemiBold"/>
                <a:cs typeface="Assistant SemiBold"/>
                <a:sym typeface="Assistant SemiBold"/>
              </a:rPr>
              <a:t>For sake of contradiction, assume that 3n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+ 5n is O(n). This means that there exists positive constants c &amp;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such that 3n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+ 5n  ≤  c・n  for all n ≥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Then, we would have the following:</a:t>
            </a:r>
            <a:endParaRPr sz="1500">
              <a:solidFill>
                <a:schemeClr val="accent5"/>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1500">
                <a:solidFill>
                  <a:schemeClr val="accent5"/>
                </a:solidFill>
                <a:latin typeface="Assistant SemiBold"/>
                <a:ea typeface="Assistant SemiBold"/>
                <a:cs typeface="Assistant SemiBold"/>
                <a:sym typeface="Assistant SemiBold"/>
              </a:rPr>
              <a:t>3n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+ 5n  ≤  c・n</a:t>
            </a:r>
            <a:endParaRPr sz="1500">
              <a:solidFill>
                <a:schemeClr val="accent5"/>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1500">
                <a:solidFill>
                  <a:schemeClr val="accent5"/>
                </a:solidFill>
                <a:latin typeface="Assistant SemiBold"/>
                <a:ea typeface="Assistant SemiBold"/>
                <a:cs typeface="Assistant SemiBold"/>
                <a:sym typeface="Assistant SemiBold"/>
              </a:rPr>
              <a:t>3n + 5 ≤  c</a:t>
            </a:r>
            <a:endParaRPr sz="1500">
              <a:solidFill>
                <a:schemeClr val="accent5"/>
              </a:solidFill>
              <a:latin typeface="Assistant SemiBold"/>
              <a:ea typeface="Assistant SemiBold"/>
              <a:cs typeface="Assistant SemiBold"/>
              <a:sym typeface="Assistant SemiBold"/>
            </a:endParaRPr>
          </a:p>
          <a:p>
            <a:pPr marL="0" lvl="0" indent="0" algn="ctr" rtl="0">
              <a:lnSpc>
                <a:spcPct val="114000"/>
              </a:lnSpc>
              <a:spcBef>
                <a:spcPts val="0"/>
              </a:spcBef>
              <a:spcAft>
                <a:spcPts val="0"/>
              </a:spcAft>
              <a:buNone/>
            </a:pPr>
            <a:r>
              <a:rPr lang="en" sz="1500">
                <a:solidFill>
                  <a:schemeClr val="accent5"/>
                </a:solidFill>
                <a:latin typeface="Assistant SemiBold"/>
                <a:ea typeface="Assistant SemiBold"/>
                <a:cs typeface="Assistant SemiBold"/>
                <a:sym typeface="Assistant SemiBold"/>
              </a:rPr>
              <a:t>n ≤  (c - 5)/3</a:t>
            </a:r>
            <a:endParaRPr sz="1500">
              <a:solidFill>
                <a:schemeClr val="accent5"/>
              </a:solidFill>
              <a:latin typeface="Assistant SemiBold"/>
              <a:ea typeface="Assistant SemiBold"/>
              <a:cs typeface="Assistant SemiBold"/>
              <a:sym typeface="Assistant SemiBold"/>
            </a:endParaRPr>
          </a:p>
          <a:p>
            <a:pPr marL="0" lvl="0" indent="0" algn="l" rtl="0">
              <a:lnSpc>
                <a:spcPct val="114000"/>
              </a:lnSpc>
              <a:spcBef>
                <a:spcPts val="1000"/>
              </a:spcBef>
              <a:spcAft>
                <a:spcPts val="0"/>
              </a:spcAft>
              <a:buClr>
                <a:schemeClr val="dk1"/>
              </a:buClr>
              <a:buSzPts val="1100"/>
              <a:buFont typeface="Arial"/>
              <a:buNone/>
            </a:pPr>
            <a:r>
              <a:rPr lang="en" sz="1500">
                <a:solidFill>
                  <a:schemeClr val="accent5"/>
                </a:solidFill>
                <a:latin typeface="Assistant SemiBold"/>
                <a:ea typeface="Assistant SemiBold"/>
                <a:cs typeface="Assistant SemiBold"/>
                <a:sym typeface="Assistant SemiBold"/>
              </a:rPr>
              <a:t>However, since (c - 5)/3 is a constant, we’ve arrived at a contradiction since n cannot be bounded above by a constant for all n ≥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For instance, consider n =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 c: we see that n ≥ n</a:t>
            </a:r>
            <a:r>
              <a:rPr lang="en" sz="1500" baseline="-25000">
                <a:solidFill>
                  <a:schemeClr val="accent5"/>
                </a:solidFill>
                <a:latin typeface="Assistant SemiBold"/>
                <a:ea typeface="Assistant SemiBold"/>
                <a:cs typeface="Assistant SemiBold"/>
                <a:sym typeface="Assistant SemiBold"/>
              </a:rPr>
              <a:t>0</a:t>
            </a:r>
            <a:r>
              <a:rPr lang="en" sz="1500">
                <a:solidFill>
                  <a:schemeClr val="accent5"/>
                </a:solidFill>
                <a:latin typeface="Assistant SemiBold"/>
                <a:ea typeface="Assistant SemiBold"/>
                <a:cs typeface="Assistant SemiBold"/>
                <a:sym typeface="Assistant SemiBold"/>
              </a:rPr>
              <a:t>, but n &gt; (c - 5)/3. Thus, our original assumption was incorrect, which means that 3n</a:t>
            </a:r>
            <a:r>
              <a:rPr lang="en" sz="1500" baseline="30000">
                <a:solidFill>
                  <a:schemeClr val="accent5"/>
                </a:solidFill>
                <a:latin typeface="Assistant SemiBold"/>
                <a:ea typeface="Assistant SemiBold"/>
                <a:cs typeface="Assistant SemiBold"/>
                <a:sym typeface="Assistant SemiBold"/>
              </a:rPr>
              <a:t>2</a:t>
            </a:r>
            <a:r>
              <a:rPr lang="en" sz="1500">
                <a:solidFill>
                  <a:schemeClr val="accent5"/>
                </a:solidFill>
                <a:latin typeface="Assistant SemiBold"/>
                <a:ea typeface="Assistant SemiBold"/>
                <a:cs typeface="Assistant SemiBold"/>
                <a:sym typeface="Assistant SemiBold"/>
              </a:rPr>
              <a:t> + 5n is not O(n). </a:t>
            </a:r>
            <a:endParaRPr sz="1500">
              <a:solidFill>
                <a:schemeClr val="accent5"/>
              </a:solidFill>
              <a:latin typeface="Assistant SemiBold"/>
              <a:ea typeface="Assistant SemiBold"/>
              <a:cs typeface="Assistant SemiBold"/>
              <a:sym typeface="Assistant SemiBold"/>
            </a:endParaRPr>
          </a:p>
        </p:txBody>
      </p:sp>
      <p:sp>
        <p:nvSpPr>
          <p:cNvPr id="518" name="Google Shape;518;p66"/>
          <p:cNvSpPr/>
          <p:nvPr/>
        </p:nvSpPr>
        <p:spPr>
          <a:xfrm>
            <a:off x="7599894" y="4444600"/>
            <a:ext cx="117600" cy="11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0000"/>
              </a:solidFill>
            </a:endParaRPr>
          </a:p>
        </p:txBody>
      </p:sp>
      <p:sp>
        <p:nvSpPr>
          <p:cNvPr id="519" name="Google Shape;519;p66"/>
          <p:cNvSpPr/>
          <p:nvPr/>
        </p:nvSpPr>
        <p:spPr>
          <a:xfrm>
            <a:off x="7436000" y="1147225"/>
            <a:ext cx="1396200" cy="7587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chemeClr val="dk1"/>
                </a:solidFill>
                <a:latin typeface="Assistant"/>
                <a:ea typeface="Assistant"/>
                <a:cs typeface="Assistant"/>
                <a:sym typeface="Assistant"/>
              </a:rPr>
              <a:t>T(n) = O(f(n))</a:t>
            </a:r>
            <a:r>
              <a:rPr lang="en" sz="1100">
                <a:solidFill>
                  <a:schemeClr val="dk1"/>
                </a:solidFill>
                <a:latin typeface="Assistant ExtraLight"/>
                <a:ea typeface="Assistant ExtraLight"/>
                <a:cs typeface="Assistant ExtraLight"/>
                <a:sym typeface="Assistant ExtraLight"/>
              </a:rPr>
              <a:t> </a:t>
            </a:r>
            <a:endParaRPr sz="11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100">
                <a:solidFill>
                  <a:schemeClr val="dk1"/>
                </a:solidFill>
                <a:latin typeface="Assistant ExtraLight"/>
                <a:ea typeface="Assistant ExtraLight"/>
                <a:cs typeface="Assistant ExtraLight"/>
                <a:sym typeface="Assistant ExtraLight"/>
              </a:rPr>
              <a:t>⇔</a:t>
            </a:r>
            <a:br>
              <a:rPr lang="en" sz="1100">
                <a:solidFill>
                  <a:schemeClr val="dk1"/>
                </a:solidFill>
                <a:latin typeface="Assistant ExtraLight"/>
                <a:ea typeface="Assistant ExtraLight"/>
                <a:cs typeface="Assistant ExtraLight"/>
                <a:sym typeface="Assistant ExtraLight"/>
              </a:rPr>
            </a:br>
            <a:r>
              <a:rPr lang="en">
                <a:solidFill>
                  <a:schemeClr val="dk1"/>
                </a:solidFill>
                <a:latin typeface="Assistant Light"/>
                <a:ea typeface="Assistant Light"/>
                <a:cs typeface="Assistant Light"/>
                <a:sym typeface="Assistant Light"/>
              </a:rPr>
              <a:t>∃</a:t>
            </a:r>
            <a:r>
              <a:rPr lang="en" sz="1100">
                <a:solidFill>
                  <a:schemeClr val="dk1"/>
                </a:solidFill>
                <a:latin typeface="Assistant Light"/>
                <a:ea typeface="Assistant Light"/>
                <a:cs typeface="Assistant Light"/>
                <a:sym typeface="Assistant Light"/>
              </a:rPr>
              <a:t> c , n</a:t>
            </a:r>
            <a:r>
              <a:rPr lang="en" sz="1100" baseline="-25000">
                <a:solidFill>
                  <a:schemeClr val="dk1"/>
                </a:solidFill>
                <a:latin typeface="Assistant Light"/>
                <a:ea typeface="Assistant Light"/>
                <a:cs typeface="Assistant Light"/>
                <a:sym typeface="Assistant Light"/>
              </a:rPr>
              <a:t>0</a:t>
            </a:r>
            <a:r>
              <a:rPr lang="en" sz="1100">
                <a:solidFill>
                  <a:schemeClr val="dk1"/>
                </a:solidFill>
                <a:latin typeface="Assistant Light"/>
                <a:ea typeface="Assistant Light"/>
                <a:cs typeface="Assistant Light"/>
                <a:sym typeface="Assistant Light"/>
              </a:rPr>
              <a:t> &gt; 0  s.t. </a:t>
            </a:r>
            <a:r>
              <a:rPr lang="en">
                <a:solidFill>
                  <a:schemeClr val="dk1"/>
                </a:solidFill>
                <a:latin typeface="Assistant Light"/>
                <a:ea typeface="Assistant Light"/>
                <a:cs typeface="Assistant Light"/>
                <a:sym typeface="Assistant Light"/>
              </a:rPr>
              <a:t>∀</a:t>
            </a:r>
            <a:r>
              <a:rPr lang="en" sz="1100">
                <a:solidFill>
                  <a:schemeClr val="dk1"/>
                </a:solidFill>
                <a:latin typeface="Assistant Light"/>
                <a:ea typeface="Assistant Light"/>
                <a:cs typeface="Assistant Light"/>
                <a:sym typeface="Assistant Light"/>
              </a:rPr>
              <a:t> n ≥ n</a:t>
            </a:r>
            <a:r>
              <a:rPr lang="en" sz="1100" baseline="-25000">
                <a:solidFill>
                  <a:schemeClr val="dk1"/>
                </a:solidFill>
                <a:latin typeface="Assistant Light"/>
                <a:ea typeface="Assistant Light"/>
                <a:cs typeface="Assistant Light"/>
                <a:sym typeface="Assistant Light"/>
              </a:rPr>
              <a:t>0 </a:t>
            </a:r>
            <a:r>
              <a:rPr lang="en" sz="1100">
                <a:solidFill>
                  <a:schemeClr val="dk1"/>
                </a:solidFill>
                <a:latin typeface="Assistant Light"/>
                <a:ea typeface="Assistant Light"/>
                <a:cs typeface="Assistant Light"/>
                <a:sym typeface="Assistant Light"/>
              </a:rPr>
              <a:t>,</a:t>
            </a:r>
            <a:endParaRPr sz="11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100">
                <a:solidFill>
                  <a:schemeClr val="dk1"/>
                </a:solidFill>
                <a:latin typeface="Assistant SemiBold"/>
                <a:ea typeface="Assistant SemiBold"/>
                <a:cs typeface="Assistant SemiBold"/>
                <a:sym typeface="Assistant SemiBold"/>
              </a:rPr>
              <a:t>T(n) ≤ c · f(n)</a:t>
            </a:r>
            <a:endParaRPr sz="1700" b="1">
              <a:solidFill>
                <a:schemeClr val="dk1"/>
              </a:solidFill>
              <a:latin typeface="Assistant"/>
              <a:ea typeface="Assistant"/>
              <a:cs typeface="Assistant"/>
              <a:sym typeface="Assistant"/>
            </a:endParaRPr>
          </a:p>
        </p:txBody>
      </p:sp>
      <p:sp>
        <p:nvSpPr>
          <p:cNvPr id="520" name="Google Shape;520;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BIG-O EXAMPLES </a:t>
            </a:r>
            <a:endParaRPr sz="3600">
              <a:solidFill>
                <a:schemeClr val="accent5"/>
              </a:solidFill>
              <a:latin typeface="Lato Light"/>
              <a:ea typeface="Lato Light"/>
              <a:cs typeface="Lato Light"/>
              <a:sym typeface="Lato Light"/>
            </a:endParaRPr>
          </a:p>
        </p:txBody>
      </p:sp>
      <p:sp>
        <p:nvSpPr>
          <p:cNvPr id="526" name="Google Shape;526;p67"/>
          <p:cNvSpPr/>
          <p:nvPr/>
        </p:nvSpPr>
        <p:spPr>
          <a:xfrm>
            <a:off x="311700" y="2520325"/>
            <a:ext cx="4132500" cy="2270400"/>
          </a:xfrm>
          <a:prstGeom prst="roundRect">
            <a:avLst>
              <a:gd name="adj" fmla="val 7371"/>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Polynomials</a:t>
            </a:r>
            <a:endParaRPr sz="2300" b="1">
              <a:latin typeface="Assistant"/>
              <a:ea typeface="Assistant"/>
              <a:cs typeface="Assistant"/>
              <a:sym typeface="Assistant"/>
            </a:endParaRPr>
          </a:p>
          <a:p>
            <a:pPr marL="0" lvl="0" indent="0" algn="ctr" rtl="0">
              <a:spcBef>
                <a:spcPts val="0"/>
              </a:spcBef>
              <a:spcAft>
                <a:spcPts val="0"/>
              </a:spcAft>
              <a:buNone/>
            </a:pPr>
            <a:endParaRPr sz="500">
              <a:latin typeface="Assistant ExtraLight"/>
              <a:ea typeface="Assistant ExtraLight"/>
              <a:cs typeface="Assistant ExtraLight"/>
              <a:sym typeface="Assistant ExtraLight"/>
            </a:endParaRPr>
          </a:p>
          <a:p>
            <a:pPr marL="114300" marR="71600" lvl="0" indent="0" algn="l" rtl="0">
              <a:spcBef>
                <a:spcPts val="0"/>
              </a:spcBef>
              <a:spcAft>
                <a:spcPts val="0"/>
              </a:spcAft>
              <a:buNone/>
            </a:pPr>
            <a:r>
              <a:rPr lang="en" sz="1700">
                <a:latin typeface="Assistant"/>
                <a:ea typeface="Assistant"/>
                <a:cs typeface="Assistant"/>
                <a:sym typeface="Assistant"/>
              </a:rPr>
              <a:t>Say p(n) = a</a:t>
            </a:r>
            <a:r>
              <a:rPr lang="en" sz="1700" baseline="-25000">
                <a:latin typeface="Assistant"/>
                <a:ea typeface="Assistant"/>
                <a:cs typeface="Assistant"/>
                <a:sym typeface="Assistant"/>
              </a:rPr>
              <a:t>k</a:t>
            </a:r>
            <a:r>
              <a:rPr lang="en" sz="1700">
                <a:latin typeface="Assistant"/>
                <a:ea typeface="Assistant"/>
                <a:cs typeface="Assistant"/>
                <a:sym typeface="Assistant"/>
              </a:rPr>
              <a:t>n</a:t>
            </a:r>
            <a:r>
              <a:rPr lang="en" sz="1700" baseline="30000">
                <a:latin typeface="Assistant"/>
                <a:ea typeface="Assistant"/>
                <a:cs typeface="Assistant"/>
                <a:sym typeface="Assistant"/>
              </a:rPr>
              <a:t>k</a:t>
            </a:r>
            <a:r>
              <a:rPr lang="en" sz="1700">
                <a:latin typeface="Assistant"/>
                <a:ea typeface="Assistant"/>
                <a:cs typeface="Assistant"/>
                <a:sym typeface="Assistant"/>
              </a:rPr>
              <a:t> + a</a:t>
            </a:r>
            <a:r>
              <a:rPr lang="en" sz="1700" baseline="-25000">
                <a:latin typeface="Assistant"/>
                <a:ea typeface="Assistant"/>
                <a:cs typeface="Assistant"/>
                <a:sym typeface="Assistant"/>
              </a:rPr>
              <a:t>k-1</a:t>
            </a:r>
            <a:r>
              <a:rPr lang="en" sz="1700">
                <a:latin typeface="Assistant"/>
                <a:ea typeface="Assistant"/>
                <a:cs typeface="Assistant"/>
                <a:sym typeface="Assistant"/>
              </a:rPr>
              <a:t>n</a:t>
            </a:r>
            <a:r>
              <a:rPr lang="en" sz="1700" baseline="30000">
                <a:latin typeface="Assistant"/>
                <a:ea typeface="Assistant"/>
                <a:cs typeface="Assistant"/>
                <a:sym typeface="Assistant"/>
              </a:rPr>
              <a:t>k-1</a:t>
            </a:r>
            <a:r>
              <a:rPr lang="en" sz="1700">
                <a:latin typeface="Assistant"/>
                <a:ea typeface="Assistant"/>
                <a:cs typeface="Assistant"/>
                <a:sym typeface="Assistant"/>
              </a:rPr>
              <a:t> + ··· + a</a:t>
            </a:r>
            <a:r>
              <a:rPr lang="en" sz="1700" baseline="-25000">
                <a:latin typeface="Assistant"/>
                <a:ea typeface="Assistant"/>
                <a:cs typeface="Assistant"/>
                <a:sym typeface="Assistant"/>
              </a:rPr>
              <a:t>1</a:t>
            </a:r>
            <a:r>
              <a:rPr lang="en" sz="1700">
                <a:latin typeface="Assistant"/>
                <a:ea typeface="Assistant"/>
                <a:cs typeface="Assistant"/>
                <a:sym typeface="Assistant"/>
              </a:rPr>
              <a:t>n + a</a:t>
            </a:r>
            <a:r>
              <a:rPr lang="en" sz="1700" baseline="-25000">
                <a:latin typeface="Assistant"/>
                <a:ea typeface="Assistant"/>
                <a:cs typeface="Assistant"/>
                <a:sym typeface="Assistant"/>
              </a:rPr>
              <a:t>0</a:t>
            </a:r>
            <a:r>
              <a:rPr lang="en" sz="1700">
                <a:latin typeface="Assistant"/>
                <a:ea typeface="Assistant"/>
                <a:cs typeface="Assistant"/>
                <a:sym typeface="Assistant"/>
              </a:rPr>
              <a:t> is a polynomial of degree k ≥ 1. </a:t>
            </a:r>
            <a:endParaRPr sz="1700">
              <a:latin typeface="Assistant"/>
              <a:ea typeface="Assistant"/>
              <a:cs typeface="Assistant"/>
              <a:sym typeface="Assistant"/>
            </a:endParaRPr>
          </a:p>
          <a:p>
            <a:pPr marL="114300" marR="71600" lvl="0" indent="0" algn="l" rtl="0">
              <a:spcBef>
                <a:spcPts val="1000"/>
              </a:spcBef>
              <a:spcAft>
                <a:spcPts val="0"/>
              </a:spcAft>
              <a:buNone/>
            </a:pPr>
            <a:r>
              <a:rPr lang="en" sz="1700">
                <a:latin typeface="Assistant"/>
                <a:ea typeface="Assistant"/>
                <a:cs typeface="Assistant"/>
                <a:sym typeface="Assistant"/>
              </a:rPr>
              <a:t>Then: </a:t>
            </a:r>
            <a:endParaRPr sz="1700">
              <a:latin typeface="Assistant"/>
              <a:ea typeface="Assistant"/>
              <a:cs typeface="Assistant"/>
              <a:sym typeface="Assistant"/>
            </a:endParaRPr>
          </a:p>
          <a:p>
            <a:pPr marL="1371600" marR="71600" lvl="2" indent="-336550" algn="l" rtl="0">
              <a:spcBef>
                <a:spcPts val="0"/>
              </a:spcBef>
              <a:spcAft>
                <a:spcPts val="0"/>
              </a:spcAft>
              <a:buSzPts val="1700"/>
              <a:buFont typeface="Assistant"/>
              <a:buAutoNum type="romanLcPeriod"/>
            </a:pPr>
            <a:r>
              <a:rPr lang="en" sz="1700">
                <a:latin typeface="Assistant"/>
                <a:ea typeface="Assistant"/>
                <a:cs typeface="Assistant"/>
                <a:sym typeface="Assistant"/>
              </a:rPr>
              <a:t>p(n) = O(n</a:t>
            </a:r>
            <a:r>
              <a:rPr lang="en" sz="1700" baseline="30000">
                <a:latin typeface="Assistant"/>
                <a:ea typeface="Assistant"/>
                <a:cs typeface="Assistant"/>
                <a:sym typeface="Assistant"/>
              </a:rPr>
              <a:t>k</a:t>
            </a:r>
            <a:r>
              <a:rPr lang="en" sz="1700">
                <a:latin typeface="Assistant"/>
                <a:ea typeface="Assistant"/>
                <a:cs typeface="Assistant"/>
                <a:sym typeface="Assistant"/>
              </a:rPr>
              <a:t>)</a:t>
            </a:r>
            <a:endParaRPr sz="1700">
              <a:latin typeface="Assistant"/>
              <a:ea typeface="Assistant"/>
              <a:cs typeface="Assistant"/>
              <a:sym typeface="Assistant"/>
            </a:endParaRPr>
          </a:p>
          <a:p>
            <a:pPr marL="1371600" marR="71600" lvl="2" indent="-336550" algn="l" rtl="0">
              <a:spcBef>
                <a:spcPts val="0"/>
              </a:spcBef>
              <a:spcAft>
                <a:spcPts val="0"/>
              </a:spcAft>
              <a:buSzPts val="1700"/>
              <a:buFont typeface="Assistant"/>
              <a:buAutoNum type="romanLcPeriod"/>
            </a:pPr>
            <a:r>
              <a:rPr lang="en" sz="1700">
                <a:latin typeface="Assistant"/>
                <a:ea typeface="Assistant"/>
                <a:cs typeface="Assistant"/>
                <a:sym typeface="Assistant"/>
              </a:rPr>
              <a:t>p(n) is </a:t>
            </a:r>
            <a:r>
              <a:rPr lang="en" sz="1700" b="1">
                <a:latin typeface="Assistant"/>
                <a:ea typeface="Assistant"/>
                <a:cs typeface="Assistant"/>
                <a:sym typeface="Assistant"/>
              </a:rPr>
              <a:t>not</a:t>
            </a:r>
            <a:r>
              <a:rPr lang="en" sz="1700">
                <a:latin typeface="Assistant"/>
                <a:ea typeface="Assistant"/>
                <a:cs typeface="Assistant"/>
                <a:sym typeface="Assistant"/>
              </a:rPr>
              <a:t> O(n</a:t>
            </a:r>
            <a:r>
              <a:rPr lang="en" sz="1700" baseline="30000">
                <a:latin typeface="Assistant"/>
                <a:ea typeface="Assistant"/>
                <a:cs typeface="Assistant"/>
                <a:sym typeface="Assistant"/>
              </a:rPr>
              <a:t>k-1</a:t>
            </a:r>
            <a:r>
              <a:rPr lang="en" sz="1700">
                <a:latin typeface="Assistant"/>
                <a:ea typeface="Assistant"/>
                <a:cs typeface="Assistant"/>
                <a:sym typeface="Assistant"/>
              </a:rPr>
              <a:t>)</a:t>
            </a:r>
            <a:endParaRPr sz="1700">
              <a:latin typeface="Assistant"/>
              <a:ea typeface="Assistant"/>
              <a:cs typeface="Assistant"/>
              <a:sym typeface="Assistant"/>
            </a:endParaRPr>
          </a:p>
        </p:txBody>
      </p:sp>
      <p:sp>
        <p:nvSpPr>
          <p:cNvPr id="527" name="Google Shape;527;p67"/>
          <p:cNvSpPr/>
          <p:nvPr/>
        </p:nvSpPr>
        <p:spPr>
          <a:xfrm>
            <a:off x="4699800" y="1264100"/>
            <a:ext cx="4132500" cy="1009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latin typeface="Assistant"/>
                <a:ea typeface="Assistant"/>
                <a:cs typeface="Assistant"/>
                <a:sym typeface="Assistant"/>
              </a:rPr>
              <a:t>3</a:t>
            </a:r>
            <a:r>
              <a:rPr lang="en" sz="2300" b="1" baseline="30000">
                <a:latin typeface="Assistant"/>
                <a:ea typeface="Assistant"/>
                <a:cs typeface="Assistant"/>
                <a:sym typeface="Assistant"/>
              </a:rPr>
              <a:t>n</a:t>
            </a:r>
            <a:r>
              <a:rPr lang="en" sz="2300" b="1">
                <a:latin typeface="Assistant"/>
                <a:ea typeface="Assistant"/>
                <a:cs typeface="Assistant"/>
                <a:sym typeface="Assistant"/>
              </a:rPr>
              <a:t> = O(4</a:t>
            </a:r>
            <a:r>
              <a:rPr lang="en" sz="2300" b="1" baseline="30000">
                <a:latin typeface="Assistant"/>
                <a:ea typeface="Assistant"/>
                <a:cs typeface="Assistant"/>
                <a:sym typeface="Assistant"/>
              </a:rPr>
              <a:t>n</a:t>
            </a:r>
            <a:r>
              <a:rPr lang="en" sz="2300" b="1">
                <a:latin typeface="Assistant"/>
                <a:ea typeface="Assistant"/>
                <a:cs typeface="Assistant"/>
                <a:sym typeface="Assistant"/>
              </a:rPr>
              <a:t>)</a:t>
            </a:r>
            <a:endParaRPr sz="1700">
              <a:latin typeface="Assistant"/>
              <a:ea typeface="Assistant"/>
              <a:cs typeface="Assistant"/>
              <a:sym typeface="Assistant"/>
            </a:endParaRPr>
          </a:p>
        </p:txBody>
      </p:sp>
      <p:sp>
        <p:nvSpPr>
          <p:cNvPr id="528" name="Google Shape;528;p67"/>
          <p:cNvSpPr/>
          <p:nvPr/>
        </p:nvSpPr>
        <p:spPr>
          <a:xfrm>
            <a:off x="311700" y="1264100"/>
            <a:ext cx="4132500" cy="1009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latin typeface="Assistant"/>
                <a:ea typeface="Assistant"/>
                <a:cs typeface="Assistant"/>
                <a:sym typeface="Assistant"/>
              </a:rPr>
              <a:t>log</a:t>
            </a:r>
            <a:r>
              <a:rPr lang="en" sz="2300" b="1" baseline="-25000">
                <a:latin typeface="Assistant"/>
                <a:ea typeface="Assistant"/>
                <a:cs typeface="Assistant"/>
                <a:sym typeface="Assistant"/>
              </a:rPr>
              <a:t>2</a:t>
            </a:r>
            <a:r>
              <a:rPr lang="en" sz="2300" b="1">
                <a:latin typeface="Assistant"/>
                <a:ea typeface="Assistant"/>
                <a:cs typeface="Assistant"/>
                <a:sym typeface="Assistant"/>
              </a:rPr>
              <a:t>n + 15 = O(log</a:t>
            </a:r>
            <a:r>
              <a:rPr lang="en" sz="2300" b="1" baseline="-25000">
                <a:latin typeface="Assistant"/>
                <a:ea typeface="Assistant"/>
                <a:cs typeface="Assistant"/>
                <a:sym typeface="Assistant"/>
              </a:rPr>
              <a:t>2</a:t>
            </a:r>
            <a:r>
              <a:rPr lang="en" sz="2300" b="1">
                <a:latin typeface="Assistant"/>
                <a:ea typeface="Assistant"/>
                <a:cs typeface="Assistant"/>
                <a:sym typeface="Assistant"/>
              </a:rPr>
              <a:t>n)</a:t>
            </a:r>
            <a:endParaRPr sz="1700">
              <a:latin typeface="Assistant"/>
              <a:ea typeface="Assistant"/>
              <a:cs typeface="Assistant"/>
              <a:sym typeface="Assistant"/>
            </a:endParaRPr>
          </a:p>
        </p:txBody>
      </p:sp>
      <p:sp>
        <p:nvSpPr>
          <p:cNvPr id="529" name="Google Shape;529;p67"/>
          <p:cNvSpPr/>
          <p:nvPr/>
        </p:nvSpPr>
        <p:spPr>
          <a:xfrm>
            <a:off x="4699800" y="2520325"/>
            <a:ext cx="4132500" cy="1009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latin typeface="Assistant"/>
                <a:ea typeface="Assistant"/>
                <a:cs typeface="Assistant"/>
                <a:sym typeface="Assistant"/>
              </a:rPr>
              <a:t>6n</a:t>
            </a:r>
            <a:r>
              <a:rPr lang="en" sz="2300" b="1" baseline="30000">
                <a:latin typeface="Assistant"/>
                <a:ea typeface="Assistant"/>
                <a:cs typeface="Assistant"/>
                <a:sym typeface="Assistant"/>
              </a:rPr>
              <a:t>3</a:t>
            </a:r>
            <a:r>
              <a:rPr lang="en" sz="2300" b="1">
                <a:latin typeface="Assistant"/>
                <a:ea typeface="Assistant"/>
                <a:cs typeface="Assistant"/>
                <a:sym typeface="Assistant"/>
              </a:rPr>
              <a:t> + n log</a:t>
            </a:r>
            <a:r>
              <a:rPr lang="en" sz="2300" b="1" baseline="-25000">
                <a:latin typeface="Assistant"/>
                <a:ea typeface="Assistant"/>
                <a:cs typeface="Assistant"/>
                <a:sym typeface="Assistant"/>
              </a:rPr>
              <a:t>2</a:t>
            </a:r>
            <a:r>
              <a:rPr lang="en" sz="2300" b="1">
                <a:latin typeface="Assistant"/>
                <a:ea typeface="Assistant"/>
                <a:cs typeface="Assistant"/>
                <a:sym typeface="Assistant"/>
              </a:rPr>
              <a:t>n= O(n</a:t>
            </a:r>
            <a:r>
              <a:rPr lang="en" sz="2300" b="1" baseline="30000">
                <a:latin typeface="Assistant"/>
                <a:ea typeface="Assistant"/>
                <a:cs typeface="Assistant"/>
                <a:sym typeface="Assistant"/>
              </a:rPr>
              <a:t>3</a:t>
            </a:r>
            <a:r>
              <a:rPr lang="en" sz="2300" b="1">
                <a:latin typeface="Assistant"/>
                <a:ea typeface="Assistant"/>
                <a:cs typeface="Assistant"/>
                <a:sym typeface="Assistant"/>
              </a:rPr>
              <a:t>)</a:t>
            </a:r>
            <a:endParaRPr sz="2300" b="1">
              <a:latin typeface="Assistant"/>
              <a:ea typeface="Assistant"/>
              <a:cs typeface="Assistant"/>
              <a:sym typeface="Assistant"/>
            </a:endParaRPr>
          </a:p>
        </p:txBody>
      </p:sp>
      <p:sp>
        <p:nvSpPr>
          <p:cNvPr id="530" name="Google Shape;530;p67"/>
          <p:cNvSpPr/>
          <p:nvPr/>
        </p:nvSpPr>
        <p:spPr>
          <a:xfrm>
            <a:off x="4699800" y="3776550"/>
            <a:ext cx="4132500" cy="1009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latin typeface="Assistant"/>
                <a:ea typeface="Assistant"/>
                <a:cs typeface="Assistant"/>
                <a:sym typeface="Assistant"/>
              </a:rPr>
              <a:t>25 = O(1)</a:t>
            </a:r>
            <a:endParaRPr sz="2300" b="1">
              <a:latin typeface="Assistant"/>
              <a:ea typeface="Assistant"/>
              <a:cs typeface="Assistant"/>
              <a:sym typeface="Assistant"/>
            </a:endParaRPr>
          </a:p>
          <a:p>
            <a:pPr marL="0" lvl="0" indent="0" algn="ctr" rtl="0">
              <a:spcBef>
                <a:spcPts val="0"/>
              </a:spcBef>
              <a:spcAft>
                <a:spcPts val="0"/>
              </a:spcAft>
              <a:buNone/>
            </a:pPr>
            <a:r>
              <a:rPr lang="en" sz="2300" b="1">
                <a:latin typeface="Assistant"/>
                <a:ea typeface="Assistant"/>
                <a:cs typeface="Assistant"/>
                <a:sym typeface="Assistant"/>
              </a:rPr>
              <a:t>[any constant] = O(1)</a:t>
            </a:r>
            <a:endParaRPr sz="2300" b="1">
              <a:latin typeface="Assistant"/>
              <a:ea typeface="Assistant"/>
              <a:cs typeface="Assistant"/>
              <a:sym typeface="Assistant"/>
            </a:endParaRPr>
          </a:p>
        </p:txBody>
      </p:sp>
      <p:sp>
        <p:nvSpPr>
          <p:cNvPr id="531" name="Google Shape;53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BIG-O EXAMPLES </a:t>
            </a:r>
            <a:endParaRPr sz="3600">
              <a:solidFill>
                <a:schemeClr val="accent5"/>
              </a:solidFill>
              <a:latin typeface="Lato Light"/>
              <a:ea typeface="Lato Light"/>
              <a:cs typeface="Lato Light"/>
              <a:sym typeface="Lato Light"/>
            </a:endParaRPr>
          </a:p>
        </p:txBody>
      </p:sp>
      <p:sp>
        <p:nvSpPr>
          <p:cNvPr id="537" name="Google Shape;537;p68"/>
          <p:cNvSpPr/>
          <p:nvPr/>
        </p:nvSpPr>
        <p:spPr>
          <a:xfrm>
            <a:off x="311700" y="2520325"/>
            <a:ext cx="4132500" cy="2270400"/>
          </a:xfrm>
          <a:prstGeom prst="roundRect">
            <a:avLst>
              <a:gd name="adj" fmla="val 7371"/>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Polynomials</a:t>
            </a:r>
            <a:endParaRPr sz="2300" b="1">
              <a:latin typeface="Assistant"/>
              <a:ea typeface="Assistant"/>
              <a:cs typeface="Assistant"/>
              <a:sym typeface="Assistant"/>
            </a:endParaRPr>
          </a:p>
          <a:p>
            <a:pPr marL="0" lvl="0" indent="0" algn="ctr" rtl="0">
              <a:spcBef>
                <a:spcPts val="0"/>
              </a:spcBef>
              <a:spcAft>
                <a:spcPts val="0"/>
              </a:spcAft>
              <a:buNone/>
            </a:pPr>
            <a:endParaRPr sz="500">
              <a:latin typeface="Assistant ExtraLight"/>
              <a:ea typeface="Assistant ExtraLight"/>
              <a:cs typeface="Assistant ExtraLight"/>
              <a:sym typeface="Assistant ExtraLight"/>
            </a:endParaRPr>
          </a:p>
          <a:p>
            <a:pPr marL="114300" marR="71600" lvl="0" indent="0" algn="l" rtl="0">
              <a:spcBef>
                <a:spcPts val="0"/>
              </a:spcBef>
              <a:spcAft>
                <a:spcPts val="0"/>
              </a:spcAft>
              <a:buNone/>
            </a:pPr>
            <a:r>
              <a:rPr lang="en" sz="1700">
                <a:latin typeface="Assistant"/>
                <a:ea typeface="Assistant"/>
                <a:cs typeface="Assistant"/>
                <a:sym typeface="Assistant"/>
              </a:rPr>
              <a:t>Say p(n) = a</a:t>
            </a:r>
            <a:r>
              <a:rPr lang="en" sz="1700" baseline="-25000">
                <a:latin typeface="Assistant"/>
                <a:ea typeface="Assistant"/>
                <a:cs typeface="Assistant"/>
                <a:sym typeface="Assistant"/>
              </a:rPr>
              <a:t>k</a:t>
            </a:r>
            <a:r>
              <a:rPr lang="en" sz="1700">
                <a:latin typeface="Assistant"/>
                <a:ea typeface="Assistant"/>
                <a:cs typeface="Assistant"/>
                <a:sym typeface="Assistant"/>
              </a:rPr>
              <a:t>n</a:t>
            </a:r>
            <a:r>
              <a:rPr lang="en" sz="1700" baseline="30000">
                <a:latin typeface="Assistant"/>
                <a:ea typeface="Assistant"/>
                <a:cs typeface="Assistant"/>
                <a:sym typeface="Assistant"/>
              </a:rPr>
              <a:t>k</a:t>
            </a:r>
            <a:r>
              <a:rPr lang="en" sz="1700">
                <a:latin typeface="Assistant"/>
                <a:ea typeface="Assistant"/>
                <a:cs typeface="Assistant"/>
                <a:sym typeface="Assistant"/>
              </a:rPr>
              <a:t> + a</a:t>
            </a:r>
            <a:r>
              <a:rPr lang="en" sz="1700" baseline="-25000">
                <a:latin typeface="Assistant"/>
                <a:ea typeface="Assistant"/>
                <a:cs typeface="Assistant"/>
                <a:sym typeface="Assistant"/>
              </a:rPr>
              <a:t>k-1</a:t>
            </a:r>
            <a:r>
              <a:rPr lang="en" sz="1700">
                <a:latin typeface="Assistant"/>
                <a:ea typeface="Assistant"/>
                <a:cs typeface="Assistant"/>
                <a:sym typeface="Assistant"/>
              </a:rPr>
              <a:t>n</a:t>
            </a:r>
            <a:r>
              <a:rPr lang="en" sz="1700" baseline="30000">
                <a:latin typeface="Assistant"/>
                <a:ea typeface="Assistant"/>
                <a:cs typeface="Assistant"/>
                <a:sym typeface="Assistant"/>
              </a:rPr>
              <a:t>k-1</a:t>
            </a:r>
            <a:r>
              <a:rPr lang="en" sz="1700">
                <a:latin typeface="Assistant"/>
                <a:ea typeface="Assistant"/>
                <a:cs typeface="Assistant"/>
                <a:sym typeface="Assistant"/>
              </a:rPr>
              <a:t> + ··· + a</a:t>
            </a:r>
            <a:r>
              <a:rPr lang="en" sz="1700" baseline="-25000">
                <a:latin typeface="Assistant"/>
                <a:ea typeface="Assistant"/>
                <a:cs typeface="Assistant"/>
                <a:sym typeface="Assistant"/>
              </a:rPr>
              <a:t>1</a:t>
            </a:r>
            <a:r>
              <a:rPr lang="en" sz="1700">
                <a:latin typeface="Assistant"/>
                <a:ea typeface="Assistant"/>
                <a:cs typeface="Assistant"/>
                <a:sym typeface="Assistant"/>
              </a:rPr>
              <a:t>n + a</a:t>
            </a:r>
            <a:r>
              <a:rPr lang="en" sz="1700" baseline="-25000">
                <a:latin typeface="Assistant"/>
                <a:ea typeface="Assistant"/>
                <a:cs typeface="Assistant"/>
                <a:sym typeface="Assistant"/>
              </a:rPr>
              <a:t>0</a:t>
            </a:r>
            <a:r>
              <a:rPr lang="en" sz="1700">
                <a:latin typeface="Assistant"/>
                <a:ea typeface="Assistant"/>
                <a:cs typeface="Assistant"/>
                <a:sym typeface="Assistant"/>
              </a:rPr>
              <a:t> is a polynomial of degree k ≥ 1. </a:t>
            </a:r>
            <a:endParaRPr sz="1700">
              <a:latin typeface="Assistant"/>
              <a:ea typeface="Assistant"/>
              <a:cs typeface="Assistant"/>
              <a:sym typeface="Assistant"/>
            </a:endParaRPr>
          </a:p>
          <a:p>
            <a:pPr marL="114300" marR="71600" lvl="0" indent="0" algn="l" rtl="0">
              <a:spcBef>
                <a:spcPts val="1000"/>
              </a:spcBef>
              <a:spcAft>
                <a:spcPts val="0"/>
              </a:spcAft>
              <a:buNone/>
            </a:pPr>
            <a:r>
              <a:rPr lang="en" sz="1700">
                <a:latin typeface="Assistant"/>
                <a:ea typeface="Assistant"/>
                <a:cs typeface="Assistant"/>
                <a:sym typeface="Assistant"/>
              </a:rPr>
              <a:t>Then: </a:t>
            </a:r>
            <a:endParaRPr sz="1700">
              <a:latin typeface="Assistant"/>
              <a:ea typeface="Assistant"/>
              <a:cs typeface="Assistant"/>
              <a:sym typeface="Assistant"/>
            </a:endParaRPr>
          </a:p>
          <a:p>
            <a:pPr marL="1371600" marR="71600" lvl="2" indent="-336550" algn="l" rtl="0">
              <a:spcBef>
                <a:spcPts val="0"/>
              </a:spcBef>
              <a:spcAft>
                <a:spcPts val="0"/>
              </a:spcAft>
              <a:buSzPts val="1700"/>
              <a:buFont typeface="Assistant"/>
              <a:buAutoNum type="romanLcPeriod"/>
            </a:pPr>
            <a:r>
              <a:rPr lang="en" sz="1700">
                <a:latin typeface="Assistant"/>
                <a:ea typeface="Assistant"/>
                <a:cs typeface="Assistant"/>
                <a:sym typeface="Assistant"/>
              </a:rPr>
              <a:t>p(n) = O(n</a:t>
            </a:r>
            <a:r>
              <a:rPr lang="en" sz="1700" baseline="30000">
                <a:latin typeface="Assistant"/>
                <a:ea typeface="Assistant"/>
                <a:cs typeface="Assistant"/>
                <a:sym typeface="Assistant"/>
              </a:rPr>
              <a:t>k</a:t>
            </a:r>
            <a:r>
              <a:rPr lang="en" sz="1700">
                <a:latin typeface="Assistant"/>
                <a:ea typeface="Assistant"/>
                <a:cs typeface="Assistant"/>
                <a:sym typeface="Assistant"/>
              </a:rPr>
              <a:t>)</a:t>
            </a:r>
            <a:endParaRPr sz="1700">
              <a:latin typeface="Assistant"/>
              <a:ea typeface="Assistant"/>
              <a:cs typeface="Assistant"/>
              <a:sym typeface="Assistant"/>
            </a:endParaRPr>
          </a:p>
          <a:p>
            <a:pPr marL="1371600" marR="71600" lvl="2" indent="-336550" algn="l" rtl="0">
              <a:spcBef>
                <a:spcPts val="0"/>
              </a:spcBef>
              <a:spcAft>
                <a:spcPts val="0"/>
              </a:spcAft>
              <a:buSzPts val="1700"/>
              <a:buFont typeface="Assistant"/>
              <a:buAutoNum type="romanLcPeriod"/>
            </a:pPr>
            <a:r>
              <a:rPr lang="en" sz="1700">
                <a:latin typeface="Assistant"/>
                <a:ea typeface="Assistant"/>
                <a:cs typeface="Assistant"/>
                <a:sym typeface="Assistant"/>
              </a:rPr>
              <a:t>p(n) is </a:t>
            </a:r>
            <a:r>
              <a:rPr lang="en" sz="1700" b="1">
                <a:latin typeface="Assistant"/>
                <a:ea typeface="Assistant"/>
                <a:cs typeface="Assistant"/>
                <a:sym typeface="Assistant"/>
              </a:rPr>
              <a:t>not</a:t>
            </a:r>
            <a:r>
              <a:rPr lang="en" sz="1700">
                <a:latin typeface="Assistant"/>
                <a:ea typeface="Assistant"/>
                <a:cs typeface="Assistant"/>
                <a:sym typeface="Assistant"/>
              </a:rPr>
              <a:t> O(n</a:t>
            </a:r>
            <a:r>
              <a:rPr lang="en" sz="1700" baseline="30000">
                <a:latin typeface="Assistant"/>
                <a:ea typeface="Assistant"/>
                <a:cs typeface="Assistant"/>
                <a:sym typeface="Assistant"/>
              </a:rPr>
              <a:t>k-1</a:t>
            </a:r>
            <a:r>
              <a:rPr lang="en" sz="1700">
                <a:latin typeface="Assistant"/>
                <a:ea typeface="Assistant"/>
                <a:cs typeface="Assistant"/>
                <a:sym typeface="Assistant"/>
              </a:rPr>
              <a:t>)</a:t>
            </a:r>
            <a:endParaRPr sz="1700">
              <a:latin typeface="Assistant"/>
              <a:ea typeface="Assistant"/>
              <a:cs typeface="Assistant"/>
              <a:sym typeface="Assistant"/>
            </a:endParaRPr>
          </a:p>
        </p:txBody>
      </p:sp>
      <p:sp>
        <p:nvSpPr>
          <p:cNvPr id="538" name="Google Shape;538;p68"/>
          <p:cNvSpPr/>
          <p:nvPr/>
        </p:nvSpPr>
        <p:spPr>
          <a:xfrm>
            <a:off x="4699800" y="1264100"/>
            <a:ext cx="4132500" cy="1009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latin typeface="Assistant"/>
                <a:ea typeface="Assistant"/>
                <a:cs typeface="Assistant"/>
                <a:sym typeface="Assistant"/>
              </a:rPr>
              <a:t>3</a:t>
            </a:r>
            <a:r>
              <a:rPr lang="en" sz="2300" b="1" baseline="30000">
                <a:latin typeface="Assistant"/>
                <a:ea typeface="Assistant"/>
                <a:cs typeface="Assistant"/>
                <a:sym typeface="Assistant"/>
              </a:rPr>
              <a:t>n</a:t>
            </a:r>
            <a:r>
              <a:rPr lang="en" sz="2300" b="1">
                <a:latin typeface="Assistant"/>
                <a:ea typeface="Assistant"/>
                <a:cs typeface="Assistant"/>
                <a:sym typeface="Assistant"/>
              </a:rPr>
              <a:t> = O(4</a:t>
            </a:r>
            <a:r>
              <a:rPr lang="en" sz="2300" b="1" baseline="30000">
                <a:latin typeface="Assistant"/>
                <a:ea typeface="Assistant"/>
                <a:cs typeface="Assistant"/>
                <a:sym typeface="Assistant"/>
              </a:rPr>
              <a:t>n</a:t>
            </a:r>
            <a:r>
              <a:rPr lang="en" sz="2300" b="1">
                <a:latin typeface="Assistant"/>
                <a:ea typeface="Assistant"/>
                <a:cs typeface="Assistant"/>
                <a:sym typeface="Assistant"/>
              </a:rPr>
              <a:t>)</a:t>
            </a:r>
            <a:endParaRPr sz="1700">
              <a:latin typeface="Assistant"/>
              <a:ea typeface="Assistant"/>
              <a:cs typeface="Assistant"/>
              <a:sym typeface="Assistant"/>
            </a:endParaRPr>
          </a:p>
        </p:txBody>
      </p:sp>
      <p:sp>
        <p:nvSpPr>
          <p:cNvPr id="539" name="Google Shape;539;p68"/>
          <p:cNvSpPr/>
          <p:nvPr/>
        </p:nvSpPr>
        <p:spPr>
          <a:xfrm>
            <a:off x="311700" y="1264100"/>
            <a:ext cx="4132500" cy="1009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latin typeface="Assistant"/>
                <a:ea typeface="Assistant"/>
                <a:cs typeface="Assistant"/>
                <a:sym typeface="Assistant"/>
              </a:rPr>
              <a:t>log</a:t>
            </a:r>
            <a:r>
              <a:rPr lang="en" sz="2300" b="1" baseline="-25000">
                <a:latin typeface="Assistant"/>
                <a:ea typeface="Assistant"/>
                <a:cs typeface="Assistant"/>
                <a:sym typeface="Assistant"/>
              </a:rPr>
              <a:t>2</a:t>
            </a:r>
            <a:r>
              <a:rPr lang="en" sz="2300" b="1">
                <a:latin typeface="Assistant"/>
                <a:ea typeface="Assistant"/>
                <a:cs typeface="Assistant"/>
                <a:sym typeface="Assistant"/>
              </a:rPr>
              <a:t>n + 15 = O(log</a:t>
            </a:r>
            <a:r>
              <a:rPr lang="en" sz="2300" b="1" baseline="-25000">
                <a:latin typeface="Assistant"/>
                <a:ea typeface="Assistant"/>
                <a:cs typeface="Assistant"/>
                <a:sym typeface="Assistant"/>
              </a:rPr>
              <a:t>2</a:t>
            </a:r>
            <a:r>
              <a:rPr lang="en" sz="2300" b="1">
                <a:latin typeface="Assistant"/>
                <a:ea typeface="Assistant"/>
                <a:cs typeface="Assistant"/>
                <a:sym typeface="Assistant"/>
              </a:rPr>
              <a:t>n)</a:t>
            </a:r>
            <a:endParaRPr sz="1700">
              <a:latin typeface="Assistant"/>
              <a:ea typeface="Assistant"/>
              <a:cs typeface="Assistant"/>
              <a:sym typeface="Assistant"/>
            </a:endParaRPr>
          </a:p>
        </p:txBody>
      </p:sp>
      <p:sp>
        <p:nvSpPr>
          <p:cNvPr id="540" name="Google Shape;540;p68"/>
          <p:cNvSpPr/>
          <p:nvPr/>
        </p:nvSpPr>
        <p:spPr>
          <a:xfrm>
            <a:off x="4699800" y="2520325"/>
            <a:ext cx="4132500" cy="1009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latin typeface="Assistant"/>
                <a:ea typeface="Assistant"/>
                <a:cs typeface="Assistant"/>
                <a:sym typeface="Assistant"/>
              </a:rPr>
              <a:t>6n</a:t>
            </a:r>
            <a:r>
              <a:rPr lang="en" sz="2300" b="1" baseline="30000">
                <a:latin typeface="Assistant"/>
                <a:ea typeface="Assistant"/>
                <a:cs typeface="Assistant"/>
                <a:sym typeface="Assistant"/>
              </a:rPr>
              <a:t>3</a:t>
            </a:r>
            <a:r>
              <a:rPr lang="en" sz="2300" b="1">
                <a:latin typeface="Assistant"/>
                <a:ea typeface="Assistant"/>
                <a:cs typeface="Assistant"/>
                <a:sym typeface="Assistant"/>
              </a:rPr>
              <a:t> + n log</a:t>
            </a:r>
            <a:r>
              <a:rPr lang="en" sz="2300" b="1" baseline="-25000">
                <a:latin typeface="Assistant"/>
                <a:ea typeface="Assistant"/>
                <a:cs typeface="Assistant"/>
                <a:sym typeface="Assistant"/>
              </a:rPr>
              <a:t>2</a:t>
            </a:r>
            <a:r>
              <a:rPr lang="en" sz="2300" b="1">
                <a:latin typeface="Assistant"/>
                <a:ea typeface="Assistant"/>
                <a:cs typeface="Assistant"/>
                <a:sym typeface="Assistant"/>
              </a:rPr>
              <a:t>n= O(n</a:t>
            </a:r>
            <a:r>
              <a:rPr lang="en" sz="2300" b="1" baseline="30000">
                <a:latin typeface="Assistant"/>
                <a:ea typeface="Assistant"/>
                <a:cs typeface="Assistant"/>
                <a:sym typeface="Assistant"/>
              </a:rPr>
              <a:t>3</a:t>
            </a:r>
            <a:r>
              <a:rPr lang="en" sz="2300" b="1">
                <a:latin typeface="Assistant"/>
                <a:ea typeface="Assistant"/>
                <a:cs typeface="Assistant"/>
                <a:sym typeface="Assistant"/>
              </a:rPr>
              <a:t>)</a:t>
            </a:r>
            <a:endParaRPr sz="1700">
              <a:latin typeface="Assistant"/>
              <a:ea typeface="Assistant"/>
              <a:cs typeface="Assistant"/>
              <a:sym typeface="Assistant"/>
            </a:endParaRPr>
          </a:p>
        </p:txBody>
      </p:sp>
      <p:sp>
        <p:nvSpPr>
          <p:cNvPr id="541" name="Google Shape;541;p68"/>
          <p:cNvSpPr/>
          <p:nvPr/>
        </p:nvSpPr>
        <p:spPr>
          <a:xfrm>
            <a:off x="4699800" y="3776550"/>
            <a:ext cx="4132500" cy="1009800"/>
          </a:xfrm>
          <a:prstGeom prst="roundRect">
            <a:avLst>
              <a:gd name="adj" fmla="val 16667"/>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latin typeface="Assistant"/>
                <a:ea typeface="Assistant"/>
                <a:cs typeface="Assistant"/>
                <a:sym typeface="Assistant"/>
              </a:rPr>
              <a:t>25 = O(1)</a:t>
            </a:r>
            <a:endParaRPr sz="2300" b="1">
              <a:latin typeface="Assistant"/>
              <a:ea typeface="Assistant"/>
              <a:cs typeface="Assistant"/>
              <a:sym typeface="Assistant"/>
            </a:endParaRPr>
          </a:p>
          <a:p>
            <a:pPr marL="0" lvl="0" indent="0" algn="ctr" rtl="0">
              <a:spcBef>
                <a:spcPts val="0"/>
              </a:spcBef>
              <a:spcAft>
                <a:spcPts val="0"/>
              </a:spcAft>
              <a:buNone/>
            </a:pPr>
            <a:r>
              <a:rPr lang="en" sz="2300" b="1">
                <a:latin typeface="Assistant"/>
                <a:ea typeface="Assistant"/>
                <a:cs typeface="Assistant"/>
                <a:sym typeface="Assistant"/>
              </a:rPr>
              <a:t>[any constant] = O(1)</a:t>
            </a:r>
            <a:endParaRPr sz="2300" b="1">
              <a:latin typeface="Assistant"/>
              <a:ea typeface="Assistant"/>
              <a:cs typeface="Assistant"/>
              <a:sym typeface="Assistant"/>
            </a:endParaRPr>
          </a:p>
        </p:txBody>
      </p:sp>
      <p:sp>
        <p:nvSpPr>
          <p:cNvPr id="542" name="Google Shape;542;p68"/>
          <p:cNvSpPr txBox="1"/>
          <p:nvPr/>
        </p:nvSpPr>
        <p:spPr>
          <a:xfrm>
            <a:off x="368169" y="1206304"/>
            <a:ext cx="1218600" cy="4968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100">
                <a:solidFill>
                  <a:srgbClr val="CC0000"/>
                </a:solidFill>
                <a:latin typeface="Assistant Light"/>
                <a:ea typeface="Assistant Light"/>
                <a:cs typeface="Assistant Light"/>
                <a:sym typeface="Assistant Light"/>
              </a:rPr>
              <a:t>lower order terms don’t matter!</a:t>
            </a:r>
            <a:endParaRPr sz="1100">
              <a:solidFill>
                <a:srgbClr val="CC0000"/>
              </a:solidFill>
              <a:latin typeface="Assistant Light"/>
              <a:ea typeface="Assistant Light"/>
              <a:cs typeface="Assistant Light"/>
              <a:sym typeface="Assistant Light"/>
            </a:endParaRPr>
          </a:p>
        </p:txBody>
      </p:sp>
      <p:cxnSp>
        <p:nvCxnSpPr>
          <p:cNvPr id="543" name="Google Shape;543;p68"/>
          <p:cNvCxnSpPr/>
          <p:nvPr/>
        </p:nvCxnSpPr>
        <p:spPr>
          <a:xfrm>
            <a:off x="1506300" y="1510125"/>
            <a:ext cx="520800" cy="83400"/>
          </a:xfrm>
          <a:prstGeom prst="straightConnector1">
            <a:avLst/>
          </a:prstGeom>
          <a:noFill/>
          <a:ln w="9525" cap="flat" cmpd="sng">
            <a:solidFill>
              <a:srgbClr val="CC0000"/>
            </a:solidFill>
            <a:prstDash val="solid"/>
            <a:round/>
            <a:headEnd type="none" w="med" len="med"/>
            <a:tailEnd type="triangle" w="med" len="med"/>
          </a:ln>
        </p:spPr>
      </p:cxnSp>
      <p:sp>
        <p:nvSpPr>
          <p:cNvPr id="544" name="Google Shape;544;p68"/>
          <p:cNvSpPr txBox="1"/>
          <p:nvPr/>
        </p:nvSpPr>
        <p:spPr>
          <a:xfrm>
            <a:off x="7429252" y="1303427"/>
            <a:ext cx="1218600" cy="2901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100">
                <a:solidFill>
                  <a:srgbClr val="CC0000"/>
                </a:solidFill>
                <a:latin typeface="Assistant Light"/>
                <a:ea typeface="Assistant Light"/>
                <a:cs typeface="Assistant Light"/>
                <a:sym typeface="Assistant Light"/>
              </a:rPr>
              <a:t>remember, big-O is upper bound!</a:t>
            </a:r>
            <a:endParaRPr sz="1100">
              <a:solidFill>
                <a:srgbClr val="CC0000"/>
              </a:solidFill>
              <a:latin typeface="Assistant Light"/>
              <a:ea typeface="Assistant Light"/>
              <a:cs typeface="Assistant Light"/>
              <a:sym typeface="Assistant Light"/>
            </a:endParaRPr>
          </a:p>
        </p:txBody>
      </p:sp>
      <p:cxnSp>
        <p:nvCxnSpPr>
          <p:cNvPr id="545" name="Google Shape;545;p68"/>
          <p:cNvCxnSpPr/>
          <p:nvPr/>
        </p:nvCxnSpPr>
        <p:spPr>
          <a:xfrm flipH="1">
            <a:off x="6873625" y="1405975"/>
            <a:ext cx="589800" cy="229200"/>
          </a:xfrm>
          <a:prstGeom prst="straightConnector1">
            <a:avLst/>
          </a:prstGeom>
          <a:noFill/>
          <a:ln w="9525" cap="flat" cmpd="sng">
            <a:solidFill>
              <a:srgbClr val="CC0000"/>
            </a:solidFill>
            <a:prstDash val="solid"/>
            <a:round/>
            <a:headEnd type="none" w="med" len="med"/>
            <a:tailEnd type="triangle" w="med" len="med"/>
          </a:ln>
        </p:spPr>
      </p:cxnSp>
      <p:sp>
        <p:nvSpPr>
          <p:cNvPr id="546" name="Google Shape;546;p68"/>
          <p:cNvSpPr txBox="1"/>
          <p:nvPr/>
        </p:nvSpPr>
        <p:spPr>
          <a:xfrm>
            <a:off x="5332174" y="2560800"/>
            <a:ext cx="1926900" cy="2901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100">
                <a:solidFill>
                  <a:srgbClr val="CC0000"/>
                </a:solidFill>
                <a:latin typeface="Assistant Light"/>
                <a:ea typeface="Assistant Light"/>
                <a:cs typeface="Assistant Light"/>
                <a:sym typeface="Assistant Light"/>
              </a:rPr>
              <a:t>constant multipliers &amp; lower order terms don’t matter</a:t>
            </a:r>
            <a:endParaRPr sz="1100">
              <a:solidFill>
                <a:srgbClr val="CC0000"/>
              </a:solidFill>
              <a:latin typeface="Assistant Light"/>
              <a:ea typeface="Assistant Light"/>
              <a:cs typeface="Assistant Light"/>
              <a:sym typeface="Assistant Light"/>
            </a:endParaRPr>
          </a:p>
        </p:txBody>
      </p:sp>
      <p:cxnSp>
        <p:nvCxnSpPr>
          <p:cNvPr id="547" name="Google Shape;547;p68"/>
          <p:cNvCxnSpPr/>
          <p:nvPr/>
        </p:nvCxnSpPr>
        <p:spPr>
          <a:xfrm>
            <a:off x="5540550" y="2718194"/>
            <a:ext cx="52200" cy="218700"/>
          </a:xfrm>
          <a:prstGeom prst="straightConnector1">
            <a:avLst/>
          </a:prstGeom>
          <a:noFill/>
          <a:ln w="9525" cap="flat" cmpd="sng">
            <a:solidFill>
              <a:srgbClr val="CC0000"/>
            </a:solidFill>
            <a:prstDash val="solid"/>
            <a:round/>
            <a:headEnd type="none" w="med" len="med"/>
            <a:tailEnd type="triangle" w="med" len="med"/>
          </a:ln>
        </p:spPr>
      </p:cxnSp>
      <p:cxnSp>
        <p:nvCxnSpPr>
          <p:cNvPr id="548" name="Google Shape;548;p68"/>
          <p:cNvCxnSpPr/>
          <p:nvPr/>
        </p:nvCxnSpPr>
        <p:spPr>
          <a:xfrm flipH="1">
            <a:off x="7001950" y="2728625"/>
            <a:ext cx="27900" cy="198000"/>
          </a:xfrm>
          <a:prstGeom prst="straightConnector1">
            <a:avLst/>
          </a:prstGeom>
          <a:noFill/>
          <a:ln w="9525" cap="flat" cmpd="sng">
            <a:solidFill>
              <a:srgbClr val="CC0000"/>
            </a:solidFill>
            <a:prstDash val="solid"/>
            <a:round/>
            <a:headEnd type="none" w="med" len="med"/>
            <a:tailEnd type="triangle" w="med" len="med"/>
          </a:ln>
        </p:spPr>
      </p:cxnSp>
      <p:sp>
        <p:nvSpPr>
          <p:cNvPr id="549" name="Google Shape;549;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a:t>
            </a:r>
            <a:r>
              <a:rPr lang="en" sz="3600">
                <a:solidFill>
                  <a:schemeClr val="accent5"/>
                </a:solidFill>
                <a:latin typeface="Comfortaa Light"/>
                <a:ea typeface="Comfortaa Light"/>
                <a:cs typeface="Comfortaa Light"/>
                <a:sym typeface="Comfortaa Light"/>
              </a:rPr>
              <a:t>Ω</a:t>
            </a:r>
            <a:r>
              <a:rPr lang="en" sz="3600">
                <a:solidFill>
                  <a:schemeClr val="accent5"/>
                </a:solidFill>
                <a:latin typeface="Lato Light"/>
                <a:ea typeface="Lato Light"/>
                <a:cs typeface="Lato Light"/>
                <a:sym typeface="Lato Light"/>
              </a:rPr>
              <a:t> NOTATION </a:t>
            </a:r>
            <a:endParaRPr sz="3600">
              <a:solidFill>
                <a:schemeClr val="accent5"/>
              </a:solidFill>
              <a:latin typeface="Lato Light"/>
              <a:ea typeface="Lato Light"/>
              <a:cs typeface="Lato Light"/>
              <a:sym typeface="Lato Light"/>
            </a:endParaRPr>
          </a:p>
        </p:txBody>
      </p:sp>
      <p:sp>
        <p:nvSpPr>
          <p:cNvPr id="555" name="Google Shape;555;p69"/>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556" name="Google Shape;556;p69"/>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a:t>
            </a:r>
            <a:r>
              <a:rPr lang="en" sz="2300" b="1">
                <a:solidFill>
                  <a:srgbClr val="CC0000"/>
                </a:solidFill>
                <a:latin typeface="Comfortaa"/>
                <a:ea typeface="Comfortaa"/>
                <a:cs typeface="Comfortaa"/>
                <a:sym typeface="Comfortaa"/>
              </a:rPr>
              <a:t>Ω</a:t>
            </a:r>
            <a:r>
              <a:rPr lang="en" sz="2500" b="1">
                <a:solidFill>
                  <a:srgbClr val="CC0000"/>
                </a:solidFill>
                <a:latin typeface="Assistant"/>
                <a:ea typeface="Assistant"/>
                <a:cs typeface="Assistant"/>
                <a:sym typeface="Assistant"/>
              </a:rPr>
              <a:t>(f(n))”?</a:t>
            </a:r>
            <a:endParaRPr sz="2500" b="1">
              <a:solidFill>
                <a:srgbClr val="CC0000"/>
              </a:solidFill>
              <a:latin typeface="Assistant"/>
              <a:ea typeface="Assistant"/>
              <a:cs typeface="Assistant"/>
              <a:sym typeface="Assistant"/>
            </a:endParaRPr>
          </a:p>
        </p:txBody>
      </p:sp>
      <p:sp>
        <p:nvSpPr>
          <p:cNvPr id="557" name="Google Shape;557;p69"/>
          <p:cNvSpPr/>
          <p:nvPr/>
        </p:nvSpPr>
        <p:spPr>
          <a:xfrm>
            <a:off x="311700" y="23745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ssistant ExtraLight"/>
                <a:ea typeface="Assistant ExtraLight"/>
                <a:cs typeface="Assistant ExtraLight"/>
                <a:sym typeface="Assistant ExtraLight"/>
              </a:rPr>
              <a:t>English Definition</a:t>
            </a:r>
            <a:endParaRPr sz="1700">
              <a:latin typeface="Assistant ExtraLight"/>
              <a:ea typeface="Assistant ExtraLight"/>
              <a:cs typeface="Assistant ExtraLight"/>
              <a:sym typeface="Assistant ExtraLight"/>
            </a:endParaRPr>
          </a:p>
        </p:txBody>
      </p:sp>
      <p:sp>
        <p:nvSpPr>
          <p:cNvPr id="558" name="Google Shape;558;p69"/>
          <p:cNvSpPr/>
          <p:nvPr/>
        </p:nvSpPr>
        <p:spPr>
          <a:xfrm>
            <a:off x="32076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Pictorial Definition</a:t>
            </a:r>
            <a:endParaRPr sz="3000">
              <a:latin typeface="Assistant ExtraLight"/>
              <a:ea typeface="Assistant ExtraLight"/>
              <a:cs typeface="Assistant ExtraLight"/>
              <a:sym typeface="Assistant ExtraLight"/>
            </a:endParaRPr>
          </a:p>
        </p:txBody>
      </p:sp>
      <p:sp>
        <p:nvSpPr>
          <p:cNvPr id="559" name="Google Shape;559;p69"/>
          <p:cNvSpPr/>
          <p:nvPr/>
        </p:nvSpPr>
        <p:spPr>
          <a:xfrm>
            <a:off x="61035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Mathematical Definition</a:t>
            </a:r>
            <a:endParaRPr sz="3000">
              <a:latin typeface="Assistant ExtraLight"/>
              <a:ea typeface="Assistant ExtraLight"/>
              <a:cs typeface="Assistant ExtraLight"/>
              <a:sym typeface="Assistant ExtraLight"/>
            </a:endParaRPr>
          </a:p>
        </p:txBody>
      </p:sp>
      <p:sp>
        <p:nvSpPr>
          <p:cNvPr id="560" name="Google Shape;560;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a:t>
            </a:r>
            <a:r>
              <a:rPr lang="en" sz="3600">
                <a:solidFill>
                  <a:schemeClr val="accent5"/>
                </a:solidFill>
                <a:latin typeface="Comfortaa Light"/>
                <a:ea typeface="Comfortaa Light"/>
                <a:cs typeface="Comfortaa Light"/>
                <a:sym typeface="Comfortaa Light"/>
              </a:rPr>
              <a:t>Ω</a:t>
            </a:r>
            <a:r>
              <a:rPr lang="en" sz="3600">
                <a:solidFill>
                  <a:schemeClr val="accent5"/>
                </a:solidFill>
                <a:latin typeface="Lato Light"/>
                <a:ea typeface="Lato Light"/>
                <a:cs typeface="Lato Light"/>
                <a:sym typeface="Lato Light"/>
              </a:rPr>
              <a:t> NOTATION </a:t>
            </a:r>
            <a:endParaRPr sz="3600">
              <a:solidFill>
                <a:schemeClr val="accent5"/>
              </a:solidFill>
              <a:latin typeface="Lato Light"/>
              <a:ea typeface="Lato Light"/>
              <a:cs typeface="Lato Light"/>
              <a:sym typeface="Lato Light"/>
            </a:endParaRPr>
          </a:p>
        </p:txBody>
      </p:sp>
      <p:sp>
        <p:nvSpPr>
          <p:cNvPr id="566" name="Google Shape;566;p70"/>
          <p:cNvSpPr/>
          <p:nvPr/>
        </p:nvSpPr>
        <p:spPr>
          <a:xfrm>
            <a:off x="293850"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In English</a:t>
            </a:r>
            <a:endParaRPr sz="2300" b="1">
              <a:latin typeface="Assistant"/>
              <a:ea typeface="Assistant"/>
              <a:cs typeface="Assistant"/>
              <a:sym typeface="Assistant"/>
            </a:endParaRPr>
          </a:p>
          <a:p>
            <a:pPr marL="0" lvl="0" indent="0" algn="ctr" rtl="0">
              <a:spcBef>
                <a:spcPts val="0"/>
              </a:spcBef>
              <a:spcAft>
                <a:spcPts val="0"/>
              </a:spcAft>
              <a:buNone/>
            </a:pPr>
            <a:endParaRPr sz="25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a:ea typeface="Assistant"/>
                <a:cs typeface="Assistant"/>
                <a:sym typeface="Assistant"/>
              </a:rPr>
              <a:t>T(n) = </a:t>
            </a:r>
            <a:r>
              <a:rPr lang="en" sz="1600">
                <a:solidFill>
                  <a:schemeClr val="dk1"/>
                </a:solidFill>
                <a:latin typeface="Comfortaa"/>
                <a:ea typeface="Comfortaa"/>
                <a:cs typeface="Comfortaa"/>
                <a:sym typeface="Comfortaa"/>
              </a:rPr>
              <a:t>Ω</a:t>
            </a:r>
            <a:r>
              <a:rPr lang="en" sz="1700">
                <a:latin typeface="Assistant"/>
                <a:ea typeface="Assistant"/>
                <a:cs typeface="Assistant"/>
                <a:sym typeface="Assistant"/>
              </a:rPr>
              <a:t>(f(n))</a:t>
            </a:r>
            <a:r>
              <a:rPr lang="en" sz="1700">
                <a:latin typeface="Assistant ExtraLight"/>
                <a:ea typeface="Assistant ExtraLight"/>
                <a:cs typeface="Assistant ExtraLight"/>
                <a:sym typeface="Assistant ExtraLight"/>
              </a:rPr>
              <a:t> if and only if T(n) is eventually </a:t>
            </a:r>
            <a:r>
              <a:rPr lang="en" sz="1700" b="1">
                <a:solidFill>
                  <a:schemeClr val="accent5"/>
                </a:solidFill>
                <a:latin typeface="Assistant"/>
                <a:ea typeface="Assistant"/>
                <a:cs typeface="Assistant"/>
                <a:sym typeface="Assistant"/>
              </a:rPr>
              <a:t>lower</a:t>
            </a:r>
            <a:r>
              <a:rPr lang="en" sz="1700">
                <a:latin typeface="Assistant ExtraLight"/>
                <a:ea typeface="Assistant ExtraLight"/>
                <a:cs typeface="Assistant ExtraLight"/>
                <a:sym typeface="Assistant ExtraLight"/>
              </a:rPr>
              <a:t> </a:t>
            </a:r>
            <a:r>
              <a:rPr lang="en" sz="1700" b="1">
                <a:solidFill>
                  <a:schemeClr val="accent5"/>
                </a:solidFill>
                <a:latin typeface="Assistant"/>
                <a:ea typeface="Assistant"/>
                <a:cs typeface="Assistant"/>
                <a:sym typeface="Assistant"/>
              </a:rPr>
              <a:t>bounded</a:t>
            </a:r>
            <a:r>
              <a:rPr lang="en" sz="1700">
                <a:latin typeface="Assistant ExtraLight"/>
                <a:ea typeface="Assistant ExtraLight"/>
                <a:cs typeface="Assistant ExtraLight"/>
                <a:sym typeface="Assistant ExtraLight"/>
              </a:rPr>
              <a:t> by a constant </a:t>
            </a:r>
            <a:endParaRPr sz="17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ExtraLight"/>
                <a:ea typeface="Assistant ExtraLight"/>
                <a:cs typeface="Assistant ExtraLight"/>
                <a:sym typeface="Assistant ExtraLight"/>
              </a:rPr>
              <a:t>multiple of f(n) </a:t>
            </a:r>
            <a:endParaRPr sz="1700">
              <a:latin typeface="Assistant ExtraLight"/>
              <a:ea typeface="Assistant ExtraLight"/>
              <a:cs typeface="Assistant ExtraLight"/>
              <a:sym typeface="Assistant ExtraLight"/>
            </a:endParaRPr>
          </a:p>
        </p:txBody>
      </p:sp>
      <p:sp>
        <p:nvSpPr>
          <p:cNvPr id="567" name="Google Shape;567;p70"/>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568" name="Google Shape;568;p70"/>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a:t>
            </a:r>
            <a:r>
              <a:rPr lang="en" sz="2300" b="1">
                <a:solidFill>
                  <a:srgbClr val="CC0000"/>
                </a:solidFill>
                <a:latin typeface="Comfortaa"/>
                <a:ea typeface="Comfortaa"/>
                <a:cs typeface="Comfortaa"/>
                <a:sym typeface="Comfortaa"/>
              </a:rPr>
              <a:t>Ω</a:t>
            </a:r>
            <a:r>
              <a:rPr lang="en" sz="2500" b="1">
                <a:solidFill>
                  <a:srgbClr val="CC0000"/>
                </a:solidFill>
                <a:latin typeface="Assistant"/>
                <a:ea typeface="Assistant"/>
                <a:cs typeface="Assistant"/>
                <a:sym typeface="Assistant"/>
              </a:rPr>
              <a:t>(f(n))”?</a:t>
            </a:r>
            <a:endParaRPr sz="2500" b="1">
              <a:solidFill>
                <a:srgbClr val="CC0000"/>
              </a:solidFill>
              <a:latin typeface="Assistant"/>
              <a:ea typeface="Assistant"/>
              <a:cs typeface="Assistant"/>
              <a:sym typeface="Assistant"/>
            </a:endParaRPr>
          </a:p>
        </p:txBody>
      </p:sp>
      <p:sp>
        <p:nvSpPr>
          <p:cNvPr id="569" name="Google Shape;569;p70"/>
          <p:cNvSpPr/>
          <p:nvPr/>
        </p:nvSpPr>
        <p:spPr>
          <a:xfrm>
            <a:off x="61035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Mathematical Definition</a:t>
            </a:r>
            <a:endParaRPr sz="3000">
              <a:latin typeface="Assistant ExtraLight"/>
              <a:ea typeface="Assistant ExtraLight"/>
              <a:cs typeface="Assistant ExtraLight"/>
              <a:sym typeface="Assistant ExtraLight"/>
            </a:endParaRPr>
          </a:p>
        </p:txBody>
      </p:sp>
      <p:sp>
        <p:nvSpPr>
          <p:cNvPr id="570" name="Google Shape;570;p70"/>
          <p:cNvSpPr/>
          <p:nvPr/>
        </p:nvSpPr>
        <p:spPr>
          <a:xfrm>
            <a:off x="32076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Pictorial Definition</a:t>
            </a:r>
            <a:endParaRPr sz="3000">
              <a:latin typeface="Assistant ExtraLight"/>
              <a:ea typeface="Assistant ExtraLight"/>
              <a:cs typeface="Assistant ExtraLight"/>
              <a:sym typeface="Assistant ExtraLight"/>
            </a:endParaRPr>
          </a:p>
        </p:txBody>
      </p:sp>
      <p:sp>
        <p:nvSpPr>
          <p:cNvPr id="571" name="Google Shape;571;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a:t>
            </a:r>
            <a:r>
              <a:rPr lang="en" sz="3600">
                <a:solidFill>
                  <a:schemeClr val="accent5"/>
                </a:solidFill>
                <a:latin typeface="Comfortaa Light"/>
                <a:ea typeface="Comfortaa Light"/>
                <a:cs typeface="Comfortaa Light"/>
                <a:sym typeface="Comfortaa Light"/>
              </a:rPr>
              <a:t>Ω</a:t>
            </a:r>
            <a:r>
              <a:rPr lang="en" sz="3600">
                <a:solidFill>
                  <a:schemeClr val="accent5"/>
                </a:solidFill>
                <a:latin typeface="Lato Light"/>
                <a:ea typeface="Lato Light"/>
                <a:cs typeface="Lato Light"/>
                <a:sym typeface="Lato Light"/>
              </a:rPr>
              <a:t> NOTATION </a:t>
            </a:r>
            <a:endParaRPr sz="3600">
              <a:solidFill>
                <a:schemeClr val="accent5"/>
              </a:solidFill>
              <a:latin typeface="Lato Light"/>
              <a:ea typeface="Lato Light"/>
              <a:cs typeface="Lato Light"/>
              <a:sym typeface="Lato Light"/>
            </a:endParaRPr>
          </a:p>
        </p:txBody>
      </p:sp>
      <p:sp>
        <p:nvSpPr>
          <p:cNvPr id="577" name="Google Shape;577;p71"/>
          <p:cNvSpPr/>
          <p:nvPr/>
        </p:nvSpPr>
        <p:spPr>
          <a:xfrm>
            <a:off x="293850"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In English</a:t>
            </a:r>
            <a:endParaRPr sz="2300" b="1">
              <a:latin typeface="Assistant"/>
              <a:ea typeface="Assistant"/>
              <a:cs typeface="Assistant"/>
              <a:sym typeface="Assistant"/>
            </a:endParaRPr>
          </a:p>
          <a:p>
            <a:pPr marL="0" lvl="0" indent="0" algn="ctr" rtl="0">
              <a:spcBef>
                <a:spcPts val="0"/>
              </a:spcBef>
              <a:spcAft>
                <a:spcPts val="0"/>
              </a:spcAft>
              <a:buNone/>
            </a:pPr>
            <a:endParaRPr sz="25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a:ea typeface="Assistant"/>
                <a:cs typeface="Assistant"/>
                <a:sym typeface="Assistant"/>
              </a:rPr>
              <a:t>T(n) = </a:t>
            </a:r>
            <a:r>
              <a:rPr lang="en" sz="1600">
                <a:solidFill>
                  <a:schemeClr val="dk1"/>
                </a:solidFill>
                <a:latin typeface="Comfortaa"/>
                <a:ea typeface="Comfortaa"/>
                <a:cs typeface="Comfortaa"/>
                <a:sym typeface="Comfortaa"/>
              </a:rPr>
              <a:t>Ω</a:t>
            </a:r>
            <a:r>
              <a:rPr lang="en" sz="1700">
                <a:latin typeface="Assistant"/>
                <a:ea typeface="Assistant"/>
                <a:cs typeface="Assistant"/>
                <a:sym typeface="Assistant"/>
              </a:rPr>
              <a:t>(f(n))</a:t>
            </a:r>
            <a:r>
              <a:rPr lang="en" sz="1700">
                <a:latin typeface="Assistant ExtraLight"/>
                <a:ea typeface="Assistant ExtraLight"/>
                <a:cs typeface="Assistant ExtraLight"/>
                <a:sym typeface="Assistant ExtraLight"/>
              </a:rPr>
              <a:t> if and only if T(n) is eventually </a:t>
            </a:r>
            <a:r>
              <a:rPr lang="en" sz="1700" b="1">
                <a:solidFill>
                  <a:schemeClr val="accent5"/>
                </a:solidFill>
                <a:latin typeface="Assistant"/>
                <a:ea typeface="Assistant"/>
                <a:cs typeface="Assistant"/>
                <a:sym typeface="Assistant"/>
              </a:rPr>
              <a:t>lower</a:t>
            </a:r>
            <a:r>
              <a:rPr lang="en" sz="1700">
                <a:latin typeface="Assistant ExtraLight"/>
                <a:ea typeface="Assistant ExtraLight"/>
                <a:cs typeface="Assistant ExtraLight"/>
                <a:sym typeface="Assistant ExtraLight"/>
              </a:rPr>
              <a:t> </a:t>
            </a:r>
            <a:r>
              <a:rPr lang="en" sz="1700" b="1">
                <a:solidFill>
                  <a:schemeClr val="accent5"/>
                </a:solidFill>
                <a:latin typeface="Assistant"/>
                <a:ea typeface="Assistant"/>
                <a:cs typeface="Assistant"/>
                <a:sym typeface="Assistant"/>
              </a:rPr>
              <a:t>bounded</a:t>
            </a:r>
            <a:r>
              <a:rPr lang="en" sz="1700">
                <a:latin typeface="Assistant ExtraLight"/>
                <a:ea typeface="Assistant ExtraLight"/>
                <a:cs typeface="Assistant ExtraLight"/>
                <a:sym typeface="Assistant ExtraLight"/>
              </a:rPr>
              <a:t> by a constant </a:t>
            </a:r>
            <a:endParaRPr sz="17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ExtraLight"/>
                <a:ea typeface="Assistant ExtraLight"/>
                <a:cs typeface="Assistant ExtraLight"/>
                <a:sym typeface="Assistant ExtraLight"/>
              </a:rPr>
              <a:t>multiple of f(n) </a:t>
            </a:r>
            <a:endParaRPr sz="1700">
              <a:latin typeface="Assistant ExtraLight"/>
              <a:ea typeface="Assistant ExtraLight"/>
              <a:cs typeface="Assistant ExtraLight"/>
              <a:sym typeface="Assistant ExtraLight"/>
            </a:endParaRPr>
          </a:p>
        </p:txBody>
      </p:sp>
      <p:sp>
        <p:nvSpPr>
          <p:cNvPr id="578" name="Google Shape;578;p71"/>
          <p:cNvSpPr/>
          <p:nvPr/>
        </p:nvSpPr>
        <p:spPr>
          <a:xfrm>
            <a:off x="3185250" y="2364326"/>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solidFill>
                  <a:schemeClr val="dk1"/>
                </a:solidFill>
                <a:latin typeface="Assistant"/>
                <a:ea typeface="Assistant"/>
                <a:cs typeface="Assistant"/>
                <a:sym typeface="Assistant"/>
              </a:rPr>
              <a:t>In Pictures</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3000">
              <a:latin typeface="Assistant ExtraLight"/>
              <a:ea typeface="Assistant ExtraLight"/>
              <a:cs typeface="Assistant ExtraLight"/>
              <a:sym typeface="Assistant ExtraLight"/>
            </a:endParaRPr>
          </a:p>
        </p:txBody>
      </p:sp>
      <p:sp>
        <p:nvSpPr>
          <p:cNvPr id="579" name="Google Shape;579;p71"/>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580" name="Google Shape;580;p71"/>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a:t>
            </a:r>
            <a:r>
              <a:rPr lang="en" sz="2300" b="1">
                <a:solidFill>
                  <a:srgbClr val="CC0000"/>
                </a:solidFill>
                <a:latin typeface="Comfortaa"/>
                <a:ea typeface="Comfortaa"/>
                <a:cs typeface="Comfortaa"/>
                <a:sym typeface="Comfortaa"/>
              </a:rPr>
              <a:t>Ω</a:t>
            </a:r>
            <a:r>
              <a:rPr lang="en" sz="2500" b="1">
                <a:solidFill>
                  <a:srgbClr val="CC0000"/>
                </a:solidFill>
                <a:latin typeface="Assistant"/>
                <a:ea typeface="Assistant"/>
                <a:cs typeface="Assistant"/>
                <a:sym typeface="Assistant"/>
              </a:rPr>
              <a:t>(f(n))”?</a:t>
            </a:r>
            <a:endParaRPr sz="2500" b="1">
              <a:solidFill>
                <a:srgbClr val="CC0000"/>
              </a:solidFill>
              <a:latin typeface="Assistant"/>
              <a:ea typeface="Assistant"/>
              <a:cs typeface="Assistant"/>
              <a:sym typeface="Assistant"/>
            </a:endParaRPr>
          </a:p>
        </p:txBody>
      </p:sp>
      <p:sp>
        <p:nvSpPr>
          <p:cNvPr id="581" name="Google Shape;581;p71"/>
          <p:cNvSpPr/>
          <p:nvPr/>
        </p:nvSpPr>
        <p:spPr>
          <a:xfrm>
            <a:off x="3513668" y="3096875"/>
            <a:ext cx="2042400" cy="1366200"/>
          </a:xfrm>
          <a:prstGeom prst="corner">
            <a:avLst>
              <a:gd name="adj1" fmla="val 1320"/>
              <a:gd name="adj2" fmla="val 141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1"/>
          <p:cNvSpPr txBox="1"/>
          <p:nvPr/>
        </p:nvSpPr>
        <p:spPr>
          <a:xfrm rot="-5400000">
            <a:off x="2654525" y="3533650"/>
            <a:ext cx="14202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Assistant"/>
                <a:ea typeface="Assistant"/>
                <a:cs typeface="Assistant"/>
                <a:sym typeface="Assistant"/>
              </a:rPr>
              <a:t>Runtime (ms)</a:t>
            </a:r>
            <a:endParaRPr sz="1000">
              <a:latin typeface="Assistant"/>
              <a:ea typeface="Assistant"/>
              <a:cs typeface="Assistant"/>
              <a:sym typeface="Assistant"/>
            </a:endParaRPr>
          </a:p>
        </p:txBody>
      </p:sp>
      <p:sp>
        <p:nvSpPr>
          <p:cNvPr id="583" name="Google Shape;583;p71"/>
          <p:cNvSpPr txBox="1"/>
          <p:nvPr/>
        </p:nvSpPr>
        <p:spPr>
          <a:xfrm>
            <a:off x="3843834" y="4540350"/>
            <a:ext cx="1501800" cy="1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ssistant"/>
                <a:ea typeface="Assistant"/>
                <a:cs typeface="Assistant"/>
                <a:sym typeface="Assistant"/>
              </a:rPr>
              <a:t>n (input size)</a:t>
            </a:r>
            <a:endParaRPr sz="1200">
              <a:latin typeface="Assistant"/>
              <a:ea typeface="Assistant"/>
              <a:cs typeface="Assistant"/>
              <a:sym typeface="Assistant"/>
            </a:endParaRPr>
          </a:p>
        </p:txBody>
      </p:sp>
      <p:sp>
        <p:nvSpPr>
          <p:cNvPr id="584" name="Google Shape;584;p71"/>
          <p:cNvSpPr/>
          <p:nvPr/>
        </p:nvSpPr>
        <p:spPr>
          <a:xfrm>
            <a:off x="3546750" y="3410775"/>
            <a:ext cx="1926100" cy="1028400"/>
          </a:xfrm>
          <a:custGeom>
            <a:avLst/>
            <a:gdLst/>
            <a:ahLst/>
            <a:cxnLst/>
            <a:rect l="l" t="t" r="r" b="b"/>
            <a:pathLst>
              <a:path w="77044" h="41136" extrusionOk="0">
                <a:moveTo>
                  <a:pt x="77044" y="0"/>
                </a:moveTo>
                <a:cubicBezTo>
                  <a:pt x="73885" y="2257"/>
                  <a:pt x="64200" y="10206"/>
                  <a:pt x="58090" y="13539"/>
                </a:cubicBezTo>
                <a:cubicBezTo>
                  <a:pt x="51980" y="16872"/>
                  <a:pt x="47641" y="17844"/>
                  <a:pt x="40385" y="19996"/>
                </a:cubicBezTo>
                <a:cubicBezTo>
                  <a:pt x="33130" y="22148"/>
                  <a:pt x="21288" y="22930"/>
                  <a:pt x="14557" y="26453"/>
                </a:cubicBezTo>
                <a:cubicBezTo>
                  <a:pt x="7826" y="29976"/>
                  <a:pt x="2426" y="38689"/>
                  <a:pt x="0" y="41136"/>
                </a:cubicBezTo>
              </a:path>
            </a:pathLst>
          </a:custGeom>
          <a:noFill/>
          <a:ln w="19050" cap="flat" cmpd="sng">
            <a:solidFill>
              <a:srgbClr val="CC0000"/>
            </a:solidFill>
            <a:prstDash val="solid"/>
            <a:round/>
            <a:headEnd type="none" w="med" len="med"/>
            <a:tailEnd type="none" w="med" len="med"/>
          </a:ln>
        </p:spPr>
      </p:sp>
      <p:cxnSp>
        <p:nvCxnSpPr>
          <p:cNvPr id="585" name="Google Shape;585;p71"/>
          <p:cNvCxnSpPr/>
          <p:nvPr/>
        </p:nvCxnSpPr>
        <p:spPr>
          <a:xfrm flipH="1">
            <a:off x="4611993" y="3013500"/>
            <a:ext cx="8400" cy="1538400"/>
          </a:xfrm>
          <a:prstGeom prst="straightConnector1">
            <a:avLst/>
          </a:prstGeom>
          <a:noFill/>
          <a:ln w="9525" cap="flat" cmpd="sng">
            <a:solidFill>
              <a:schemeClr val="accent1"/>
            </a:solidFill>
            <a:prstDash val="solid"/>
            <a:round/>
            <a:headEnd type="none" w="med" len="med"/>
            <a:tailEnd type="none" w="med" len="med"/>
          </a:ln>
        </p:spPr>
      </p:cxnSp>
      <p:sp>
        <p:nvSpPr>
          <p:cNvPr id="586" name="Google Shape;586;p71"/>
          <p:cNvSpPr txBox="1"/>
          <p:nvPr/>
        </p:nvSpPr>
        <p:spPr>
          <a:xfrm>
            <a:off x="4279735" y="2885225"/>
            <a:ext cx="4023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E69138"/>
                </a:solidFill>
                <a:latin typeface="Assistant"/>
                <a:ea typeface="Assistant"/>
                <a:cs typeface="Assistant"/>
                <a:sym typeface="Assistant"/>
              </a:rPr>
              <a:t>n</a:t>
            </a:r>
            <a:r>
              <a:rPr lang="en" sz="1600" baseline="-25000">
                <a:solidFill>
                  <a:srgbClr val="E69138"/>
                </a:solidFill>
                <a:latin typeface="Assistant"/>
                <a:ea typeface="Assistant"/>
                <a:cs typeface="Assistant"/>
                <a:sym typeface="Assistant"/>
              </a:rPr>
              <a:t>0</a:t>
            </a:r>
            <a:endParaRPr sz="1600" baseline="-25000">
              <a:solidFill>
                <a:srgbClr val="E69138"/>
              </a:solidFill>
              <a:latin typeface="Assistant"/>
              <a:ea typeface="Assistant"/>
              <a:cs typeface="Assistant"/>
              <a:sym typeface="Assistant"/>
            </a:endParaRPr>
          </a:p>
        </p:txBody>
      </p:sp>
      <p:sp>
        <p:nvSpPr>
          <p:cNvPr id="587" name="Google Shape;587;p71"/>
          <p:cNvSpPr txBox="1"/>
          <p:nvPr/>
        </p:nvSpPr>
        <p:spPr>
          <a:xfrm>
            <a:off x="5405146" y="325667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a:ea typeface="Assistant"/>
                <a:cs typeface="Assistant"/>
                <a:sym typeface="Assistant"/>
              </a:rPr>
              <a:t>T(n)</a:t>
            </a:r>
            <a:endParaRPr sz="1300" baseline="-25000">
              <a:solidFill>
                <a:srgbClr val="CC0000"/>
              </a:solidFill>
              <a:latin typeface="Assistant"/>
              <a:ea typeface="Assistant"/>
              <a:cs typeface="Assistant"/>
              <a:sym typeface="Assistant"/>
            </a:endParaRPr>
          </a:p>
        </p:txBody>
      </p:sp>
      <p:sp>
        <p:nvSpPr>
          <p:cNvPr id="588" name="Google Shape;588;p71"/>
          <p:cNvSpPr txBox="1"/>
          <p:nvPr/>
        </p:nvSpPr>
        <p:spPr>
          <a:xfrm>
            <a:off x="5436383" y="3869100"/>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8E7CC3"/>
                </a:solidFill>
                <a:latin typeface="Assistant SemiBold"/>
                <a:ea typeface="Assistant SemiBold"/>
                <a:cs typeface="Assistant SemiBold"/>
                <a:sym typeface="Assistant SemiBold"/>
              </a:rPr>
              <a:t>c</a:t>
            </a: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
        <p:nvSpPr>
          <p:cNvPr id="589" name="Google Shape;589;p71"/>
          <p:cNvSpPr txBox="1"/>
          <p:nvPr/>
        </p:nvSpPr>
        <p:spPr>
          <a:xfrm>
            <a:off x="5405140" y="2890588"/>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cxnSp>
        <p:nvCxnSpPr>
          <p:cNvPr id="590" name="Google Shape;590;p71"/>
          <p:cNvCxnSpPr/>
          <p:nvPr/>
        </p:nvCxnSpPr>
        <p:spPr>
          <a:xfrm rot="10800000" flipH="1">
            <a:off x="3520240" y="3139888"/>
            <a:ext cx="1952700" cy="1308000"/>
          </a:xfrm>
          <a:prstGeom prst="straightConnector1">
            <a:avLst/>
          </a:prstGeom>
          <a:noFill/>
          <a:ln w="9525" cap="flat" cmpd="sng">
            <a:solidFill>
              <a:schemeClr val="accent5"/>
            </a:solidFill>
            <a:prstDash val="dash"/>
            <a:round/>
            <a:headEnd type="none" w="med" len="med"/>
            <a:tailEnd type="none" w="med" len="med"/>
          </a:ln>
        </p:spPr>
      </p:cxnSp>
      <p:cxnSp>
        <p:nvCxnSpPr>
          <p:cNvPr id="591" name="Google Shape;591;p71"/>
          <p:cNvCxnSpPr>
            <a:endCxn id="588" idx="1"/>
          </p:cNvCxnSpPr>
          <p:nvPr/>
        </p:nvCxnSpPr>
        <p:spPr>
          <a:xfrm rot="10800000" flipH="1">
            <a:off x="3530483" y="4009800"/>
            <a:ext cx="1905900" cy="447600"/>
          </a:xfrm>
          <a:prstGeom prst="straightConnector1">
            <a:avLst/>
          </a:prstGeom>
          <a:noFill/>
          <a:ln w="19050" cap="flat" cmpd="sng">
            <a:solidFill>
              <a:schemeClr val="accent5"/>
            </a:solidFill>
            <a:prstDash val="solid"/>
            <a:round/>
            <a:headEnd type="none" w="med" len="med"/>
            <a:tailEnd type="none" w="med" len="med"/>
          </a:ln>
        </p:spPr>
      </p:cxnSp>
      <p:sp>
        <p:nvSpPr>
          <p:cNvPr id="592" name="Google Shape;592;p71"/>
          <p:cNvSpPr/>
          <p:nvPr/>
        </p:nvSpPr>
        <p:spPr>
          <a:xfrm>
            <a:off x="61035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Mathematical Definition</a:t>
            </a:r>
            <a:endParaRPr sz="3000">
              <a:latin typeface="Assistant ExtraLight"/>
              <a:ea typeface="Assistant ExtraLight"/>
              <a:cs typeface="Assistant ExtraLight"/>
              <a:sym typeface="Assistant ExtraLight"/>
            </a:endParaRPr>
          </a:p>
        </p:txBody>
      </p:sp>
      <p:sp>
        <p:nvSpPr>
          <p:cNvPr id="593" name="Google Shape;593;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5"/>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ASYMPTOTIC ANALYSIS</a:t>
            </a:r>
            <a:endParaRPr sz="1800">
              <a:solidFill>
                <a:schemeClr val="accent5"/>
              </a:solidFill>
              <a:latin typeface="Lato Light"/>
              <a:ea typeface="Lato Light"/>
              <a:cs typeface="Lato Light"/>
              <a:sym typeface="Lato Light"/>
            </a:endParaRPr>
          </a:p>
        </p:txBody>
      </p:sp>
      <p:sp>
        <p:nvSpPr>
          <p:cNvPr id="195" name="Google Shape;195;p45"/>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ssistant ExtraLight"/>
                <a:ea typeface="Assistant ExtraLight"/>
                <a:cs typeface="Assistant ExtraLight"/>
                <a:sym typeface="Assistant ExtraLight"/>
              </a:rPr>
              <a:t>Big-O </a:t>
            </a:r>
            <a:r>
              <a:rPr lang="en" sz="2400">
                <a:solidFill>
                  <a:schemeClr val="dk1"/>
                </a:solidFill>
                <a:latin typeface="Assistant ExtraLight"/>
                <a:ea typeface="Assistant ExtraLight"/>
                <a:cs typeface="Assistant ExtraLight"/>
                <a:sym typeface="Assistant ExtraLight"/>
              </a:rPr>
              <a:t>Notation &amp; its relatives (Big-</a:t>
            </a:r>
            <a:r>
              <a:rPr lang="en" sz="2200">
                <a:solidFill>
                  <a:schemeClr val="dk1"/>
                </a:solidFill>
                <a:latin typeface="Encode Sans ExtraLight"/>
                <a:ea typeface="Encode Sans ExtraLight"/>
                <a:cs typeface="Encode Sans ExtraLight"/>
                <a:sym typeface="Encode Sans ExtraLight"/>
              </a:rPr>
              <a:t>Ω</a:t>
            </a:r>
            <a:r>
              <a:rPr lang="en" sz="2400">
                <a:solidFill>
                  <a:srgbClr val="000000"/>
                </a:solidFill>
                <a:latin typeface="Assistant ExtraLight"/>
                <a:ea typeface="Assistant ExtraLight"/>
                <a:cs typeface="Assistant ExtraLight"/>
                <a:sym typeface="Assistant ExtraLight"/>
              </a:rPr>
              <a:t> and Big-</a:t>
            </a:r>
            <a:r>
              <a:rPr lang="en" sz="2400">
                <a:solidFill>
                  <a:srgbClr val="000000"/>
                </a:solidFill>
                <a:latin typeface="Roboto Light"/>
                <a:ea typeface="Roboto Light"/>
                <a:cs typeface="Roboto Light"/>
                <a:sym typeface="Roboto Light"/>
              </a:rPr>
              <a:t>Θ</a:t>
            </a:r>
            <a:r>
              <a:rPr lang="en" sz="2400">
                <a:solidFill>
                  <a:srgbClr val="000000"/>
                </a:solidFill>
                <a:latin typeface="Assistant ExtraLight"/>
                <a:ea typeface="Assistant ExtraLight"/>
                <a:cs typeface="Assistant ExtraLight"/>
                <a:sym typeface="Assistant ExtraLight"/>
              </a:rPr>
              <a:t>)</a:t>
            </a:r>
            <a:endParaRPr sz="2400">
              <a:solidFill>
                <a:srgbClr val="000000"/>
              </a:solidFill>
              <a:latin typeface="Assistant ExtraLight"/>
              <a:ea typeface="Assistant ExtraLight"/>
              <a:cs typeface="Assistant ExtraLight"/>
              <a:sym typeface="Assistant ExtraLight"/>
            </a:endParaRPr>
          </a:p>
        </p:txBody>
      </p:sp>
      <p:sp>
        <p:nvSpPr>
          <p:cNvPr id="196" name="Google Shape;19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a:t>
            </a:r>
            <a:r>
              <a:rPr lang="en" sz="3600">
                <a:solidFill>
                  <a:schemeClr val="accent5"/>
                </a:solidFill>
                <a:latin typeface="Comfortaa Light"/>
                <a:ea typeface="Comfortaa Light"/>
                <a:cs typeface="Comfortaa Light"/>
                <a:sym typeface="Comfortaa Light"/>
              </a:rPr>
              <a:t>Ω</a:t>
            </a:r>
            <a:r>
              <a:rPr lang="en" sz="3600">
                <a:solidFill>
                  <a:schemeClr val="accent5"/>
                </a:solidFill>
                <a:latin typeface="Lato Light"/>
                <a:ea typeface="Lato Light"/>
                <a:cs typeface="Lato Light"/>
                <a:sym typeface="Lato Light"/>
              </a:rPr>
              <a:t> NOTATION </a:t>
            </a:r>
            <a:endParaRPr sz="3600">
              <a:solidFill>
                <a:schemeClr val="accent5"/>
              </a:solidFill>
              <a:latin typeface="Lato Light"/>
              <a:ea typeface="Lato Light"/>
              <a:cs typeface="Lato Light"/>
              <a:sym typeface="Lato Light"/>
            </a:endParaRPr>
          </a:p>
        </p:txBody>
      </p:sp>
      <p:sp>
        <p:nvSpPr>
          <p:cNvPr id="599" name="Google Shape;599;p72"/>
          <p:cNvSpPr/>
          <p:nvPr/>
        </p:nvSpPr>
        <p:spPr>
          <a:xfrm>
            <a:off x="293850"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In English</a:t>
            </a:r>
            <a:endParaRPr sz="2300" b="1">
              <a:latin typeface="Assistant"/>
              <a:ea typeface="Assistant"/>
              <a:cs typeface="Assistant"/>
              <a:sym typeface="Assistant"/>
            </a:endParaRPr>
          </a:p>
          <a:p>
            <a:pPr marL="0" lvl="0" indent="0" algn="ctr" rtl="0">
              <a:spcBef>
                <a:spcPts val="0"/>
              </a:spcBef>
              <a:spcAft>
                <a:spcPts val="0"/>
              </a:spcAft>
              <a:buNone/>
            </a:pPr>
            <a:endParaRPr sz="25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a:ea typeface="Assistant"/>
                <a:cs typeface="Assistant"/>
                <a:sym typeface="Assistant"/>
              </a:rPr>
              <a:t>T(n) = </a:t>
            </a:r>
            <a:r>
              <a:rPr lang="en" sz="1600">
                <a:solidFill>
                  <a:schemeClr val="dk1"/>
                </a:solidFill>
                <a:latin typeface="Comfortaa"/>
                <a:ea typeface="Comfortaa"/>
                <a:cs typeface="Comfortaa"/>
                <a:sym typeface="Comfortaa"/>
              </a:rPr>
              <a:t>Ω</a:t>
            </a:r>
            <a:r>
              <a:rPr lang="en" sz="1700">
                <a:latin typeface="Assistant"/>
                <a:ea typeface="Assistant"/>
                <a:cs typeface="Assistant"/>
                <a:sym typeface="Assistant"/>
              </a:rPr>
              <a:t>(f(n))</a:t>
            </a:r>
            <a:r>
              <a:rPr lang="en" sz="1700">
                <a:latin typeface="Assistant ExtraLight"/>
                <a:ea typeface="Assistant ExtraLight"/>
                <a:cs typeface="Assistant ExtraLight"/>
                <a:sym typeface="Assistant ExtraLight"/>
              </a:rPr>
              <a:t> if and only if T(n) is eventually </a:t>
            </a:r>
            <a:r>
              <a:rPr lang="en" sz="1700" b="1">
                <a:solidFill>
                  <a:schemeClr val="accent5"/>
                </a:solidFill>
                <a:latin typeface="Assistant"/>
                <a:ea typeface="Assistant"/>
                <a:cs typeface="Assistant"/>
                <a:sym typeface="Assistant"/>
              </a:rPr>
              <a:t>lower</a:t>
            </a:r>
            <a:r>
              <a:rPr lang="en" sz="1700">
                <a:latin typeface="Assistant ExtraLight"/>
                <a:ea typeface="Assistant ExtraLight"/>
                <a:cs typeface="Assistant ExtraLight"/>
                <a:sym typeface="Assistant ExtraLight"/>
              </a:rPr>
              <a:t> </a:t>
            </a:r>
            <a:r>
              <a:rPr lang="en" sz="1700" b="1">
                <a:solidFill>
                  <a:schemeClr val="accent5"/>
                </a:solidFill>
                <a:latin typeface="Assistant"/>
                <a:ea typeface="Assistant"/>
                <a:cs typeface="Assistant"/>
                <a:sym typeface="Assistant"/>
              </a:rPr>
              <a:t>bounded</a:t>
            </a:r>
            <a:r>
              <a:rPr lang="en" sz="1700">
                <a:latin typeface="Assistant ExtraLight"/>
                <a:ea typeface="Assistant ExtraLight"/>
                <a:cs typeface="Assistant ExtraLight"/>
                <a:sym typeface="Assistant ExtraLight"/>
              </a:rPr>
              <a:t> by a constant </a:t>
            </a:r>
            <a:endParaRPr sz="17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ExtraLight"/>
                <a:ea typeface="Assistant ExtraLight"/>
                <a:cs typeface="Assistant ExtraLight"/>
                <a:sym typeface="Assistant ExtraLight"/>
              </a:rPr>
              <a:t>multiple of f(n) </a:t>
            </a:r>
            <a:endParaRPr sz="1700">
              <a:latin typeface="Assistant ExtraLight"/>
              <a:ea typeface="Assistant ExtraLight"/>
              <a:cs typeface="Assistant ExtraLight"/>
              <a:sym typeface="Assistant ExtraLight"/>
            </a:endParaRPr>
          </a:p>
        </p:txBody>
      </p:sp>
      <p:sp>
        <p:nvSpPr>
          <p:cNvPr id="600" name="Google Shape;600;p72"/>
          <p:cNvSpPr/>
          <p:nvPr/>
        </p:nvSpPr>
        <p:spPr>
          <a:xfrm>
            <a:off x="3185250" y="2364326"/>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solidFill>
                  <a:schemeClr val="dk1"/>
                </a:solidFill>
                <a:latin typeface="Assistant"/>
                <a:ea typeface="Assistant"/>
                <a:cs typeface="Assistant"/>
                <a:sym typeface="Assistant"/>
              </a:rPr>
              <a:t>In Pictures</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3000">
              <a:latin typeface="Assistant ExtraLight"/>
              <a:ea typeface="Assistant ExtraLight"/>
              <a:cs typeface="Assistant ExtraLight"/>
              <a:sym typeface="Assistant ExtraLight"/>
            </a:endParaRPr>
          </a:p>
        </p:txBody>
      </p:sp>
      <p:sp>
        <p:nvSpPr>
          <p:cNvPr id="601" name="Google Shape;601;p72"/>
          <p:cNvSpPr/>
          <p:nvPr/>
        </p:nvSpPr>
        <p:spPr>
          <a:xfrm>
            <a:off x="6076651"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solidFill>
                  <a:schemeClr val="dk1"/>
                </a:solidFill>
                <a:latin typeface="Assistant"/>
                <a:ea typeface="Assistant"/>
                <a:cs typeface="Assistant"/>
                <a:sym typeface="Assistant"/>
              </a:rPr>
              <a:t>In </a:t>
            </a:r>
            <a:r>
              <a:rPr lang="en" sz="2300" b="1" i="1">
                <a:solidFill>
                  <a:schemeClr val="dk1"/>
                </a:solidFill>
                <a:latin typeface="Assistant"/>
                <a:ea typeface="Assistant"/>
                <a:cs typeface="Assistant"/>
                <a:sym typeface="Assistant"/>
              </a:rPr>
              <a:t>Math</a:t>
            </a:r>
            <a:r>
              <a:rPr lang="en" sz="2300" b="1">
                <a:solidFill>
                  <a:schemeClr val="dk1"/>
                </a:solidFill>
                <a:latin typeface="Assistant"/>
                <a:ea typeface="Assistant"/>
                <a:cs typeface="Assistant"/>
                <a:sym typeface="Assistant"/>
              </a:rPr>
              <a:t> </a:t>
            </a:r>
            <a:endParaRPr sz="2300" b="1">
              <a:solidFill>
                <a:schemeClr val="dk1"/>
              </a:solidFill>
              <a:latin typeface="Assistant"/>
              <a:ea typeface="Assistant"/>
              <a:cs typeface="Assistant"/>
              <a:sym typeface="Assistant"/>
            </a:endParaRPr>
          </a:p>
          <a:p>
            <a:pPr marL="0" lvl="0" indent="0" algn="ctr" rtl="0">
              <a:spcBef>
                <a:spcPts val="0"/>
              </a:spcBef>
              <a:spcAft>
                <a:spcPts val="0"/>
              </a:spcAft>
              <a:buNone/>
            </a:pPr>
            <a:endParaRPr sz="2000" b="1">
              <a:solidFill>
                <a:schemeClr val="dk1"/>
              </a:solidFill>
              <a:latin typeface="Assistant"/>
              <a:ea typeface="Assistant"/>
              <a:cs typeface="Assistant"/>
              <a:sym typeface="Assistant"/>
            </a:endParaRPr>
          </a:p>
          <a:p>
            <a:pPr marL="0" marR="0" lvl="0" indent="0" algn="ctr" rtl="0">
              <a:spcBef>
                <a:spcPts val="0"/>
              </a:spcBef>
              <a:spcAft>
                <a:spcPts val="0"/>
              </a:spcAft>
              <a:buNone/>
            </a:pPr>
            <a:r>
              <a:rPr lang="en" sz="1700">
                <a:solidFill>
                  <a:schemeClr val="dk1"/>
                </a:solidFill>
                <a:latin typeface="Assistant"/>
                <a:ea typeface="Assistant"/>
                <a:cs typeface="Assistant"/>
                <a:sym typeface="Assistant"/>
              </a:rPr>
              <a:t>T(n) = </a:t>
            </a:r>
            <a:r>
              <a:rPr lang="en" sz="1600">
                <a:solidFill>
                  <a:schemeClr val="dk1"/>
                </a:solidFill>
                <a:latin typeface="Comfortaa"/>
                <a:ea typeface="Comfortaa"/>
                <a:cs typeface="Comfortaa"/>
                <a:sym typeface="Comfortaa"/>
              </a:rPr>
              <a:t>Ω</a:t>
            </a:r>
            <a:r>
              <a:rPr lang="en" sz="1700">
                <a:solidFill>
                  <a:schemeClr val="dk1"/>
                </a:solidFill>
                <a:latin typeface="Assistant"/>
                <a:ea typeface="Assistant"/>
                <a:cs typeface="Assistant"/>
                <a:sym typeface="Assistant"/>
              </a:rPr>
              <a:t>(f(n))</a:t>
            </a:r>
            <a:r>
              <a:rPr lang="en" sz="1700">
                <a:solidFill>
                  <a:schemeClr val="dk1"/>
                </a:solidFill>
                <a:latin typeface="Assistant ExtraLight"/>
                <a:ea typeface="Assistant ExtraLight"/>
                <a:cs typeface="Assistant ExtraLight"/>
                <a:sym typeface="Assistant ExtraLight"/>
              </a:rPr>
              <a:t> </a:t>
            </a:r>
            <a:endParaRPr sz="17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1700">
                <a:solidFill>
                  <a:schemeClr val="dk1"/>
                </a:solidFill>
                <a:latin typeface="Assistant ExtraLight"/>
                <a:ea typeface="Assistant ExtraLight"/>
                <a:cs typeface="Assistant ExtraLight"/>
                <a:sym typeface="Assistant ExtraLight"/>
              </a:rPr>
              <a:t>⇔</a:t>
            </a:r>
            <a:br>
              <a:rPr lang="en" sz="1700">
                <a:solidFill>
                  <a:schemeClr val="dk1"/>
                </a:solidFill>
                <a:latin typeface="Assistant ExtraLight"/>
                <a:ea typeface="Assistant ExtraLight"/>
                <a:cs typeface="Assistant ExtraLight"/>
                <a:sym typeface="Assistant ExtraLight"/>
              </a:rPr>
            </a:b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c , n</a:t>
            </a:r>
            <a:r>
              <a:rPr lang="en" sz="1700" baseline="-25000">
                <a:solidFill>
                  <a:schemeClr val="dk1"/>
                </a:solidFill>
                <a:latin typeface="Assistant Light"/>
                <a:ea typeface="Assistant Light"/>
                <a:cs typeface="Assistant Light"/>
                <a:sym typeface="Assistant Light"/>
              </a:rPr>
              <a:t>0</a:t>
            </a:r>
            <a:r>
              <a:rPr lang="en" sz="1700">
                <a:solidFill>
                  <a:schemeClr val="dk1"/>
                </a:solidFill>
                <a:latin typeface="Assistant Light"/>
                <a:ea typeface="Assistant Light"/>
                <a:cs typeface="Assistant Light"/>
                <a:sym typeface="Assistant Light"/>
              </a:rPr>
              <a:t> &gt; 0  s.t. </a:t>
            </a:r>
            <a:r>
              <a:rPr lang="en" sz="2000">
                <a:solidFill>
                  <a:schemeClr val="dk1"/>
                </a:solidFill>
                <a:latin typeface="Assistant Light"/>
                <a:ea typeface="Assistant Light"/>
                <a:cs typeface="Assistant Light"/>
                <a:sym typeface="Assistant Light"/>
              </a:rPr>
              <a:t>∀</a:t>
            </a:r>
            <a:r>
              <a:rPr lang="en" sz="1700">
                <a:solidFill>
                  <a:schemeClr val="dk1"/>
                </a:solidFill>
                <a:latin typeface="Assistant Light"/>
                <a:ea typeface="Assistant Light"/>
                <a:cs typeface="Assistant Light"/>
                <a:sym typeface="Assistant Light"/>
              </a:rPr>
              <a:t> n ≥ n</a:t>
            </a:r>
            <a:r>
              <a:rPr lang="en" sz="1700" baseline="-25000">
                <a:solidFill>
                  <a:schemeClr val="dk1"/>
                </a:solidFill>
                <a:latin typeface="Assistant Light"/>
                <a:ea typeface="Assistant Light"/>
                <a:cs typeface="Assistant Light"/>
                <a:sym typeface="Assistant Light"/>
              </a:rPr>
              <a:t>0 </a:t>
            </a:r>
            <a:r>
              <a:rPr lang="en" sz="1700">
                <a:solidFill>
                  <a:schemeClr val="dk1"/>
                </a:solidFill>
                <a:latin typeface="Assistant Light"/>
                <a:ea typeface="Assistant Light"/>
                <a:cs typeface="Assistant Light"/>
                <a:sym typeface="Assistant Light"/>
              </a:rPr>
              <a:t>,</a:t>
            </a:r>
            <a:endParaRPr sz="1700">
              <a:solidFill>
                <a:schemeClr val="dk1"/>
              </a:solidFill>
              <a:latin typeface="Assistant Light"/>
              <a:ea typeface="Assistant Light"/>
              <a:cs typeface="Assistant Light"/>
              <a:sym typeface="Assistant Light"/>
            </a:endParaRPr>
          </a:p>
          <a:p>
            <a:pPr marL="0" marR="0" lvl="0" indent="0" algn="ctr" rtl="0">
              <a:spcBef>
                <a:spcPts val="1000"/>
              </a:spcBef>
              <a:spcAft>
                <a:spcPts val="0"/>
              </a:spcAft>
              <a:buNone/>
            </a:pPr>
            <a:r>
              <a:rPr lang="en" sz="1700">
                <a:solidFill>
                  <a:schemeClr val="dk1"/>
                </a:solidFill>
                <a:latin typeface="Assistant SemiBold"/>
                <a:ea typeface="Assistant SemiBold"/>
                <a:cs typeface="Assistant SemiBold"/>
                <a:sym typeface="Assistant SemiBold"/>
              </a:rPr>
              <a:t>T(n) ≥ c · f(n)</a:t>
            </a:r>
            <a:endParaRPr sz="1700">
              <a:solidFill>
                <a:schemeClr val="dk1"/>
              </a:solidFill>
              <a:latin typeface="Assistant SemiBold"/>
              <a:ea typeface="Assistant SemiBold"/>
              <a:cs typeface="Assistant SemiBold"/>
              <a:sym typeface="Assistant SemiBold"/>
            </a:endParaRPr>
          </a:p>
          <a:p>
            <a:pPr marL="0" lvl="0" indent="0" algn="l" rtl="0">
              <a:spcBef>
                <a:spcPts val="0"/>
              </a:spcBef>
              <a:spcAft>
                <a:spcPts val="0"/>
              </a:spcAft>
              <a:buNone/>
            </a:pPr>
            <a:endParaRPr sz="2300" b="1">
              <a:solidFill>
                <a:schemeClr val="dk1"/>
              </a:solidFill>
              <a:latin typeface="Assistant"/>
              <a:ea typeface="Assistant"/>
              <a:cs typeface="Assistant"/>
              <a:sym typeface="Assistant"/>
            </a:endParaRPr>
          </a:p>
        </p:txBody>
      </p:sp>
      <p:sp>
        <p:nvSpPr>
          <p:cNvPr id="602" name="Google Shape;602;p72"/>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603" name="Google Shape;603;p72"/>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a:t>
            </a:r>
            <a:r>
              <a:rPr lang="en" sz="2300" b="1">
                <a:solidFill>
                  <a:srgbClr val="CC0000"/>
                </a:solidFill>
                <a:latin typeface="Comfortaa"/>
                <a:ea typeface="Comfortaa"/>
                <a:cs typeface="Comfortaa"/>
                <a:sym typeface="Comfortaa"/>
              </a:rPr>
              <a:t>Ω</a:t>
            </a:r>
            <a:r>
              <a:rPr lang="en" sz="2500" b="1">
                <a:solidFill>
                  <a:srgbClr val="CC0000"/>
                </a:solidFill>
                <a:latin typeface="Assistant"/>
                <a:ea typeface="Assistant"/>
                <a:cs typeface="Assistant"/>
                <a:sym typeface="Assistant"/>
              </a:rPr>
              <a:t>(f(n))”?</a:t>
            </a:r>
            <a:endParaRPr sz="2500" b="1">
              <a:solidFill>
                <a:srgbClr val="CC0000"/>
              </a:solidFill>
              <a:latin typeface="Assistant"/>
              <a:ea typeface="Assistant"/>
              <a:cs typeface="Assistant"/>
              <a:sym typeface="Assistant"/>
            </a:endParaRPr>
          </a:p>
        </p:txBody>
      </p:sp>
      <p:sp>
        <p:nvSpPr>
          <p:cNvPr id="604" name="Google Shape;604;p72"/>
          <p:cNvSpPr/>
          <p:nvPr/>
        </p:nvSpPr>
        <p:spPr>
          <a:xfrm>
            <a:off x="3513668" y="3096875"/>
            <a:ext cx="2042400" cy="1366200"/>
          </a:xfrm>
          <a:prstGeom prst="corner">
            <a:avLst>
              <a:gd name="adj1" fmla="val 1320"/>
              <a:gd name="adj2" fmla="val 141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2"/>
          <p:cNvSpPr txBox="1"/>
          <p:nvPr/>
        </p:nvSpPr>
        <p:spPr>
          <a:xfrm rot="-5400000">
            <a:off x="2654525" y="3533650"/>
            <a:ext cx="14202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Assistant"/>
                <a:ea typeface="Assistant"/>
                <a:cs typeface="Assistant"/>
                <a:sym typeface="Assistant"/>
              </a:rPr>
              <a:t>Runtime (ms)</a:t>
            </a:r>
            <a:endParaRPr sz="1000">
              <a:latin typeface="Assistant"/>
              <a:ea typeface="Assistant"/>
              <a:cs typeface="Assistant"/>
              <a:sym typeface="Assistant"/>
            </a:endParaRPr>
          </a:p>
        </p:txBody>
      </p:sp>
      <p:sp>
        <p:nvSpPr>
          <p:cNvPr id="606" name="Google Shape;606;p72"/>
          <p:cNvSpPr txBox="1"/>
          <p:nvPr/>
        </p:nvSpPr>
        <p:spPr>
          <a:xfrm>
            <a:off x="3843834" y="4540350"/>
            <a:ext cx="1501800" cy="15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ssistant"/>
                <a:ea typeface="Assistant"/>
                <a:cs typeface="Assistant"/>
                <a:sym typeface="Assistant"/>
              </a:rPr>
              <a:t>n (input size)</a:t>
            </a:r>
            <a:endParaRPr sz="1200">
              <a:latin typeface="Assistant"/>
              <a:ea typeface="Assistant"/>
              <a:cs typeface="Assistant"/>
              <a:sym typeface="Assistant"/>
            </a:endParaRPr>
          </a:p>
        </p:txBody>
      </p:sp>
      <p:sp>
        <p:nvSpPr>
          <p:cNvPr id="607" name="Google Shape;607;p72"/>
          <p:cNvSpPr/>
          <p:nvPr/>
        </p:nvSpPr>
        <p:spPr>
          <a:xfrm>
            <a:off x="3546750" y="3410775"/>
            <a:ext cx="1926100" cy="1028400"/>
          </a:xfrm>
          <a:custGeom>
            <a:avLst/>
            <a:gdLst/>
            <a:ahLst/>
            <a:cxnLst/>
            <a:rect l="l" t="t" r="r" b="b"/>
            <a:pathLst>
              <a:path w="77044" h="41136" extrusionOk="0">
                <a:moveTo>
                  <a:pt x="77044" y="0"/>
                </a:moveTo>
                <a:cubicBezTo>
                  <a:pt x="73885" y="2257"/>
                  <a:pt x="64200" y="10206"/>
                  <a:pt x="58090" y="13539"/>
                </a:cubicBezTo>
                <a:cubicBezTo>
                  <a:pt x="51980" y="16872"/>
                  <a:pt x="47641" y="17844"/>
                  <a:pt x="40385" y="19996"/>
                </a:cubicBezTo>
                <a:cubicBezTo>
                  <a:pt x="33130" y="22148"/>
                  <a:pt x="21288" y="22930"/>
                  <a:pt x="14557" y="26453"/>
                </a:cubicBezTo>
                <a:cubicBezTo>
                  <a:pt x="7826" y="29976"/>
                  <a:pt x="2426" y="38689"/>
                  <a:pt x="0" y="41136"/>
                </a:cubicBezTo>
              </a:path>
            </a:pathLst>
          </a:custGeom>
          <a:noFill/>
          <a:ln w="19050" cap="flat" cmpd="sng">
            <a:solidFill>
              <a:srgbClr val="CC0000"/>
            </a:solidFill>
            <a:prstDash val="solid"/>
            <a:round/>
            <a:headEnd type="none" w="med" len="med"/>
            <a:tailEnd type="none" w="med" len="med"/>
          </a:ln>
        </p:spPr>
      </p:sp>
      <p:cxnSp>
        <p:nvCxnSpPr>
          <p:cNvPr id="608" name="Google Shape;608;p72"/>
          <p:cNvCxnSpPr/>
          <p:nvPr/>
        </p:nvCxnSpPr>
        <p:spPr>
          <a:xfrm flipH="1">
            <a:off x="4611993" y="3013500"/>
            <a:ext cx="8400" cy="1538400"/>
          </a:xfrm>
          <a:prstGeom prst="straightConnector1">
            <a:avLst/>
          </a:prstGeom>
          <a:noFill/>
          <a:ln w="9525" cap="flat" cmpd="sng">
            <a:solidFill>
              <a:schemeClr val="accent1"/>
            </a:solidFill>
            <a:prstDash val="solid"/>
            <a:round/>
            <a:headEnd type="none" w="med" len="med"/>
            <a:tailEnd type="none" w="med" len="med"/>
          </a:ln>
        </p:spPr>
      </p:cxnSp>
      <p:sp>
        <p:nvSpPr>
          <p:cNvPr id="609" name="Google Shape;609;p72"/>
          <p:cNvSpPr txBox="1"/>
          <p:nvPr/>
        </p:nvSpPr>
        <p:spPr>
          <a:xfrm>
            <a:off x="4279735" y="2885225"/>
            <a:ext cx="4023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E69138"/>
                </a:solidFill>
                <a:latin typeface="Assistant"/>
                <a:ea typeface="Assistant"/>
                <a:cs typeface="Assistant"/>
                <a:sym typeface="Assistant"/>
              </a:rPr>
              <a:t>n</a:t>
            </a:r>
            <a:r>
              <a:rPr lang="en" sz="1600" baseline="-25000">
                <a:solidFill>
                  <a:srgbClr val="E69138"/>
                </a:solidFill>
                <a:latin typeface="Assistant"/>
                <a:ea typeface="Assistant"/>
                <a:cs typeface="Assistant"/>
                <a:sym typeface="Assistant"/>
              </a:rPr>
              <a:t>0</a:t>
            </a:r>
            <a:endParaRPr sz="1600" baseline="-25000">
              <a:solidFill>
                <a:srgbClr val="E69138"/>
              </a:solidFill>
              <a:latin typeface="Assistant"/>
              <a:ea typeface="Assistant"/>
              <a:cs typeface="Assistant"/>
              <a:sym typeface="Assistant"/>
            </a:endParaRPr>
          </a:p>
        </p:txBody>
      </p:sp>
      <p:sp>
        <p:nvSpPr>
          <p:cNvPr id="610" name="Google Shape;610;p72"/>
          <p:cNvSpPr txBox="1"/>
          <p:nvPr/>
        </p:nvSpPr>
        <p:spPr>
          <a:xfrm>
            <a:off x="5405146" y="3256675"/>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CC0000"/>
                </a:solidFill>
                <a:latin typeface="Assistant"/>
                <a:ea typeface="Assistant"/>
                <a:cs typeface="Assistant"/>
                <a:sym typeface="Assistant"/>
              </a:rPr>
              <a:t>T(n)</a:t>
            </a:r>
            <a:endParaRPr sz="1300" baseline="-25000">
              <a:solidFill>
                <a:srgbClr val="CC0000"/>
              </a:solidFill>
              <a:latin typeface="Assistant"/>
              <a:ea typeface="Assistant"/>
              <a:cs typeface="Assistant"/>
              <a:sym typeface="Assistant"/>
            </a:endParaRPr>
          </a:p>
        </p:txBody>
      </p:sp>
      <p:sp>
        <p:nvSpPr>
          <p:cNvPr id="611" name="Google Shape;611;p72"/>
          <p:cNvSpPr txBox="1"/>
          <p:nvPr/>
        </p:nvSpPr>
        <p:spPr>
          <a:xfrm>
            <a:off x="5436383" y="3869100"/>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8E7CC3"/>
                </a:solidFill>
                <a:latin typeface="Assistant SemiBold"/>
                <a:ea typeface="Assistant SemiBold"/>
                <a:cs typeface="Assistant SemiBold"/>
                <a:sym typeface="Assistant SemiBold"/>
              </a:rPr>
              <a:t>c</a:t>
            </a: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sp>
        <p:nvSpPr>
          <p:cNvPr id="612" name="Google Shape;612;p72"/>
          <p:cNvSpPr txBox="1"/>
          <p:nvPr/>
        </p:nvSpPr>
        <p:spPr>
          <a:xfrm>
            <a:off x="5405140" y="2890588"/>
            <a:ext cx="562500" cy="2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accent5"/>
                </a:solidFill>
                <a:latin typeface="Assistant"/>
                <a:ea typeface="Assistant"/>
                <a:cs typeface="Assistant"/>
                <a:sym typeface="Assistant"/>
              </a:rPr>
              <a:t>f(n)</a:t>
            </a:r>
            <a:endParaRPr sz="1300" baseline="-25000">
              <a:solidFill>
                <a:schemeClr val="accent5"/>
              </a:solidFill>
              <a:latin typeface="Assistant"/>
              <a:ea typeface="Assistant"/>
              <a:cs typeface="Assistant"/>
              <a:sym typeface="Assistant"/>
            </a:endParaRPr>
          </a:p>
        </p:txBody>
      </p:sp>
      <p:cxnSp>
        <p:nvCxnSpPr>
          <p:cNvPr id="613" name="Google Shape;613;p72"/>
          <p:cNvCxnSpPr/>
          <p:nvPr/>
        </p:nvCxnSpPr>
        <p:spPr>
          <a:xfrm rot="10800000" flipH="1">
            <a:off x="3520240" y="3139888"/>
            <a:ext cx="1952700" cy="1308000"/>
          </a:xfrm>
          <a:prstGeom prst="straightConnector1">
            <a:avLst/>
          </a:prstGeom>
          <a:noFill/>
          <a:ln w="9525" cap="flat" cmpd="sng">
            <a:solidFill>
              <a:schemeClr val="accent5"/>
            </a:solidFill>
            <a:prstDash val="dash"/>
            <a:round/>
            <a:headEnd type="none" w="med" len="med"/>
            <a:tailEnd type="none" w="med" len="med"/>
          </a:ln>
        </p:spPr>
      </p:cxnSp>
      <p:cxnSp>
        <p:nvCxnSpPr>
          <p:cNvPr id="614" name="Google Shape;614;p72"/>
          <p:cNvCxnSpPr>
            <a:endCxn id="611" idx="1"/>
          </p:cNvCxnSpPr>
          <p:nvPr/>
        </p:nvCxnSpPr>
        <p:spPr>
          <a:xfrm rot="10800000" flipH="1">
            <a:off x="3530483" y="4009800"/>
            <a:ext cx="1905900" cy="447600"/>
          </a:xfrm>
          <a:prstGeom prst="straightConnector1">
            <a:avLst/>
          </a:prstGeom>
          <a:noFill/>
          <a:ln w="19050" cap="flat" cmpd="sng">
            <a:solidFill>
              <a:schemeClr val="accent5"/>
            </a:solidFill>
            <a:prstDash val="solid"/>
            <a:round/>
            <a:headEnd type="none" w="med" len="med"/>
            <a:tailEnd type="none" w="med" len="med"/>
          </a:ln>
        </p:spPr>
      </p:cxnSp>
      <p:sp>
        <p:nvSpPr>
          <p:cNvPr id="615" name="Google Shape;615;p72"/>
          <p:cNvSpPr txBox="1"/>
          <p:nvPr/>
        </p:nvSpPr>
        <p:spPr>
          <a:xfrm>
            <a:off x="6399250" y="4442100"/>
            <a:ext cx="1952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0000"/>
                </a:solidFill>
                <a:latin typeface="Assistant Light"/>
                <a:ea typeface="Assistant Light"/>
                <a:cs typeface="Assistant Light"/>
                <a:sym typeface="Assistant Light"/>
              </a:rPr>
              <a:t>inequality switched directions!</a:t>
            </a:r>
            <a:endParaRPr sz="1100">
              <a:solidFill>
                <a:srgbClr val="CC0000"/>
              </a:solidFill>
              <a:latin typeface="Assistant Light"/>
              <a:ea typeface="Assistant Light"/>
              <a:cs typeface="Assistant Light"/>
              <a:sym typeface="Assistant Light"/>
            </a:endParaRPr>
          </a:p>
        </p:txBody>
      </p:sp>
      <p:cxnSp>
        <p:nvCxnSpPr>
          <p:cNvPr id="616" name="Google Shape;616;p72"/>
          <p:cNvCxnSpPr/>
          <p:nvPr/>
        </p:nvCxnSpPr>
        <p:spPr>
          <a:xfrm rot="10800000">
            <a:off x="7374042" y="4301325"/>
            <a:ext cx="0" cy="208200"/>
          </a:xfrm>
          <a:prstGeom prst="straightConnector1">
            <a:avLst/>
          </a:prstGeom>
          <a:noFill/>
          <a:ln w="9525" cap="flat" cmpd="sng">
            <a:solidFill>
              <a:srgbClr val="CC0000"/>
            </a:solidFill>
            <a:prstDash val="solid"/>
            <a:round/>
            <a:headEnd type="none" w="med" len="med"/>
            <a:tailEnd type="triangle" w="med" len="med"/>
          </a:ln>
        </p:spPr>
      </p:cxnSp>
      <p:sp>
        <p:nvSpPr>
          <p:cNvPr id="617" name="Google Shape;617;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7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a:t>
            </a:r>
            <a:r>
              <a:rPr lang="en" sz="3600">
                <a:solidFill>
                  <a:schemeClr val="accent5"/>
                </a:solidFill>
                <a:latin typeface="Comfortaa Light"/>
                <a:ea typeface="Comfortaa Light"/>
                <a:cs typeface="Comfortaa Light"/>
                <a:sym typeface="Comfortaa Light"/>
              </a:rPr>
              <a:t>Ө</a:t>
            </a:r>
            <a:r>
              <a:rPr lang="en" sz="3600">
                <a:solidFill>
                  <a:schemeClr val="accent5"/>
                </a:solidFill>
                <a:latin typeface="Lato Light"/>
                <a:ea typeface="Lato Light"/>
                <a:cs typeface="Lato Light"/>
                <a:sym typeface="Lato Light"/>
              </a:rPr>
              <a:t> NOTATION </a:t>
            </a:r>
            <a:endParaRPr sz="3600">
              <a:solidFill>
                <a:schemeClr val="accent5"/>
              </a:solidFill>
              <a:latin typeface="Lato Light"/>
              <a:ea typeface="Lato Light"/>
              <a:cs typeface="Lato Light"/>
              <a:sym typeface="Lato Light"/>
            </a:endParaRPr>
          </a:p>
        </p:txBody>
      </p:sp>
      <p:sp>
        <p:nvSpPr>
          <p:cNvPr id="623" name="Google Shape;623;p73"/>
          <p:cNvSpPr txBox="1"/>
          <p:nvPr/>
        </p:nvSpPr>
        <p:spPr>
          <a:xfrm>
            <a:off x="293850" y="1114350"/>
            <a:ext cx="8556300" cy="207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CC0000"/>
                </a:solidFill>
                <a:latin typeface="Assistant Light"/>
                <a:ea typeface="Assistant Light"/>
                <a:cs typeface="Assistant Light"/>
                <a:sym typeface="Assistant Light"/>
              </a:rPr>
              <a:t>We say</a:t>
            </a:r>
            <a:r>
              <a:rPr lang="en" sz="2500" b="1">
                <a:solidFill>
                  <a:srgbClr val="CC0000"/>
                </a:solidFill>
                <a:latin typeface="Assistant"/>
                <a:ea typeface="Assistant"/>
                <a:cs typeface="Assistant"/>
                <a:sym typeface="Assistant"/>
              </a:rPr>
              <a:t> “</a:t>
            </a:r>
            <a:r>
              <a:rPr lang="en" sz="2700" b="1">
                <a:solidFill>
                  <a:srgbClr val="CC0000"/>
                </a:solidFill>
                <a:latin typeface="Assistant"/>
                <a:ea typeface="Assistant"/>
                <a:cs typeface="Assistant"/>
                <a:sym typeface="Assistant"/>
              </a:rPr>
              <a:t>T(n) is </a:t>
            </a:r>
            <a:r>
              <a:rPr lang="en" sz="2500" b="1">
                <a:solidFill>
                  <a:srgbClr val="CC0000"/>
                </a:solidFill>
                <a:latin typeface="Comfortaa"/>
                <a:ea typeface="Comfortaa"/>
                <a:cs typeface="Comfortaa"/>
                <a:sym typeface="Comfortaa"/>
              </a:rPr>
              <a:t>Ө</a:t>
            </a:r>
            <a:r>
              <a:rPr lang="en" sz="2700" b="1">
                <a:solidFill>
                  <a:srgbClr val="CC0000"/>
                </a:solidFill>
                <a:latin typeface="Assistant"/>
                <a:ea typeface="Assistant"/>
                <a:cs typeface="Assistant"/>
                <a:sym typeface="Assistant"/>
              </a:rPr>
              <a:t>(f(n))</a:t>
            </a:r>
            <a:r>
              <a:rPr lang="en" sz="2500" b="1">
                <a:solidFill>
                  <a:srgbClr val="CC0000"/>
                </a:solidFill>
                <a:latin typeface="Assistant"/>
                <a:ea typeface="Assistant"/>
                <a:cs typeface="Assistant"/>
                <a:sym typeface="Assistant"/>
              </a:rPr>
              <a:t>” </a:t>
            </a:r>
            <a:r>
              <a:rPr lang="en" sz="2500">
                <a:solidFill>
                  <a:srgbClr val="CC0000"/>
                </a:solidFill>
                <a:latin typeface="Assistant Light"/>
                <a:ea typeface="Assistant Light"/>
                <a:cs typeface="Assistant Light"/>
                <a:sym typeface="Assistant Light"/>
              </a:rPr>
              <a:t>if and only if both</a:t>
            </a:r>
            <a:endParaRPr sz="2500">
              <a:solidFill>
                <a:srgbClr val="CC0000"/>
              </a:solidFill>
              <a:latin typeface="Assistant Light"/>
              <a:ea typeface="Assistant Light"/>
              <a:cs typeface="Assistant Light"/>
              <a:sym typeface="Assistant Light"/>
            </a:endParaRPr>
          </a:p>
          <a:p>
            <a:pPr marL="0" lvl="0" indent="0" algn="ctr" rtl="0">
              <a:spcBef>
                <a:spcPts val="1000"/>
              </a:spcBef>
              <a:spcAft>
                <a:spcPts val="0"/>
              </a:spcAft>
              <a:buNone/>
            </a:pPr>
            <a:r>
              <a:rPr lang="en" sz="2700" b="1">
                <a:solidFill>
                  <a:srgbClr val="CC0000"/>
                </a:solidFill>
                <a:latin typeface="Assistant"/>
                <a:ea typeface="Assistant"/>
                <a:cs typeface="Assistant"/>
                <a:sym typeface="Assistant"/>
              </a:rPr>
              <a:t>T(n) = O(f(n))</a:t>
            </a:r>
            <a:br>
              <a:rPr lang="en" sz="2700" b="1">
                <a:solidFill>
                  <a:srgbClr val="CC0000"/>
                </a:solidFill>
                <a:latin typeface="Assistant"/>
                <a:ea typeface="Assistant"/>
                <a:cs typeface="Assistant"/>
                <a:sym typeface="Assistant"/>
              </a:rPr>
            </a:br>
            <a:r>
              <a:rPr lang="en" sz="2700" i="1">
                <a:solidFill>
                  <a:srgbClr val="CC0000"/>
                </a:solidFill>
                <a:latin typeface="Assistant Light"/>
                <a:ea typeface="Assistant Light"/>
                <a:cs typeface="Assistant Light"/>
                <a:sym typeface="Assistant Light"/>
              </a:rPr>
              <a:t>and</a:t>
            </a:r>
            <a:br>
              <a:rPr lang="en" sz="2700" b="1">
                <a:solidFill>
                  <a:srgbClr val="CC0000"/>
                </a:solidFill>
                <a:latin typeface="Assistant"/>
                <a:ea typeface="Assistant"/>
                <a:cs typeface="Assistant"/>
                <a:sym typeface="Assistant"/>
              </a:rPr>
            </a:br>
            <a:r>
              <a:rPr lang="en" sz="2700" b="1">
                <a:solidFill>
                  <a:srgbClr val="CC0000"/>
                </a:solidFill>
                <a:latin typeface="Assistant"/>
                <a:ea typeface="Assistant"/>
                <a:cs typeface="Assistant"/>
                <a:sym typeface="Assistant"/>
              </a:rPr>
              <a:t>T(n) = </a:t>
            </a:r>
            <a:r>
              <a:rPr lang="en" sz="2500" b="1">
                <a:solidFill>
                  <a:srgbClr val="CC0000"/>
                </a:solidFill>
                <a:latin typeface="Comfortaa"/>
                <a:ea typeface="Comfortaa"/>
                <a:cs typeface="Comfortaa"/>
                <a:sym typeface="Comfortaa"/>
              </a:rPr>
              <a:t>Ω</a:t>
            </a:r>
            <a:r>
              <a:rPr lang="en" sz="2700" b="1">
                <a:solidFill>
                  <a:srgbClr val="CC0000"/>
                </a:solidFill>
                <a:latin typeface="Assistant"/>
                <a:ea typeface="Assistant"/>
                <a:cs typeface="Assistant"/>
                <a:sym typeface="Assistant"/>
              </a:rPr>
              <a:t>(f(n))</a:t>
            </a:r>
            <a:endParaRPr sz="2700" b="1">
              <a:solidFill>
                <a:srgbClr val="CC0000"/>
              </a:solidFill>
              <a:latin typeface="Assistant"/>
              <a:ea typeface="Assistant"/>
              <a:cs typeface="Assistant"/>
              <a:sym typeface="Assistant"/>
            </a:endParaRPr>
          </a:p>
        </p:txBody>
      </p:sp>
      <p:sp>
        <p:nvSpPr>
          <p:cNvPr id="624" name="Google Shape;624;p73"/>
          <p:cNvSpPr/>
          <p:nvPr/>
        </p:nvSpPr>
        <p:spPr>
          <a:xfrm>
            <a:off x="1422750" y="3238950"/>
            <a:ext cx="6298500" cy="1669500"/>
          </a:xfrm>
          <a:prstGeom prst="roundRect">
            <a:avLst>
              <a:gd name="adj" fmla="val 16667"/>
            </a:avLst>
          </a:prstGeom>
          <a:solidFill>
            <a:srgbClr val="FFFFFF"/>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a:solidFill>
                  <a:schemeClr val="dk1"/>
                </a:solidFill>
                <a:latin typeface="Assistant"/>
                <a:ea typeface="Assistant"/>
                <a:cs typeface="Assistant"/>
                <a:sym typeface="Assistant"/>
              </a:rPr>
              <a:t>T(n) = </a:t>
            </a:r>
            <a:r>
              <a:rPr lang="en" sz="2000">
                <a:solidFill>
                  <a:schemeClr val="dk1"/>
                </a:solidFill>
                <a:latin typeface="Comfortaa"/>
                <a:ea typeface="Comfortaa"/>
                <a:cs typeface="Comfortaa"/>
                <a:sym typeface="Comfortaa"/>
              </a:rPr>
              <a:t>Ө</a:t>
            </a:r>
            <a:r>
              <a:rPr lang="en" sz="2000">
                <a:solidFill>
                  <a:schemeClr val="dk1"/>
                </a:solidFill>
                <a:latin typeface="Assistant"/>
                <a:ea typeface="Assistant"/>
                <a:cs typeface="Assistant"/>
                <a:sym typeface="Assistant"/>
              </a:rPr>
              <a:t>(f(n))</a:t>
            </a:r>
            <a:r>
              <a:rPr lang="en" sz="2000">
                <a:solidFill>
                  <a:schemeClr val="dk1"/>
                </a:solidFill>
                <a:latin typeface="Assistant ExtraLight"/>
                <a:ea typeface="Assistant ExtraLight"/>
                <a:cs typeface="Assistant ExtraLight"/>
                <a:sym typeface="Assistant ExtraLight"/>
              </a:rPr>
              <a:t> </a:t>
            </a:r>
            <a:endParaRPr sz="2000">
              <a:solidFill>
                <a:schemeClr val="dk1"/>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sz="2000">
                <a:solidFill>
                  <a:schemeClr val="dk1"/>
                </a:solidFill>
                <a:latin typeface="Assistant ExtraLight"/>
                <a:ea typeface="Assistant ExtraLight"/>
                <a:cs typeface="Assistant ExtraLight"/>
                <a:sym typeface="Assistant ExtraLight"/>
              </a:rPr>
              <a:t>⇔</a:t>
            </a:r>
            <a:br>
              <a:rPr lang="en" sz="2000">
                <a:solidFill>
                  <a:schemeClr val="dk1"/>
                </a:solidFill>
                <a:latin typeface="Assistant ExtraLight"/>
                <a:ea typeface="Assistant ExtraLight"/>
                <a:cs typeface="Assistant ExtraLight"/>
                <a:sym typeface="Assistant ExtraLight"/>
              </a:rPr>
            </a:br>
            <a:r>
              <a:rPr lang="en" sz="2300">
                <a:solidFill>
                  <a:schemeClr val="dk1"/>
                </a:solidFill>
                <a:latin typeface="Assistant Light"/>
                <a:ea typeface="Assistant Light"/>
                <a:cs typeface="Assistant Light"/>
                <a:sym typeface="Assistant Light"/>
              </a:rPr>
              <a:t>∃</a:t>
            </a:r>
            <a:r>
              <a:rPr lang="en" sz="2000">
                <a:solidFill>
                  <a:schemeClr val="dk1"/>
                </a:solidFill>
                <a:latin typeface="Assistant Light"/>
                <a:ea typeface="Assistant Light"/>
                <a:cs typeface="Assistant Light"/>
                <a:sym typeface="Assistant Light"/>
              </a:rPr>
              <a:t> c</a:t>
            </a:r>
            <a:r>
              <a:rPr lang="en" sz="2000" baseline="-25000">
                <a:solidFill>
                  <a:schemeClr val="dk1"/>
                </a:solidFill>
                <a:latin typeface="Assistant Light"/>
                <a:ea typeface="Assistant Light"/>
                <a:cs typeface="Assistant Light"/>
                <a:sym typeface="Assistant Light"/>
              </a:rPr>
              <a:t>1 </a:t>
            </a:r>
            <a:r>
              <a:rPr lang="en" sz="2000">
                <a:solidFill>
                  <a:schemeClr val="dk1"/>
                </a:solidFill>
                <a:latin typeface="Assistant Light"/>
                <a:ea typeface="Assistant Light"/>
                <a:cs typeface="Assistant Light"/>
                <a:sym typeface="Assistant Light"/>
              </a:rPr>
              <a:t>, c</a:t>
            </a:r>
            <a:r>
              <a:rPr lang="en" sz="2000" baseline="-25000">
                <a:solidFill>
                  <a:schemeClr val="dk1"/>
                </a:solidFill>
                <a:latin typeface="Assistant Light"/>
                <a:ea typeface="Assistant Light"/>
                <a:cs typeface="Assistant Light"/>
                <a:sym typeface="Assistant Light"/>
              </a:rPr>
              <a:t>2</a:t>
            </a:r>
            <a:r>
              <a:rPr lang="en" sz="2000">
                <a:solidFill>
                  <a:schemeClr val="dk1"/>
                </a:solidFill>
                <a:latin typeface="Assistant Light"/>
                <a:ea typeface="Assistant Light"/>
                <a:cs typeface="Assistant Light"/>
                <a:sym typeface="Assistant Light"/>
              </a:rPr>
              <a:t> , n</a:t>
            </a:r>
            <a:r>
              <a:rPr lang="en" sz="2000" baseline="-25000">
                <a:solidFill>
                  <a:schemeClr val="dk1"/>
                </a:solidFill>
                <a:latin typeface="Assistant Light"/>
                <a:ea typeface="Assistant Light"/>
                <a:cs typeface="Assistant Light"/>
                <a:sym typeface="Assistant Light"/>
              </a:rPr>
              <a:t>0</a:t>
            </a:r>
            <a:r>
              <a:rPr lang="en" sz="2000">
                <a:solidFill>
                  <a:schemeClr val="dk1"/>
                </a:solidFill>
                <a:latin typeface="Assistant Light"/>
                <a:ea typeface="Assistant Light"/>
                <a:cs typeface="Assistant Light"/>
                <a:sym typeface="Assistant Light"/>
              </a:rPr>
              <a:t> &gt; 0  s.t. </a:t>
            </a:r>
            <a:r>
              <a:rPr lang="en" sz="2300">
                <a:solidFill>
                  <a:schemeClr val="dk1"/>
                </a:solidFill>
                <a:latin typeface="Assistant Light"/>
                <a:ea typeface="Assistant Light"/>
                <a:cs typeface="Assistant Light"/>
                <a:sym typeface="Assistant Light"/>
              </a:rPr>
              <a:t>∀</a:t>
            </a:r>
            <a:r>
              <a:rPr lang="en" sz="2000">
                <a:solidFill>
                  <a:schemeClr val="dk1"/>
                </a:solidFill>
                <a:latin typeface="Assistant Light"/>
                <a:ea typeface="Assistant Light"/>
                <a:cs typeface="Assistant Light"/>
                <a:sym typeface="Assistant Light"/>
              </a:rPr>
              <a:t> n ≥ n</a:t>
            </a:r>
            <a:r>
              <a:rPr lang="en" sz="2000" baseline="-25000">
                <a:solidFill>
                  <a:schemeClr val="dk1"/>
                </a:solidFill>
                <a:latin typeface="Assistant Light"/>
                <a:ea typeface="Assistant Light"/>
                <a:cs typeface="Assistant Light"/>
                <a:sym typeface="Assistant Light"/>
              </a:rPr>
              <a:t>0 </a:t>
            </a:r>
            <a:r>
              <a:rPr lang="en" sz="2000">
                <a:solidFill>
                  <a:schemeClr val="dk1"/>
                </a:solidFill>
                <a:latin typeface="Assistant Light"/>
                <a:ea typeface="Assistant Light"/>
                <a:cs typeface="Assistant Light"/>
                <a:sym typeface="Assistant Light"/>
              </a:rPr>
              <a:t>,</a:t>
            </a:r>
            <a:endParaRPr sz="2000">
              <a:solidFill>
                <a:schemeClr val="dk1"/>
              </a:solidFill>
              <a:latin typeface="Assistant Light"/>
              <a:ea typeface="Assistant Light"/>
              <a:cs typeface="Assistant Light"/>
              <a:sym typeface="Assistant Light"/>
            </a:endParaRPr>
          </a:p>
          <a:p>
            <a:pPr marL="0" marR="0" lvl="0" indent="0" algn="ctr" rtl="0">
              <a:spcBef>
                <a:spcPts val="1000"/>
              </a:spcBef>
              <a:spcAft>
                <a:spcPts val="0"/>
              </a:spcAft>
              <a:buNone/>
            </a:pPr>
            <a:r>
              <a:rPr lang="en" sz="2000">
                <a:solidFill>
                  <a:schemeClr val="dk1"/>
                </a:solidFill>
                <a:latin typeface="Assistant SemiBold"/>
                <a:ea typeface="Assistant SemiBold"/>
                <a:cs typeface="Assistant SemiBold"/>
                <a:sym typeface="Assistant SemiBold"/>
              </a:rPr>
              <a:t>c</a:t>
            </a:r>
            <a:r>
              <a:rPr lang="en" sz="2000" baseline="-25000">
                <a:solidFill>
                  <a:schemeClr val="dk1"/>
                </a:solidFill>
                <a:latin typeface="Assistant SemiBold"/>
                <a:ea typeface="Assistant SemiBold"/>
                <a:cs typeface="Assistant SemiBold"/>
                <a:sym typeface="Assistant SemiBold"/>
              </a:rPr>
              <a:t>1</a:t>
            </a:r>
            <a:r>
              <a:rPr lang="en" sz="2000">
                <a:solidFill>
                  <a:schemeClr val="dk1"/>
                </a:solidFill>
                <a:latin typeface="Assistant SemiBold"/>
                <a:ea typeface="Assistant SemiBold"/>
                <a:cs typeface="Assistant SemiBold"/>
                <a:sym typeface="Assistant SemiBold"/>
              </a:rPr>
              <a:t>· f(n)  ≤  T(n)  ≤  c</a:t>
            </a:r>
            <a:r>
              <a:rPr lang="en" sz="2000" baseline="-25000">
                <a:solidFill>
                  <a:schemeClr val="dk1"/>
                </a:solidFill>
                <a:latin typeface="Assistant SemiBold"/>
                <a:ea typeface="Assistant SemiBold"/>
                <a:cs typeface="Assistant SemiBold"/>
                <a:sym typeface="Assistant SemiBold"/>
              </a:rPr>
              <a:t>2</a:t>
            </a:r>
            <a:r>
              <a:rPr lang="en" sz="2000">
                <a:solidFill>
                  <a:schemeClr val="dk1"/>
                </a:solidFill>
                <a:latin typeface="Assistant SemiBold"/>
                <a:ea typeface="Assistant SemiBold"/>
                <a:cs typeface="Assistant SemiBold"/>
                <a:sym typeface="Assistant SemiBold"/>
              </a:rPr>
              <a:t>· f(n)</a:t>
            </a:r>
            <a:endParaRPr sz="2600" b="1">
              <a:solidFill>
                <a:schemeClr val="dk1"/>
              </a:solidFill>
              <a:latin typeface="Assistant"/>
              <a:ea typeface="Assistant"/>
              <a:cs typeface="Assistant"/>
              <a:sym typeface="Assistant"/>
            </a:endParaRPr>
          </a:p>
        </p:txBody>
      </p:sp>
      <p:sp>
        <p:nvSpPr>
          <p:cNvPr id="625" name="Google Shape;62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4"/>
          <p:cNvSpPr txBox="1">
            <a:spLocks noGrp="1"/>
          </p:cNvSpPr>
          <p:nvPr>
            <p:ph type="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ASYMPTOTIC NOTATION CHEAT SHEET</a:t>
            </a:r>
            <a:endParaRPr sz="3600">
              <a:solidFill>
                <a:schemeClr val="accent5"/>
              </a:solidFill>
              <a:latin typeface="Lato Light"/>
              <a:ea typeface="Lato Light"/>
              <a:cs typeface="Lato Light"/>
              <a:sym typeface="Lato Light"/>
            </a:endParaRPr>
          </a:p>
        </p:txBody>
      </p:sp>
      <p:graphicFrame>
        <p:nvGraphicFramePr>
          <p:cNvPr id="631" name="Google Shape;631;p74"/>
          <p:cNvGraphicFramePr/>
          <p:nvPr/>
        </p:nvGraphicFramePr>
        <p:xfrm>
          <a:off x="311700" y="1368500"/>
          <a:ext cx="3000000" cy="3000000"/>
        </p:xfrm>
        <a:graphic>
          <a:graphicData uri="http://schemas.openxmlformats.org/drawingml/2006/table">
            <a:tbl>
              <a:tblPr>
                <a:noFill/>
                <a:tableStyleId>{EDCBDBF8-4DA7-49FB-86F9-CAC385B26199}</a:tableStyleId>
              </a:tblPr>
              <a:tblGrid>
                <a:gridCol w="1613150">
                  <a:extLst>
                    <a:ext uri="{9D8B030D-6E8A-4147-A177-3AD203B41FA5}">
                      <a16:colId xmlns:a16="http://schemas.microsoft.com/office/drawing/2014/main" val="20000"/>
                    </a:ext>
                  </a:extLst>
                </a:gridCol>
                <a:gridCol w="4241050">
                  <a:extLst>
                    <a:ext uri="{9D8B030D-6E8A-4147-A177-3AD203B41FA5}">
                      <a16:colId xmlns:a16="http://schemas.microsoft.com/office/drawing/2014/main" val="20001"/>
                    </a:ext>
                  </a:extLst>
                </a:gridCol>
                <a:gridCol w="2666400">
                  <a:extLst>
                    <a:ext uri="{9D8B030D-6E8A-4147-A177-3AD203B41FA5}">
                      <a16:colId xmlns:a16="http://schemas.microsoft.com/office/drawing/2014/main" val="20002"/>
                    </a:ext>
                  </a:extLst>
                </a:gridCol>
              </a:tblGrid>
              <a:tr h="600850">
                <a:tc>
                  <a:txBody>
                    <a:bodyPr/>
                    <a:lstStyle/>
                    <a:p>
                      <a:pPr marL="0" lvl="0" indent="0" algn="ctr" rtl="0">
                        <a:spcBef>
                          <a:spcPts val="0"/>
                        </a:spcBef>
                        <a:spcAft>
                          <a:spcPts val="0"/>
                        </a:spcAft>
                        <a:buNone/>
                      </a:pPr>
                      <a:r>
                        <a:rPr lang="en" sz="2000" b="1">
                          <a:latin typeface="Assistant"/>
                          <a:ea typeface="Assistant"/>
                          <a:cs typeface="Assistant"/>
                          <a:sym typeface="Assistant"/>
                        </a:rPr>
                        <a:t>BOUND</a:t>
                      </a:r>
                      <a:endParaRPr sz="2000" b="1">
                        <a:latin typeface="Assistant"/>
                        <a:ea typeface="Assistant"/>
                        <a:cs typeface="Assistant"/>
                        <a:sym typeface="Assistant"/>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2000" b="1">
                          <a:latin typeface="Assistant"/>
                          <a:ea typeface="Assistant"/>
                          <a:cs typeface="Assistant"/>
                          <a:sym typeface="Assistant"/>
                        </a:rPr>
                        <a:t>DEFINITION (HOW TO PROVE)</a:t>
                      </a:r>
                      <a:endParaRPr sz="2000" b="1">
                        <a:latin typeface="Assistant"/>
                        <a:ea typeface="Assistant"/>
                        <a:cs typeface="Assistant"/>
                        <a:sym typeface="Assistant"/>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2000" b="1">
                          <a:latin typeface="Assistant"/>
                          <a:ea typeface="Assistant"/>
                          <a:cs typeface="Assistant"/>
                          <a:sym typeface="Assistant"/>
                        </a:rPr>
                        <a:t>WHAT IT REPRESENTS</a:t>
                      </a:r>
                      <a:endParaRPr sz="2000" b="1">
                        <a:latin typeface="Assistant"/>
                        <a:ea typeface="Assistant"/>
                        <a:cs typeface="Assistant"/>
                        <a:sym typeface="Assistant"/>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842000">
                <a:tc>
                  <a:txBody>
                    <a:bodyPr/>
                    <a:lstStyle/>
                    <a:p>
                      <a:pPr marL="0" lvl="0" indent="0" algn="ctr" rtl="0">
                        <a:spcBef>
                          <a:spcPts val="0"/>
                        </a:spcBef>
                        <a:spcAft>
                          <a:spcPts val="0"/>
                        </a:spcAft>
                        <a:buNone/>
                      </a:pPr>
                      <a:r>
                        <a:rPr lang="en" sz="1600">
                          <a:latin typeface="Avenir"/>
                          <a:ea typeface="Avenir"/>
                          <a:cs typeface="Avenir"/>
                          <a:sym typeface="Avenir"/>
                        </a:rPr>
                        <a:t>T(n) = O(f(n))</a:t>
                      </a:r>
                      <a:endParaRPr sz="1600">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8E7CC3"/>
                          </a:solidFill>
                          <a:latin typeface="Avenir"/>
                          <a:ea typeface="Avenir"/>
                          <a:cs typeface="Avenir"/>
                          <a:sym typeface="Avenir"/>
                        </a:rPr>
                        <a:t>∃ </a:t>
                      </a:r>
                      <a:r>
                        <a:rPr lang="en" sz="1600">
                          <a:solidFill>
                            <a:srgbClr val="8E7CC3"/>
                          </a:solidFill>
                          <a:latin typeface="Avenir"/>
                          <a:ea typeface="Avenir"/>
                          <a:cs typeface="Avenir"/>
                          <a:sym typeface="Avenir"/>
                        </a:rPr>
                        <a:t>c &gt; 0,</a:t>
                      </a:r>
                      <a:r>
                        <a:rPr lang="en" sz="1600">
                          <a:solidFill>
                            <a:schemeClr val="accent5"/>
                          </a:solidFill>
                          <a:latin typeface="Avenir"/>
                          <a:ea typeface="Avenir"/>
                          <a:cs typeface="Avenir"/>
                          <a:sym typeface="Avenir"/>
                        </a:rPr>
                        <a:t>  </a:t>
                      </a:r>
                      <a:r>
                        <a:rPr lang="en" sz="1800">
                          <a:solidFill>
                            <a:schemeClr val="accent5"/>
                          </a:solidFill>
                          <a:latin typeface="Avenir"/>
                          <a:ea typeface="Avenir"/>
                          <a:cs typeface="Avenir"/>
                          <a:sym typeface="Avenir"/>
                        </a:rPr>
                        <a:t>∃</a:t>
                      </a:r>
                      <a:r>
                        <a:rPr lang="en" sz="1600">
                          <a:solidFill>
                            <a:schemeClr val="accent5"/>
                          </a:solidFill>
                          <a:latin typeface="Avenir"/>
                          <a:ea typeface="Avenir"/>
                          <a:cs typeface="Avenir"/>
                          <a:sym typeface="Avenir"/>
                        </a:rPr>
                        <a:t> n</a:t>
                      </a:r>
                      <a:r>
                        <a:rPr lang="en" sz="1600" baseline="-25000">
                          <a:solidFill>
                            <a:schemeClr val="accent5"/>
                          </a:solidFill>
                          <a:latin typeface="Avenir"/>
                          <a:ea typeface="Avenir"/>
                          <a:cs typeface="Avenir"/>
                          <a:sym typeface="Avenir"/>
                        </a:rPr>
                        <a:t>0 </a:t>
                      </a:r>
                      <a:r>
                        <a:rPr lang="en" sz="1600">
                          <a:solidFill>
                            <a:schemeClr val="accent5"/>
                          </a:solidFill>
                          <a:latin typeface="Avenir"/>
                          <a:ea typeface="Avenir"/>
                          <a:cs typeface="Avenir"/>
                          <a:sym typeface="Avenir"/>
                        </a:rPr>
                        <a:t>&gt; 0 </a:t>
                      </a:r>
                      <a:r>
                        <a:rPr lang="en" sz="1600">
                          <a:latin typeface="Avenir"/>
                          <a:ea typeface="Avenir"/>
                          <a:cs typeface="Avenir"/>
                          <a:sym typeface="Avenir"/>
                        </a:rPr>
                        <a:t> </a:t>
                      </a:r>
                      <a:r>
                        <a:rPr lang="en" sz="1600">
                          <a:solidFill>
                            <a:schemeClr val="accent5"/>
                          </a:solidFill>
                          <a:latin typeface="Avenir"/>
                          <a:ea typeface="Avenir"/>
                          <a:cs typeface="Avenir"/>
                          <a:sym typeface="Avenir"/>
                        </a:rPr>
                        <a:t>s.t. </a:t>
                      </a:r>
                      <a:r>
                        <a:rPr lang="en" sz="1800">
                          <a:solidFill>
                            <a:schemeClr val="accent5"/>
                          </a:solidFill>
                          <a:latin typeface="Avenir"/>
                          <a:ea typeface="Avenir"/>
                          <a:cs typeface="Avenir"/>
                          <a:sym typeface="Avenir"/>
                        </a:rPr>
                        <a:t>∀ </a:t>
                      </a:r>
                      <a:r>
                        <a:rPr lang="en" sz="1600">
                          <a:solidFill>
                            <a:schemeClr val="accent5"/>
                          </a:solidFill>
                          <a:latin typeface="Avenir"/>
                          <a:ea typeface="Avenir"/>
                          <a:cs typeface="Avenir"/>
                          <a:sym typeface="Avenir"/>
                        </a:rPr>
                        <a:t>n ≥ n</a:t>
                      </a:r>
                      <a:r>
                        <a:rPr lang="en" sz="1600" baseline="-25000">
                          <a:solidFill>
                            <a:schemeClr val="accent5"/>
                          </a:solidFill>
                          <a:latin typeface="Avenir"/>
                          <a:ea typeface="Avenir"/>
                          <a:cs typeface="Avenir"/>
                          <a:sym typeface="Avenir"/>
                        </a:rPr>
                        <a:t>0</a:t>
                      </a:r>
                      <a:r>
                        <a:rPr lang="en" sz="1600">
                          <a:solidFill>
                            <a:schemeClr val="accent5"/>
                          </a:solidFill>
                          <a:latin typeface="Avenir"/>
                          <a:ea typeface="Avenir"/>
                          <a:cs typeface="Avenir"/>
                          <a:sym typeface="Avenir"/>
                        </a:rPr>
                        <a:t>,</a:t>
                      </a:r>
                      <a:r>
                        <a:rPr lang="en" sz="1600">
                          <a:latin typeface="Avenir"/>
                          <a:ea typeface="Avenir"/>
                          <a:cs typeface="Avenir"/>
                          <a:sym typeface="Avenir"/>
                        </a:rPr>
                        <a:t>  </a:t>
                      </a:r>
                      <a:r>
                        <a:rPr lang="en" sz="1600" b="1">
                          <a:latin typeface="Avenir"/>
                          <a:ea typeface="Avenir"/>
                          <a:cs typeface="Avenir"/>
                          <a:sym typeface="Avenir"/>
                        </a:rPr>
                        <a:t>T(n) ≤ c ᐧ f(n)</a:t>
                      </a:r>
                      <a:endParaRPr sz="1600" b="1">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Assistant Light"/>
                          <a:ea typeface="Assistant Light"/>
                          <a:cs typeface="Assistant Light"/>
                          <a:sym typeface="Assistant Light"/>
                        </a:rPr>
                        <a:t>upper bound</a:t>
                      </a:r>
                      <a:endParaRPr sz="1600">
                        <a:latin typeface="Assistant Light"/>
                        <a:ea typeface="Assistant Light"/>
                        <a:cs typeface="Assistant Light"/>
                        <a:sym typeface="Assistant Light"/>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842000">
                <a:tc>
                  <a:txBody>
                    <a:bodyPr/>
                    <a:lstStyle/>
                    <a:p>
                      <a:pPr marL="0" lvl="0" indent="0" algn="ctr" rtl="0">
                        <a:spcBef>
                          <a:spcPts val="0"/>
                        </a:spcBef>
                        <a:spcAft>
                          <a:spcPts val="0"/>
                        </a:spcAft>
                        <a:buNone/>
                      </a:pPr>
                      <a:r>
                        <a:rPr lang="en" sz="1600">
                          <a:latin typeface="Avenir"/>
                          <a:ea typeface="Avenir"/>
                          <a:cs typeface="Avenir"/>
                          <a:sym typeface="Avenir"/>
                        </a:rPr>
                        <a:t>T(n) = </a:t>
                      </a:r>
                      <a:r>
                        <a:rPr lang="en" sz="1600">
                          <a:latin typeface="Century Gothic"/>
                          <a:ea typeface="Century Gothic"/>
                          <a:cs typeface="Century Gothic"/>
                          <a:sym typeface="Century Gothic"/>
                        </a:rPr>
                        <a:t>Ω</a:t>
                      </a:r>
                      <a:r>
                        <a:rPr lang="en" sz="1600">
                          <a:latin typeface="Avenir"/>
                          <a:ea typeface="Avenir"/>
                          <a:cs typeface="Avenir"/>
                          <a:sym typeface="Avenir"/>
                        </a:rPr>
                        <a:t>(f(n))</a:t>
                      </a:r>
                      <a:endParaRPr sz="1600">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8E7CC3"/>
                          </a:solidFill>
                          <a:latin typeface="Avenir"/>
                          <a:ea typeface="Avenir"/>
                          <a:cs typeface="Avenir"/>
                          <a:sym typeface="Avenir"/>
                        </a:rPr>
                        <a:t>∃ </a:t>
                      </a:r>
                      <a:r>
                        <a:rPr lang="en" sz="1600">
                          <a:solidFill>
                            <a:srgbClr val="8E7CC3"/>
                          </a:solidFill>
                          <a:latin typeface="Avenir"/>
                          <a:ea typeface="Avenir"/>
                          <a:cs typeface="Avenir"/>
                          <a:sym typeface="Avenir"/>
                        </a:rPr>
                        <a:t>c &gt; 0,</a:t>
                      </a:r>
                      <a:r>
                        <a:rPr lang="en" sz="1600">
                          <a:solidFill>
                            <a:schemeClr val="accent5"/>
                          </a:solidFill>
                          <a:latin typeface="Avenir"/>
                          <a:ea typeface="Avenir"/>
                          <a:cs typeface="Avenir"/>
                          <a:sym typeface="Avenir"/>
                        </a:rPr>
                        <a:t>  </a:t>
                      </a:r>
                      <a:r>
                        <a:rPr lang="en" sz="1800">
                          <a:solidFill>
                            <a:schemeClr val="accent5"/>
                          </a:solidFill>
                          <a:latin typeface="Avenir"/>
                          <a:ea typeface="Avenir"/>
                          <a:cs typeface="Avenir"/>
                          <a:sym typeface="Avenir"/>
                        </a:rPr>
                        <a:t>∃</a:t>
                      </a:r>
                      <a:r>
                        <a:rPr lang="en" sz="1600">
                          <a:solidFill>
                            <a:schemeClr val="accent5"/>
                          </a:solidFill>
                          <a:latin typeface="Avenir"/>
                          <a:ea typeface="Avenir"/>
                          <a:cs typeface="Avenir"/>
                          <a:sym typeface="Avenir"/>
                        </a:rPr>
                        <a:t> n</a:t>
                      </a:r>
                      <a:r>
                        <a:rPr lang="en" sz="1600" baseline="-25000">
                          <a:solidFill>
                            <a:schemeClr val="accent5"/>
                          </a:solidFill>
                          <a:latin typeface="Avenir"/>
                          <a:ea typeface="Avenir"/>
                          <a:cs typeface="Avenir"/>
                          <a:sym typeface="Avenir"/>
                        </a:rPr>
                        <a:t>0 </a:t>
                      </a:r>
                      <a:r>
                        <a:rPr lang="en" sz="1600">
                          <a:solidFill>
                            <a:schemeClr val="accent5"/>
                          </a:solidFill>
                          <a:latin typeface="Avenir"/>
                          <a:ea typeface="Avenir"/>
                          <a:cs typeface="Avenir"/>
                          <a:sym typeface="Avenir"/>
                        </a:rPr>
                        <a:t>&gt; 0 </a:t>
                      </a:r>
                      <a:r>
                        <a:rPr lang="en" sz="1600">
                          <a:solidFill>
                            <a:schemeClr val="dk1"/>
                          </a:solidFill>
                          <a:latin typeface="Avenir"/>
                          <a:ea typeface="Avenir"/>
                          <a:cs typeface="Avenir"/>
                          <a:sym typeface="Avenir"/>
                        </a:rPr>
                        <a:t> </a:t>
                      </a:r>
                      <a:r>
                        <a:rPr lang="en" sz="1600">
                          <a:solidFill>
                            <a:schemeClr val="accent5"/>
                          </a:solidFill>
                          <a:latin typeface="Avenir"/>
                          <a:ea typeface="Avenir"/>
                          <a:cs typeface="Avenir"/>
                          <a:sym typeface="Avenir"/>
                        </a:rPr>
                        <a:t>s.t. </a:t>
                      </a:r>
                      <a:r>
                        <a:rPr lang="en" sz="1800">
                          <a:solidFill>
                            <a:schemeClr val="accent5"/>
                          </a:solidFill>
                          <a:latin typeface="Avenir"/>
                          <a:ea typeface="Avenir"/>
                          <a:cs typeface="Avenir"/>
                          <a:sym typeface="Avenir"/>
                        </a:rPr>
                        <a:t>∀ </a:t>
                      </a:r>
                      <a:r>
                        <a:rPr lang="en" sz="1600">
                          <a:solidFill>
                            <a:schemeClr val="accent5"/>
                          </a:solidFill>
                          <a:latin typeface="Avenir"/>
                          <a:ea typeface="Avenir"/>
                          <a:cs typeface="Avenir"/>
                          <a:sym typeface="Avenir"/>
                        </a:rPr>
                        <a:t>n ≥ n</a:t>
                      </a:r>
                      <a:r>
                        <a:rPr lang="en" sz="1600" baseline="-25000">
                          <a:solidFill>
                            <a:schemeClr val="accent5"/>
                          </a:solidFill>
                          <a:latin typeface="Avenir"/>
                          <a:ea typeface="Avenir"/>
                          <a:cs typeface="Avenir"/>
                          <a:sym typeface="Avenir"/>
                        </a:rPr>
                        <a:t>0</a:t>
                      </a:r>
                      <a:r>
                        <a:rPr lang="en" sz="1600">
                          <a:solidFill>
                            <a:schemeClr val="accent5"/>
                          </a:solidFill>
                          <a:latin typeface="Avenir"/>
                          <a:ea typeface="Avenir"/>
                          <a:cs typeface="Avenir"/>
                          <a:sym typeface="Avenir"/>
                        </a:rPr>
                        <a:t>,</a:t>
                      </a:r>
                      <a:r>
                        <a:rPr lang="en" sz="1600">
                          <a:solidFill>
                            <a:schemeClr val="dk1"/>
                          </a:solidFill>
                          <a:latin typeface="Avenir"/>
                          <a:ea typeface="Avenir"/>
                          <a:cs typeface="Avenir"/>
                          <a:sym typeface="Avenir"/>
                        </a:rPr>
                        <a:t>  </a:t>
                      </a:r>
                      <a:r>
                        <a:rPr lang="en" sz="1600" b="1">
                          <a:solidFill>
                            <a:schemeClr val="dk1"/>
                          </a:solidFill>
                          <a:latin typeface="Avenir"/>
                          <a:ea typeface="Avenir"/>
                          <a:cs typeface="Avenir"/>
                          <a:sym typeface="Avenir"/>
                        </a:rPr>
                        <a:t>T(n) ≥ c ᐧ f(n)</a:t>
                      </a:r>
                      <a:endParaRPr sz="1600">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Assistant Light"/>
                          <a:ea typeface="Assistant Light"/>
                          <a:cs typeface="Assistant Light"/>
                          <a:sym typeface="Assistant Light"/>
                        </a:rPr>
                        <a:t>lower bound</a:t>
                      </a:r>
                      <a:endParaRPr sz="1600">
                        <a:latin typeface="Assistant Light"/>
                        <a:ea typeface="Assistant Light"/>
                        <a:cs typeface="Assistant Light"/>
                        <a:sym typeface="Assistant Light"/>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842000">
                <a:tc>
                  <a:txBody>
                    <a:bodyPr/>
                    <a:lstStyle/>
                    <a:p>
                      <a:pPr marL="0" lvl="0" indent="0" algn="ctr" rtl="0">
                        <a:spcBef>
                          <a:spcPts val="0"/>
                        </a:spcBef>
                        <a:spcAft>
                          <a:spcPts val="0"/>
                        </a:spcAft>
                        <a:buNone/>
                      </a:pPr>
                      <a:r>
                        <a:rPr lang="en" sz="1600">
                          <a:latin typeface="Avenir"/>
                          <a:ea typeface="Avenir"/>
                          <a:cs typeface="Avenir"/>
                          <a:sym typeface="Avenir"/>
                        </a:rPr>
                        <a:t>T(n) = </a:t>
                      </a:r>
                      <a:r>
                        <a:rPr lang="en" sz="1600">
                          <a:latin typeface="Comfortaa Light"/>
                          <a:ea typeface="Comfortaa Light"/>
                          <a:cs typeface="Comfortaa Light"/>
                          <a:sym typeface="Comfortaa Light"/>
                        </a:rPr>
                        <a:t>Ө</a:t>
                      </a:r>
                      <a:r>
                        <a:rPr lang="en" sz="1600">
                          <a:latin typeface="Avenir"/>
                          <a:ea typeface="Avenir"/>
                          <a:cs typeface="Avenir"/>
                          <a:sym typeface="Avenir"/>
                        </a:rPr>
                        <a:t>(f(n))</a:t>
                      </a:r>
                      <a:endParaRPr sz="1600">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Avenir"/>
                          <a:ea typeface="Avenir"/>
                          <a:cs typeface="Avenir"/>
                          <a:sym typeface="Avenir"/>
                        </a:rPr>
                        <a:t>T(n) = O(f(n))  and  </a:t>
                      </a:r>
                      <a:r>
                        <a:rPr lang="en" sz="1600">
                          <a:solidFill>
                            <a:schemeClr val="dk1"/>
                          </a:solidFill>
                          <a:latin typeface="Avenir"/>
                          <a:ea typeface="Avenir"/>
                          <a:cs typeface="Avenir"/>
                          <a:sym typeface="Avenir"/>
                        </a:rPr>
                        <a:t>T(n) = </a:t>
                      </a:r>
                      <a:r>
                        <a:rPr lang="en" sz="1600">
                          <a:solidFill>
                            <a:schemeClr val="dk1"/>
                          </a:solidFill>
                          <a:latin typeface="Century Gothic"/>
                          <a:ea typeface="Century Gothic"/>
                          <a:cs typeface="Century Gothic"/>
                          <a:sym typeface="Century Gothic"/>
                        </a:rPr>
                        <a:t>Ω</a:t>
                      </a:r>
                      <a:r>
                        <a:rPr lang="en" sz="1600">
                          <a:solidFill>
                            <a:schemeClr val="dk1"/>
                          </a:solidFill>
                          <a:latin typeface="Avenir"/>
                          <a:ea typeface="Avenir"/>
                          <a:cs typeface="Avenir"/>
                          <a:sym typeface="Avenir"/>
                        </a:rPr>
                        <a:t>(f(n))</a:t>
                      </a:r>
                      <a:endParaRPr sz="1600">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Assistant Light"/>
                          <a:ea typeface="Assistant Light"/>
                          <a:cs typeface="Assistant Light"/>
                          <a:sym typeface="Assistant Light"/>
                        </a:rPr>
                        <a:t>tight bound</a:t>
                      </a:r>
                      <a:endParaRPr sz="1600">
                        <a:latin typeface="Assistant Light"/>
                        <a:ea typeface="Assistant Light"/>
                        <a:cs typeface="Assistant Light"/>
                        <a:sym typeface="Assistant Light"/>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32" name="Google Shape;63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5"/>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INSERTION SORT</a:t>
            </a:r>
            <a:endParaRPr sz="1800">
              <a:solidFill>
                <a:schemeClr val="accent5"/>
              </a:solidFill>
              <a:latin typeface="Lato Light"/>
              <a:ea typeface="Lato Light"/>
              <a:cs typeface="Lato Light"/>
              <a:sym typeface="Lato Light"/>
            </a:endParaRPr>
          </a:p>
        </p:txBody>
      </p:sp>
      <p:sp>
        <p:nvSpPr>
          <p:cNvPr id="638" name="Google Shape;638;p75"/>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ssistant ExtraLight"/>
                <a:ea typeface="Assistant ExtraLight"/>
                <a:cs typeface="Assistant ExtraLight"/>
                <a:sym typeface="Assistant ExtraLight"/>
              </a:rPr>
              <a:t>Algorithm, Proof of Correctness, Runtime</a:t>
            </a:r>
            <a:endParaRPr sz="2400">
              <a:solidFill>
                <a:srgbClr val="000000"/>
              </a:solidFill>
              <a:latin typeface="Assistant ExtraLight"/>
              <a:ea typeface="Assistant ExtraLight"/>
              <a:cs typeface="Assistant ExtraLight"/>
              <a:sym typeface="Assistant ExtraLight"/>
            </a:endParaRPr>
          </a:p>
        </p:txBody>
      </p:sp>
      <p:sp>
        <p:nvSpPr>
          <p:cNvPr id="639" name="Google Shape;63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7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THE SORTING TASK</a:t>
            </a:r>
            <a:endParaRPr sz="3600">
              <a:solidFill>
                <a:schemeClr val="accent5"/>
              </a:solidFill>
              <a:latin typeface="Lato Light"/>
              <a:ea typeface="Lato Light"/>
              <a:cs typeface="Lato Light"/>
              <a:sym typeface="Lato Light"/>
            </a:endParaRPr>
          </a:p>
        </p:txBody>
      </p:sp>
      <p:sp>
        <p:nvSpPr>
          <p:cNvPr id="645" name="Google Shape;645;p76"/>
          <p:cNvSpPr/>
          <p:nvPr/>
        </p:nvSpPr>
        <p:spPr>
          <a:xfrm>
            <a:off x="1992000" y="17957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3</a:t>
            </a:r>
            <a:endParaRPr sz="2000">
              <a:latin typeface="Assistant"/>
              <a:ea typeface="Assistant"/>
              <a:cs typeface="Assistant"/>
              <a:sym typeface="Assistant"/>
            </a:endParaRPr>
          </a:p>
        </p:txBody>
      </p:sp>
      <p:sp>
        <p:nvSpPr>
          <p:cNvPr id="646" name="Google Shape;646;p76"/>
          <p:cNvSpPr/>
          <p:nvPr/>
        </p:nvSpPr>
        <p:spPr>
          <a:xfrm>
            <a:off x="2637000" y="17957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2</a:t>
            </a:r>
            <a:endParaRPr sz="2000">
              <a:latin typeface="Assistant"/>
              <a:ea typeface="Assistant"/>
              <a:cs typeface="Assistant"/>
              <a:sym typeface="Assistant"/>
            </a:endParaRPr>
          </a:p>
        </p:txBody>
      </p:sp>
      <p:sp>
        <p:nvSpPr>
          <p:cNvPr id="647" name="Google Shape;647;p76"/>
          <p:cNvSpPr/>
          <p:nvPr/>
        </p:nvSpPr>
        <p:spPr>
          <a:xfrm>
            <a:off x="3282000" y="17957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6</a:t>
            </a:r>
            <a:endParaRPr sz="2000">
              <a:latin typeface="Assistant"/>
              <a:ea typeface="Assistant"/>
              <a:cs typeface="Assistant"/>
              <a:sym typeface="Assistant"/>
            </a:endParaRPr>
          </a:p>
        </p:txBody>
      </p:sp>
      <p:sp>
        <p:nvSpPr>
          <p:cNvPr id="648" name="Google Shape;648;p76"/>
          <p:cNvSpPr/>
          <p:nvPr/>
        </p:nvSpPr>
        <p:spPr>
          <a:xfrm>
            <a:off x="3927000" y="17957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8</a:t>
            </a:r>
            <a:endParaRPr sz="2000">
              <a:latin typeface="Assistant"/>
              <a:ea typeface="Assistant"/>
              <a:cs typeface="Assistant"/>
              <a:sym typeface="Assistant"/>
            </a:endParaRPr>
          </a:p>
        </p:txBody>
      </p:sp>
      <p:sp>
        <p:nvSpPr>
          <p:cNvPr id="649" name="Google Shape;649;p76"/>
          <p:cNvSpPr/>
          <p:nvPr/>
        </p:nvSpPr>
        <p:spPr>
          <a:xfrm>
            <a:off x="4572000" y="17957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1</a:t>
            </a:r>
            <a:endParaRPr sz="2000">
              <a:latin typeface="Assistant"/>
              <a:ea typeface="Assistant"/>
              <a:cs typeface="Assistant"/>
              <a:sym typeface="Assistant"/>
            </a:endParaRPr>
          </a:p>
        </p:txBody>
      </p:sp>
      <p:sp>
        <p:nvSpPr>
          <p:cNvPr id="650" name="Google Shape;650;p76"/>
          <p:cNvSpPr/>
          <p:nvPr/>
        </p:nvSpPr>
        <p:spPr>
          <a:xfrm>
            <a:off x="5217000" y="17957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5</a:t>
            </a:r>
            <a:endParaRPr sz="2000">
              <a:latin typeface="Assistant"/>
              <a:ea typeface="Assistant"/>
              <a:cs typeface="Assistant"/>
              <a:sym typeface="Assistant"/>
            </a:endParaRPr>
          </a:p>
        </p:txBody>
      </p:sp>
      <p:sp>
        <p:nvSpPr>
          <p:cNvPr id="651" name="Google Shape;651;p76"/>
          <p:cNvSpPr/>
          <p:nvPr/>
        </p:nvSpPr>
        <p:spPr>
          <a:xfrm>
            <a:off x="5862000" y="17957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4</a:t>
            </a:r>
            <a:endParaRPr sz="2000">
              <a:latin typeface="Assistant"/>
              <a:ea typeface="Assistant"/>
              <a:cs typeface="Assistant"/>
              <a:sym typeface="Assistant"/>
            </a:endParaRPr>
          </a:p>
        </p:txBody>
      </p:sp>
      <p:sp>
        <p:nvSpPr>
          <p:cNvPr id="652" name="Google Shape;652;p76"/>
          <p:cNvSpPr/>
          <p:nvPr/>
        </p:nvSpPr>
        <p:spPr>
          <a:xfrm>
            <a:off x="6507000" y="17957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7</a:t>
            </a:r>
            <a:endParaRPr sz="2000">
              <a:latin typeface="Assistant"/>
              <a:ea typeface="Assistant"/>
              <a:cs typeface="Assistant"/>
              <a:sym typeface="Assistant"/>
            </a:endParaRPr>
          </a:p>
        </p:txBody>
      </p:sp>
      <p:sp>
        <p:nvSpPr>
          <p:cNvPr id="653" name="Google Shape;653;p76"/>
          <p:cNvSpPr/>
          <p:nvPr/>
        </p:nvSpPr>
        <p:spPr>
          <a:xfrm>
            <a:off x="1992000" y="34188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1</a:t>
            </a:r>
            <a:endParaRPr sz="2000">
              <a:latin typeface="Assistant"/>
              <a:ea typeface="Assistant"/>
              <a:cs typeface="Assistant"/>
              <a:sym typeface="Assistant"/>
            </a:endParaRPr>
          </a:p>
        </p:txBody>
      </p:sp>
      <p:sp>
        <p:nvSpPr>
          <p:cNvPr id="654" name="Google Shape;654;p76"/>
          <p:cNvSpPr/>
          <p:nvPr/>
        </p:nvSpPr>
        <p:spPr>
          <a:xfrm>
            <a:off x="2637000" y="34188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2</a:t>
            </a:r>
            <a:endParaRPr sz="2000">
              <a:latin typeface="Assistant"/>
              <a:ea typeface="Assistant"/>
              <a:cs typeface="Assistant"/>
              <a:sym typeface="Assistant"/>
            </a:endParaRPr>
          </a:p>
        </p:txBody>
      </p:sp>
      <p:sp>
        <p:nvSpPr>
          <p:cNvPr id="655" name="Google Shape;655;p76"/>
          <p:cNvSpPr/>
          <p:nvPr/>
        </p:nvSpPr>
        <p:spPr>
          <a:xfrm>
            <a:off x="3282000" y="34188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3</a:t>
            </a:r>
            <a:endParaRPr sz="2000">
              <a:latin typeface="Assistant"/>
              <a:ea typeface="Assistant"/>
              <a:cs typeface="Assistant"/>
              <a:sym typeface="Assistant"/>
            </a:endParaRPr>
          </a:p>
        </p:txBody>
      </p:sp>
      <p:sp>
        <p:nvSpPr>
          <p:cNvPr id="656" name="Google Shape;656;p76"/>
          <p:cNvSpPr/>
          <p:nvPr/>
        </p:nvSpPr>
        <p:spPr>
          <a:xfrm>
            <a:off x="3927000" y="34188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4</a:t>
            </a:r>
            <a:endParaRPr sz="2000">
              <a:latin typeface="Assistant"/>
              <a:ea typeface="Assistant"/>
              <a:cs typeface="Assistant"/>
              <a:sym typeface="Assistant"/>
            </a:endParaRPr>
          </a:p>
        </p:txBody>
      </p:sp>
      <p:sp>
        <p:nvSpPr>
          <p:cNvPr id="657" name="Google Shape;657;p76"/>
          <p:cNvSpPr/>
          <p:nvPr/>
        </p:nvSpPr>
        <p:spPr>
          <a:xfrm>
            <a:off x="4572000" y="34188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5</a:t>
            </a:r>
            <a:endParaRPr sz="2000">
              <a:latin typeface="Assistant"/>
              <a:ea typeface="Assistant"/>
              <a:cs typeface="Assistant"/>
              <a:sym typeface="Assistant"/>
            </a:endParaRPr>
          </a:p>
        </p:txBody>
      </p:sp>
      <p:sp>
        <p:nvSpPr>
          <p:cNvPr id="658" name="Google Shape;658;p76"/>
          <p:cNvSpPr/>
          <p:nvPr/>
        </p:nvSpPr>
        <p:spPr>
          <a:xfrm>
            <a:off x="5217000" y="34188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6</a:t>
            </a:r>
            <a:endParaRPr sz="2000">
              <a:latin typeface="Assistant"/>
              <a:ea typeface="Assistant"/>
              <a:cs typeface="Assistant"/>
              <a:sym typeface="Assistant"/>
            </a:endParaRPr>
          </a:p>
        </p:txBody>
      </p:sp>
      <p:sp>
        <p:nvSpPr>
          <p:cNvPr id="659" name="Google Shape;659;p76"/>
          <p:cNvSpPr/>
          <p:nvPr/>
        </p:nvSpPr>
        <p:spPr>
          <a:xfrm>
            <a:off x="5862000" y="34188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7</a:t>
            </a:r>
            <a:endParaRPr sz="2000">
              <a:latin typeface="Assistant"/>
              <a:ea typeface="Assistant"/>
              <a:cs typeface="Assistant"/>
              <a:sym typeface="Assistant"/>
            </a:endParaRPr>
          </a:p>
        </p:txBody>
      </p:sp>
      <p:sp>
        <p:nvSpPr>
          <p:cNvPr id="660" name="Google Shape;660;p76"/>
          <p:cNvSpPr/>
          <p:nvPr/>
        </p:nvSpPr>
        <p:spPr>
          <a:xfrm>
            <a:off x="6507000" y="3418875"/>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Assistant"/>
                <a:ea typeface="Assistant"/>
                <a:cs typeface="Assistant"/>
                <a:sym typeface="Assistant"/>
              </a:rPr>
              <a:t>8</a:t>
            </a:r>
            <a:endParaRPr sz="2000">
              <a:latin typeface="Assistant"/>
              <a:ea typeface="Assistant"/>
              <a:cs typeface="Assistant"/>
              <a:sym typeface="Assistant"/>
            </a:endParaRPr>
          </a:p>
        </p:txBody>
      </p:sp>
      <p:sp>
        <p:nvSpPr>
          <p:cNvPr id="661" name="Google Shape;661;p76"/>
          <p:cNvSpPr txBox="1"/>
          <p:nvPr/>
        </p:nvSpPr>
        <p:spPr>
          <a:xfrm>
            <a:off x="941400" y="1333600"/>
            <a:ext cx="7261200" cy="3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latin typeface="Assistant"/>
                <a:ea typeface="Assistant"/>
                <a:cs typeface="Assistant"/>
                <a:sym typeface="Assistant"/>
              </a:rPr>
              <a:t>INPUT</a:t>
            </a:r>
            <a:r>
              <a:rPr lang="en" sz="1700">
                <a:latin typeface="Assistant"/>
                <a:ea typeface="Assistant"/>
                <a:cs typeface="Assistant"/>
                <a:sym typeface="Assistant"/>
              </a:rPr>
              <a:t>: a list of n elements (for today, we’ll assume all elements are distinct)</a:t>
            </a:r>
            <a:endParaRPr sz="1700">
              <a:latin typeface="Assistant"/>
              <a:ea typeface="Assistant"/>
              <a:cs typeface="Assistant"/>
              <a:sym typeface="Assistant"/>
            </a:endParaRPr>
          </a:p>
        </p:txBody>
      </p:sp>
      <p:sp>
        <p:nvSpPr>
          <p:cNvPr id="662" name="Google Shape;662;p76"/>
          <p:cNvSpPr txBox="1"/>
          <p:nvPr/>
        </p:nvSpPr>
        <p:spPr>
          <a:xfrm>
            <a:off x="941400" y="4097050"/>
            <a:ext cx="7261200" cy="37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a:latin typeface="Assistant"/>
                <a:ea typeface="Assistant"/>
                <a:cs typeface="Assistant"/>
                <a:sym typeface="Assistant"/>
              </a:rPr>
              <a:t>OUTPUT</a:t>
            </a:r>
            <a:r>
              <a:rPr lang="en" sz="1700">
                <a:latin typeface="Assistant"/>
                <a:ea typeface="Assistant"/>
                <a:cs typeface="Assistant"/>
                <a:sym typeface="Assistant"/>
              </a:rPr>
              <a:t>: a list with those n elements in sorted order!</a:t>
            </a:r>
            <a:endParaRPr sz="1700">
              <a:latin typeface="Assistant"/>
              <a:ea typeface="Assistant"/>
              <a:cs typeface="Assistant"/>
              <a:sym typeface="Assistant"/>
            </a:endParaRPr>
          </a:p>
        </p:txBody>
      </p:sp>
      <p:sp>
        <p:nvSpPr>
          <p:cNvPr id="663" name="Google Shape;663;p76"/>
          <p:cNvSpPr/>
          <p:nvPr/>
        </p:nvSpPr>
        <p:spPr>
          <a:xfrm>
            <a:off x="4384800" y="2607325"/>
            <a:ext cx="374400" cy="592800"/>
          </a:xfrm>
          <a:prstGeom prst="down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7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PSEUDOCODE</a:t>
            </a:r>
            <a:endParaRPr sz="3600">
              <a:solidFill>
                <a:schemeClr val="accent5"/>
              </a:solidFill>
              <a:latin typeface="Lato Light"/>
              <a:ea typeface="Lato Light"/>
              <a:cs typeface="Lato Light"/>
              <a:sym typeface="Lato Light"/>
            </a:endParaRPr>
          </a:p>
        </p:txBody>
      </p:sp>
      <p:sp>
        <p:nvSpPr>
          <p:cNvPr id="670" name="Google Shape;670;p77"/>
          <p:cNvSpPr txBox="1"/>
          <p:nvPr/>
        </p:nvSpPr>
        <p:spPr>
          <a:xfrm>
            <a:off x="311700" y="13037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671" name="Google Shape;671;p77"/>
          <p:cNvSpPr/>
          <p:nvPr/>
        </p:nvSpPr>
        <p:spPr>
          <a:xfrm>
            <a:off x="2222550" y="1919475"/>
            <a:ext cx="4698900" cy="2595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Inconsolata"/>
                <a:ea typeface="Inconsolata"/>
                <a:cs typeface="Inconsolata"/>
                <a:sym typeface="Inconsolata"/>
              </a:rPr>
              <a:t>InsertionSort</a:t>
            </a:r>
            <a:r>
              <a:rPr lang="en" sz="1700">
                <a:latin typeface="Inconsolata"/>
                <a:ea typeface="Inconsolata"/>
                <a:cs typeface="Inconsolata"/>
                <a:sym typeface="Inconsolata"/>
              </a:rPr>
              <a:t>(A):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for</a:t>
            </a:r>
            <a:r>
              <a:rPr lang="en" sz="1700">
                <a:latin typeface="Inconsolata"/>
                <a:ea typeface="Inconsolata"/>
                <a:cs typeface="Inconsolata"/>
                <a:sym typeface="Inconsolata"/>
              </a:rPr>
              <a:t> i in range(1, len(A)):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cur_value = A[i]</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i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while</a:t>
            </a:r>
            <a:r>
              <a:rPr lang="en" sz="1700">
                <a:latin typeface="Inconsolata"/>
                <a:ea typeface="Inconsolata"/>
                <a:cs typeface="Inconsolata"/>
                <a:sym typeface="Inconsolata"/>
              </a:rPr>
              <a:t> j &gt;= 0 and A[j] &gt; cur_value:</a:t>
            </a:r>
            <a:endParaRPr sz="1700">
              <a:latin typeface="Inconsolata"/>
              <a:ea typeface="Inconsolata"/>
              <a:cs typeface="Inconsolata"/>
              <a:sym typeface="Inconsolata"/>
            </a:endParaRPr>
          </a:p>
          <a:p>
            <a:pPr marL="0" lvl="0" indent="457200" algn="l" rtl="0">
              <a:spcBef>
                <a:spcPts val="0"/>
              </a:spcBef>
              <a:spcAft>
                <a:spcPts val="0"/>
              </a:spcAft>
              <a:buNone/>
            </a:pPr>
            <a:r>
              <a:rPr lang="en" sz="1700">
                <a:latin typeface="Inconsolata"/>
                <a:ea typeface="Inconsolata"/>
                <a:cs typeface="Inconsolata"/>
                <a:sym typeface="Inconsolata"/>
              </a:rPr>
              <a:t>  A[j+1] = A[j]</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A[j+1] = cur_value</a:t>
            </a:r>
            <a:endParaRPr sz="1700">
              <a:latin typeface="Inconsolata"/>
              <a:ea typeface="Inconsolata"/>
              <a:cs typeface="Inconsolata"/>
              <a:sym typeface="Inconsolata"/>
            </a:endParaRPr>
          </a:p>
        </p:txBody>
      </p:sp>
      <p:sp>
        <p:nvSpPr>
          <p:cNvPr id="672" name="Google Shape;672;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7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678" name="Google Shape;678;p78"/>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679" name="Google Shape;679;p78"/>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
        <p:nvSpPr>
          <p:cNvPr id="680" name="Google Shape;680;p78"/>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3</a:t>
            </a:r>
            <a:endParaRPr sz="3000">
              <a:latin typeface="Assistant"/>
              <a:ea typeface="Assistant"/>
              <a:cs typeface="Assistant"/>
              <a:sym typeface="Assistant"/>
            </a:endParaRPr>
          </a:p>
        </p:txBody>
      </p:sp>
      <p:sp>
        <p:nvSpPr>
          <p:cNvPr id="681" name="Google Shape;681;p78"/>
          <p:cNvSpPr/>
          <p:nvPr/>
        </p:nvSpPr>
        <p:spPr>
          <a:xfrm>
            <a:off x="360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682" name="Google Shape;682;p78"/>
          <p:cNvSpPr/>
          <p:nvPr/>
        </p:nvSpPr>
        <p:spPr>
          <a:xfrm>
            <a:off x="424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683" name="Google Shape;683;p78"/>
          <p:cNvSpPr/>
          <p:nvPr/>
        </p:nvSpPr>
        <p:spPr>
          <a:xfrm>
            <a:off x="489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684" name="Google Shape;684;p78"/>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685" name="Google Shape;685;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691" name="Google Shape;691;p79"/>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692" name="Google Shape;692;p79"/>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3</a:t>
            </a:r>
            <a:endParaRPr sz="3000">
              <a:latin typeface="Assistant"/>
              <a:ea typeface="Assistant"/>
              <a:cs typeface="Assistant"/>
              <a:sym typeface="Assistant"/>
            </a:endParaRPr>
          </a:p>
        </p:txBody>
      </p:sp>
      <p:sp>
        <p:nvSpPr>
          <p:cNvPr id="693" name="Google Shape;693;p79"/>
          <p:cNvSpPr/>
          <p:nvPr/>
        </p:nvSpPr>
        <p:spPr>
          <a:xfrm>
            <a:off x="360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694" name="Google Shape;694;p79"/>
          <p:cNvSpPr/>
          <p:nvPr/>
        </p:nvSpPr>
        <p:spPr>
          <a:xfrm>
            <a:off x="424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695" name="Google Shape;695;p79"/>
          <p:cNvSpPr/>
          <p:nvPr/>
        </p:nvSpPr>
        <p:spPr>
          <a:xfrm>
            <a:off x="489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696" name="Google Shape;696;p79"/>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697" name="Google Shape;697;p79"/>
          <p:cNvSpPr txBox="1"/>
          <p:nvPr/>
        </p:nvSpPr>
        <p:spPr>
          <a:xfrm>
            <a:off x="311700" y="2383750"/>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At the start, our growing sorted list only has one element (the first element):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r>
              <a:rPr lang="en">
                <a:solidFill>
                  <a:srgbClr val="CC0000"/>
                </a:solidFill>
                <a:latin typeface="Assistant"/>
                <a:ea typeface="Assistant"/>
                <a:cs typeface="Assistant"/>
                <a:sym typeface="Assistant"/>
              </a:rPr>
              <a:t>3 is in its “correct” place within the growing list (shaded)</a:t>
            </a:r>
            <a:endParaRPr b="1">
              <a:solidFill>
                <a:srgbClr val="CC0000"/>
              </a:solidFill>
              <a:latin typeface="Assistant"/>
              <a:ea typeface="Assistant"/>
              <a:cs typeface="Assistant"/>
              <a:sym typeface="Assistant"/>
            </a:endParaRPr>
          </a:p>
        </p:txBody>
      </p:sp>
      <p:sp>
        <p:nvSpPr>
          <p:cNvPr id="698" name="Google Shape;698;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699" name="Google Shape;699;p79"/>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8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705" name="Google Shape;705;p80"/>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706" name="Google Shape;706;p80"/>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3</a:t>
            </a:r>
            <a:endParaRPr sz="3000">
              <a:latin typeface="Assistant"/>
              <a:ea typeface="Assistant"/>
              <a:cs typeface="Assistant"/>
              <a:sym typeface="Assistant"/>
            </a:endParaRPr>
          </a:p>
        </p:txBody>
      </p:sp>
      <p:sp>
        <p:nvSpPr>
          <p:cNvPr id="707" name="Google Shape;707;p80"/>
          <p:cNvSpPr/>
          <p:nvPr/>
        </p:nvSpPr>
        <p:spPr>
          <a:xfrm>
            <a:off x="360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9900"/>
                </a:solidFill>
                <a:latin typeface="Assistant"/>
                <a:ea typeface="Assistant"/>
                <a:cs typeface="Assistant"/>
                <a:sym typeface="Assistant"/>
              </a:rPr>
              <a:t>2</a:t>
            </a:r>
            <a:endParaRPr sz="3000" b="1">
              <a:solidFill>
                <a:srgbClr val="FF9900"/>
              </a:solidFill>
              <a:latin typeface="Assistant"/>
              <a:ea typeface="Assistant"/>
              <a:cs typeface="Assistant"/>
              <a:sym typeface="Assistant"/>
            </a:endParaRPr>
          </a:p>
        </p:txBody>
      </p:sp>
      <p:sp>
        <p:nvSpPr>
          <p:cNvPr id="708" name="Google Shape;708;p80"/>
          <p:cNvSpPr/>
          <p:nvPr/>
        </p:nvSpPr>
        <p:spPr>
          <a:xfrm>
            <a:off x="424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709" name="Google Shape;709;p80"/>
          <p:cNvSpPr/>
          <p:nvPr/>
        </p:nvSpPr>
        <p:spPr>
          <a:xfrm>
            <a:off x="489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710" name="Google Shape;710;p80"/>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711" name="Google Shape;711;p80"/>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Now we look at A[1] = 2. We’ll move 2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endParaRPr>
              <a:solidFill>
                <a:srgbClr val="CC0000"/>
              </a:solidFill>
              <a:latin typeface="Assistant"/>
              <a:ea typeface="Assistant"/>
              <a:cs typeface="Assistant"/>
              <a:sym typeface="Assistant"/>
            </a:endParaRPr>
          </a:p>
        </p:txBody>
      </p:sp>
      <p:sp>
        <p:nvSpPr>
          <p:cNvPr id="712" name="Google Shape;712;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713" name="Google Shape;713;p80"/>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719" name="Google Shape;719;p81"/>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720" name="Google Shape;720;p81"/>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a:solidFill>
                  <a:srgbClr val="FF9900"/>
                </a:solidFill>
                <a:latin typeface="Assistant"/>
                <a:ea typeface="Assistant"/>
                <a:cs typeface="Assistant"/>
                <a:sym typeface="Assistant"/>
              </a:rPr>
              <a:t>2</a:t>
            </a:r>
            <a:endParaRPr sz="3000">
              <a:solidFill>
                <a:srgbClr val="FF9900"/>
              </a:solidFill>
              <a:latin typeface="Assistant"/>
              <a:ea typeface="Assistant"/>
              <a:cs typeface="Assistant"/>
              <a:sym typeface="Assistant"/>
            </a:endParaRPr>
          </a:p>
        </p:txBody>
      </p:sp>
      <p:sp>
        <p:nvSpPr>
          <p:cNvPr id="721" name="Google Shape;721;p81"/>
          <p:cNvSpPr/>
          <p:nvPr/>
        </p:nvSpPr>
        <p:spPr>
          <a:xfrm>
            <a:off x="3604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ssistant"/>
                <a:ea typeface="Assistant"/>
                <a:cs typeface="Assistant"/>
                <a:sym typeface="Assistant"/>
              </a:rPr>
              <a:t>3</a:t>
            </a:r>
            <a:endParaRPr sz="3000" b="1">
              <a:solidFill>
                <a:srgbClr val="CC0000"/>
              </a:solidFill>
              <a:latin typeface="Assistant"/>
              <a:ea typeface="Assistant"/>
              <a:cs typeface="Assistant"/>
              <a:sym typeface="Assistant"/>
            </a:endParaRPr>
          </a:p>
        </p:txBody>
      </p:sp>
      <p:sp>
        <p:nvSpPr>
          <p:cNvPr id="722" name="Google Shape;722;p81"/>
          <p:cNvSpPr/>
          <p:nvPr/>
        </p:nvSpPr>
        <p:spPr>
          <a:xfrm>
            <a:off x="424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723" name="Google Shape;723;p81"/>
          <p:cNvSpPr/>
          <p:nvPr/>
        </p:nvSpPr>
        <p:spPr>
          <a:xfrm>
            <a:off x="489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724" name="Google Shape;724;p81"/>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725" name="Google Shape;725;p81"/>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Now we look at A[1] = 2. We’ll move 2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endParaRPr>
              <a:solidFill>
                <a:srgbClr val="CC0000"/>
              </a:solidFill>
              <a:latin typeface="Assistant"/>
              <a:ea typeface="Assistant"/>
              <a:cs typeface="Assistant"/>
              <a:sym typeface="Assistant"/>
            </a:endParaRPr>
          </a:p>
        </p:txBody>
      </p:sp>
      <p:sp>
        <p:nvSpPr>
          <p:cNvPr id="726" name="Google Shape;726;p81"/>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Now we look at A[1] = 2. We’ll move 2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r>
              <a:rPr lang="en">
                <a:solidFill>
                  <a:srgbClr val="CC0000"/>
                </a:solidFill>
                <a:latin typeface="Assistant"/>
                <a:ea typeface="Assistant"/>
                <a:cs typeface="Assistant"/>
                <a:sym typeface="Assistant"/>
              </a:rPr>
              <a:t>In other words, move 2 towards the start of the list until it hits something smaller (or if it can’t go any further).</a:t>
            </a:r>
            <a:endParaRPr>
              <a:solidFill>
                <a:srgbClr val="CC0000"/>
              </a:solidFill>
              <a:latin typeface="Assistant"/>
              <a:ea typeface="Assistant"/>
              <a:cs typeface="Assistant"/>
              <a:sym typeface="Assistant"/>
            </a:endParaRPr>
          </a:p>
        </p:txBody>
      </p:sp>
      <p:sp>
        <p:nvSpPr>
          <p:cNvPr id="727" name="Google Shape;727;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728" name="Google Shape;728;p81"/>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FROM LECTURE 1</a:t>
            </a:r>
            <a:endParaRPr sz="3600">
              <a:solidFill>
                <a:schemeClr val="accent5"/>
              </a:solidFill>
              <a:latin typeface="Lato Light"/>
              <a:ea typeface="Lato Light"/>
              <a:cs typeface="Lato Light"/>
              <a:sym typeface="Lato Light"/>
            </a:endParaRPr>
          </a:p>
        </p:txBody>
      </p:sp>
      <p:grpSp>
        <p:nvGrpSpPr>
          <p:cNvPr id="202" name="Google Shape;202;p46"/>
          <p:cNvGrpSpPr/>
          <p:nvPr/>
        </p:nvGrpSpPr>
        <p:grpSpPr>
          <a:xfrm>
            <a:off x="707400" y="1238625"/>
            <a:ext cx="7729200" cy="1346400"/>
            <a:chOff x="707400" y="3267725"/>
            <a:chExt cx="7729200" cy="1346400"/>
          </a:xfrm>
        </p:grpSpPr>
        <p:sp>
          <p:nvSpPr>
            <p:cNvPr id="203" name="Google Shape;203;p46"/>
            <p:cNvSpPr/>
            <p:nvPr/>
          </p:nvSpPr>
          <p:spPr>
            <a:xfrm>
              <a:off x="707400" y="3267725"/>
              <a:ext cx="7729200" cy="1346400"/>
            </a:xfrm>
            <a:prstGeom prst="ribbon2">
              <a:avLst>
                <a:gd name="adj1" fmla="val 14100"/>
                <a:gd name="adj2" fmla="val 72144"/>
              </a:avLst>
            </a:prstGeom>
            <a:solidFill>
              <a:srgbClr val="FFFFFF"/>
            </a:solidFill>
            <a:ln w="9525" cap="flat" cmpd="sng">
              <a:solidFill>
                <a:srgbClr val="B7B7B7"/>
              </a:solidFill>
              <a:prstDash val="solid"/>
              <a:round/>
              <a:headEnd type="none" w="sm" len="sm"/>
              <a:tailEnd type="none" w="sm" len="sm"/>
            </a:ln>
            <a:effectLst>
              <a:outerShdw blurRad="542925" dist="152400" dir="414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1600" i="1">
                  <a:latin typeface="Assistant"/>
                  <a:ea typeface="Assistant"/>
                  <a:cs typeface="Assistant"/>
                  <a:sym typeface="Assistant"/>
                </a:rPr>
                <a:t>THE POINT OF ASYMPTOTIC NOTATION</a:t>
              </a:r>
              <a:endParaRPr sz="1300" i="1">
                <a:latin typeface="Assistant"/>
                <a:ea typeface="Assistant"/>
                <a:cs typeface="Assistant"/>
                <a:sym typeface="Assistant"/>
              </a:endParaRPr>
            </a:p>
            <a:p>
              <a:pPr marL="0" marR="0" lvl="0" indent="0" algn="ctr" rtl="0">
                <a:spcBef>
                  <a:spcPts val="1000"/>
                </a:spcBef>
                <a:spcAft>
                  <a:spcPts val="0"/>
                </a:spcAft>
                <a:buNone/>
              </a:pPr>
              <a:r>
                <a:rPr lang="en" sz="1900" b="1">
                  <a:solidFill>
                    <a:schemeClr val="accent5"/>
                  </a:solidFill>
                  <a:latin typeface="Assistant"/>
                  <a:ea typeface="Assistant"/>
                  <a:cs typeface="Assistant"/>
                  <a:sym typeface="Assistant"/>
                </a:rPr>
                <a:t>suppress constant factors and lower-order terms</a:t>
              </a:r>
              <a:endParaRPr sz="1900" b="1">
                <a:solidFill>
                  <a:schemeClr val="accent5"/>
                </a:solidFill>
                <a:latin typeface="Assistant"/>
                <a:ea typeface="Assistant"/>
                <a:cs typeface="Assistant"/>
                <a:sym typeface="Assistant"/>
              </a:endParaRPr>
            </a:p>
          </p:txBody>
        </p:sp>
        <p:sp>
          <p:nvSpPr>
            <p:cNvPr id="204" name="Google Shape;204;p46"/>
            <p:cNvSpPr txBox="1"/>
            <p:nvPr/>
          </p:nvSpPr>
          <p:spPr>
            <a:xfrm>
              <a:off x="2746275" y="4092425"/>
              <a:ext cx="2183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rgbClr val="999999"/>
                  </a:solidFill>
                  <a:latin typeface="Assistant"/>
                  <a:ea typeface="Assistant"/>
                  <a:cs typeface="Assistant"/>
                  <a:sym typeface="Assistant"/>
                </a:rPr>
                <a:t>too system dependent</a:t>
              </a:r>
              <a:endParaRPr i="1">
                <a:solidFill>
                  <a:srgbClr val="999999"/>
                </a:solidFill>
                <a:latin typeface="Assistant"/>
                <a:ea typeface="Assistant"/>
                <a:cs typeface="Assistant"/>
                <a:sym typeface="Assistant"/>
              </a:endParaRPr>
            </a:p>
          </p:txBody>
        </p:sp>
        <p:sp>
          <p:nvSpPr>
            <p:cNvPr id="205" name="Google Shape;205;p46"/>
            <p:cNvSpPr txBox="1"/>
            <p:nvPr/>
          </p:nvSpPr>
          <p:spPr>
            <a:xfrm>
              <a:off x="4913278" y="4092425"/>
              <a:ext cx="2480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rgbClr val="999999"/>
                  </a:solidFill>
                  <a:latin typeface="Assistant"/>
                  <a:ea typeface="Assistant"/>
                  <a:cs typeface="Assistant"/>
                  <a:sym typeface="Assistant"/>
                </a:rPr>
                <a:t>irrelevant for large inputs</a:t>
              </a:r>
              <a:endParaRPr i="1">
                <a:solidFill>
                  <a:srgbClr val="999999"/>
                </a:solidFill>
                <a:latin typeface="Assistant"/>
                <a:ea typeface="Assistant"/>
                <a:cs typeface="Assistant"/>
                <a:sym typeface="Assistant"/>
              </a:endParaRPr>
            </a:p>
          </p:txBody>
        </p:sp>
        <p:sp>
          <p:nvSpPr>
            <p:cNvPr id="206" name="Google Shape;206;p46"/>
            <p:cNvSpPr/>
            <p:nvPr/>
          </p:nvSpPr>
          <p:spPr>
            <a:xfrm rot="-5400000">
              <a:off x="3775200" y="3200550"/>
              <a:ext cx="166800" cy="1758000"/>
            </a:xfrm>
            <a:prstGeom prst="leftBrace">
              <a:avLst>
                <a:gd name="adj1" fmla="val 50000"/>
                <a:gd name="adj2" fmla="val 50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6"/>
            <p:cNvSpPr/>
            <p:nvPr/>
          </p:nvSpPr>
          <p:spPr>
            <a:xfrm rot="-5400000">
              <a:off x="6066775" y="3103350"/>
              <a:ext cx="166800" cy="1952400"/>
            </a:xfrm>
            <a:prstGeom prst="leftBrace">
              <a:avLst>
                <a:gd name="adj1" fmla="val 50000"/>
                <a:gd name="adj2" fmla="val 50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46"/>
          <p:cNvSpPr txBox="1"/>
          <p:nvPr/>
        </p:nvSpPr>
        <p:spPr>
          <a:xfrm>
            <a:off x="289500" y="2847000"/>
            <a:ext cx="8565000" cy="21414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000"/>
              </a:spcBef>
              <a:spcAft>
                <a:spcPts val="0"/>
              </a:spcAft>
              <a:buClr>
                <a:schemeClr val="dk1"/>
              </a:buClr>
              <a:buSzPts val="1900"/>
              <a:buFont typeface="Assistant"/>
              <a:buChar char="●"/>
            </a:pPr>
            <a:r>
              <a:rPr lang="en" sz="1900" b="1">
                <a:solidFill>
                  <a:schemeClr val="dk1"/>
                </a:solidFill>
                <a:latin typeface="Assistant"/>
                <a:ea typeface="Assistant"/>
                <a:cs typeface="Assistant"/>
                <a:sym typeface="Assistant"/>
              </a:rPr>
              <a:t>Some guiding principles: </a:t>
            </a:r>
            <a:r>
              <a:rPr lang="en" sz="1900">
                <a:solidFill>
                  <a:schemeClr val="dk1"/>
                </a:solidFill>
                <a:latin typeface="Assistant Light"/>
                <a:ea typeface="Assistant Light"/>
                <a:cs typeface="Assistant Light"/>
                <a:sym typeface="Assistant Light"/>
              </a:rPr>
              <a:t> we care about how the running time/number of operations </a:t>
            </a:r>
            <a:r>
              <a:rPr lang="en" sz="1900" i="1">
                <a:solidFill>
                  <a:schemeClr val="dk1"/>
                </a:solidFill>
                <a:latin typeface="Assistant Light"/>
                <a:ea typeface="Assistant Light"/>
                <a:cs typeface="Assistant Light"/>
                <a:sym typeface="Assistant Light"/>
              </a:rPr>
              <a:t>scales</a:t>
            </a:r>
            <a:r>
              <a:rPr lang="en" sz="1900">
                <a:solidFill>
                  <a:schemeClr val="dk1"/>
                </a:solidFill>
                <a:latin typeface="Assistant Light"/>
                <a:ea typeface="Assistant Light"/>
                <a:cs typeface="Assistant Light"/>
                <a:sym typeface="Assistant Light"/>
              </a:rPr>
              <a:t> with the size of the input (i.e. the runtime’s </a:t>
            </a:r>
            <a:r>
              <a:rPr lang="en" sz="1900" i="1">
                <a:solidFill>
                  <a:schemeClr val="dk1"/>
                </a:solidFill>
                <a:latin typeface="Assistant Light"/>
                <a:ea typeface="Assistant Light"/>
                <a:cs typeface="Assistant Light"/>
                <a:sym typeface="Assistant Light"/>
              </a:rPr>
              <a:t>rate of growth</a:t>
            </a:r>
            <a:r>
              <a:rPr lang="en" sz="1900">
                <a:solidFill>
                  <a:schemeClr val="dk1"/>
                </a:solidFill>
                <a:latin typeface="Assistant Light"/>
                <a:ea typeface="Assistant Light"/>
                <a:cs typeface="Assistant Light"/>
                <a:sym typeface="Assistant Light"/>
              </a:rPr>
              <a:t>), and we want some measure of runtime that’s independent of hardware, programming language, memory layout, etc. </a:t>
            </a:r>
            <a:endParaRPr sz="1900">
              <a:solidFill>
                <a:schemeClr val="dk1"/>
              </a:solidFill>
              <a:latin typeface="Assistant Light"/>
              <a:ea typeface="Assistant Light"/>
              <a:cs typeface="Assistant Light"/>
              <a:sym typeface="Assistant Light"/>
            </a:endParaRPr>
          </a:p>
          <a:p>
            <a:pPr marL="914400" lvl="1" indent="-349250" algn="l" rtl="0">
              <a:lnSpc>
                <a:spcPct val="115000"/>
              </a:lnSpc>
              <a:spcBef>
                <a:spcPts val="0"/>
              </a:spcBef>
              <a:spcAft>
                <a:spcPts val="0"/>
              </a:spcAft>
              <a:buClr>
                <a:schemeClr val="dk1"/>
              </a:buClr>
              <a:buSzPts val="1900"/>
              <a:buFont typeface="Assistant"/>
              <a:buChar char="○"/>
            </a:pPr>
            <a:r>
              <a:rPr lang="en" sz="1600">
                <a:solidFill>
                  <a:schemeClr val="dk1"/>
                </a:solidFill>
                <a:latin typeface="Assistant ExtraLight"/>
                <a:ea typeface="Assistant ExtraLight"/>
                <a:cs typeface="Assistant ExtraLight"/>
                <a:sym typeface="Assistant ExtraLight"/>
              </a:rPr>
              <a:t>We want to reason about high-level algorithmic approaches rather than lower-level details</a:t>
            </a:r>
            <a:endParaRPr sz="1800">
              <a:solidFill>
                <a:schemeClr val="dk1"/>
              </a:solidFill>
              <a:latin typeface="Assistant Light"/>
              <a:ea typeface="Assistant Light"/>
              <a:cs typeface="Assistant Light"/>
              <a:sym typeface="Assistant Light"/>
            </a:endParaRPr>
          </a:p>
        </p:txBody>
      </p:sp>
      <p:sp>
        <p:nvSpPr>
          <p:cNvPr id="209" name="Google Shape;209;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8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734" name="Google Shape;734;p82"/>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735" name="Google Shape;735;p82"/>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Now we look at A[2] = 5. We’ll move 5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endParaRPr>
              <a:solidFill>
                <a:srgbClr val="CC0000"/>
              </a:solidFill>
              <a:latin typeface="Assistant"/>
              <a:ea typeface="Assistant"/>
              <a:cs typeface="Assistant"/>
              <a:sym typeface="Assistant"/>
            </a:endParaRPr>
          </a:p>
        </p:txBody>
      </p:sp>
      <p:sp>
        <p:nvSpPr>
          <p:cNvPr id="736" name="Google Shape;736;p82"/>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737" name="Google Shape;737;p82"/>
          <p:cNvSpPr/>
          <p:nvPr/>
        </p:nvSpPr>
        <p:spPr>
          <a:xfrm>
            <a:off x="3604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3</a:t>
            </a:r>
            <a:endParaRPr sz="3000">
              <a:latin typeface="Assistant"/>
              <a:ea typeface="Assistant"/>
              <a:cs typeface="Assistant"/>
              <a:sym typeface="Assistant"/>
            </a:endParaRPr>
          </a:p>
        </p:txBody>
      </p:sp>
      <p:sp>
        <p:nvSpPr>
          <p:cNvPr id="738" name="Google Shape;738;p82"/>
          <p:cNvSpPr/>
          <p:nvPr/>
        </p:nvSpPr>
        <p:spPr>
          <a:xfrm>
            <a:off x="424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9900"/>
                </a:solidFill>
                <a:latin typeface="Assistant"/>
                <a:ea typeface="Assistant"/>
                <a:cs typeface="Assistant"/>
                <a:sym typeface="Assistant"/>
              </a:rPr>
              <a:t>5</a:t>
            </a:r>
            <a:endParaRPr sz="3000" b="1">
              <a:solidFill>
                <a:srgbClr val="FF9900"/>
              </a:solidFill>
              <a:latin typeface="Assistant"/>
              <a:ea typeface="Assistant"/>
              <a:cs typeface="Assistant"/>
              <a:sym typeface="Assistant"/>
            </a:endParaRPr>
          </a:p>
        </p:txBody>
      </p:sp>
      <p:sp>
        <p:nvSpPr>
          <p:cNvPr id="739" name="Google Shape;739;p82"/>
          <p:cNvSpPr/>
          <p:nvPr/>
        </p:nvSpPr>
        <p:spPr>
          <a:xfrm>
            <a:off x="489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740" name="Google Shape;740;p82"/>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741" name="Google Shape;741;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742" name="Google Shape;742;p82"/>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8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748" name="Google Shape;748;p83"/>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749" name="Google Shape;749;p83"/>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750" name="Google Shape;750;p83"/>
          <p:cNvSpPr/>
          <p:nvPr/>
        </p:nvSpPr>
        <p:spPr>
          <a:xfrm>
            <a:off x="3604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ssistant"/>
                <a:ea typeface="Assistant"/>
                <a:cs typeface="Assistant"/>
                <a:sym typeface="Assistant"/>
              </a:rPr>
              <a:t>3</a:t>
            </a:r>
            <a:endParaRPr sz="3000" b="1">
              <a:solidFill>
                <a:srgbClr val="CC0000"/>
              </a:solidFill>
              <a:latin typeface="Assistant"/>
              <a:ea typeface="Assistant"/>
              <a:cs typeface="Assistant"/>
              <a:sym typeface="Assistant"/>
            </a:endParaRPr>
          </a:p>
        </p:txBody>
      </p:sp>
      <p:sp>
        <p:nvSpPr>
          <p:cNvPr id="751" name="Google Shape;751;p83"/>
          <p:cNvSpPr/>
          <p:nvPr/>
        </p:nvSpPr>
        <p:spPr>
          <a:xfrm>
            <a:off x="424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9900"/>
                </a:solidFill>
                <a:latin typeface="Assistant"/>
                <a:ea typeface="Assistant"/>
                <a:cs typeface="Assistant"/>
                <a:sym typeface="Assistant"/>
              </a:rPr>
              <a:t>5</a:t>
            </a:r>
            <a:endParaRPr sz="3000" b="1">
              <a:solidFill>
                <a:srgbClr val="FF9900"/>
              </a:solidFill>
              <a:latin typeface="Assistant"/>
              <a:ea typeface="Assistant"/>
              <a:cs typeface="Assistant"/>
              <a:sym typeface="Assistant"/>
            </a:endParaRPr>
          </a:p>
        </p:txBody>
      </p:sp>
      <p:sp>
        <p:nvSpPr>
          <p:cNvPr id="752" name="Google Shape;752;p83"/>
          <p:cNvSpPr/>
          <p:nvPr/>
        </p:nvSpPr>
        <p:spPr>
          <a:xfrm>
            <a:off x="489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753" name="Google Shape;753;p83"/>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754" name="Google Shape;754;p83"/>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Now we look at A[2] = 5. We’ll move 5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r>
              <a:rPr lang="en">
                <a:solidFill>
                  <a:srgbClr val="CC0000"/>
                </a:solidFill>
                <a:latin typeface="Assistant"/>
                <a:ea typeface="Assistant"/>
                <a:cs typeface="Assistant"/>
                <a:sym typeface="Assistant"/>
              </a:rPr>
              <a:t>It’s already where it should be in the growing sorted list, so we don’t need to move it anywhere. Moving on!</a:t>
            </a:r>
            <a:endParaRPr>
              <a:solidFill>
                <a:srgbClr val="CC0000"/>
              </a:solidFill>
              <a:latin typeface="Assistant"/>
              <a:ea typeface="Assistant"/>
              <a:cs typeface="Assistant"/>
              <a:sym typeface="Assistant"/>
            </a:endParaRPr>
          </a:p>
        </p:txBody>
      </p:sp>
      <p:sp>
        <p:nvSpPr>
          <p:cNvPr id="755" name="Google Shape;755;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756" name="Google Shape;756;p83"/>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8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762" name="Google Shape;762;p84"/>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763" name="Google Shape;763;p84"/>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764" name="Google Shape;764;p84"/>
          <p:cNvSpPr/>
          <p:nvPr/>
        </p:nvSpPr>
        <p:spPr>
          <a:xfrm>
            <a:off x="3604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ssistant"/>
                <a:ea typeface="Assistant"/>
                <a:cs typeface="Assistant"/>
                <a:sym typeface="Assistant"/>
              </a:rPr>
              <a:t>3</a:t>
            </a:r>
            <a:endParaRPr sz="3000" b="1">
              <a:solidFill>
                <a:srgbClr val="CC0000"/>
              </a:solidFill>
              <a:latin typeface="Assistant"/>
              <a:ea typeface="Assistant"/>
              <a:cs typeface="Assistant"/>
              <a:sym typeface="Assistant"/>
            </a:endParaRPr>
          </a:p>
        </p:txBody>
      </p:sp>
      <p:sp>
        <p:nvSpPr>
          <p:cNvPr id="765" name="Google Shape;765;p84"/>
          <p:cNvSpPr/>
          <p:nvPr/>
        </p:nvSpPr>
        <p:spPr>
          <a:xfrm>
            <a:off x="424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766" name="Google Shape;766;p84"/>
          <p:cNvSpPr/>
          <p:nvPr/>
        </p:nvSpPr>
        <p:spPr>
          <a:xfrm>
            <a:off x="4894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9900"/>
                </a:solidFill>
                <a:latin typeface="Assistant"/>
                <a:ea typeface="Assistant"/>
                <a:cs typeface="Assistant"/>
                <a:sym typeface="Assistant"/>
              </a:rPr>
              <a:t>1</a:t>
            </a:r>
            <a:endParaRPr sz="3000" b="1">
              <a:solidFill>
                <a:srgbClr val="FF9900"/>
              </a:solidFill>
              <a:latin typeface="Assistant"/>
              <a:ea typeface="Assistant"/>
              <a:cs typeface="Assistant"/>
              <a:sym typeface="Assistant"/>
            </a:endParaRPr>
          </a:p>
        </p:txBody>
      </p:sp>
      <p:sp>
        <p:nvSpPr>
          <p:cNvPr id="767" name="Google Shape;767;p84"/>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768" name="Google Shape;768;p84"/>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Now we look at A[3] = 1. We’ll move 1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endParaRPr>
              <a:solidFill>
                <a:srgbClr val="CC0000"/>
              </a:solidFill>
              <a:latin typeface="Assistant"/>
              <a:ea typeface="Assistant"/>
              <a:cs typeface="Assistant"/>
              <a:sym typeface="Assistant"/>
            </a:endParaRPr>
          </a:p>
        </p:txBody>
      </p:sp>
      <p:sp>
        <p:nvSpPr>
          <p:cNvPr id="769" name="Google Shape;769;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770" name="Google Shape;770;p84"/>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5"/>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776" name="Google Shape;776;p85"/>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777" name="Google Shape;777;p85"/>
          <p:cNvSpPr/>
          <p:nvPr/>
        </p:nvSpPr>
        <p:spPr>
          <a:xfrm>
            <a:off x="3604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778" name="Google Shape;778;p85"/>
          <p:cNvSpPr/>
          <p:nvPr/>
        </p:nvSpPr>
        <p:spPr>
          <a:xfrm>
            <a:off x="424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ssistant"/>
                <a:ea typeface="Assistant"/>
                <a:cs typeface="Assistant"/>
                <a:sym typeface="Assistant"/>
              </a:rPr>
              <a:t>3</a:t>
            </a:r>
            <a:endParaRPr sz="3000" b="1">
              <a:solidFill>
                <a:srgbClr val="CC0000"/>
              </a:solidFill>
              <a:latin typeface="Assistant"/>
              <a:ea typeface="Assistant"/>
              <a:cs typeface="Assistant"/>
              <a:sym typeface="Assistant"/>
            </a:endParaRPr>
          </a:p>
        </p:txBody>
      </p:sp>
      <p:sp>
        <p:nvSpPr>
          <p:cNvPr id="779" name="Google Shape;779;p85"/>
          <p:cNvSpPr/>
          <p:nvPr/>
        </p:nvSpPr>
        <p:spPr>
          <a:xfrm>
            <a:off x="4894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780" name="Google Shape;780;p85"/>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9900"/>
                </a:solidFill>
                <a:latin typeface="Assistant"/>
                <a:ea typeface="Assistant"/>
                <a:cs typeface="Assistant"/>
                <a:sym typeface="Assistant"/>
              </a:rPr>
              <a:t>1</a:t>
            </a:r>
            <a:endParaRPr sz="3000" b="1">
              <a:solidFill>
                <a:srgbClr val="FF9900"/>
              </a:solidFill>
              <a:latin typeface="Assistant"/>
              <a:ea typeface="Assistant"/>
              <a:cs typeface="Assistant"/>
              <a:sym typeface="Assistant"/>
            </a:endParaRPr>
          </a:p>
        </p:txBody>
      </p:sp>
      <p:sp>
        <p:nvSpPr>
          <p:cNvPr id="781" name="Google Shape;781;p85"/>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782" name="Google Shape;782;p85"/>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Now we look at A[3] = 1. We’ll move 1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r>
              <a:rPr lang="en">
                <a:solidFill>
                  <a:srgbClr val="CC0000"/>
                </a:solidFill>
                <a:latin typeface="Assistant"/>
                <a:ea typeface="Assistant"/>
                <a:cs typeface="Assistant"/>
                <a:sym typeface="Assistant"/>
              </a:rPr>
              <a:t>We move it all the way to the front, since that’s its “correct” position in this growing sorted list.</a:t>
            </a:r>
            <a:endParaRPr>
              <a:solidFill>
                <a:srgbClr val="CC0000"/>
              </a:solidFill>
              <a:latin typeface="Assistant"/>
              <a:ea typeface="Assistant"/>
              <a:cs typeface="Assistant"/>
              <a:sym typeface="Assistant"/>
            </a:endParaRPr>
          </a:p>
        </p:txBody>
      </p:sp>
      <p:sp>
        <p:nvSpPr>
          <p:cNvPr id="783" name="Google Shape;783;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784" name="Google Shape;784;p85"/>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8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790" name="Google Shape;790;p86"/>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791" name="Google Shape;791;p86"/>
          <p:cNvSpPr/>
          <p:nvPr/>
        </p:nvSpPr>
        <p:spPr>
          <a:xfrm>
            <a:off x="3604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792" name="Google Shape;792;p86"/>
          <p:cNvSpPr/>
          <p:nvPr/>
        </p:nvSpPr>
        <p:spPr>
          <a:xfrm>
            <a:off x="424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ssistant"/>
                <a:ea typeface="Assistant"/>
                <a:cs typeface="Assistant"/>
                <a:sym typeface="Assistant"/>
              </a:rPr>
              <a:t>3</a:t>
            </a:r>
            <a:endParaRPr sz="3000" b="1">
              <a:solidFill>
                <a:srgbClr val="CC0000"/>
              </a:solidFill>
              <a:latin typeface="Assistant"/>
              <a:ea typeface="Assistant"/>
              <a:cs typeface="Assistant"/>
              <a:sym typeface="Assistant"/>
            </a:endParaRPr>
          </a:p>
        </p:txBody>
      </p:sp>
      <p:sp>
        <p:nvSpPr>
          <p:cNvPr id="793" name="Google Shape;793;p86"/>
          <p:cNvSpPr/>
          <p:nvPr/>
        </p:nvSpPr>
        <p:spPr>
          <a:xfrm>
            <a:off x="4894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794" name="Google Shape;794;p86"/>
          <p:cNvSpPr/>
          <p:nvPr/>
        </p:nvSpPr>
        <p:spPr>
          <a:xfrm>
            <a:off x="2959500" y="1612167"/>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795" name="Google Shape;795;p86"/>
          <p:cNvSpPr/>
          <p:nvPr/>
        </p:nvSpPr>
        <p:spPr>
          <a:xfrm>
            <a:off x="5539500" y="1612167"/>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9900"/>
                </a:solidFill>
                <a:latin typeface="Assistant"/>
                <a:ea typeface="Assistant"/>
                <a:cs typeface="Assistant"/>
                <a:sym typeface="Assistant"/>
              </a:rPr>
              <a:t>4</a:t>
            </a:r>
            <a:endParaRPr sz="3000" b="1">
              <a:solidFill>
                <a:srgbClr val="FF9900"/>
              </a:solidFill>
              <a:latin typeface="Assistant"/>
              <a:ea typeface="Assistant"/>
              <a:cs typeface="Assistant"/>
              <a:sym typeface="Assistant"/>
            </a:endParaRPr>
          </a:p>
        </p:txBody>
      </p:sp>
      <p:sp>
        <p:nvSpPr>
          <p:cNvPr id="796" name="Google Shape;796;p86"/>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Finally, we look at A[4] = 4. We’ll move 4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endParaRPr>
              <a:solidFill>
                <a:srgbClr val="CC0000"/>
              </a:solidFill>
              <a:latin typeface="Assistant"/>
              <a:ea typeface="Assistant"/>
              <a:cs typeface="Assistant"/>
              <a:sym typeface="Assistant"/>
            </a:endParaRPr>
          </a:p>
        </p:txBody>
      </p:sp>
      <p:sp>
        <p:nvSpPr>
          <p:cNvPr id="797" name="Google Shape;797;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798" name="Google Shape;798;p86"/>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8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804" name="Google Shape;804;p87"/>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805" name="Google Shape;805;p87"/>
          <p:cNvSpPr/>
          <p:nvPr/>
        </p:nvSpPr>
        <p:spPr>
          <a:xfrm>
            <a:off x="3604500" y="1608778"/>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806" name="Google Shape;806;p87"/>
          <p:cNvSpPr/>
          <p:nvPr/>
        </p:nvSpPr>
        <p:spPr>
          <a:xfrm>
            <a:off x="4249500" y="1608778"/>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ssistant"/>
                <a:ea typeface="Assistant"/>
                <a:cs typeface="Assistant"/>
                <a:sym typeface="Assistant"/>
              </a:rPr>
              <a:t>3</a:t>
            </a:r>
            <a:endParaRPr sz="3000" b="1">
              <a:solidFill>
                <a:srgbClr val="CC0000"/>
              </a:solidFill>
              <a:latin typeface="Assistant"/>
              <a:ea typeface="Assistant"/>
              <a:cs typeface="Assistant"/>
              <a:sym typeface="Assistant"/>
            </a:endParaRPr>
          </a:p>
        </p:txBody>
      </p:sp>
      <p:sp>
        <p:nvSpPr>
          <p:cNvPr id="807" name="Google Shape;807;p87"/>
          <p:cNvSpPr/>
          <p:nvPr/>
        </p:nvSpPr>
        <p:spPr>
          <a:xfrm>
            <a:off x="5539500" y="1608778"/>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808" name="Google Shape;808;p87"/>
          <p:cNvSpPr/>
          <p:nvPr/>
        </p:nvSpPr>
        <p:spPr>
          <a:xfrm>
            <a:off x="2959500" y="1608778"/>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809" name="Google Shape;809;p87"/>
          <p:cNvSpPr/>
          <p:nvPr/>
        </p:nvSpPr>
        <p:spPr>
          <a:xfrm>
            <a:off x="4894500" y="1608778"/>
            <a:ext cx="645000" cy="592800"/>
          </a:xfrm>
          <a:prstGeom prst="rect">
            <a:avLst/>
          </a:prstGeom>
          <a:solidFill>
            <a:srgbClr val="D0E0E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9900"/>
                </a:solidFill>
                <a:latin typeface="Assistant"/>
                <a:ea typeface="Assistant"/>
                <a:cs typeface="Assistant"/>
                <a:sym typeface="Assistant"/>
              </a:rPr>
              <a:t>4</a:t>
            </a:r>
            <a:endParaRPr sz="3000" b="1">
              <a:solidFill>
                <a:srgbClr val="FF9900"/>
              </a:solidFill>
              <a:latin typeface="Assistant"/>
              <a:ea typeface="Assistant"/>
              <a:cs typeface="Assistant"/>
              <a:sym typeface="Assistant"/>
            </a:endParaRPr>
          </a:p>
        </p:txBody>
      </p:sp>
      <p:sp>
        <p:nvSpPr>
          <p:cNvPr id="810" name="Google Shape;810;p87"/>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Finally, we look at A[4] = 4. We’ll move 4 into its “correct” place in the growing sorted list.</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r>
              <a:rPr lang="en">
                <a:solidFill>
                  <a:srgbClr val="CC0000"/>
                </a:solidFill>
                <a:latin typeface="Assistant"/>
                <a:ea typeface="Assistant"/>
                <a:cs typeface="Assistant"/>
                <a:sym typeface="Assistant"/>
              </a:rPr>
              <a:t>It just needs to squeeze in right before 5. </a:t>
            </a:r>
            <a:endParaRPr>
              <a:solidFill>
                <a:srgbClr val="CC0000"/>
              </a:solidFill>
              <a:latin typeface="Assistant"/>
              <a:ea typeface="Assistant"/>
              <a:cs typeface="Assistant"/>
              <a:sym typeface="Assistant"/>
            </a:endParaRPr>
          </a:p>
        </p:txBody>
      </p:sp>
      <p:sp>
        <p:nvSpPr>
          <p:cNvPr id="811" name="Google Shape;811;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812" name="Google Shape;812;p87"/>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8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EXAMPLE</a:t>
            </a:r>
            <a:endParaRPr sz="3600">
              <a:solidFill>
                <a:schemeClr val="accent5"/>
              </a:solidFill>
              <a:latin typeface="Lato Light"/>
              <a:ea typeface="Lato Light"/>
              <a:cs typeface="Lato Light"/>
              <a:sym typeface="Lato Light"/>
            </a:endParaRPr>
          </a:p>
        </p:txBody>
      </p:sp>
      <p:sp>
        <p:nvSpPr>
          <p:cNvPr id="818" name="Google Shape;818;p88"/>
          <p:cNvSpPr txBox="1"/>
          <p:nvPr/>
        </p:nvSpPr>
        <p:spPr>
          <a:xfrm>
            <a:off x="311700" y="11513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Maintain a growing sorted list. For each element, put it into its “correct” place in this growing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819" name="Google Shape;819;p88"/>
          <p:cNvSpPr/>
          <p:nvPr/>
        </p:nvSpPr>
        <p:spPr>
          <a:xfrm>
            <a:off x="3604500" y="1608778"/>
            <a:ext cx="645000" cy="5928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820" name="Google Shape;820;p88"/>
          <p:cNvSpPr/>
          <p:nvPr/>
        </p:nvSpPr>
        <p:spPr>
          <a:xfrm>
            <a:off x="4249500" y="1608778"/>
            <a:ext cx="645000" cy="5928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3</a:t>
            </a:r>
            <a:endParaRPr sz="3000">
              <a:latin typeface="Assistant"/>
              <a:ea typeface="Assistant"/>
              <a:cs typeface="Assistant"/>
              <a:sym typeface="Assistant"/>
            </a:endParaRPr>
          </a:p>
        </p:txBody>
      </p:sp>
      <p:sp>
        <p:nvSpPr>
          <p:cNvPr id="821" name="Google Shape;821;p88"/>
          <p:cNvSpPr/>
          <p:nvPr/>
        </p:nvSpPr>
        <p:spPr>
          <a:xfrm>
            <a:off x="5539500" y="1608778"/>
            <a:ext cx="645000" cy="5928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822" name="Google Shape;822;p88"/>
          <p:cNvSpPr/>
          <p:nvPr/>
        </p:nvSpPr>
        <p:spPr>
          <a:xfrm>
            <a:off x="2959500" y="1608778"/>
            <a:ext cx="645000" cy="5928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823" name="Google Shape;823;p88"/>
          <p:cNvSpPr/>
          <p:nvPr/>
        </p:nvSpPr>
        <p:spPr>
          <a:xfrm>
            <a:off x="4894500" y="1608778"/>
            <a:ext cx="645000" cy="5928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824" name="Google Shape;824;p88"/>
          <p:cNvSpPr txBox="1"/>
          <p:nvPr/>
        </p:nvSpPr>
        <p:spPr>
          <a:xfrm>
            <a:off x="561750" y="2383750"/>
            <a:ext cx="82704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CC0000"/>
                </a:solidFill>
                <a:latin typeface="Assistant"/>
                <a:ea typeface="Assistant"/>
                <a:cs typeface="Assistant"/>
                <a:sym typeface="Assistant"/>
              </a:rPr>
              <a:t>And, that’s it! We’ve finished performing Insertion Sort on this example array of five elements.</a:t>
            </a:r>
            <a:endParaRPr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r>
              <a:rPr lang="en">
                <a:solidFill>
                  <a:srgbClr val="CC0000"/>
                </a:solidFill>
                <a:latin typeface="Assistant"/>
                <a:ea typeface="Assistant"/>
                <a:cs typeface="Assistant"/>
                <a:sym typeface="Assistant"/>
              </a:rPr>
              <a:t>Now we ask… does it work?</a:t>
            </a:r>
            <a:endParaRPr>
              <a:solidFill>
                <a:srgbClr val="CC0000"/>
              </a:solidFill>
              <a:latin typeface="Assistant"/>
              <a:ea typeface="Assistant"/>
              <a:cs typeface="Assistant"/>
              <a:sym typeface="Assistant"/>
            </a:endParaRPr>
          </a:p>
        </p:txBody>
      </p:sp>
      <p:sp>
        <p:nvSpPr>
          <p:cNvPr id="825" name="Google Shape;825;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826" name="Google Shape;826;p88"/>
          <p:cNvSpPr/>
          <p:nvPr/>
        </p:nvSpPr>
        <p:spPr>
          <a:xfrm>
            <a:off x="2637300" y="3089625"/>
            <a:ext cx="3869400" cy="18516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latin typeface="Inconsolata"/>
                <a:ea typeface="Inconsolata"/>
                <a:cs typeface="Inconsolata"/>
                <a:sym typeface="Inconsolata"/>
              </a:rPr>
              <a:t>InsertionSort</a:t>
            </a:r>
            <a:r>
              <a:rPr lang="en" sz="1300">
                <a:latin typeface="Inconsolata"/>
                <a:ea typeface="Inconsolata"/>
                <a:cs typeface="Inconsolata"/>
                <a:sym typeface="Inconsolata"/>
              </a:rPr>
              <a:t>(A):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for</a:t>
            </a:r>
            <a:r>
              <a:rPr lang="en" sz="1300">
                <a:latin typeface="Inconsolata"/>
                <a:ea typeface="Inconsolata"/>
                <a:cs typeface="Inconsolata"/>
                <a:sym typeface="Inconsolata"/>
              </a:rPr>
              <a:t> i in range(1, len(A)):</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cur_value = A[i]</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i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t>
            </a:r>
            <a:r>
              <a:rPr lang="en" sz="1300">
                <a:solidFill>
                  <a:schemeClr val="accent5"/>
                </a:solidFill>
                <a:latin typeface="Inconsolata"/>
                <a:ea typeface="Inconsolata"/>
                <a:cs typeface="Inconsolata"/>
                <a:sym typeface="Inconsolata"/>
              </a:rPr>
              <a:t>while</a:t>
            </a:r>
            <a:r>
              <a:rPr lang="en" sz="1300">
                <a:latin typeface="Inconsolata"/>
                <a:ea typeface="Inconsolata"/>
                <a:cs typeface="Inconsolata"/>
                <a:sym typeface="Inconsolata"/>
              </a:rPr>
              <a:t> j &gt;= 0 and A[j] &gt; cur_value:</a:t>
            </a:r>
            <a:endParaRPr sz="1300">
              <a:latin typeface="Inconsolata"/>
              <a:ea typeface="Inconsolata"/>
              <a:cs typeface="Inconsolata"/>
              <a:sym typeface="Inconsolata"/>
            </a:endParaRPr>
          </a:p>
          <a:p>
            <a:pPr marL="0" lvl="0" indent="457200" algn="l" rtl="0">
              <a:spcBef>
                <a:spcPts val="0"/>
              </a:spcBef>
              <a:spcAft>
                <a:spcPts val="0"/>
              </a:spcAft>
              <a:buNone/>
            </a:pPr>
            <a:r>
              <a:rPr lang="en" sz="1300">
                <a:latin typeface="Inconsolata"/>
                <a:ea typeface="Inconsolata"/>
                <a:cs typeface="Inconsolata"/>
                <a:sym typeface="Inconsolata"/>
              </a:rPr>
              <a:t>  A[j+1] = A[j]</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j -= 1</a:t>
            </a:r>
            <a:endParaRPr sz="1300">
              <a:latin typeface="Inconsolata"/>
              <a:ea typeface="Inconsolata"/>
              <a:cs typeface="Inconsolata"/>
              <a:sym typeface="Inconsolata"/>
            </a:endParaRPr>
          </a:p>
          <a:p>
            <a:pPr marL="0" lvl="0" indent="0" algn="l" rtl="0">
              <a:spcBef>
                <a:spcPts val="0"/>
              </a:spcBef>
              <a:spcAft>
                <a:spcPts val="0"/>
              </a:spcAft>
              <a:buNone/>
            </a:pPr>
            <a:r>
              <a:rPr lang="en" sz="1300">
                <a:latin typeface="Inconsolata"/>
                <a:ea typeface="Inconsolata"/>
                <a:cs typeface="Inconsolata"/>
                <a:sym typeface="Inconsolata"/>
              </a:rPr>
              <a:t>	A[j+1] = cur_value</a:t>
            </a:r>
            <a:endParaRPr sz="1300">
              <a:latin typeface="Inconsolata"/>
              <a:ea typeface="Inconsolata"/>
              <a:cs typeface="Inconsolata"/>
              <a:sym typeface="Inconsolat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8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DOES IT WORK?</a:t>
            </a:r>
            <a:endParaRPr sz="3600">
              <a:solidFill>
                <a:schemeClr val="accent5"/>
              </a:solidFill>
              <a:latin typeface="Lato Light"/>
              <a:ea typeface="Lato Light"/>
              <a:cs typeface="Lato Light"/>
              <a:sym typeface="Lato Light"/>
            </a:endParaRPr>
          </a:p>
        </p:txBody>
      </p:sp>
      <p:sp>
        <p:nvSpPr>
          <p:cNvPr id="832" name="Google Shape;832;p89"/>
          <p:cNvSpPr txBox="1"/>
          <p:nvPr/>
        </p:nvSpPr>
        <p:spPr>
          <a:xfrm>
            <a:off x="436800" y="2861845"/>
            <a:ext cx="8270400" cy="5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b="1">
                <a:solidFill>
                  <a:srgbClr val="CC0000"/>
                </a:solidFill>
                <a:latin typeface="Assistant"/>
                <a:ea typeface="Assistant"/>
                <a:cs typeface="Assistant"/>
                <a:sym typeface="Assistant"/>
              </a:rPr>
              <a:t>We verified Insertion Sort worked for this particular input list. </a:t>
            </a:r>
            <a:endParaRPr sz="1700"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r>
              <a:rPr lang="en" sz="1700">
                <a:solidFill>
                  <a:srgbClr val="CC0000"/>
                </a:solidFill>
                <a:latin typeface="Assistant"/>
                <a:ea typeface="Assistant"/>
                <a:cs typeface="Assistant"/>
                <a:sym typeface="Assistant"/>
              </a:rPr>
              <a:t>However, we need to prove that the algorithm works for </a:t>
            </a:r>
            <a:r>
              <a:rPr lang="en" sz="1700" i="1">
                <a:solidFill>
                  <a:srgbClr val="CC0000"/>
                </a:solidFill>
                <a:latin typeface="Assistant"/>
                <a:ea typeface="Assistant"/>
                <a:cs typeface="Assistant"/>
                <a:sym typeface="Assistant"/>
              </a:rPr>
              <a:t>all</a:t>
            </a:r>
            <a:r>
              <a:rPr lang="en" sz="1700">
                <a:solidFill>
                  <a:srgbClr val="CC0000"/>
                </a:solidFill>
                <a:latin typeface="Assistant"/>
                <a:ea typeface="Assistant"/>
                <a:cs typeface="Assistant"/>
                <a:sym typeface="Assistant"/>
              </a:rPr>
              <a:t> possible input lists.</a:t>
            </a:r>
            <a:endParaRPr sz="1700">
              <a:solidFill>
                <a:srgbClr val="CC0000"/>
              </a:solidFill>
              <a:latin typeface="Assistant"/>
              <a:ea typeface="Assistant"/>
              <a:cs typeface="Assistant"/>
              <a:sym typeface="Assistant"/>
            </a:endParaRPr>
          </a:p>
        </p:txBody>
      </p:sp>
      <p:sp>
        <p:nvSpPr>
          <p:cNvPr id="833" name="Google Shape;833;p89"/>
          <p:cNvSpPr/>
          <p:nvPr/>
        </p:nvSpPr>
        <p:spPr>
          <a:xfrm>
            <a:off x="2959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3</a:t>
            </a:r>
            <a:endParaRPr sz="3000">
              <a:latin typeface="Assistant"/>
              <a:ea typeface="Assistant"/>
              <a:cs typeface="Assistant"/>
              <a:sym typeface="Assistant"/>
            </a:endParaRPr>
          </a:p>
        </p:txBody>
      </p:sp>
      <p:sp>
        <p:nvSpPr>
          <p:cNvPr id="834" name="Google Shape;834;p89"/>
          <p:cNvSpPr/>
          <p:nvPr/>
        </p:nvSpPr>
        <p:spPr>
          <a:xfrm>
            <a:off x="3604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835" name="Google Shape;835;p89"/>
          <p:cNvSpPr/>
          <p:nvPr/>
        </p:nvSpPr>
        <p:spPr>
          <a:xfrm>
            <a:off x="4249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836" name="Google Shape;836;p89"/>
          <p:cNvSpPr/>
          <p:nvPr/>
        </p:nvSpPr>
        <p:spPr>
          <a:xfrm>
            <a:off x="4894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837" name="Google Shape;837;p89"/>
          <p:cNvSpPr/>
          <p:nvPr/>
        </p:nvSpPr>
        <p:spPr>
          <a:xfrm>
            <a:off x="5539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838" name="Google Shape;838;p89"/>
          <p:cNvSpPr txBox="1"/>
          <p:nvPr/>
        </p:nvSpPr>
        <p:spPr>
          <a:xfrm>
            <a:off x="311700" y="1257225"/>
            <a:ext cx="8520600" cy="64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latin typeface="Assistant Light"/>
                <a:ea typeface="Assistant Light"/>
                <a:cs typeface="Assistant Light"/>
                <a:sym typeface="Assistant Light"/>
              </a:rPr>
              <a:t>Since the algorithm isn’t too complex, it might feel pretty obvious… but it won’t be so obvious later, </a:t>
            </a:r>
            <a:br>
              <a:rPr lang="en" sz="1500">
                <a:latin typeface="Assistant Light"/>
                <a:ea typeface="Assistant Light"/>
                <a:cs typeface="Assistant Light"/>
                <a:sym typeface="Assistant Light"/>
              </a:rPr>
            </a:br>
            <a:r>
              <a:rPr lang="en" sz="1500">
                <a:latin typeface="Assistant Light"/>
                <a:ea typeface="Assistant Light"/>
                <a:cs typeface="Assistant Light"/>
                <a:sym typeface="Assistant Light"/>
              </a:rPr>
              <a:t>so let’s take some time now to see how to prove the correctness of this algorithm rigorously.. </a:t>
            </a:r>
            <a:endParaRPr sz="1500">
              <a:latin typeface="Assistant Light"/>
              <a:ea typeface="Assistant Light"/>
              <a:cs typeface="Assistant Light"/>
              <a:sym typeface="Assistant Light"/>
            </a:endParaRPr>
          </a:p>
        </p:txBody>
      </p:sp>
      <p:sp>
        <p:nvSpPr>
          <p:cNvPr id="839" name="Google Shape;839;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9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DOES IT WORK?</a:t>
            </a:r>
            <a:endParaRPr sz="3600">
              <a:solidFill>
                <a:schemeClr val="accent5"/>
              </a:solidFill>
              <a:latin typeface="Lato Light"/>
              <a:ea typeface="Lato Light"/>
              <a:cs typeface="Lato Light"/>
              <a:sym typeface="Lato Light"/>
            </a:endParaRPr>
          </a:p>
        </p:txBody>
      </p:sp>
      <p:sp>
        <p:nvSpPr>
          <p:cNvPr id="845" name="Google Shape;845;p90"/>
          <p:cNvSpPr txBox="1"/>
          <p:nvPr/>
        </p:nvSpPr>
        <p:spPr>
          <a:xfrm>
            <a:off x="436800" y="2861845"/>
            <a:ext cx="8270400" cy="5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b="1">
                <a:solidFill>
                  <a:srgbClr val="CC0000"/>
                </a:solidFill>
                <a:latin typeface="Assistant"/>
                <a:ea typeface="Assistant"/>
                <a:cs typeface="Assistant"/>
                <a:sym typeface="Assistant"/>
              </a:rPr>
              <a:t>We verified Insertion Sort worked for this particular input list. </a:t>
            </a:r>
            <a:endParaRPr sz="1700" b="1">
              <a:solidFill>
                <a:srgbClr val="CC0000"/>
              </a:solidFill>
              <a:latin typeface="Assistant"/>
              <a:ea typeface="Assistant"/>
              <a:cs typeface="Assistant"/>
              <a:sym typeface="Assistant"/>
            </a:endParaRPr>
          </a:p>
          <a:p>
            <a:pPr marL="0" lvl="0" indent="0" algn="ctr" rtl="0">
              <a:spcBef>
                <a:spcPts val="0"/>
              </a:spcBef>
              <a:spcAft>
                <a:spcPts val="0"/>
              </a:spcAft>
              <a:buClr>
                <a:schemeClr val="dk1"/>
              </a:buClr>
              <a:buSzPts val="1100"/>
              <a:buFont typeface="Arial"/>
              <a:buNone/>
            </a:pPr>
            <a:r>
              <a:rPr lang="en" sz="1700">
                <a:solidFill>
                  <a:srgbClr val="CC0000"/>
                </a:solidFill>
                <a:latin typeface="Assistant"/>
                <a:ea typeface="Assistant"/>
                <a:cs typeface="Assistant"/>
                <a:sym typeface="Assistant"/>
              </a:rPr>
              <a:t>However, we need to prove that the algorithm works for </a:t>
            </a:r>
            <a:r>
              <a:rPr lang="en" sz="1700" i="1">
                <a:solidFill>
                  <a:srgbClr val="CC0000"/>
                </a:solidFill>
                <a:latin typeface="Assistant"/>
                <a:ea typeface="Assistant"/>
                <a:cs typeface="Assistant"/>
                <a:sym typeface="Assistant"/>
              </a:rPr>
              <a:t>all</a:t>
            </a:r>
            <a:r>
              <a:rPr lang="en" sz="1700">
                <a:solidFill>
                  <a:srgbClr val="CC0000"/>
                </a:solidFill>
                <a:latin typeface="Assistant"/>
                <a:ea typeface="Assistant"/>
                <a:cs typeface="Assistant"/>
                <a:sym typeface="Assistant"/>
              </a:rPr>
              <a:t> possible input lists.</a:t>
            </a:r>
            <a:endParaRPr sz="1700">
              <a:solidFill>
                <a:srgbClr val="CC0000"/>
              </a:solidFill>
              <a:latin typeface="Assistant"/>
              <a:ea typeface="Assistant"/>
              <a:cs typeface="Assistant"/>
              <a:sym typeface="Assistant"/>
            </a:endParaRPr>
          </a:p>
        </p:txBody>
      </p:sp>
      <p:sp>
        <p:nvSpPr>
          <p:cNvPr id="846" name="Google Shape;846;p90"/>
          <p:cNvSpPr/>
          <p:nvPr/>
        </p:nvSpPr>
        <p:spPr>
          <a:xfrm>
            <a:off x="2959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3</a:t>
            </a:r>
            <a:endParaRPr sz="3000">
              <a:latin typeface="Assistant"/>
              <a:ea typeface="Assistant"/>
              <a:cs typeface="Assistant"/>
              <a:sym typeface="Assistant"/>
            </a:endParaRPr>
          </a:p>
        </p:txBody>
      </p:sp>
      <p:sp>
        <p:nvSpPr>
          <p:cNvPr id="847" name="Google Shape;847;p90"/>
          <p:cNvSpPr/>
          <p:nvPr/>
        </p:nvSpPr>
        <p:spPr>
          <a:xfrm>
            <a:off x="3604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2</a:t>
            </a:r>
            <a:endParaRPr sz="3000">
              <a:latin typeface="Assistant"/>
              <a:ea typeface="Assistant"/>
              <a:cs typeface="Assistant"/>
              <a:sym typeface="Assistant"/>
            </a:endParaRPr>
          </a:p>
        </p:txBody>
      </p:sp>
      <p:sp>
        <p:nvSpPr>
          <p:cNvPr id="848" name="Google Shape;848;p90"/>
          <p:cNvSpPr/>
          <p:nvPr/>
        </p:nvSpPr>
        <p:spPr>
          <a:xfrm>
            <a:off x="4249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5</a:t>
            </a:r>
            <a:endParaRPr sz="3000">
              <a:latin typeface="Assistant"/>
              <a:ea typeface="Assistant"/>
              <a:cs typeface="Assistant"/>
              <a:sym typeface="Assistant"/>
            </a:endParaRPr>
          </a:p>
        </p:txBody>
      </p:sp>
      <p:sp>
        <p:nvSpPr>
          <p:cNvPr id="849" name="Google Shape;849;p90"/>
          <p:cNvSpPr/>
          <p:nvPr/>
        </p:nvSpPr>
        <p:spPr>
          <a:xfrm>
            <a:off x="4894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1</a:t>
            </a:r>
            <a:endParaRPr sz="3000">
              <a:latin typeface="Assistant"/>
              <a:ea typeface="Assistant"/>
              <a:cs typeface="Assistant"/>
              <a:sym typeface="Assistant"/>
            </a:endParaRPr>
          </a:p>
        </p:txBody>
      </p:sp>
      <p:sp>
        <p:nvSpPr>
          <p:cNvPr id="850" name="Google Shape;850;p90"/>
          <p:cNvSpPr/>
          <p:nvPr/>
        </p:nvSpPr>
        <p:spPr>
          <a:xfrm>
            <a:off x="5539500" y="2048561"/>
            <a:ext cx="645000" cy="5928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a:ea typeface="Assistant"/>
                <a:cs typeface="Assistant"/>
                <a:sym typeface="Assistant"/>
              </a:rPr>
              <a:t>4</a:t>
            </a:r>
            <a:endParaRPr sz="3000">
              <a:latin typeface="Assistant"/>
              <a:ea typeface="Assistant"/>
              <a:cs typeface="Assistant"/>
              <a:sym typeface="Assistant"/>
            </a:endParaRPr>
          </a:p>
        </p:txBody>
      </p:sp>
      <p:sp>
        <p:nvSpPr>
          <p:cNvPr id="851" name="Google Shape;851;p90"/>
          <p:cNvSpPr/>
          <p:nvPr/>
        </p:nvSpPr>
        <p:spPr>
          <a:xfrm>
            <a:off x="1128750" y="3637570"/>
            <a:ext cx="6886500" cy="11340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HERE’S WHAT WE FOCUS ON:</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1000" b="1">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a:solidFill>
                  <a:schemeClr val="dk1"/>
                </a:solidFill>
                <a:latin typeface="Assistant"/>
                <a:ea typeface="Assistant"/>
                <a:cs typeface="Assistant"/>
                <a:sym typeface="Assistant"/>
              </a:rPr>
              <a:t>Insertion Sort is an </a:t>
            </a:r>
            <a:r>
              <a:rPr lang="en" sz="1600" i="1">
                <a:solidFill>
                  <a:schemeClr val="dk1"/>
                </a:solidFill>
                <a:latin typeface="Assistant"/>
                <a:ea typeface="Assistant"/>
                <a:cs typeface="Assistant"/>
                <a:sym typeface="Assistant"/>
              </a:rPr>
              <a:t>iterative </a:t>
            </a:r>
            <a:r>
              <a:rPr lang="en" sz="1600">
                <a:solidFill>
                  <a:schemeClr val="dk1"/>
                </a:solidFill>
                <a:latin typeface="Assistant"/>
                <a:ea typeface="Assistant"/>
                <a:cs typeface="Assistant"/>
                <a:sym typeface="Assistant"/>
              </a:rPr>
              <a:t>algorithm - </a:t>
            </a:r>
            <a:r>
              <a:rPr lang="en" sz="1600" b="1">
                <a:solidFill>
                  <a:schemeClr val="accent5"/>
                </a:solidFill>
                <a:latin typeface="Assistant"/>
                <a:ea typeface="Assistant"/>
                <a:cs typeface="Assistant"/>
                <a:sym typeface="Assistant"/>
              </a:rPr>
              <a:t>what does each iteration promise</a:t>
            </a:r>
            <a:r>
              <a:rPr lang="en" sz="1600">
                <a:solidFill>
                  <a:schemeClr val="accent5"/>
                </a:solidFill>
                <a:latin typeface="Assistant"/>
                <a:ea typeface="Assistant"/>
                <a:cs typeface="Assistant"/>
                <a:sym typeface="Assistant"/>
              </a:rPr>
              <a:t>?</a:t>
            </a:r>
            <a:endParaRPr sz="1600">
              <a:solidFill>
                <a:schemeClr val="accent5"/>
              </a:solidFill>
              <a:latin typeface="Assistant"/>
              <a:ea typeface="Assistant"/>
              <a:cs typeface="Assistant"/>
              <a:sym typeface="Assistant"/>
            </a:endParaRPr>
          </a:p>
        </p:txBody>
      </p:sp>
      <p:sp>
        <p:nvSpPr>
          <p:cNvPr id="852" name="Google Shape;852;p90"/>
          <p:cNvSpPr txBox="1"/>
          <p:nvPr/>
        </p:nvSpPr>
        <p:spPr>
          <a:xfrm>
            <a:off x="311700" y="1257225"/>
            <a:ext cx="8520600" cy="64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latin typeface="Assistant Light"/>
                <a:ea typeface="Assistant Light"/>
                <a:cs typeface="Assistant Light"/>
                <a:sym typeface="Assistant Light"/>
              </a:rPr>
              <a:t>Since the algorithm isn’t too complex, it might feel pretty obvious… but it won’t be so obvious later, </a:t>
            </a:r>
            <a:br>
              <a:rPr lang="en" sz="1500">
                <a:latin typeface="Assistant Light"/>
                <a:ea typeface="Assistant Light"/>
                <a:cs typeface="Assistant Light"/>
                <a:sym typeface="Assistant Light"/>
              </a:rPr>
            </a:br>
            <a:r>
              <a:rPr lang="en" sz="1500">
                <a:latin typeface="Assistant Light"/>
                <a:ea typeface="Assistant Light"/>
                <a:cs typeface="Assistant Light"/>
                <a:sym typeface="Assistant Light"/>
              </a:rPr>
              <a:t>so let’s take some time now to see how to prove the correctness of this algorithm rigorously.. </a:t>
            </a:r>
            <a:endParaRPr sz="1500">
              <a:latin typeface="Assistant Light"/>
              <a:ea typeface="Assistant Light"/>
              <a:cs typeface="Assistant Light"/>
              <a:sym typeface="Assistant Light"/>
            </a:endParaRPr>
          </a:p>
        </p:txBody>
      </p:sp>
      <p:sp>
        <p:nvSpPr>
          <p:cNvPr id="853" name="Google Shape;85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9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DOES IT WORK?</a:t>
            </a:r>
            <a:endParaRPr sz="3600">
              <a:solidFill>
                <a:schemeClr val="accent5"/>
              </a:solidFill>
              <a:latin typeface="Lato Light"/>
              <a:ea typeface="Lato Light"/>
              <a:cs typeface="Lato Light"/>
              <a:sym typeface="Lato Light"/>
            </a:endParaRPr>
          </a:p>
        </p:txBody>
      </p:sp>
      <p:sp>
        <p:nvSpPr>
          <p:cNvPr id="859" name="Google Shape;859;p91"/>
          <p:cNvSpPr/>
          <p:nvPr/>
        </p:nvSpPr>
        <p:spPr>
          <a:xfrm>
            <a:off x="717800" y="1664425"/>
            <a:ext cx="7843800" cy="21141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HERE’S WHAT WE FOCUS ON:</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1000" b="1">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a:solidFill>
                  <a:schemeClr val="dk1"/>
                </a:solidFill>
                <a:latin typeface="Assistant"/>
                <a:ea typeface="Assistant"/>
                <a:cs typeface="Assistant"/>
                <a:sym typeface="Assistant"/>
              </a:rPr>
              <a:t>Each iteration of the algorithm promises to add one more element to the sorted region.</a:t>
            </a:r>
            <a:endParaRPr sz="1600">
              <a:solidFill>
                <a:schemeClr val="dk1"/>
              </a:solidFill>
              <a:latin typeface="Assistant"/>
              <a:ea typeface="Assistant"/>
              <a:cs typeface="Assistant"/>
              <a:sym typeface="Assistant"/>
            </a:endParaRPr>
          </a:p>
          <a:p>
            <a:pPr marL="0" lvl="0" indent="0" algn="ctr" rtl="0">
              <a:spcBef>
                <a:spcPts val="0"/>
              </a:spcBef>
              <a:spcAft>
                <a:spcPts val="0"/>
              </a:spcAft>
              <a:buNone/>
            </a:pPr>
            <a:endParaRPr sz="700">
              <a:solidFill>
                <a:schemeClr val="dk1"/>
              </a:solidFill>
              <a:latin typeface="Assistant"/>
              <a:ea typeface="Assistant"/>
              <a:cs typeface="Assistant"/>
              <a:sym typeface="Assistant"/>
            </a:endParaRPr>
          </a:p>
          <a:p>
            <a:pPr marL="0" lvl="0" indent="0" algn="ctr" rtl="0">
              <a:spcBef>
                <a:spcPts val="0"/>
              </a:spcBef>
              <a:spcAft>
                <a:spcPts val="0"/>
              </a:spcAft>
              <a:buNone/>
            </a:pPr>
            <a:r>
              <a:rPr lang="en" sz="1900" i="1">
                <a:solidFill>
                  <a:schemeClr val="dk1"/>
                </a:solidFill>
                <a:latin typeface="Assistant"/>
                <a:ea typeface="Assistant"/>
                <a:cs typeface="Assistant"/>
                <a:sym typeface="Assistant"/>
              </a:rPr>
              <a:t>In other words: by the end of iteration i, we’re guaranteed that </a:t>
            </a:r>
            <a:br>
              <a:rPr lang="en" sz="1900" i="1">
                <a:solidFill>
                  <a:schemeClr val="dk1"/>
                </a:solidFill>
                <a:latin typeface="Assistant"/>
                <a:ea typeface="Assistant"/>
                <a:cs typeface="Assistant"/>
                <a:sym typeface="Assistant"/>
              </a:rPr>
            </a:br>
            <a:r>
              <a:rPr lang="en" sz="1900" i="1">
                <a:solidFill>
                  <a:schemeClr val="dk1"/>
                </a:solidFill>
                <a:latin typeface="Assistant"/>
                <a:ea typeface="Assistant"/>
                <a:cs typeface="Assistant"/>
                <a:sym typeface="Assistant"/>
              </a:rPr>
              <a:t>the first </a:t>
            </a:r>
            <a:r>
              <a:rPr lang="en" sz="1900" b="1" i="1">
                <a:solidFill>
                  <a:schemeClr val="dk1"/>
                </a:solidFill>
                <a:latin typeface="Assistant"/>
                <a:ea typeface="Assistant"/>
                <a:cs typeface="Assistant"/>
                <a:sym typeface="Assistant"/>
              </a:rPr>
              <a:t>i+1</a:t>
            </a:r>
            <a:r>
              <a:rPr lang="en" sz="1900" i="1">
                <a:solidFill>
                  <a:schemeClr val="dk1"/>
                </a:solidFill>
                <a:latin typeface="Assistant"/>
                <a:ea typeface="Assistant"/>
                <a:cs typeface="Assistant"/>
                <a:sym typeface="Assistant"/>
              </a:rPr>
              <a:t> elements in the array are sorted.</a:t>
            </a:r>
            <a:endParaRPr sz="1900" i="1">
              <a:solidFill>
                <a:schemeClr val="dk1"/>
              </a:solidFill>
              <a:latin typeface="Assistant"/>
              <a:ea typeface="Assistant"/>
              <a:cs typeface="Assistant"/>
              <a:sym typeface="Assistant"/>
            </a:endParaRPr>
          </a:p>
        </p:txBody>
      </p:sp>
      <p:sp>
        <p:nvSpPr>
          <p:cNvPr id="860" name="Google Shape;860;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FROM LECTURE 1</a:t>
            </a:r>
            <a:endParaRPr sz="3600">
              <a:solidFill>
                <a:schemeClr val="accent5"/>
              </a:solidFill>
              <a:latin typeface="Lato Light"/>
              <a:ea typeface="Lato Light"/>
              <a:cs typeface="Lato Light"/>
              <a:sym typeface="Lato Light"/>
            </a:endParaRPr>
          </a:p>
        </p:txBody>
      </p:sp>
      <p:grpSp>
        <p:nvGrpSpPr>
          <p:cNvPr id="215" name="Google Shape;215;p47"/>
          <p:cNvGrpSpPr/>
          <p:nvPr/>
        </p:nvGrpSpPr>
        <p:grpSpPr>
          <a:xfrm>
            <a:off x="707400" y="1238625"/>
            <a:ext cx="7729200" cy="1346400"/>
            <a:chOff x="707400" y="3267725"/>
            <a:chExt cx="7729200" cy="1346400"/>
          </a:xfrm>
        </p:grpSpPr>
        <p:sp>
          <p:nvSpPr>
            <p:cNvPr id="216" name="Google Shape;216;p47"/>
            <p:cNvSpPr/>
            <p:nvPr/>
          </p:nvSpPr>
          <p:spPr>
            <a:xfrm>
              <a:off x="707400" y="3267725"/>
              <a:ext cx="7729200" cy="1346400"/>
            </a:xfrm>
            <a:prstGeom prst="ribbon2">
              <a:avLst>
                <a:gd name="adj1" fmla="val 14100"/>
                <a:gd name="adj2" fmla="val 72144"/>
              </a:avLst>
            </a:prstGeom>
            <a:solidFill>
              <a:srgbClr val="FFFFFF"/>
            </a:solidFill>
            <a:ln w="9525" cap="flat" cmpd="sng">
              <a:solidFill>
                <a:srgbClr val="B7B7B7"/>
              </a:solidFill>
              <a:prstDash val="solid"/>
              <a:round/>
              <a:headEnd type="none" w="sm" len="sm"/>
              <a:tailEnd type="none" w="sm" len="sm"/>
            </a:ln>
            <a:effectLst>
              <a:outerShdw blurRad="542925" dist="152400" dir="414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1600" i="1">
                  <a:latin typeface="Assistant"/>
                  <a:ea typeface="Assistant"/>
                  <a:cs typeface="Assistant"/>
                  <a:sym typeface="Assistant"/>
                </a:rPr>
                <a:t>THE POINT OF ASYMPTOTIC NOTATION</a:t>
              </a:r>
              <a:endParaRPr sz="1300" i="1">
                <a:latin typeface="Assistant"/>
                <a:ea typeface="Assistant"/>
                <a:cs typeface="Assistant"/>
                <a:sym typeface="Assistant"/>
              </a:endParaRPr>
            </a:p>
            <a:p>
              <a:pPr marL="0" marR="0" lvl="0" indent="0" algn="ctr" rtl="0">
                <a:spcBef>
                  <a:spcPts val="1000"/>
                </a:spcBef>
                <a:spcAft>
                  <a:spcPts val="0"/>
                </a:spcAft>
                <a:buNone/>
              </a:pPr>
              <a:r>
                <a:rPr lang="en" sz="1900" b="1">
                  <a:solidFill>
                    <a:schemeClr val="accent5"/>
                  </a:solidFill>
                  <a:latin typeface="Assistant"/>
                  <a:ea typeface="Assistant"/>
                  <a:cs typeface="Assistant"/>
                  <a:sym typeface="Assistant"/>
                </a:rPr>
                <a:t>suppress constant factors and lower-order terms</a:t>
              </a:r>
              <a:endParaRPr sz="1900" b="1">
                <a:solidFill>
                  <a:schemeClr val="accent5"/>
                </a:solidFill>
                <a:latin typeface="Assistant"/>
                <a:ea typeface="Assistant"/>
                <a:cs typeface="Assistant"/>
                <a:sym typeface="Assistant"/>
              </a:endParaRPr>
            </a:p>
          </p:txBody>
        </p:sp>
        <p:sp>
          <p:nvSpPr>
            <p:cNvPr id="217" name="Google Shape;217;p47"/>
            <p:cNvSpPr txBox="1"/>
            <p:nvPr/>
          </p:nvSpPr>
          <p:spPr>
            <a:xfrm>
              <a:off x="2746275" y="4092425"/>
              <a:ext cx="2183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rgbClr val="999999"/>
                  </a:solidFill>
                  <a:latin typeface="Assistant"/>
                  <a:ea typeface="Assistant"/>
                  <a:cs typeface="Assistant"/>
                  <a:sym typeface="Assistant"/>
                </a:rPr>
                <a:t>too system dependent</a:t>
              </a:r>
              <a:endParaRPr i="1">
                <a:solidFill>
                  <a:srgbClr val="999999"/>
                </a:solidFill>
                <a:latin typeface="Assistant"/>
                <a:ea typeface="Assistant"/>
                <a:cs typeface="Assistant"/>
                <a:sym typeface="Assistant"/>
              </a:endParaRPr>
            </a:p>
          </p:txBody>
        </p:sp>
        <p:sp>
          <p:nvSpPr>
            <p:cNvPr id="218" name="Google Shape;218;p47"/>
            <p:cNvSpPr txBox="1"/>
            <p:nvPr/>
          </p:nvSpPr>
          <p:spPr>
            <a:xfrm>
              <a:off x="4913278" y="4092425"/>
              <a:ext cx="2480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rgbClr val="999999"/>
                  </a:solidFill>
                  <a:latin typeface="Assistant"/>
                  <a:ea typeface="Assistant"/>
                  <a:cs typeface="Assistant"/>
                  <a:sym typeface="Assistant"/>
                </a:rPr>
                <a:t>irrelevant for large inputs</a:t>
              </a:r>
              <a:endParaRPr i="1">
                <a:solidFill>
                  <a:srgbClr val="999999"/>
                </a:solidFill>
                <a:latin typeface="Assistant"/>
                <a:ea typeface="Assistant"/>
                <a:cs typeface="Assistant"/>
                <a:sym typeface="Assistant"/>
              </a:endParaRPr>
            </a:p>
          </p:txBody>
        </p:sp>
        <p:sp>
          <p:nvSpPr>
            <p:cNvPr id="219" name="Google Shape;219;p47"/>
            <p:cNvSpPr/>
            <p:nvPr/>
          </p:nvSpPr>
          <p:spPr>
            <a:xfrm rot="-5400000">
              <a:off x="3775200" y="3200550"/>
              <a:ext cx="166800" cy="1758000"/>
            </a:xfrm>
            <a:prstGeom prst="leftBrace">
              <a:avLst>
                <a:gd name="adj1" fmla="val 50000"/>
                <a:gd name="adj2" fmla="val 50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7"/>
            <p:cNvSpPr/>
            <p:nvPr/>
          </p:nvSpPr>
          <p:spPr>
            <a:xfrm rot="-5400000">
              <a:off x="6066775" y="3103350"/>
              <a:ext cx="166800" cy="1952400"/>
            </a:xfrm>
            <a:prstGeom prst="leftBrace">
              <a:avLst>
                <a:gd name="adj1" fmla="val 50000"/>
                <a:gd name="adj2" fmla="val 50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47"/>
          <p:cNvSpPr txBox="1"/>
          <p:nvPr/>
        </p:nvSpPr>
        <p:spPr>
          <a:xfrm>
            <a:off x="4053213" y="2870785"/>
            <a:ext cx="1018200" cy="448800"/>
          </a:xfrm>
          <a:prstGeom prst="rect">
            <a:avLst/>
          </a:prstGeom>
          <a:solidFill>
            <a:srgbClr val="FFFFFF"/>
          </a:solidFill>
          <a:ln w="9525" cap="flat" cmpd="sng">
            <a:solidFill>
              <a:srgbClr val="E69138"/>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rgbClr val="E69138"/>
                </a:solidFill>
                <a:latin typeface="Assistant"/>
                <a:ea typeface="Assistant"/>
                <a:cs typeface="Assistant"/>
                <a:sym typeface="Assistant"/>
              </a:rPr>
              <a:t>O(n</a:t>
            </a:r>
            <a:r>
              <a:rPr lang="en" sz="2100" b="1" baseline="30000">
                <a:solidFill>
                  <a:srgbClr val="E69138"/>
                </a:solidFill>
                <a:latin typeface="Assistant"/>
                <a:ea typeface="Assistant"/>
                <a:cs typeface="Assistant"/>
                <a:sym typeface="Assistant"/>
              </a:rPr>
              <a:t>1.6</a:t>
            </a:r>
            <a:r>
              <a:rPr lang="en" sz="2100" b="1">
                <a:solidFill>
                  <a:srgbClr val="E69138"/>
                </a:solidFill>
                <a:latin typeface="Assistant"/>
                <a:ea typeface="Assistant"/>
                <a:cs typeface="Assistant"/>
                <a:sym typeface="Assistant"/>
              </a:rPr>
              <a:t>)</a:t>
            </a:r>
            <a:endParaRPr sz="2100" b="1">
              <a:solidFill>
                <a:srgbClr val="E69138"/>
              </a:solidFill>
              <a:latin typeface="Assistant"/>
              <a:ea typeface="Assistant"/>
              <a:cs typeface="Assistant"/>
              <a:sym typeface="Assistant"/>
            </a:endParaRPr>
          </a:p>
        </p:txBody>
      </p:sp>
      <p:sp>
        <p:nvSpPr>
          <p:cNvPr id="222" name="Google Shape;222;p47"/>
          <p:cNvSpPr txBox="1"/>
          <p:nvPr/>
        </p:nvSpPr>
        <p:spPr>
          <a:xfrm>
            <a:off x="4072600" y="4286285"/>
            <a:ext cx="1018200" cy="448800"/>
          </a:xfrm>
          <a:prstGeom prst="rect">
            <a:avLst/>
          </a:prstGeom>
          <a:solidFill>
            <a:srgbClr val="FFFFFF"/>
          </a:solidFill>
          <a:ln w="9525" cap="flat" cmpd="sng">
            <a:solidFill>
              <a:srgbClr val="8E7CC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rgbClr val="8E7CC3"/>
                </a:solidFill>
                <a:latin typeface="Assistant"/>
                <a:ea typeface="Assistant"/>
                <a:cs typeface="Assistant"/>
                <a:sym typeface="Assistant"/>
              </a:rPr>
              <a:t>O(n</a:t>
            </a:r>
            <a:r>
              <a:rPr lang="en" sz="2100" b="1" baseline="30000">
                <a:solidFill>
                  <a:srgbClr val="8E7CC3"/>
                </a:solidFill>
                <a:latin typeface="Assistant"/>
                <a:ea typeface="Assistant"/>
                <a:cs typeface="Assistant"/>
                <a:sym typeface="Assistant"/>
              </a:rPr>
              <a:t>2</a:t>
            </a:r>
            <a:r>
              <a:rPr lang="en" sz="2100" b="1">
                <a:solidFill>
                  <a:srgbClr val="8E7CC3"/>
                </a:solidFill>
                <a:latin typeface="Assistant"/>
                <a:ea typeface="Assistant"/>
                <a:cs typeface="Assistant"/>
                <a:sym typeface="Assistant"/>
              </a:rPr>
              <a:t>)</a:t>
            </a:r>
            <a:endParaRPr sz="2100" b="1">
              <a:solidFill>
                <a:srgbClr val="8E7CC3"/>
              </a:solidFill>
              <a:latin typeface="Assistant"/>
              <a:ea typeface="Assistant"/>
              <a:cs typeface="Assistant"/>
              <a:sym typeface="Assistant"/>
            </a:endParaRPr>
          </a:p>
        </p:txBody>
      </p:sp>
      <p:sp>
        <p:nvSpPr>
          <p:cNvPr id="223" name="Google Shape;223;p47"/>
          <p:cNvSpPr/>
          <p:nvPr/>
        </p:nvSpPr>
        <p:spPr>
          <a:xfrm>
            <a:off x="5982900" y="2966938"/>
            <a:ext cx="2855400" cy="1643400"/>
          </a:xfrm>
          <a:prstGeom prst="corner">
            <a:avLst>
              <a:gd name="adj1" fmla="val 2191"/>
              <a:gd name="adj2" fmla="val 254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7"/>
          <p:cNvSpPr txBox="1"/>
          <p:nvPr/>
        </p:nvSpPr>
        <p:spPr>
          <a:xfrm rot="-5400000">
            <a:off x="4846500" y="3573863"/>
            <a:ext cx="1283100" cy="2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ssistant"/>
                <a:ea typeface="Assistant"/>
                <a:cs typeface="Assistant"/>
                <a:sym typeface="Assistant"/>
              </a:rPr>
              <a:t>Runtime (ms)</a:t>
            </a:r>
            <a:endParaRPr sz="1200">
              <a:latin typeface="Assistant"/>
              <a:ea typeface="Assistant"/>
              <a:cs typeface="Assistant"/>
              <a:sym typeface="Assistant"/>
            </a:endParaRPr>
          </a:p>
        </p:txBody>
      </p:sp>
      <p:sp>
        <p:nvSpPr>
          <p:cNvPr id="225" name="Google Shape;225;p47"/>
          <p:cNvSpPr txBox="1"/>
          <p:nvPr/>
        </p:nvSpPr>
        <p:spPr>
          <a:xfrm>
            <a:off x="5596508" y="4398505"/>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0</a:t>
            </a:r>
            <a:endParaRPr sz="1000">
              <a:latin typeface="Assistant"/>
              <a:ea typeface="Assistant"/>
              <a:cs typeface="Assistant"/>
              <a:sym typeface="Assistant"/>
            </a:endParaRPr>
          </a:p>
        </p:txBody>
      </p:sp>
      <p:sp>
        <p:nvSpPr>
          <p:cNvPr id="226" name="Google Shape;226;p47"/>
          <p:cNvSpPr txBox="1"/>
          <p:nvPr/>
        </p:nvSpPr>
        <p:spPr>
          <a:xfrm>
            <a:off x="5520312" y="4106955"/>
            <a:ext cx="4248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800">
                <a:latin typeface="Assistant"/>
                <a:ea typeface="Assistant"/>
                <a:cs typeface="Assistant"/>
                <a:sym typeface="Assistant"/>
              </a:rPr>
              <a:t>10000</a:t>
            </a:r>
            <a:endParaRPr sz="800">
              <a:latin typeface="Assistant"/>
              <a:ea typeface="Assistant"/>
              <a:cs typeface="Assistant"/>
              <a:sym typeface="Assistant"/>
            </a:endParaRPr>
          </a:p>
        </p:txBody>
      </p:sp>
      <p:sp>
        <p:nvSpPr>
          <p:cNvPr id="227" name="Google Shape;227;p47"/>
          <p:cNvSpPr txBox="1"/>
          <p:nvPr/>
        </p:nvSpPr>
        <p:spPr>
          <a:xfrm>
            <a:off x="5413632" y="3817755"/>
            <a:ext cx="5316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800">
                <a:latin typeface="Assistant"/>
                <a:ea typeface="Assistant"/>
                <a:cs typeface="Assistant"/>
                <a:sym typeface="Assistant"/>
              </a:rPr>
              <a:t>20000</a:t>
            </a:r>
            <a:endParaRPr sz="800">
              <a:latin typeface="Assistant"/>
              <a:ea typeface="Assistant"/>
              <a:cs typeface="Assistant"/>
              <a:sym typeface="Assistant"/>
            </a:endParaRPr>
          </a:p>
        </p:txBody>
      </p:sp>
      <p:sp>
        <p:nvSpPr>
          <p:cNvPr id="228" name="Google Shape;228;p47"/>
          <p:cNvSpPr txBox="1"/>
          <p:nvPr/>
        </p:nvSpPr>
        <p:spPr>
          <a:xfrm>
            <a:off x="5305206" y="3528559"/>
            <a:ext cx="6399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800">
                <a:latin typeface="Assistant"/>
                <a:ea typeface="Assistant"/>
                <a:cs typeface="Assistant"/>
                <a:sym typeface="Assistant"/>
              </a:rPr>
              <a:t>30000</a:t>
            </a:r>
            <a:endParaRPr sz="800">
              <a:latin typeface="Assistant"/>
              <a:ea typeface="Assistant"/>
              <a:cs typeface="Assistant"/>
              <a:sym typeface="Assistant"/>
            </a:endParaRPr>
          </a:p>
        </p:txBody>
      </p:sp>
      <p:sp>
        <p:nvSpPr>
          <p:cNvPr id="229" name="Google Shape;229;p47"/>
          <p:cNvSpPr txBox="1"/>
          <p:nvPr/>
        </p:nvSpPr>
        <p:spPr>
          <a:xfrm>
            <a:off x="5305206" y="3209751"/>
            <a:ext cx="6399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800">
                <a:latin typeface="Assistant"/>
                <a:ea typeface="Assistant"/>
                <a:cs typeface="Assistant"/>
                <a:sym typeface="Assistant"/>
              </a:rPr>
              <a:t>40000</a:t>
            </a:r>
            <a:endParaRPr sz="800">
              <a:latin typeface="Assistant"/>
              <a:ea typeface="Assistant"/>
              <a:cs typeface="Assistant"/>
              <a:sym typeface="Assistant"/>
            </a:endParaRPr>
          </a:p>
        </p:txBody>
      </p:sp>
      <p:sp>
        <p:nvSpPr>
          <p:cNvPr id="230" name="Google Shape;230;p47"/>
          <p:cNvSpPr txBox="1"/>
          <p:nvPr/>
        </p:nvSpPr>
        <p:spPr>
          <a:xfrm>
            <a:off x="5305206" y="2920555"/>
            <a:ext cx="6399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800">
                <a:latin typeface="Assistant"/>
                <a:ea typeface="Assistant"/>
                <a:cs typeface="Assistant"/>
                <a:sym typeface="Assistant"/>
              </a:rPr>
              <a:t>50000</a:t>
            </a:r>
            <a:endParaRPr sz="800">
              <a:latin typeface="Assistant"/>
              <a:ea typeface="Assistant"/>
              <a:cs typeface="Assistant"/>
              <a:sym typeface="Assistant"/>
            </a:endParaRPr>
          </a:p>
        </p:txBody>
      </p:sp>
      <p:sp>
        <p:nvSpPr>
          <p:cNvPr id="231" name="Google Shape;231;p47"/>
          <p:cNvSpPr txBox="1"/>
          <p:nvPr/>
        </p:nvSpPr>
        <p:spPr>
          <a:xfrm>
            <a:off x="5748908" y="4550905"/>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0</a:t>
            </a:r>
            <a:endParaRPr sz="1000">
              <a:latin typeface="Assistant"/>
              <a:ea typeface="Assistant"/>
              <a:cs typeface="Assistant"/>
              <a:sym typeface="Assistant"/>
            </a:endParaRPr>
          </a:p>
        </p:txBody>
      </p:sp>
      <p:sp>
        <p:nvSpPr>
          <p:cNvPr id="232" name="Google Shape;232;p47"/>
          <p:cNvSpPr txBox="1"/>
          <p:nvPr/>
        </p:nvSpPr>
        <p:spPr>
          <a:xfrm>
            <a:off x="6173708" y="4550905"/>
            <a:ext cx="4248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1000</a:t>
            </a:r>
            <a:endParaRPr sz="1000">
              <a:latin typeface="Assistant"/>
              <a:ea typeface="Assistant"/>
              <a:cs typeface="Assistant"/>
              <a:sym typeface="Assistant"/>
            </a:endParaRPr>
          </a:p>
        </p:txBody>
      </p:sp>
      <p:sp>
        <p:nvSpPr>
          <p:cNvPr id="233" name="Google Shape;233;p47"/>
          <p:cNvSpPr txBox="1"/>
          <p:nvPr/>
        </p:nvSpPr>
        <p:spPr>
          <a:xfrm>
            <a:off x="6598508" y="4550905"/>
            <a:ext cx="4248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2000</a:t>
            </a:r>
            <a:endParaRPr sz="1000">
              <a:latin typeface="Assistant"/>
              <a:ea typeface="Assistant"/>
              <a:cs typeface="Assistant"/>
              <a:sym typeface="Assistant"/>
            </a:endParaRPr>
          </a:p>
        </p:txBody>
      </p:sp>
      <p:sp>
        <p:nvSpPr>
          <p:cNvPr id="234" name="Google Shape;234;p47"/>
          <p:cNvSpPr txBox="1"/>
          <p:nvPr/>
        </p:nvSpPr>
        <p:spPr>
          <a:xfrm>
            <a:off x="7023308" y="4550905"/>
            <a:ext cx="4248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3000</a:t>
            </a:r>
            <a:endParaRPr sz="1000">
              <a:latin typeface="Assistant"/>
              <a:ea typeface="Assistant"/>
              <a:cs typeface="Assistant"/>
              <a:sym typeface="Assistant"/>
            </a:endParaRPr>
          </a:p>
        </p:txBody>
      </p:sp>
      <p:sp>
        <p:nvSpPr>
          <p:cNvPr id="235" name="Google Shape;235;p47"/>
          <p:cNvSpPr txBox="1"/>
          <p:nvPr/>
        </p:nvSpPr>
        <p:spPr>
          <a:xfrm>
            <a:off x="7448108" y="4550905"/>
            <a:ext cx="4248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4000</a:t>
            </a:r>
            <a:endParaRPr sz="1000">
              <a:latin typeface="Assistant"/>
              <a:ea typeface="Assistant"/>
              <a:cs typeface="Assistant"/>
              <a:sym typeface="Assistant"/>
            </a:endParaRPr>
          </a:p>
        </p:txBody>
      </p:sp>
      <p:sp>
        <p:nvSpPr>
          <p:cNvPr id="236" name="Google Shape;236;p47"/>
          <p:cNvSpPr txBox="1"/>
          <p:nvPr/>
        </p:nvSpPr>
        <p:spPr>
          <a:xfrm>
            <a:off x="7147075" y="4090250"/>
            <a:ext cx="1635300" cy="36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Assistant"/>
                <a:ea typeface="Assistant"/>
                <a:cs typeface="Assistant"/>
                <a:sym typeface="Assistant"/>
              </a:rPr>
              <a:t>when n gets bigger!</a:t>
            </a:r>
            <a:endParaRPr i="1">
              <a:latin typeface="Assistant"/>
              <a:ea typeface="Assistant"/>
              <a:cs typeface="Assistant"/>
              <a:sym typeface="Assistant"/>
            </a:endParaRPr>
          </a:p>
        </p:txBody>
      </p:sp>
      <p:sp>
        <p:nvSpPr>
          <p:cNvPr id="237" name="Google Shape;237;p47"/>
          <p:cNvSpPr txBox="1"/>
          <p:nvPr/>
        </p:nvSpPr>
        <p:spPr>
          <a:xfrm>
            <a:off x="6796107" y="4840100"/>
            <a:ext cx="1283100" cy="19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n (input size)</a:t>
            </a:r>
            <a:endParaRPr>
              <a:latin typeface="Assistant"/>
              <a:ea typeface="Assistant"/>
              <a:cs typeface="Assistant"/>
              <a:sym typeface="Assistant"/>
            </a:endParaRPr>
          </a:p>
        </p:txBody>
      </p:sp>
      <p:sp>
        <p:nvSpPr>
          <p:cNvPr id="238" name="Google Shape;238;p47"/>
          <p:cNvSpPr txBox="1"/>
          <p:nvPr/>
        </p:nvSpPr>
        <p:spPr>
          <a:xfrm>
            <a:off x="7864983" y="4550892"/>
            <a:ext cx="424800" cy="2892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5000</a:t>
            </a:r>
            <a:endParaRPr sz="1000">
              <a:latin typeface="Assistant"/>
              <a:ea typeface="Assistant"/>
              <a:cs typeface="Assistant"/>
              <a:sym typeface="Assistant"/>
            </a:endParaRPr>
          </a:p>
        </p:txBody>
      </p:sp>
      <p:sp>
        <p:nvSpPr>
          <p:cNvPr id="239" name="Google Shape;239;p47"/>
          <p:cNvSpPr/>
          <p:nvPr/>
        </p:nvSpPr>
        <p:spPr>
          <a:xfrm>
            <a:off x="6025875" y="2868925"/>
            <a:ext cx="957775" cy="1716750"/>
          </a:xfrm>
          <a:custGeom>
            <a:avLst/>
            <a:gdLst/>
            <a:ahLst/>
            <a:cxnLst/>
            <a:rect l="l" t="t" r="r" b="b"/>
            <a:pathLst>
              <a:path w="38311" h="68670" extrusionOk="0">
                <a:moveTo>
                  <a:pt x="0" y="68670"/>
                </a:moveTo>
                <a:cubicBezTo>
                  <a:pt x="2651" y="67586"/>
                  <a:pt x="10783" y="67827"/>
                  <a:pt x="15903" y="62165"/>
                </a:cubicBezTo>
                <a:cubicBezTo>
                  <a:pt x="21023" y="56503"/>
                  <a:pt x="26986" y="45057"/>
                  <a:pt x="30721" y="34696"/>
                </a:cubicBezTo>
                <a:cubicBezTo>
                  <a:pt x="34456" y="24335"/>
                  <a:pt x="37046" y="5783"/>
                  <a:pt x="38311" y="0"/>
                </a:cubicBezTo>
              </a:path>
            </a:pathLst>
          </a:custGeom>
          <a:noFill/>
          <a:ln w="19050" cap="flat" cmpd="sng">
            <a:solidFill>
              <a:srgbClr val="8E7CC3"/>
            </a:solidFill>
            <a:prstDash val="dash"/>
            <a:round/>
            <a:headEnd type="none" w="med" len="med"/>
            <a:tailEnd type="none" w="med" len="med"/>
          </a:ln>
        </p:spPr>
      </p:sp>
      <p:sp>
        <p:nvSpPr>
          <p:cNvPr id="240" name="Google Shape;240;p47"/>
          <p:cNvSpPr/>
          <p:nvPr/>
        </p:nvSpPr>
        <p:spPr>
          <a:xfrm>
            <a:off x="6016850" y="2850850"/>
            <a:ext cx="1635425" cy="1707725"/>
          </a:xfrm>
          <a:custGeom>
            <a:avLst/>
            <a:gdLst/>
            <a:ahLst/>
            <a:cxnLst/>
            <a:rect l="l" t="t" r="r" b="b"/>
            <a:pathLst>
              <a:path w="65417" h="68309" extrusionOk="0">
                <a:moveTo>
                  <a:pt x="0" y="68309"/>
                </a:moveTo>
                <a:cubicBezTo>
                  <a:pt x="3132" y="67285"/>
                  <a:pt x="12650" y="65297"/>
                  <a:pt x="18794" y="62165"/>
                </a:cubicBezTo>
                <a:cubicBezTo>
                  <a:pt x="24938" y="59033"/>
                  <a:pt x="31143" y="55659"/>
                  <a:pt x="36865" y="49515"/>
                </a:cubicBezTo>
                <a:cubicBezTo>
                  <a:pt x="42588" y="43371"/>
                  <a:pt x="48370" y="33553"/>
                  <a:pt x="53129" y="25300"/>
                </a:cubicBezTo>
                <a:cubicBezTo>
                  <a:pt x="57888" y="17048"/>
                  <a:pt x="63369" y="4217"/>
                  <a:pt x="65417" y="0"/>
                </a:cubicBezTo>
              </a:path>
            </a:pathLst>
          </a:custGeom>
          <a:noFill/>
          <a:ln w="19050" cap="flat" cmpd="sng">
            <a:solidFill>
              <a:schemeClr val="accent4"/>
            </a:solidFill>
            <a:prstDash val="solid"/>
            <a:round/>
            <a:headEnd type="none" w="med" len="med"/>
            <a:tailEnd type="none" w="med" len="med"/>
          </a:ln>
        </p:spPr>
      </p:sp>
      <p:cxnSp>
        <p:nvCxnSpPr>
          <p:cNvPr id="241" name="Google Shape;241;p47"/>
          <p:cNvCxnSpPr/>
          <p:nvPr/>
        </p:nvCxnSpPr>
        <p:spPr>
          <a:xfrm rot="10800000" flipH="1">
            <a:off x="5041000" y="3031625"/>
            <a:ext cx="2502900" cy="397500"/>
          </a:xfrm>
          <a:prstGeom prst="straightConnector1">
            <a:avLst/>
          </a:prstGeom>
          <a:noFill/>
          <a:ln w="9525" cap="flat" cmpd="sng">
            <a:solidFill>
              <a:schemeClr val="dk2"/>
            </a:solidFill>
            <a:prstDash val="solid"/>
            <a:round/>
            <a:headEnd type="none" w="med" len="med"/>
            <a:tailEnd type="stealth" w="med" len="med"/>
          </a:ln>
        </p:spPr>
      </p:cxnSp>
      <p:cxnSp>
        <p:nvCxnSpPr>
          <p:cNvPr id="242" name="Google Shape;242;p47"/>
          <p:cNvCxnSpPr/>
          <p:nvPr/>
        </p:nvCxnSpPr>
        <p:spPr>
          <a:xfrm rot="10800000" flipH="1">
            <a:off x="5013900" y="4016350"/>
            <a:ext cx="1626600" cy="54300"/>
          </a:xfrm>
          <a:prstGeom prst="straightConnector1">
            <a:avLst/>
          </a:prstGeom>
          <a:noFill/>
          <a:ln w="9525" cap="flat" cmpd="sng">
            <a:solidFill>
              <a:schemeClr val="dk2"/>
            </a:solidFill>
            <a:prstDash val="solid"/>
            <a:round/>
            <a:headEnd type="none" w="med" len="med"/>
            <a:tailEnd type="stealth" w="med" len="med"/>
          </a:ln>
        </p:spPr>
      </p:cxnSp>
      <p:sp>
        <p:nvSpPr>
          <p:cNvPr id="243" name="Google Shape;243;p47"/>
          <p:cNvSpPr/>
          <p:nvPr/>
        </p:nvSpPr>
        <p:spPr>
          <a:xfrm>
            <a:off x="893700" y="2986375"/>
            <a:ext cx="2855400" cy="1643400"/>
          </a:xfrm>
          <a:prstGeom prst="corner">
            <a:avLst>
              <a:gd name="adj1" fmla="val 2191"/>
              <a:gd name="adj2" fmla="val 254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7"/>
          <p:cNvSpPr txBox="1"/>
          <p:nvPr/>
        </p:nvSpPr>
        <p:spPr>
          <a:xfrm rot="-5400000">
            <a:off x="-242700" y="3593300"/>
            <a:ext cx="1283100" cy="2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ssistant"/>
                <a:ea typeface="Assistant"/>
                <a:cs typeface="Assistant"/>
                <a:sym typeface="Assistant"/>
              </a:rPr>
              <a:t>Runtime (ms)</a:t>
            </a:r>
            <a:endParaRPr sz="1200">
              <a:latin typeface="Assistant"/>
              <a:ea typeface="Assistant"/>
              <a:cs typeface="Assistant"/>
              <a:sym typeface="Assistant"/>
            </a:endParaRPr>
          </a:p>
        </p:txBody>
      </p:sp>
      <p:sp>
        <p:nvSpPr>
          <p:cNvPr id="245" name="Google Shape;245;p47"/>
          <p:cNvSpPr txBox="1"/>
          <p:nvPr/>
        </p:nvSpPr>
        <p:spPr>
          <a:xfrm>
            <a:off x="507308" y="441794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0</a:t>
            </a:r>
            <a:endParaRPr sz="1000">
              <a:latin typeface="Assistant"/>
              <a:ea typeface="Assistant"/>
              <a:cs typeface="Assistant"/>
              <a:sym typeface="Assistant"/>
            </a:endParaRPr>
          </a:p>
        </p:txBody>
      </p:sp>
      <p:sp>
        <p:nvSpPr>
          <p:cNvPr id="246" name="Google Shape;246;p47"/>
          <p:cNvSpPr txBox="1"/>
          <p:nvPr/>
        </p:nvSpPr>
        <p:spPr>
          <a:xfrm>
            <a:off x="507312" y="412639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500</a:t>
            </a:r>
            <a:endParaRPr sz="1000">
              <a:latin typeface="Assistant"/>
              <a:ea typeface="Assistant"/>
              <a:cs typeface="Assistant"/>
              <a:sym typeface="Assistant"/>
            </a:endParaRPr>
          </a:p>
        </p:txBody>
      </p:sp>
      <p:sp>
        <p:nvSpPr>
          <p:cNvPr id="247" name="Google Shape;247;p47"/>
          <p:cNvSpPr txBox="1"/>
          <p:nvPr/>
        </p:nvSpPr>
        <p:spPr>
          <a:xfrm>
            <a:off x="400632" y="3837192"/>
            <a:ext cx="5316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1000</a:t>
            </a:r>
            <a:endParaRPr sz="1000">
              <a:latin typeface="Assistant"/>
              <a:ea typeface="Assistant"/>
              <a:cs typeface="Assistant"/>
              <a:sym typeface="Assistant"/>
            </a:endParaRPr>
          </a:p>
        </p:txBody>
      </p:sp>
      <p:sp>
        <p:nvSpPr>
          <p:cNvPr id="248" name="Google Shape;248;p47"/>
          <p:cNvSpPr txBox="1"/>
          <p:nvPr/>
        </p:nvSpPr>
        <p:spPr>
          <a:xfrm>
            <a:off x="292206" y="3547996"/>
            <a:ext cx="6399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1500</a:t>
            </a:r>
            <a:endParaRPr sz="1000">
              <a:latin typeface="Assistant"/>
              <a:ea typeface="Assistant"/>
              <a:cs typeface="Assistant"/>
              <a:sym typeface="Assistant"/>
            </a:endParaRPr>
          </a:p>
        </p:txBody>
      </p:sp>
      <p:sp>
        <p:nvSpPr>
          <p:cNvPr id="249" name="Google Shape;249;p47"/>
          <p:cNvSpPr txBox="1"/>
          <p:nvPr/>
        </p:nvSpPr>
        <p:spPr>
          <a:xfrm>
            <a:off x="292206" y="3229188"/>
            <a:ext cx="6399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2000</a:t>
            </a:r>
            <a:endParaRPr sz="1000">
              <a:latin typeface="Assistant"/>
              <a:ea typeface="Assistant"/>
              <a:cs typeface="Assistant"/>
              <a:sym typeface="Assistant"/>
            </a:endParaRPr>
          </a:p>
        </p:txBody>
      </p:sp>
      <p:sp>
        <p:nvSpPr>
          <p:cNvPr id="250" name="Google Shape;250;p47"/>
          <p:cNvSpPr txBox="1"/>
          <p:nvPr/>
        </p:nvSpPr>
        <p:spPr>
          <a:xfrm>
            <a:off x="292206" y="2939992"/>
            <a:ext cx="6399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2500</a:t>
            </a:r>
            <a:endParaRPr sz="1000">
              <a:latin typeface="Assistant"/>
              <a:ea typeface="Assistant"/>
              <a:cs typeface="Assistant"/>
              <a:sym typeface="Assistant"/>
            </a:endParaRPr>
          </a:p>
        </p:txBody>
      </p:sp>
      <p:sp>
        <p:nvSpPr>
          <p:cNvPr id="251" name="Google Shape;251;p47"/>
          <p:cNvSpPr txBox="1"/>
          <p:nvPr/>
        </p:nvSpPr>
        <p:spPr>
          <a:xfrm>
            <a:off x="659708" y="457034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0</a:t>
            </a:r>
            <a:endParaRPr sz="1000">
              <a:latin typeface="Assistant"/>
              <a:ea typeface="Assistant"/>
              <a:cs typeface="Assistant"/>
              <a:sym typeface="Assistant"/>
            </a:endParaRPr>
          </a:p>
        </p:txBody>
      </p:sp>
      <p:sp>
        <p:nvSpPr>
          <p:cNvPr id="252" name="Google Shape;252;p47"/>
          <p:cNvSpPr txBox="1"/>
          <p:nvPr/>
        </p:nvSpPr>
        <p:spPr>
          <a:xfrm>
            <a:off x="1084508" y="457034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100</a:t>
            </a:r>
            <a:endParaRPr sz="1000">
              <a:latin typeface="Assistant"/>
              <a:ea typeface="Assistant"/>
              <a:cs typeface="Assistant"/>
              <a:sym typeface="Assistant"/>
            </a:endParaRPr>
          </a:p>
        </p:txBody>
      </p:sp>
      <p:sp>
        <p:nvSpPr>
          <p:cNvPr id="253" name="Google Shape;253;p47"/>
          <p:cNvSpPr txBox="1"/>
          <p:nvPr/>
        </p:nvSpPr>
        <p:spPr>
          <a:xfrm>
            <a:off x="1509308" y="457034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200</a:t>
            </a:r>
            <a:endParaRPr sz="1000">
              <a:latin typeface="Assistant"/>
              <a:ea typeface="Assistant"/>
              <a:cs typeface="Assistant"/>
              <a:sym typeface="Assistant"/>
            </a:endParaRPr>
          </a:p>
        </p:txBody>
      </p:sp>
      <p:sp>
        <p:nvSpPr>
          <p:cNvPr id="254" name="Google Shape;254;p47"/>
          <p:cNvSpPr txBox="1"/>
          <p:nvPr/>
        </p:nvSpPr>
        <p:spPr>
          <a:xfrm>
            <a:off x="1934108" y="457034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300</a:t>
            </a:r>
            <a:endParaRPr sz="1000">
              <a:latin typeface="Assistant"/>
              <a:ea typeface="Assistant"/>
              <a:cs typeface="Assistant"/>
              <a:sym typeface="Assistant"/>
            </a:endParaRPr>
          </a:p>
        </p:txBody>
      </p:sp>
      <p:sp>
        <p:nvSpPr>
          <p:cNvPr id="255" name="Google Shape;255;p47"/>
          <p:cNvSpPr txBox="1"/>
          <p:nvPr/>
        </p:nvSpPr>
        <p:spPr>
          <a:xfrm>
            <a:off x="2358908" y="457034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400</a:t>
            </a:r>
            <a:endParaRPr sz="1000">
              <a:latin typeface="Assistant"/>
              <a:ea typeface="Assistant"/>
              <a:cs typeface="Assistant"/>
              <a:sym typeface="Assistant"/>
            </a:endParaRPr>
          </a:p>
        </p:txBody>
      </p:sp>
      <p:sp>
        <p:nvSpPr>
          <p:cNvPr id="256" name="Google Shape;256;p47"/>
          <p:cNvSpPr txBox="1"/>
          <p:nvPr/>
        </p:nvSpPr>
        <p:spPr>
          <a:xfrm>
            <a:off x="2783708" y="457034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500</a:t>
            </a:r>
            <a:endParaRPr sz="1000">
              <a:latin typeface="Assistant"/>
              <a:ea typeface="Assistant"/>
              <a:cs typeface="Assistant"/>
              <a:sym typeface="Assistant"/>
            </a:endParaRPr>
          </a:p>
        </p:txBody>
      </p:sp>
      <p:sp>
        <p:nvSpPr>
          <p:cNvPr id="257" name="Google Shape;257;p47"/>
          <p:cNvSpPr txBox="1"/>
          <p:nvPr/>
        </p:nvSpPr>
        <p:spPr>
          <a:xfrm>
            <a:off x="3208508" y="4570342"/>
            <a:ext cx="424800" cy="28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Assistant"/>
                <a:ea typeface="Assistant"/>
                <a:cs typeface="Assistant"/>
                <a:sym typeface="Assistant"/>
              </a:rPr>
              <a:t>600</a:t>
            </a:r>
            <a:endParaRPr sz="1000">
              <a:latin typeface="Assistant"/>
              <a:ea typeface="Assistant"/>
              <a:cs typeface="Assistant"/>
              <a:sym typeface="Assistant"/>
            </a:endParaRPr>
          </a:p>
        </p:txBody>
      </p:sp>
      <p:sp>
        <p:nvSpPr>
          <p:cNvPr id="258" name="Google Shape;258;p47"/>
          <p:cNvSpPr txBox="1"/>
          <p:nvPr/>
        </p:nvSpPr>
        <p:spPr>
          <a:xfrm>
            <a:off x="3596550" y="3353288"/>
            <a:ext cx="1950900" cy="4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E69138"/>
                </a:solidFill>
                <a:latin typeface="Assistant"/>
                <a:ea typeface="Assistant"/>
                <a:cs typeface="Assistant"/>
                <a:sym typeface="Assistant"/>
              </a:rPr>
              <a:t>0.1n</a:t>
            </a:r>
            <a:r>
              <a:rPr lang="en" sz="1800" b="1" baseline="30000">
                <a:solidFill>
                  <a:srgbClr val="E69138"/>
                </a:solidFill>
                <a:latin typeface="Assistant"/>
                <a:ea typeface="Assistant"/>
                <a:cs typeface="Assistant"/>
                <a:sym typeface="Assistant"/>
              </a:rPr>
              <a:t>1.6 </a:t>
            </a:r>
            <a:r>
              <a:rPr lang="en" sz="1800" b="1">
                <a:solidFill>
                  <a:srgbClr val="E69138"/>
                </a:solidFill>
                <a:latin typeface="Assistant"/>
                <a:ea typeface="Assistant"/>
                <a:cs typeface="Assistant"/>
                <a:sym typeface="Assistant"/>
              </a:rPr>
              <a:t>+ 300</a:t>
            </a:r>
            <a:endParaRPr sz="1800" b="1">
              <a:solidFill>
                <a:srgbClr val="E69138"/>
              </a:solidFill>
              <a:latin typeface="Assistant"/>
              <a:ea typeface="Assistant"/>
              <a:cs typeface="Assistant"/>
              <a:sym typeface="Assistant"/>
            </a:endParaRPr>
          </a:p>
        </p:txBody>
      </p:sp>
      <p:sp>
        <p:nvSpPr>
          <p:cNvPr id="259" name="Google Shape;259;p47"/>
          <p:cNvSpPr txBox="1"/>
          <p:nvPr/>
        </p:nvSpPr>
        <p:spPr>
          <a:xfrm>
            <a:off x="3876750" y="3837200"/>
            <a:ext cx="1390500" cy="4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8E7CC3"/>
                </a:solidFill>
                <a:latin typeface="Assistant"/>
                <a:ea typeface="Assistant"/>
                <a:cs typeface="Assistant"/>
                <a:sym typeface="Assistant"/>
              </a:rPr>
              <a:t>0.008n</a:t>
            </a:r>
            <a:r>
              <a:rPr lang="en" sz="1800" b="1" baseline="30000">
                <a:solidFill>
                  <a:srgbClr val="8E7CC3"/>
                </a:solidFill>
                <a:latin typeface="Assistant"/>
                <a:ea typeface="Assistant"/>
                <a:cs typeface="Assistant"/>
                <a:sym typeface="Assistant"/>
              </a:rPr>
              <a:t>2</a:t>
            </a:r>
            <a:endParaRPr sz="1800" b="1">
              <a:solidFill>
                <a:srgbClr val="8E7CC3"/>
              </a:solidFill>
              <a:latin typeface="Assistant"/>
              <a:ea typeface="Assistant"/>
              <a:cs typeface="Assistant"/>
              <a:sym typeface="Assistant"/>
            </a:endParaRPr>
          </a:p>
        </p:txBody>
      </p:sp>
      <p:sp>
        <p:nvSpPr>
          <p:cNvPr id="260" name="Google Shape;260;p47"/>
          <p:cNvSpPr txBox="1"/>
          <p:nvPr/>
        </p:nvSpPr>
        <p:spPr>
          <a:xfrm>
            <a:off x="1200875" y="2914100"/>
            <a:ext cx="1518000" cy="36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Assistant"/>
                <a:ea typeface="Assistant"/>
                <a:cs typeface="Assistant"/>
                <a:sym typeface="Assistant"/>
              </a:rPr>
              <a:t>when n is small...</a:t>
            </a:r>
            <a:endParaRPr i="1">
              <a:latin typeface="Assistant"/>
              <a:ea typeface="Assistant"/>
              <a:cs typeface="Assistant"/>
              <a:sym typeface="Assistant"/>
            </a:endParaRPr>
          </a:p>
        </p:txBody>
      </p:sp>
      <p:cxnSp>
        <p:nvCxnSpPr>
          <p:cNvPr id="261" name="Google Shape;261;p47"/>
          <p:cNvCxnSpPr/>
          <p:nvPr/>
        </p:nvCxnSpPr>
        <p:spPr>
          <a:xfrm rot="10800000">
            <a:off x="2791050" y="3862700"/>
            <a:ext cx="1314300" cy="198900"/>
          </a:xfrm>
          <a:prstGeom prst="straightConnector1">
            <a:avLst/>
          </a:prstGeom>
          <a:noFill/>
          <a:ln w="9525" cap="flat" cmpd="sng">
            <a:solidFill>
              <a:schemeClr val="dk2"/>
            </a:solidFill>
            <a:prstDash val="solid"/>
            <a:round/>
            <a:headEnd type="none" w="med" len="med"/>
            <a:tailEnd type="stealth" w="med" len="med"/>
          </a:ln>
        </p:spPr>
      </p:cxnSp>
      <p:cxnSp>
        <p:nvCxnSpPr>
          <p:cNvPr id="262" name="Google Shape;262;p47"/>
          <p:cNvCxnSpPr/>
          <p:nvPr/>
        </p:nvCxnSpPr>
        <p:spPr>
          <a:xfrm rot="10800000">
            <a:off x="3288100" y="3185150"/>
            <a:ext cx="759000" cy="225900"/>
          </a:xfrm>
          <a:prstGeom prst="straightConnector1">
            <a:avLst/>
          </a:prstGeom>
          <a:noFill/>
          <a:ln w="9525" cap="flat" cmpd="sng">
            <a:solidFill>
              <a:schemeClr val="dk2"/>
            </a:solidFill>
            <a:prstDash val="solid"/>
            <a:round/>
            <a:headEnd type="none" w="med" len="med"/>
            <a:tailEnd type="stealth" w="med" len="med"/>
          </a:ln>
        </p:spPr>
      </p:cxnSp>
      <p:sp>
        <p:nvSpPr>
          <p:cNvPr id="263" name="Google Shape;263;p47"/>
          <p:cNvSpPr txBox="1"/>
          <p:nvPr/>
        </p:nvSpPr>
        <p:spPr>
          <a:xfrm>
            <a:off x="1657150" y="4840100"/>
            <a:ext cx="1283100" cy="19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n (input size)</a:t>
            </a:r>
            <a:endParaRPr>
              <a:latin typeface="Assistant"/>
              <a:ea typeface="Assistant"/>
              <a:cs typeface="Assistant"/>
              <a:sym typeface="Assistant"/>
            </a:endParaRPr>
          </a:p>
        </p:txBody>
      </p:sp>
      <p:sp>
        <p:nvSpPr>
          <p:cNvPr id="264" name="Google Shape;264;p47"/>
          <p:cNvSpPr/>
          <p:nvPr/>
        </p:nvSpPr>
        <p:spPr>
          <a:xfrm>
            <a:off x="911750" y="3158050"/>
            <a:ext cx="2728750" cy="1427625"/>
          </a:xfrm>
          <a:custGeom>
            <a:avLst/>
            <a:gdLst/>
            <a:ahLst/>
            <a:cxnLst/>
            <a:rect l="l" t="t" r="r" b="b"/>
            <a:pathLst>
              <a:path w="109150" h="57105" extrusionOk="0">
                <a:moveTo>
                  <a:pt x="0" y="57105"/>
                </a:moveTo>
                <a:cubicBezTo>
                  <a:pt x="3675" y="56744"/>
                  <a:pt x="13373" y="57286"/>
                  <a:pt x="22047" y="54937"/>
                </a:cubicBezTo>
                <a:cubicBezTo>
                  <a:pt x="30721" y="52588"/>
                  <a:pt x="42528" y="48010"/>
                  <a:pt x="52045" y="43010"/>
                </a:cubicBezTo>
                <a:cubicBezTo>
                  <a:pt x="61562" y="38010"/>
                  <a:pt x="69634" y="32107"/>
                  <a:pt x="79151" y="24939"/>
                </a:cubicBezTo>
                <a:cubicBezTo>
                  <a:pt x="88669" y="17771"/>
                  <a:pt x="104150" y="4157"/>
                  <a:pt x="109150" y="0"/>
                </a:cubicBezTo>
              </a:path>
            </a:pathLst>
          </a:custGeom>
          <a:noFill/>
          <a:ln w="19050" cap="flat" cmpd="sng">
            <a:solidFill>
              <a:srgbClr val="8E7CC3"/>
            </a:solidFill>
            <a:prstDash val="dash"/>
            <a:round/>
            <a:headEnd type="none" w="med" len="med"/>
            <a:tailEnd type="none" w="med" len="med"/>
          </a:ln>
        </p:spPr>
      </p:sp>
      <p:sp>
        <p:nvSpPr>
          <p:cNvPr id="265" name="Google Shape;265;p47"/>
          <p:cNvSpPr/>
          <p:nvPr/>
        </p:nvSpPr>
        <p:spPr>
          <a:xfrm>
            <a:off x="938850" y="3031554"/>
            <a:ext cx="2493825" cy="1409550"/>
          </a:xfrm>
          <a:custGeom>
            <a:avLst/>
            <a:gdLst/>
            <a:ahLst/>
            <a:cxnLst/>
            <a:rect l="l" t="t" r="r" b="b"/>
            <a:pathLst>
              <a:path w="99753" h="56382" extrusionOk="0">
                <a:moveTo>
                  <a:pt x="0" y="56382"/>
                </a:moveTo>
                <a:cubicBezTo>
                  <a:pt x="3193" y="55539"/>
                  <a:pt x="10783" y="54756"/>
                  <a:pt x="19156" y="51322"/>
                </a:cubicBezTo>
                <a:cubicBezTo>
                  <a:pt x="27529" y="47889"/>
                  <a:pt x="40540" y="41383"/>
                  <a:pt x="50238" y="35781"/>
                </a:cubicBezTo>
                <a:cubicBezTo>
                  <a:pt x="59936" y="30179"/>
                  <a:pt x="69093" y="23674"/>
                  <a:pt x="77345" y="17710"/>
                </a:cubicBezTo>
                <a:cubicBezTo>
                  <a:pt x="85598" y="11747"/>
                  <a:pt x="96018" y="2952"/>
                  <a:pt x="99753" y="0"/>
                </a:cubicBezTo>
              </a:path>
            </a:pathLst>
          </a:custGeom>
          <a:noFill/>
          <a:ln w="19050" cap="flat" cmpd="sng">
            <a:solidFill>
              <a:schemeClr val="accent4"/>
            </a:solidFill>
            <a:prstDash val="solid"/>
            <a:round/>
            <a:headEnd type="none" w="med" len="med"/>
            <a:tailEnd type="none" w="med" len="med"/>
          </a:ln>
        </p:spPr>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9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DOES IT WORK?</a:t>
            </a:r>
            <a:endParaRPr sz="3600">
              <a:solidFill>
                <a:schemeClr val="accent5"/>
              </a:solidFill>
              <a:latin typeface="Lato Light"/>
              <a:ea typeface="Lato Light"/>
              <a:cs typeface="Lato Light"/>
              <a:sym typeface="Lato Light"/>
            </a:endParaRPr>
          </a:p>
        </p:txBody>
      </p:sp>
      <p:sp>
        <p:nvSpPr>
          <p:cNvPr id="866" name="Google Shape;866;p92"/>
          <p:cNvSpPr/>
          <p:nvPr/>
        </p:nvSpPr>
        <p:spPr>
          <a:xfrm>
            <a:off x="717800" y="1664425"/>
            <a:ext cx="7843800" cy="21141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HERE’S WHAT WE FOCUS ON:</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1000" b="1">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a:solidFill>
                  <a:schemeClr val="dk1"/>
                </a:solidFill>
                <a:latin typeface="Assistant"/>
                <a:ea typeface="Assistant"/>
                <a:cs typeface="Assistant"/>
                <a:sym typeface="Assistant"/>
              </a:rPr>
              <a:t>Each iteration of the algorithm promises to add one more element to the sorted region.</a:t>
            </a:r>
            <a:endParaRPr sz="1600">
              <a:solidFill>
                <a:schemeClr val="dk1"/>
              </a:solidFill>
              <a:latin typeface="Assistant"/>
              <a:ea typeface="Assistant"/>
              <a:cs typeface="Assistant"/>
              <a:sym typeface="Assistant"/>
            </a:endParaRPr>
          </a:p>
          <a:p>
            <a:pPr marL="0" lvl="0" indent="0" algn="ctr" rtl="0">
              <a:spcBef>
                <a:spcPts val="0"/>
              </a:spcBef>
              <a:spcAft>
                <a:spcPts val="0"/>
              </a:spcAft>
              <a:buNone/>
            </a:pPr>
            <a:endParaRPr sz="700">
              <a:solidFill>
                <a:schemeClr val="dk1"/>
              </a:solidFill>
              <a:latin typeface="Assistant"/>
              <a:ea typeface="Assistant"/>
              <a:cs typeface="Assistant"/>
              <a:sym typeface="Assistant"/>
            </a:endParaRPr>
          </a:p>
          <a:p>
            <a:pPr marL="0" lvl="0" indent="0" algn="ctr" rtl="0">
              <a:spcBef>
                <a:spcPts val="0"/>
              </a:spcBef>
              <a:spcAft>
                <a:spcPts val="0"/>
              </a:spcAft>
              <a:buNone/>
            </a:pPr>
            <a:r>
              <a:rPr lang="en" sz="1900" i="1">
                <a:solidFill>
                  <a:schemeClr val="dk1"/>
                </a:solidFill>
                <a:latin typeface="Assistant"/>
                <a:ea typeface="Assistant"/>
                <a:cs typeface="Assistant"/>
                <a:sym typeface="Assistant"/>
              </a:rPr>
              <a:t>In other words: by the end of iteration i, we’re guaranteed that </a:t>
            </a:r>
            <a:br>
              <a:rPr lang="en" sz="1900" i="1">
                <a:solidFill>
                  <a:schemeClr val="dk1"/>
                </a:solidFill>
                <a:latin typeface="Assistant"/>
                <a:ea typeface="Assistant"/>
                <a:cs typeface="Assistant"/>
                <a:sym typeface="Assistant"/>
              </a:rPr>
            </a:br>
            <a:r>
              <a:rPr lang="en" sz="1900" i="1">
                <a:solidFill>
                  <a:schemeClr val="dk1"/>
                </a:solidFill>
                <a:latin typeface="Assistant"/>
                <a:ea typeface="Assistant"/>
                <a:cs typeface="Assistant"/>
                <a:sym typeface="Assistant"/>
              </a:rPr>
              <a:t>the first </a:t>
            </a:r>
            <a:r>
              <a:rPr lang="en" sz="1900" b="1" i="1">
                <a:solidFill>
                  <a:schemeClr val="dk1"/>
                </a:solidFill>
                <a:latin typeface="Assistant"/>
                <a:ea typeface="Assistant"/>
                <a:cs typeface="Assistant"/>
                <a:sym typeface="Assistant"/>
              </a:rPr>
              <a:t>i+1</a:t>
            </a:r>
            <a:r>
              <a:rPr lang="en" sz="1900" i="1">
                <a:solidFill>
                  <a:schemeClr val="dk1"/>
                </a:solidFill>
                <a:latin typeface="Assistant"/>
                <a:ea typeface="Assistant"/>
                <a:cs typeface="Assistant"/>
                <a:sym typeface="Assistant"/>
              </a:rPr>
              <a:t> elements in the array are sorted.</a:t>
            </a:r>
            <a:endParaRPr sz="1900" i="1">
              <a:solidFill>
                <a:schemeClr val="dk1"/>
              </a:solidFill>
              <a:latin typeface="Assistant"/>
              <a:ea typeface="Assistant"/>
              <a:cs typeface="Assistant"/>
              <a:sym typeface="Assistant"/>
            </a:endParaRPr>
          </a:p>
        </p:txBody>
      </p:sp>
      <p:sp>
        <p:nvSpPr>
          <p:cNvPr id="867" name="Google Shape;867;p92"/>
          <p:cNvSpPr txBox="1"/>
          <p:nvPr/>
        </p:nvSpPr>
        <p:spPr>
          <a:xfrm>
            <a:off x="962250" y="3953050"/>
            <a:ext cx="7219500" cy="9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i="1">
                <a:solidFill>
                  <a:srgbClr val="CC0000"/>
                </a:solidFill>
                <a:latin typeface="Assistant"/>
                <a:ea typeface="Assistant"/>
                <a:cs typeface="Assistant"/>
                <a:sym typeface="Assistant"/>
              </a:rPr>
              <a:t>THIS IS A JOB FOR:</a:t>
            </a:r>
            <a:r>
              <a:rPr lang="en" sz="2600" b="1" i="1">
                <a:solidFill>
                  <a:srgbClr val="CC0000"/>
                </a:solidFill>
                <a:latin typeface="Assistant"/>
                <a:ea typeface="Assistant"/>
                <a:cs typeface="Assistant"/>
                <a:sym typeface="Assistant"/>
              </a:rPr>
              <a:t> </a:t>
            </a:r>
            <a:r>
              <a:rPr lang="en" sz="2800" b="1" i="1">
                <a:solidFill>
                  <a:srgbClr val="CC0000"/>
                </a:solidFill>
                <a:latin typeface="Assistant"/>
                <a:ea typeface="Assistant"/>
                <a:cs typeface="Assistant"/>
                <a:sym typeface="Assistant"/>
              </a:rPr>
              <a:t>PROOF BY INDUCTION!</a:t>
            </a:r>
            <a:endParaRPr sz="2800" b="1" i="1">
              <a:solidFill>
                <a:srgbClr val="CC0000"/>
              </a:solidFill>
              <a:latin typeface="Assistant"/>
              <a:ea typeface="Assistant"/>
              <a:cs typeface="Assistant"/>
              <a:sym typeface="Assistant"/>
            </a:endParaRPr>
          </a:p>
        </p:txBody>
      </p:sp>
      <p:sp>
        <p:nvSpPr>
          <p:cNvPr id="868" name="Google Shape;868;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9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BUILDING AN INFINITE LADDER</a:t>
            </a:r>
            <a:endParaRPr sz="3600">
              <a:solidFill>
                <a:schemeClr val="accent5"/>
              </a:solidFill>
              <a:latin typeface="Lato Light"/>
              <a:ea typeface="Lato Light"/>
              <a:cs typeface="Lato Light"/>
              <a:sym typeface="Lato Light"/>
            </a:endParaRPr>
          </a:p>
        </p:txBody>
      </p:sp>
      <p:sp>
        <p:nvSpPr>
          <p:cNvPr id="874" name="Google Shape;874;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875" name="Google Shape;875;p93"/>
          <p:cNvSpPr/>
          <p:nvPr/>
        </p:nvSpPr>
        <p:spPr>
          <a:xfrm>
            <a:off x="2668500" y="1272175"/>
            <a:ext cx="5531700" cy="844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Assistant"/>
                <a:ea typeface="Assistant"/>
                <a:cs typeface="Assistant"/>
                <a:sym typeface="Assistant"/>
              </a:rPr>
              <a:t>You’re writing foolproof IKEA instructions </a:t>
            </a:r>
            <a:br>
              <a:rPr lang="en" sz="1900">
                <a:solidFill>
                  <a:schemeClr val="dk1"/>
                </a:solidFill>
                <a:latin typeface="Assistant"/>
                <a:ea typeface="Assistant"/>
                <a:cs typeface="Assistant"/>
                <a:sym typeface="Assistant"/>
              </a:rPr>
            </a:br>
            <a:r>
              <a:rPr lang="en" sz="1900">
                <a:solidFill>
                  <a:schemeClr val="dk1"/>
                </a:solidFill>
                <a:latin typeface="Assistant"/>
                <a:ea typeface="Assistant"/>
                <a:cs typeface="Assistant"/>
                <a:sym typeface="Assistant"/>
              </a:rPr>
              <a:t>to build an infinite ladder</a:t>
            </a:r>
            <a:endParaRPr sz="1900">
              <a:solidFill>
                <a:schemeClr val="dk1"/>
              </a:solidFill>
              <a:latin typeface="Assistant"/>
              <a:ea typeface="Assistant"/>
              <a:cs typeface="Assistant"/>
              <a:sym typeface="Assistant"/>
            </a:endParaRPr>
          </a:p>
        </p:txBody>
      </p:sp>
      <p:pic>
        <p:nvPicPr>
          <p:cNvPr id="876" name="Google Shape;876;p93"/>
          <p:cNvPicPr preferRelativeResize="0"/>
          <p:nvPr/>
        </p:nvPicPr>
        <p:blipFill>
          <a:blip r:embed="rId3">
            <a:alphaModFix/>
          </a:blip>
          <a:stretch>
            <a:fillRect/>
          </a:stretch>
        </p:blipFill>
        <p:spPr>
          <a:xfrm flipH="1">
            <a:off x="-505225" y="1229300"/>
            <a:ext cx="3747800" cy="3747800"/>
          </a:xfrm>
          <a:prstGeom prst="rect">
            <a:avLst/>
          </a:prstGeom>
          <a:noFill/>
          <a:ln>
            <a:noFill/>
          </a:ln>
        </p:spPr>
      </p:pic>
      <p:cxnSp>
        <p:nvCxnSpPr>
          <p:cNvPr id="877" name="Google Shape;877;p93"/>
          <p:cNvCxnSpPr/>
          <p:nvPr/>
        </p:nvCxnSpPr>
        <p:spPr>
          <a:xfrm rot="10800000">
            <a:off x="1014500" y="1168500"/>
            <a:ext cx="66600" cy="370200"/>
          </a:xfrm>
          <a:prstGeom prst="straightConnector1">
            <a:avLst/>
          </a:prstGeom>
          <a:noFill/>
          <a:ln w="9525" cap="flat" cmpd="sng">
            <a:solidFill>
              <a:srgbClr val="783F04"/>
            </a:solidFill>
            <a:prstDash val="solid"/>
            <a:round/>
            <a:headEnd type="none" w="med" len="med"/>
            <a:tailEnd type="triangle" w="med" len="med"/>
          </a:ln>
        </p:spPr>
      </p:cxnSp>
      <p:sp>
        <p:nvSpPr>
          <p:cNvPr id="878" name="Google Shape;878;p93"/>
          <p:cNvSpPr/>
          <p:nvPr/>
        </p:nvSpPr>
        <p:spPr>
          <a:xfrm>
            <a:off x="2291400" y="2197675"/>
            <a:ext cx="6285900" cy="2473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457200" lvl="0" indent="-330200" algn="l" rtl="0">
              <a:spcBef>
                <a:spcPts val="0"/>
              </a:spcBef>
              <a:spcAft>
                <a:spcPts val="0"/>
              </a:spcAft>
              <a:buClr>
                <a:schemeClr val="dk1"/>
              </a:buClr>
              <a:buSzPts val="1600"/>
              <a:buFont typeface="Assistant"/>
              <a:buAutoNum type="arabicPeriod"/>
            </a:pPr>
            <a:r>
              <a:rPr lang="en" sz="1600">
                <a:solidFill>
                  <a:schemeClr val="dk1"/>
                </a:solidFill>
                <a:latin typeface="Assistant"/>
                <a:ea typeface="Assistant"/>
                <a:cs typeface="Assistant"/>
                <a:sym typeface="Assistant"/>
              </a:rPr>
              <a:t>First, give instructions on how to build the first step of the ladder</a:t>
            </a:r>
            <a:endParaRPr sz="1600">
              <a:solidFill>
                <a:schemeClr val="dk1"/>
              </a:solidFill>
              <a:latin typeface="Assistant"/>
              <a:ea typeface="Assistant"/>
              <a:cs typeface="Assistant"/>
              <a:sym typeface="Assistant"/>
            </a:endParaRPr>
          </a:p>
          <a:p>
            <a:pPr marL="457200" lvl="0" indent="-330200" algn="l" rtl="0">
              <a:spcBef>
                <a:spcPts val="1000"/>
              </a:spcBef>
              <a:spcAft>
                <a:spcPts val="0"/>
              </a:spcAft>
              <a:buClr>
                <a:schemeClr val="dk1"/>
              </a:buClr>
              <a:buSzPts val="1600"/>
              <a:buFont typeface="Assistant"/>
              <a:buAutoNum type="arabicPeriod"/>
            </a:pPr>
            <a:r>
              <a:rPr lang="en" sz="1600">
                <a:solidFill>
                  <a:schemeClr val="dk1"/>
                </a:solidFill>
                <a:latin typeface="Assistant"/>
                <a:ea typeface="Assistant"/>
                <a:cs typeface="Assistant"/>
                <a:sym typeface="Assistant"/>
              </a:rPr>
              <a:t>Then, assuming we’ve built some step k, give instructions on how to build the next step (k+1)! This step may need to rely on the fact that step k is already built</a:t>
            </a:r>
            <a:endParaRPr sz="1600">
              <a:solidFill>
                <a:schemeClr val="dk1"/>
              </a:solidFill>
              <a:latin typeface="Assistant"/>
              <a:ea typeface="Assistant"/>
              <a:cs typeface="Assistant"/>
              <a:sym typeface="Assistant"/>
            </a:endParaRPr>
          </a:p>
          <a:p>
            <a:pPr marL="457200" lvl="0" indent="-330200" algn="l" rtl="0">
              <a:spcBef>
                <a:spcPts val="1000"/>
              </a:spcBef>
              <a:spcAft>
                <a:spcPts val="0"/>
              </a:spcAft>
              <a:buClr>
                <a:schemeClr val="dk1"/>
              </a:buClr>
              <a:buSzPts val="1600"/>
              <a:buFont typeface="Assistant"/>
              <a:buAutoNum type="arabicPeriod"/>
            </a:pPr>
            <a:r>
              <a:rPr lang="en" sz="1600">
                <a:solidFill>
                  <a:schemeClr val="dk1"/>
                </a:solidFill>
                <a:latin typeface="Assistant"/>
                <a:ea typeface="Assistant"/>
                <a:cs typeface="Assistant"/>
                <a:sym typeface="Assistant"/>
              </a:rPr>
              <a:t>Then, you can celebrate, knowing that your ladder can theoretically be built so that </a:t>
            </a:r>
            <a:r>
              <a:rPr lang="en" sz="1600" i="1">
                <a:solidFill>
                  <a:schemeClr val="dk1"/>
                </a:solidFill>
                <a:latin typeface="Assistant"/>
                <a:ea typeface="Assistant"/>
                <a:cs typeface="Assistant"/>
                <a:sym typeface="Assistant"/>
              </a:rPr>
              <a:t>for any (positive) value i, the i-th step exists!</a:t>
            </a:r>
            <a:endParaRPr sz="1600" i="1">
              <a:solidFill>
                <a:schemeClr val="dk1"/>
              </a:solidFill>
              <a:latin typeface="Assistant"/>
              <a:ea typeface="Assistant"/>
              <a:cs typeface="Assistant"/>
              <a:sym typeface="Assistan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9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4 INGREDIENTS OF INDUCTION</a:t>
            </a:r>
            <a:endParaRPr sz="3600">
              <a:solidFill>
                <a:schemeClr val="accent5"/>
              </a:solidFill>
              <a:latin typeface="Lato Light"/>
              <a:ea typeface="Lato Light"/>
              <a:cs typeface="Lato Light"/>
              <a:sym typeface="Lato Light"/>
            </a:endParaRPr>
          </a:p>
        </p:txBody>
      </p:sp>
      <p:sp>
        <p:nvSpPr>
          <p:cNvPr id="884" name="Google Shape;884;p94"/>
          <p:cNvSpPr/>
          <p:nvPr/>
        </p:nvSpPr>
        <p:spPr>
          <a:xfrm>
            <a:off x="996000" y="1201775"/>
            <a:ext cx="7152000" cy="1070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INDUCTIVE HYPOTHESIS (IH)</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This is a statement that’s basically what you’re trying to prove, except it’s written in terms of some variable (e.g.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We need to set up the inductive hypothesis clearly, and our goal in the next three steps is to prove that the IH holds for a whole </a:t>
            </a:r>
            <a:r>
              <a:rPr lang="en" i="1">
                <a:solidFill>
                  <a:schemeClr val="dk1"/>
                </a:solidFill>
                <a:latin typeface="Assistant"/>
                <a:ea typeface="Assistant"/>
                <a:cs typeface="Assistant"/>
                <a:sym typeface="Assistant"/>
              </a:rPr>
              <a:t>range</a:t>
            </a:r>
            <a:r>
              <a:rPr lang="en">
                <a:solidFill>
                  <a:schemeClr val="dk1"/>
                </a:solidFill>
                <a:latin typeface="Assistant"/>
                <a:ea typeface="Assistant"/>
                <a:cs typeface="Assistant"/>
                <a:sym typeface="Assistant"/>
              </a:rPr>
              <a:t> of values for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885" name="Google Shape;885;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95"/>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4 INGREDIENTS OF INDUCTION</a:t>
            </a:r>
            <a:endParaRPr sz="3600">
              <a:solidFill>
                <a:schemeClr val="accent5"/>
              </a:solidFill>
              <a:latin typeface="Lato Light"/>
              <a:ea typeface="Lato Light"/>
              <a:cs typeface="Lato Light"/>
              <a:sym typeface="Lato Light"/>
            </a:endParaRPr>
          </a:p>
        </p:txBody>
      </p:sp>
      <p:sp>
        <p:nvSpPr>
          <p:cNvPr id="891" name="Google Shape;891;p95"/>
          <p:cNvSpPr/>
          <p:nvPr/>
        </p:nvSpPr>
        <p:spPr>
          <a:xfrm>
            <a:off x="996000" y="1201775"/>
            <a:ext cx="7152000" cy="1070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INDUCTIVE HYPOTHESIS (IH)</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This is a statement that’s basically what you’re trying to prove, except it’s written in terms of some variable (e.g.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We need to set up the inductive hypothesis clearly, and our goal in the next three steps is to prove that the IH holds for a whole </a:t>
            </a:r>
            <a:r>
              <a:rPr lang="en" i="1">
                <a:solidFill>
                  <a:schemeClr val="dk1"/>
                </a:solidFill>
                <a:latin typeface="Assistant"/>
                <a:ea typeface="Assistant"/>
                <a:cs typeface="Assistant"/>
                <a:sym typeface="Assistant"/>
              </a:rPr>
              <a:t>range</a:t>
            </a:r>
            <a:r>
              <a:rPr lang="en">
                <a:solidFill>
                  <a:schemeClr val="dk1"/>
                </a:solidFill>
                <a:latin typeface="Assistant"/>
                <a:ea typeface="Assistant"/>
                <a:cs typeface="Assistant"/>
                <a:sym typeface="Assistant"/>
              </a:rPr>
              <a:t> of values for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892" name="Google Shape;892;p95"/>
          <p:cNvSpPr/>
          <p:nvPr/>
        </p:nvSpPr>
        <p:spPr>
          <a:xfrm>
            <a:off x="996000" y="2348217"/>
            <a:ext cx="7152000" cy="712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BASE CASE</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First establish that the inductive hypothesis holds for some base case value(s) of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893" name="Google Shape;893;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9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4 INGREDIENTS OF INDUCTION</a:t>
            </a:r>
            <a:endParaRPr sz="3600">
              <a:solidFill>
                <a:schemeClr val="accent5"/>
              </a:solidFill>
              <a:latin typeface="Lato Light"/>
              <a:ea typeface="Lato Light"/>
              <a:cs typeface="Lato Light"/>
              <a:sym typeface="Lato Light"/>
            </a:endParaRPr>
          </a:p>
        </p:txBody>
      </p:sp>
      <p:sp>
        <p:nvSpPr>
          <p:cNvPr id="899" name="Google Shape;899;p96"/>
          <p:cNvSpPr/>
          <p:nvPr/>
        </p:nvSpPr>
        <p:spPr>
          <a:xfrm>
            <a:off x="996000" y="1201775"/>
            <a:ext cx="7152000" cy="1070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INDUCTIVE HYPOTHESIS (IH)</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This is a statement that’s basically what you’re trying to prove, except it’s written in terms of some variable (e.g.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We need to set up the inductive hypothesis clearly, and our goal in the next three steps is to prove that the IH holds for a whole </a:t>
            </a:r>
            <a:r>
              <a:rPr lang="en" i="1">
                <a:solidFill>
                  <a:schemeClr val="dk1"/>
                </a:solidFill>
                <a:latin typeface="Assistant"/>
                <a:ea typeface="Assistant"/>
                <a:cs typeface="Assistant"/>
                <a:sym typeface="Assistant"/>
              </a:rPr>
              <a:t>range</a:t>
            </a:r>
            <a:r>
              <a:rPr lang="en">
                <a:solidFill>
                  <a:schemeClr val="dk1"/>
                </a:solidFill>
                <a:latin typeface="Assistant"/>
                <a:ea typeface="Assistant"/>
                <a:cs typeface="Assistant"/>
                <a:sym typeface="Assistant"/>
              </a:rPr>
              <a:t> of values for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00" name="Google Shape;900;p96"/>
          <p:cNvSpPr/>
          <p:nvPr/>
        </p:nvSpPr>
        <p:spPr>
          <a:xfrm>
            <a:off x="996000" y="2348217"/>
            <a:ext cx="7152000" cy="712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BASE CASE</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First establish that the inductive hypothesis holds for some base case value(s) of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01" name="Google Shape;901;p96"/>
          <p:cNvSpPr/>
          <p:nvPr/>
        </p:nvSpPr>
        <p:spPr>
          <a:xfrm>
            <a:off x="996000" y="3136455"/>
            <a:ext cx="7152000" cy="9681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INDUCTIVE STEP </a:t>
            </a:r>
            <a:r>
              <a:rPr lang="en" sz="1600" i="1">
                <a:solidFill>
                  <a:schemeClr val="dk1"/>
                </a:solidFill>
                <a:latin typeface="Assistant"/>
                <a:ea typeface="Assistant"/>
                <a:cs typeface="Assistant"/>
                <a:sym typeface="Assistant"/>
              </a:rPr>
              <a:t>(weak induction version)</a:t>
            </a:r>
            <a:endParaRPr sz="1600" i="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Next, assume that the inductive hypothesis holds when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takes on some value </a:t>
            </a:r>
            <a:r>
              <a:rPr lang="en" b="1">
                <a:solidFill>
                  <a:schemeClr val="dk1"/>
                </a:solidFill>
                <a:latin typeface="Assistant"/>
                <a:ea typeface="Assistant"/>
                <a:cs typeface="Assistant"/>
                <a:sym typeface="Assistant"/>
              </a:rPr>
              <a:t>k</a:t>
            </a:r>
            <a:r>
              <a:rPr lang="en">
                <a:solidFill>
                  <a:schemeClr val="dk1"/>
                </a:solidFill>
                <a:latin typeface="Assistant"/>
                <a:ea typeface="Assistant"/>
                <a:cs typeface="Assistant"/>
                <a:sym typeface="Assistant"/>
              </a:rPr>
              <a:t>. </a:t>
            </a:r>
            <a:endParaRPr>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Now prove that the IH holds as well when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takes on the value </a:t>
            </a:r>
            <a:r>
              <a:rPr lang="en" b="1">
                <a:solidFill>
                  <a:schemeClr val="dk1"/>
                </a:solidFill>
                <a:latin typeface="Assistant"/>
                <a:ea typeface="Assistant"/>
                <a:cs typeface="Assistant"/>
                <a:sym typeface="Assistant"/>
              </a:rPr>
              <a:t>k+1</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02" name="Google Shape;902;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9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4 INGREDIENTS OF INDUCTION</a:t>
            </a:r>
            <a:endParaRPr sz="3600">
              <a:solidFill>
                <a:schemeClr val="accent5"/>
              </a:solidFill>
              <a:latin typeface="Lato Light"/>
              <a:ea typeface="Lato Light"/>
              <a:cs typeface="Lato Light"/>
              <a:sym typeface="Lato Light"/>
            </a:endParaRPr>
          </a:p>
        </p:txBody>
      </p:sp>
      <p:sp>
        <p:nvSpPr>
          <p:cNvPr id="908" name="Google Shape;908;p97"/>
          <p:cNvSpPr/>
          <p:nvPr/>
        </p:nvSpPr>
        <p:spPr>
          <a:xfrm>
            <a:off x="996000" y="1201775"/>
            <a:ext cx="7152000" cy="1070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INDUCTIVE HYPOTHESIS (IH)</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This is a statement that’s basically what you’re trying to prove, except it’s written in terms of some variable (e.g.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We need to set up the inductive hypothesis clearly, and our goal in the next three steps is to prove that the IH holds for a whole </a:t>
            </a:r>
            <a:r>
              <a:rPr lang="en" i="1">
                <a:solidFill>
                  <a:schemeClr val="dk1"/>
                </a:solidFill>
                <a:latin typeface="Assistant"/>
                <a:ea typeface="Assistant"/>
                <a:cs typeface="Assistant"/>
                <a:sym typeface="Assistant"/>
              </a:rPr>
              <a:t>range</a:t>
            </a:r>
            <a:r>
              <a:rPr lang="en">
                <a:solidFill>
                  <a:schemeClr val="dk1"/>
                </a:solidFill>
                <a:latin typeface="Assistant"/>
                <a:ea typeface="Assistant"/>
                <a:cs typeface="Assistant"/>
                <a:sym typeface="Assistant"/>
              </a:rPr>
              <a:t> of values for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09" name="Google Shape;909;p97"/>
          <p:cNvSpPr/>
          <p:nvPr/>
        </p:nvSpPr>
        <p:spPr>
          <a:xfrm>
            <a:off x="996000" y="2348217"/>
            <a:ext cx="7152000" cy="712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BASE CASE</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First establish that the inductive hypothesis holds for some base case value(s) of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10" name="Google Shape;910;p97"/>
          <p:cNvSpPr/>
          <p:nvPr/>
        </p:nvSpPr>
        <p:spPr>
          <a:xfrm>
            <a:off x="996000" y="3136455"/>
            <a:ext cx="7152000" cy="9681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INDUCTIVE STEP </a:t>
            </a:r>
            <a:r>
              <a:rPr lang="en" sz="1600" i="1">
                <a:solidFill>
                  <a:schemeClr val="dk1"/>
                </a:solidFill>
                <a:latin typeface="Assistant"/>
                <a:ea typeface="Assistant"/>
                <a:cs typeface="Assistant"/>
                <a:sym typeface="Assistant"/>
              </a:rPr>
              <a:t>(weak induction version)</a:t>
            </a:r>
            <a:endParaRPr sz="1600" i="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Next, assume that the inductive hypothesis holds when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takes on some value </a:t>
            </a:r>
            <a:r>
              <a:rPr lang="en" b="1">
                <a:solidFill>
                  <a:schemeClr val="dk1"/>
                </a:solidFill>
                <a:latin typeface="Assistant"/>
                <a:ea typeface="Assistant"/>
                <a:cs typeface="Assistant"/>
                <a:sym typeface="Assistant"/>
              </a:rPr>
              <a:t>k</a:t>
            </a:r>
            <a:r>
              <a:rPr lang="en">
                <a:solidFill>
                  <a:schemeClr val="dk1"/>
                </a:solidFill>
                <a:latin typeface="Assistant"/>
                <a:ea typeface="Assistant"/>
                <a:cs typeface="Assistant"/>
                <a:sym typeface="Assistant"/>
              </a:rPr>
              <a:t>. </a:t>
            </a:r>
            <a:endParaRPr>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Now prove that the IH holds as well when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takes on the value </a:t>
            </a:r>
            <a:r>
              <a:rPr lang="en" b="1">
                <a:solidFill>
                  <a:schemeClr val="dk1"/>
                </a:solidFill>
                <a:latin typeface="Assistant"/>
                <a:ea typeface="Assistant"/>
                <a:cs typeface="Assistant"/>
                <a:sym typeface="Assistant"/>
              </a:rPr>
              <a:t>k+1</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11" name="Google Shape;911;p97"/>
          <p:cNvSpPr/>
          <p:nvPr/>
        </p:nvSpPr>
        <p:spPr>
          <a:xfrm>
            <a:off x="996000" y="4180267"/>
            <a:ext cx="7152000" cy="712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CONCLUSION</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By induction, conclude that the IH holds across the range of </a:t>
            </a:r>
            <a:r>
              <a:rPr lang="en" b="1">
                <a:solidFill>
                  <a:schemeClr val="dk1"/>
                </a:solidFill>
                <a:latin typeface="Assistant"/>
                <a:ea typeface="Assistant"/>
                <a:cs typeface="Assistant"/>
                <a:sym typeface="Assistant"/>
              </a:rPr>
              <a:t>i </a:t>
            </a:r>
            <a:r>
              <a:rPr lang="en">
                <a:solidFill>
                  <a:schemeClr val="dk1"/>
                </a:solidFill>
                <a:latin typeface="Assistant"/>
                <a:ea typeface="Assistant"/>
                <a:cs typeface="Assistant"/>
                <a:sym typeface="Assistant"/>
              </a:rPr>
              <a:t>you’re dealing with.</a:t>
            </a:r>
            <a:endParaRPr>
              <a:solidFill>
                <a:schemeClr val="dk1"/>
              </a:solidFill>
              <a:latin typeface="Assistant"/>
              <a:ea typeface="Assistant"/>
              <a:cs typeface="Assistant"/>
              <a:sym typeface="Assistant"/>
            </a:endParaRPr>
          </a:p>
        </p:txBody>
      </p:sp>
      <p:sp>
        <p:nvSpPr>
          <p:cNvPr id="912" name="Google Shape;912;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9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4 INGREDIENTS OF INDUCTION</a:t>
            </a:r>
            <a:endParaRPr sz="3600">
              <a:solidFill>
                <a:schemeClr val="accent5"/>
              </a:solidFill>
              <a:latin typeface="Lato Light"/>
              <a:ea typeface="Lato Light"/>
              <a:cs typeface="Lato Light"/>
              <a:sym typeface="Lato Light"/>
            </a:endParaRPr>
          </a:p>
        </p:txBody>
      </p:sp>
      <p:sp>
        <p:nvSpPr>
          <p:cNvPr id="918" name="Google Shape;918;p98"/>
          <p:cNvSpPr/>
          <p:nvPr/>
        </p:nvSpPr>
        <p:spPr>
          <a:xfrm>
            <a:off x="996000" y="1201775"/>
            <a:ext cx="7152000" cy="1070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INDUCTIVE HYPOTHESIS (IH)</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This is a statement that’s basically what you’re trying to prove, except it’s written in terms of some variable (e.g.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We need to set up the inductive hypothesis clearly, and our goal in the next three steps is to prove that the IH holds for a whole </a:t>
            </a:r>
            <a:r>
              <a:rPr lang="en" i="1">
                <a:solidFill>
                  <a:schemeClr val="dk1"/>
                </a:solidFill>
                <a:latin typeface="Assistant"/>
                <a:ea typeface="Assistant"/>
                <a:cs typeface="Assistant"/>
                <a:sym typeface="Assistant"/>
              </a:rPr>
              <a:t>range</a:t>
            </a:r>
            <a:r>
              <a:rPr lang="en">
                <a:solidFill>
                  <a:schemeClr val="dk1"/>
                </a:solidFill>
                <a:latin typeface="Assistant"/>
                <a:ea typeface="Assistant"/>
                <a:cs typeface="Assistant"/>
                <a:sym typeface="Assistant"/>
              </a:rPr>
              <a:t> of values for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19" name="Google Shape;919;p98"/>
          <p:cNvSpPr/>
          <p:nvPr/>
        </p:nvSpPr>
        <p:spPr>
          <a:xfrm>
            <a:off x="996000" y="2348217"/>
            <a:ext cx="7152000" cy="712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BASE CASE</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First establish that the inductive hypothesis holds for some base case value(s) of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20" name="Google Shape;920;p98"/>
          <p:cNvSpPr/>
          <p:nvPr/>
        </p:nvSpPr>
        <p:spPr>
          <a:xfrm>
            <a:off x="996000" y="3136455"/>
            <a:ext cx="7152000" cy="9681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INDUCTIVE STEP </a:t>
            </a:r>
            <a:r>
              <a:rPr lang="en" sz="1600" i="1">
                <a:solidFill>
                  <a:schemeClr val="dk1"/>
                </a:solidFill>
                <a:latin typeface="Assistant"/>
                <a:ea typeface="Assistant"/>
                <a:cs typeface="Assistant"/>
                <a:sym typeface="Assistant"/>
              </a:rPr>
              <a:t>(strong/complete induction version)</a:t>
            </a:r>
            <a:endParaRPr sz="1600" i="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Next, assume that the IH holds when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takes on any value </a:t>
            </a:r>
            <a:r>
              <a:rPr lang="en" i="1">
                <a:solidFill>
                  <a:schemeClr val="dk1"/>
                </a:solidFill>
                <a:latin typeface="Assistant"/>
                <a:ea typeface="Assistant"/>
                <a:cs typeface="Assistant"/>
                <a:sym typeface="Assistant"/>
              </a:rPr>
              <a:t>between [base case value(s)] and some number</a:t>
            </a:r>
            <a:r>
              <a:rPr lang="en">
                <a:solidFill>
                  <a:schemeClr val="dk1"/>
                </a:solidFill>
                <a:latin typeface="Assistant"/>
                <a:ea typeface="Assistant"/>
                <a:cs typeface="Assistant"/>
                <a:sym typeface="Assistant"/>
              </a:rPr>
              <a:t> </a:t>
            </a:r>
            <a:r>
              <a:rPr lang="en" b="1">
                <a:solidFill>
                  <a:schemeClr val="dk1"/>
                </a:solidFill>
                <a:latin typeface="Assistant"/>
                <a:ea typeface="Assistant"/>
                <a:cs typeface="Assistant"/>
                <a:sym typeface="Assistant"/>
              </a:rPr>
              <a:t>k</a:t>
            </a:r>
            <a:r>
              <a:rPr lang="en">
                <a:solidFill>
                  <a:schemeClr val="dk1"/>
                </a:solidFill>
                <a:latin typeface="Assistant"/>
                <a:ea typeface="Assistant"/>
                <a:cs typeface="Assistant"/>
                <a:sym typeface="Assistant"/>
              </a:rPr>
              <a:t>. Now prove that the IH holds as well when </a:t>
            </a:r>
            <a:r>
              <a:rPr lang="en" b="1">
                <a:solidFill>
                  <a:schemeClr val="dk1"/>
                </a:solidFill>
                <a:latin typeface="Assistant"/>
                <a:ea typeface="Assistant"/>
                <a:cs typeface="Assistant"/>
                <a:sym typeface="Assistant"/>
              </a:rPr>
              <a:t>i</a:t>
            </a:r>
            <a:r>
              <a:rPr lang="en">
                <a:solidFill>
                  <a:schemeClr val="dk1"/>
                </a:solidFill>
                <a:latin typeface="Assistant"/>
                <a:ea typeface="Assistant"/>
                <a:cs typeface="Assistant"/>
                <a:sym typeface="Assistant"/>
              </a:rPr>
              <a:t> takes on the value </a:t>
            </a:r>
            <a:r>
              <a:rPr lang="en" b="1">
                <a:solidFill>
                  <a:schemeClr val="dk1"/>
                </a:solidFill>
                <a:latin typeface="Assistant"/>
                <a:ea typeface="Assistant"/>
                <a:cs typeface="Assistant"/>
                <a:sym typeface="Assistant"/>
              </a:rPr>
              <a:t>k</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p:txBody>
      </p:sp>
      <p:sp>
        <p:nvSpPr>
          <p:cNvPr id="921" name="Google Shape;921;p98"/>
          <p:cNvSpPr/>
          <p:nvPr/>
        </p:nvSpPr>
        <p:spPr>
          <a:xfrm>
            <a:off x="996000" y="4180267"/>
            <a:ext cx="7152000" cy="712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CONCLUSION</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600" b="1">
              <a:solidFill>
                <a:schemeClr val="dk1"/>
              </a:solidFill>
              <a:latin typeface="Assistant"/>
              <a:ea typeface="Assistant"/>
              <a:cs typeface="Assistant"/>
              <a:sym typeface="Assistant"/>
            </a:endParaRPr>
          </a:p>
          <a:p>
            <a:pPr marL="0" lvl="0" indent="0" algn="ctr" rtl="0">
              <a:spcBef>
                <a:spcPts val="0"/>
              </a:spcBef>
              <a:spcAft>
                <a:spcPts val="0"/>
              </a:spcAft>
              <a:buNone/>
            </a:pPr>
            <a:r>
              <a:rPr lang="en">
                <a:solidFill>
                  <a:schemeClr val="dk1"/>
                </a:solidFill>
                <a:latin typeface="Assistant"/>
                <a:ea typeface="Assistant"/>
                <a:cs typeface="Assistant"/>
                <a:sym typeface="Assistant"/>
              </a:rPr>
              <a:t>By induction, conclude that the IH holds across the range of </a:t>
            </a:r>
            <a:r>
              <a:rPr lang="en" b="1">
                <a:solidFill>
                  <a:schemeClr val="dk1"/>
                </a:solidFill>
                <a:latin typeface="Assistant"/>
                <a:ea typeface="Assistant"/>
                <a:cs typeface="Assistant"/>
                <a:sym typeface="Assistant"/>
              </a:rPr>
              <a:t>i </a:t>
            </a:r>
            <a:r>
              <a:rPr lang="en">
                <a:solidFill>
                  <a:schemeClr val="dk1"/>
                </a:solidFill>
                <a:latin typeface="Assistant"/>
                <a:ea typeface="Assistant"/>
                <a:cs typeface="Assistant"/>
                <a:sym typeface="Assistant"/>
              </a:rPr>
              <a:t>you’re dealing with.</a:t>
            </a:r>
            <a:endParaRPr>
              <a:solidFill>
                <a:schemeClr val="dk1"/>
              </a:solidFill>
              <a:latin typeface="Assistant"/>
              <a:ea typeface="Assistant"/>
              <a:cs typeface="Assistant"/>
              <a:sym typeface="Assistant"/>
            </a:endParaRPr>
          </a:p>
        </p:txBody>
      </p:sp>
      <p:sp>
        <p:nvSpPr>
          <p:cNvPr id="922" name="Google Shape;922;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9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INDUCTION PROOF</a:t>
            </a:r>
            <a:endParaRPr sz="3600">
              <a:solidFill>
                <a:schemeClr val="accent5"/>
              </a:solidFill>
              <a:latin typeface="Lato Light"/>
              <a:ea typeface="Lato Light"/>
              <a:cs typeface="Lato Light"/>
              <a:sym typeface="Lato Light"/>
            </a:endParaRPr>
          </a:p>
        </p:txBody>
      </p:sp>
      <p:sp>
        <p:nvSpPr>
          <p:cNvPr id="928" name="Google Shape;928;p99"/>
          <p:cNvSpPr/>
          <p:nvPr/>
        </p:nvSpPr>
        <p:spPr>
          <a:xfrm>
            <a:off x="825300" y="1201775"/>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i of the outer for-loop, A[:i+1] is sorted.</a:t>
            </a:r>
            <a:endParaRPr sz="1200">
              <a:solidFill>
                <a:schemeClr val="dk1"/>
              </a:solidFill>
              <a:latin typeface="Assistant Light"/>
              <a:ea typeface="Assistant Light"/>
              <a:cs typeface="Assistant Light"/>
              <a:sym typeface="Assistant Light"/>
            </a:endParaRPr>
          </a:p>
        </p:txBody>
      </p:sp>
      <p:sp>
        <p:nvSpPr>
          <p:cNvPr id="929" name="Google Shape;929;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0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INDUCTION PROOF</a:t>
            </a:r>
            <a:endParaRPr sz="3600">
              <a:solidFill>
                <a:schemeClr val="accent5"/>
              </a:solidFill>
              <a:latin typeface="Lato Light"/>
              <a:ea typeface="Lato Light"/>
              <a:cs typeface="Lato Light"/>
              <a:sym typeface="Lato Light"/>
            </a:endParaRPr>
          </a:p>
        </p:txBody>
      </p:sp>
      <p:sp>
        <p:nvSpPr>
          <p:cNvPr id="935" name="Google Shape;935;p100"/>
          <p:cNvSpPr/>
          <p:nvPr/>
        </p:nvSpPr>
        <p:spPr>
          <a:xfrm>
            <a:off x="825300" y="1201775"/>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i of the outer for-loop, A[:i+1] is sorted.</a:t>
            </a:r>
            <a:endParaRPr sz="1200">
              <a:solidFill>
                <a:schemeClr val="dk1"/>
              </a:solidFill>
              <a:latin typeface="Assistant Light"/>
              <a:ea typeface="Assistant Light"/>
              <a:cs typeface="Assistant Light"/>
              <a:sym typeface="Assistant Light"/>
            </a:endParaRPr>
          </a:p>
        </p:txBody>
      </p:sp>
      <p:sp>
        <p:nvSpPr>
          <p:cNvPr id="936" name="Google Shape;936;p100"/>
          <p:cNvSpPr/>
          <p:nvPr/>
        </p:nvSpPr>
        <p:spPr>
          <a:xfrm>
            <a:off x="825300" y="1716596"/>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BASE CASE</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0 of the outer loop (i.e. start of algorithm), the list A[:1] is sorted (only 1 element). Thus, IH holds for i = 0.</a:t>
            </a:r>
            <a:endParaRPr sz="1200">
              <a:solidFill>
                <a:schemeClr val="dk1"/>
              </a:solidFill>
              <a:latin typeface="Assistant Light"/>
              <a:ea typeface="Assistant Light"/>
              <a:cs typeface="Assistant Light"/>
              <a:sym typeface="Assistant Light"/>
            </a:endParaRPr>
          </a:p>
        </p:txBody>
      </p:sp>
      <p:sp>
        <p:nvSpPr>
          <p:cNvPr id="937" name="Google Shape;937;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0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INDUCTION PROOF</a:t>
            </a:r>
            <a:endParaRPr sz="3600">
              <a:solidFill>
                <a:schemeClr val="accent5"/>
              </a:solidFill>
              <a:latin typeface="Lato Light"/>
              <a:ea typeface="Lato Light"/>
              <a:cs typeface="Lato Light"/>
              <a:sym typeface="Lato Light"/>
            </a:endParaRPr>
          </a:p>
        </p:txBody>
      </p:sp>
      <p:sp>
        <p:nvSpPr>
          <p:cNvPr id="943" name="Google Shape;943;p101"/>
          <p:cNvSpPr/>
          <p:nvPr/>
        </p:nvSpPr>
        <p:spPr>
          <a:xfrm>
            <a:off x="825300" y="1201775"/>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i of the outer for-loop, A[:i+1] is sorted.</a:t>
            </a:r>
            <a:endParaRPr sz="1200">
              <a:solidFill>
                <a:schemeClr val="dk1"/>
              </a:solidFill>
              <a:latin typeface="Assistant Light"/>
              <a:ea typeface="Assistant Light"/>
              <a:cs typeface="Assistant Light"/>
              <a:sym typeface="Assistant Light"/>
            </a:endParaRPr>
          </a:p>
        </p:txBody>
      </p:sp>
      <p:sp>
        <p:nvSpPr>
          <p:cNvPr id="944" name="Google Shape;944;p101"/>
          <p:cNvSpPr/>
          <p:nvPr/>
        </p:nvSpPr>
        <p:spPr>
          <a:xfrm>
            <a:off x="825300" y="1716596"/>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BASE CASE</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0 of the outer loop (i.e. start of algorithm), the list A[:1] is sorted (only 1 element). Thus, IH holds for i = 0.</a:t>
            </a:r>
            <a:endParaRPr sz="1200">
              <a:solidFill>
                <a:schemeClr val="dk1"/>
              </a:solidFill>
              <a:latin typeface="Assistant Light"/>
              <a:ea typeface="Assistant Light"/>
              <a:cs typeface="Assistant Light"/>
              <a:sym typeface="Assistant Light"/>
            </a:endParaRPr>
          </a:p>
        </p:txBody>
      </p:sp>
      <p:sp>
        <p:nvSpPr>
          <p:cNvPr id="945" name="Google Shape;945;p101"/>
          <p:cNvSpPr/>
          <p:nvPr/>
        </p:nvSpPr>
        <p:spPr>
          <a:xfrm>
            <a:off x="825300" y="2243661"/>
            <a:ext cx="7493400" cy="2228700"/>
          </a:xfrm>
          <a:prstGeom prst="roundRect">
            <a:avLst>
              <a:gd name="adj" fmla="val 445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STEP </a:t>
            </a:r>
            <a:r>
              <a:rPr lang="en" i="1">
                <a:solidFill>
                  <a:schemeClr val="dk1"/>
                </a:solidFill>
                <a:latin typeface="Assistant"/>
                <a:ea typeface="Assistant"/>
                <a:cs typeface="Assistant"/>
                <a:sym typeface="Assistant"/>
              </a:rPr>
              <a:t>(weak induction)</a:t>
            </a:r>
            <a:endParaRPr i="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Let k be an integer, where 0 &lt; k &lt; n. Assume that the IH holds for i = k-1, so A[:k] is sorted after the (k-1)</a:t>
            </a:r>
            <a:r>
              <a:rPr lang="en" sz="1200" baseline="30000">
                <a:solidFill>
                  <a:schemeClr val="dk1"/>
                </a:solidFill>
                <a:latin typeface="Assistant Light"/>
                <a:ea typeface="Assistant Light"/>
                <a:cs typeface="Assistant Light"/>
                <a:sym typeface="Assistant Light"/>
              </a:rPr>
              <a:t>th </a:t>
            </a:r>
            <a:r>
              <a:rPr lang="en" sz="1200">
                <a:solidFill>
                  <a:schemeClr val="dk1"/>
                </a:solidFill>
                <a:latin typeface="Assistant Light"/>
                <a:ea typeface="Assistant Light"/>
                <a:cs typeface="Assistant Light"/>
                <a:sym typeface="Assistant Light"/>
              </a:rPr>
              <a:t>iteration. We want to show that the IH holds for i = k, i.e. that A[:k+1] is sorted after the k</a:t>
            </a:r>
            <a:r>
              <a:rPr lang="en" sz="1200" baseline="30000">
                <a:solidFill>
                  <a:schemeClr val="dk1"/>
                </a:solidFill>
                <a:latin typeface="Assistant Light"/>
                <a:ea typeface="Assistant Light"/>
                <a:cs typeface="Assistant Light"/>
                <a:sym typeface="Assistant Light"/>
              </a:rPr>
              <a:t>th</a:t>
            </a:r>
            <a:r>
              <a:rPr lang="en" sz="1200">
                <a:solidFill>
                  <a:schemeClr val="dk1"/>
                </a:solidFill>
                <a:latin typeface="Assistant Light"/>
                <a:ea typeface="Assistant Light"/>
                <a:cs typeface="Assistant Light"/>
                <a:sym typeface="Assistant Light"/>
              </a:rPr>
              <a:t> iteration.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Let j* be the largest position in {0, …, k-1} such that A[j*] &lt; A[k]. Then, the effect of the inner while-loop is to turn: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 A[0], A[1], …, A[j*], …, A[k-1], </a:t>
            </a:r>
            <a:r>
              <a:rPr lang="en" sz="1200" b="1">
                <a:solidFill>
                  <a:schemeClr val="dk1"/>
                </a:solidFill>
                <a:latin typeface="Assistant"/>
                <a:ea typeface="Assistant"/>
                <a:cs typeface="Assistant"/>
                <a:sym typeface="Assistant"/>
              </a:rPr>
              <a:t>A[k]</a:t>
            </a:r>
            <a:r>
              <a:rPr lang="en" sz="1200">
                <a:solidFill>
                  <a:schemeClr val="dk1"/>
                </a:solidFill>
                <a:latin typeface="Assistant Light"/>
                <a:ea typeface="Assistant Light"/>
                <a:cs typeface="Assistant Light"/>
                <a:sym typeface="Assistant Light"/>
              </a:rPr>
              <a:t> ]    into	 [ A[0], A[1], …, A[j*], </a:t>
            </a:r>
            <a:r>
              <a:rPr lang="en" sz="1200" b="1">
                <a:solidFill>
                  <a:schemeClr val="dk1"/>
                </a:solidFill>
                <a:latin typeface="Assistant"/>
                <a:ea typeface="Assistant"/>
                <a:cs typeface="Assistant"/>
                <a:sym typeface="Assistant"/>
              </a:rPr>
              <a:t>A[k]</a:t>
            </a:r>
            <a:r>
              <a:rPr lang="en" sz="1200">
                <a:solidFill>
                  <a:schemeClr val="dk1"/>
                </a:solidFill>
                <a:latin typeface="Assistant Light"/>
                <a:ea typeface="Assistant Light"/>
                <a:cs typeface="Assistant Light"/>
                <a:sym typeface="Assistant Light"/>
              </a:rPr>
              <a:t>, A[j*+1] …, A[k-1]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We claim that the second list on the right is sorted. This is because A[k] &gt; A[j*], and by the inductive hypothesis, we have A[j*] ≥ A[j] for all j ≤ j*, so A[k] is larger than everything positioned before it. Similarly, we also know that A[k] ≤ A[j*+1] ≤ A[j] for all j ≥ j*+1, so A[k] is also smaller than everything that comes after it. Thus, A[k] is in the right place, and all the other elements in A[:k+1] were already in the right place.</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600"/>
              </a:spcAft>
              <a:buNone/>
            </a:pPr>
            <a:r>
              <a:rPr lang="en" sz="1200">
                <a:solidFill>
                  <a:schemeClr val="dk1"/>
                </a:solidFill>
                <a:latin typeface="Assistant Light"/>
                <a:ea typeface="Assistant Light"/>
                <a:cs typeface="Assistant Light"/>
                <a:sym typeface="Assistant Light"/>
              </a:rPr>
              <a:t>Thus, after the k</a:t>
            </a:r>
            <a:r>
              <a:rPr lang="en" sz="1200" baseline="30000">
                <a:solidFill>
                  <a:schemeClr val="dk1"/>
                </a:solidFill>
                <a:latin typeface="Assistant Light"/>
                <a:ea typeface="Assistant Light"/>
                <a:cs typeface="Assistant Light"/>
                <a:sym typeface="Assistant Light"/>
              </a:rPr>
              <a:t>th</a:t>
            </a:r>
            <a:r>
              <a:rPr lang="en" sz="1200">
                <a:solidFill>
                  <a:schemeClr val="dk1"/>
                </a:solidFill>
                <a:latin typeface="Assistant Light"/>
                <a:ea typeface="Assistant Light"/>
                <a:cs typeface="Assistant Light"/>
                <a:sym typeface="Assistant Light"/>
              </a:rPr>
              <a:t> iteration completes, A[:k+1] is sorted, and this establishes the IH for k.</a:t>
            </a:r>
            <a:endParaRPr sz="1200">
              <a:solidFill>
                <a:schemeClr val="dk1"/>
              </a:solidFill>
              <a:latin typeface="Assistant Light"/>
              <a:ea typeface="Assistant Light"/>
              <a:cs typeface="Assistant Light"/>
              <a:sym typeface="Assistant Light"/>
            </a:endParaRPr>
          </a:p>
        </p:txBody>
      </p:sp>
      <p:sp>
        <p:nvSpPr>
          <p:cNvPr id="946" name="Google Shape;94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A NOTE ON RUNTIME ANALYSIS</a:t>
            </a:r>
            <a:endParaRPr sz="3600">
              <a:solidFill>
                <a:schemeClr val="accent5"/>
              </a:solidFill>
              <a:latin typeface="Lato Light"/>
              <a:ea typeface="Lato Light"/>
              <a:cs typeface="Lato Light"/>
              <a:sym typeface="Lato Light"/>
            </a:endParaRPr>
          </a:p>
        </p:txBody>
      </p:sp>
      <p:sp>
        <p:nvSpPr>
          <p:cNvPr id="271" name="Google Shape;271;p48"/>
          <p:cNvSpPr txBox="1"/>
          <p:nvPr/>
        </p:nvSpPr>
        <p:spPr>
          <a:xfrm>
            <a:off x="289500" y="1184450"/>
            <a:ext cx="8565000" cy="41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There are a few different ways to analyze the runtime of an algorithm:</a:t>
            </a:r>
            <a:endParaRPr sz="1800">
              <a:solidFill>
                <a:schemeClr val="dk1"/>
              </a:solidFill>
              <a:latin typeface="Assistant Light"/>
              <a:ea typeface="Assistant Light"/>
              <a:cs typeface="Assistant Light"/>
              <a:sym typeface="Assistant Light"/>
            </a:endParaRPr>
          </a:p>
        </p:txBody>
      </p:sp>
      <p:sp>
        <p:nvSpPr>
          <p:cNvPr id="272" name="Google Shape;272;p48"/>
          <p:cNvSpPr/>
          <p:nvPr/>
        </p:nvSpPr>
        <p:spPr>
          <a:xfrm>
            <a:off x="1821150" y="1820800"/>
            <a:ext cx="5501700" cy="73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latin typeface="Assistant"/>
                <a:ea typeface="Assistant"/>
                <a:cs typeface="Assistant"/>
                <a:sym typeface="Assistant"/>
              </a:rPr>
              <a:t>Worst-case analysis:</a:t>
            </a:r>
            <a:endParaRPr sz="1900" b="1">
              <a:latin typeface="Assistant"/>
              <a:ea typeface="Assistant"/>
              <a:cs typeface="Assistant"/>
              <a:sym typeface="Assistant"/>
            </a:endParaRPr>
          </a:p>
          <a:p>
            <a:pPr marL="0" lvl="0" indent="0" algn="ctr" rtl="0">
              <a:spcBef>
                <a:spcPts val="0"/>
              </a:spcBef>
              <a:spcAft>
                <a:spcPts val="0"/>
              </a:spcAft>
              <a:buNone/>
            </a:pPr>
            <a:r>
              <a:rPr lang="en" sz="1500">
                <a:latin typeface="Assistant"/>
                <a:ea typeface="Assistant"/>
                <a:cs typeface="Assistant"/>
                <a:sym typeface="Assistant"/>
              </a:rPr>
              <a:t>What is the runtime of the algorithm on the </a:t>
            </a:r>
            <a:r>
              <a:rPr lang="en" sz="1500" i="1">
                <a:latin typeface="Assistant"/>
                <a:ea typeface="Assistant"/>
                <a:cs typeface="Assistant"/>
                <a:sym typeface="Assistant"/>
              </a:rPr>
              <a:t>worst </a:t>
            </a:r>
            <a:r>
              <a:rPr lang="en" sz="1500">
                <a:latin typeface="Assistant"/>
                <a:ea typeface="Assistant"/>
                <a:cs typeface="Assistant"/>
                <a:sym typeface="Assistant"/>
              </a:rPr>
              <a:t>possible input? </a:t>
            </a:r>
            <a:endParaRPr sz="1500">
              <a:latin typeface="Assistant"/>
              <a:ea typeface="Assistant"/>
              <a:cs typeface="Assistant"/>
              <a:sym typeface="Assistant"/>
            </a:endParaRPr>
          </a:p>
        </p:txBody>
      </p:sp>
      <p:sp>
        <p:nvSpPr>
          <p:cNvPr id="273" name="Google Shape;273;p48"/>
          <p:cNvSpPr/>
          <p:nvPr/>
        </p:nvSpPr>
        <p:spPr>
          <a:xfrm>
            <a:off x="1821150" y="2760199"/>
            <a:ext cx="5501700" cy="73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latin typeface="Assistant"/>
                <a:ea typeface="Assistant"/>
                <a:cs typeface="Assistant"/>
                <a:sym typeface="Assistant"/>
              </a:rPr>
              <a:t>Best-case analysis:</a:t>
            </a:r>
            <a:endParaRPr sz="1900" b="1">
              <a:latin typeface="Assistant"/>
              <a:ea typeface="Assistant"/>
              <a:cs typeface="Assistant"/>
              <a:sym typeface="Assistant"/>
            </a:endParaRPr>
          </a:p>
          <a:p>
            <a:pPr marL="0" lvl="0" indent="0" algn="ctr" rtl="0">
              <a:spcBef>
                <a:spcPts val="0"/>
              </a:spcBef>
              <a:spcAft>
                <a:spcPts val="0"/>
              </a:spcAft>
              <a:buNone/>
            </a:pPr>
            <a:r>
              <a:rPr lang="en" sz="1500">
                <a:latin typeface="Assistant"/>
                <a:ea typeface="Assistant"/>
                <a:cs typeface="Assistant"/>
                <a:sym typeface="Assistant"/>
              </a:rPr>
              <a:t>What is the runtime of the algorithm on the </a:t>
            </a:r>
            <a:r>
              <a:rPr lang="en" sz="1500" i="1">
                <a:latin typeface="Assistant"/>
                <a:ea typeface="Assistant"/>
                <a:cs typeface="Assistant"/>
                <a:sym typeface="Assistant"/>
              </a:rPr>
              <a:t>best </a:t>
            </a:r>
            <a:r>
              <a:rPr lang="en" sz="1500">
                <a:latin typeface="Assistant"/>
                <a:ea typeface="Assistant"/>
                <a:cs typeface="Assistant"/>
                <a:sym typeface="Assistant"/>
              </a:rPr>
              <a:t>possible input? </a:t>
            </a:r>
            <a:endParaRPr sz="1500">
              <a:latin typeface="Assistant"/>
              <a:ea typeface="Assistant"/>
              <a:cs typeface="Assistant"/>
              <a:sym typeface="Assistant"/>
            </a:endParaRPr>
          </a:p>
        </p:txBody>
      </p:sp>
      <p:sp>
        <p:nvSpPr>
          <p:cNvPr id="274" name="Google Shape;274;p48"/>
          <p:cNvSpPr/>
          <p:nvPr/>
        </p:nvSpPr>
        <p:spPr>
          <a:xfrm>
            <a:off x="1821150" y="3699598"/>
            <a:ext cx="5501700" cy="73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latin typeface="Assistant"/>
                <a:ea typeface="Assistant"/>
                <a:cs typeface="Assistant"/>
                <a:sym typeface="Assistant"/>
              </a:rPr>
              <a:t>Average-case analysis:</a:t>
            </a:r>
            <a:endParaRPr sz="1900" b="1">
              <a:latin typeface="Assistant"/>
              <a:ea typeface="Assistant"/>
              <a:cs typeface="Assistant"/>
              <a:sym typeface="Assistant"/>
            </a:endParaRPr>
          </a:p>
          <a:p>
            <a:pPr marL="0" lvl="0" indent="0" algn="ctr" rtl="0">
              <a:spcBef>
                <a:spcPts val="0"/>
              </a:spcBef>
              <a:spcAft>
                <a:spcPts val="0"/>
              </a:spcAft>
              <a:buNone/>
            </a:pPr>
            <a:r>
              <a:rPr lang="en" sz="1500">
                <a:latin typeface="Assistant"/>
                <a:ea typeface="Assistant"/>
                <a:cs typeface="Assistant"/>
                <a:sym typeface="Assistant"/>
              </a:rPr>
              <a:t>What is the runtime of the algorithm on the </a:t>
            </a:r>
            <a:r>
              <a:rPr lang="en" sz="1500" i="1">
                <a:latin typeface="Assistant"/>
                <a:ea typeface="Assistant"/>
                <a:cs typeface="Assistant"/>
                <a:sym typeface="Assistant"/>
              </a:rPr>
              <a:t>average </a:t>
            </a:r>
            <a:r>
              <a:rPr lang="en" sz="1500">
                <a:latin typeface="Assistant"/>
                <a:ea typeface="Assistant"/>
                <a:cs typeface="Assistant"/>
                <a:sym typeface="Assistant"/>
              </a:rPr>
              <a:t>input? </a:t>
            </a:r>
            <a:endParaRPr sz="1500">
              <a:latin typeface="Assistant"/>
              <a:ea typeface="Assistant"/>
              <a:cs typeface="Assistant"/>
              <a:sym typeface="Assistant"/>
            </a:endParaRPr>
          </a:p>
        </p:txBody>
      </p:sp>
      <p:sp>
        <p:nvSpPr>
          <p:cNvPr id="275" name="Google Shape;27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0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INDUCTION PROOF</a:t>
            </a:r>
            <a:endParaRPr sz="3600">
              <a:solidFill>
                <a:schemeClr val="accent5"/>
              </a:solidFill>
              <a:latin typeface="Lato Light"/>
              <a:ea typeface="Lato Light"/>
              <a:cs typeface="Lato Light"/>
              <a:sym typeface="Lato Light"/>
            </a:endParaRPr>
          </a:p>
        </p:txBody>
      </p:sp>
      <p:sp>
        <p:nvSpPr>
          <p:cNvPr id="952" name="Google Shape;952;p102"/>
          <p:cNvSpPr/>
          <p:nvPr/>
        </p:nvSpPr>
        <p:spPr>
          <a:xfrm>
            <a:off x="825300" y="1201775"/>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i of the outer for-loop, A[:i+1] is sorted.</a:t>
            </a:r>
            <a:endParaRPr sz="1200">
              <a:solidFill>
                <a:schemeClr val="dk1"/>
              </a:solidFill>
              <a:latin typeface="Assistant Light"/>
              <a:ea typeface="Assistant Light"/>
              <a:cs typeface="Assistant Light"/>
              <a:sym typeface="Assistant Light"/>
            </a:endParaRPr>
          </a:p>
        </p:txBody>
      </p:sp>
      <p:sp>
        <p:nvSpPr>
          <p:cNvPr id="953" name="Google Shape;953;p102"/>
          <p:cNvSpPr/>
          <p:nvPr/>
        </p:nvSpPr>
        <p:spPr>
          <a:xfrm>
            <a:off x="825300" y="1716596"/>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BASE CASE</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0 of the outer loop (i.e. start of algorithm), the list A[:1] is sorted (only 1 element). Thus, IH holds for i = 0.</a:t>
            </a:r>
            <a:endParaRPr sz="1200">
              <a:solidFill>
                <a:schemeClr val="dk1"/>
              </a:solidFill>
              <a:latin typeface="Assistant Light"/>
              <a:ea typeface="Assistant Light"/>
              <a:cs typeface="Assistant Light"/>
              <a:sym typeface="Assistant Light"/>
            </a:endParaRPr>
          </a:p>
        </p:txBody>
      </p:sp>
      <p:sp>
        <p:nvSpPr>
          <p:cNvPr id="954" name="Google Shape;954;p102"/>
          <p:cNvSpPr/>
          <p:nvPr/>
        </p:nvSpPr>
        <p:spPr>
          <a:xfrm>
            <a:off x="825300" y="2243661"/>
            <a:ext cx="7493400" cy="2228700"/>
          </a:xfrm>
          <a:prstGeom prst="roundRect">
            <a:avLst>
              <a:gd name="adj" fmla="val 445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STEP </a:t>
            </a:r>
            <a:r>
              <a:rPr lang="en" i="1">
                <a:solidFill>
                  <a:schemeClr val="dk1"/>
                </a:solidFill>
                <a:latin typeface="Assistant"/>
                <a:ea typeface="Assistant"/>
                <a:cs typeface="Assistant"/>
                <a:sym typeface="Assistant"/>
              </a:rPr>
              <a:t>(weak induction)</a:t>
            </a:r>
            <a:endParaRPr i="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Let k be an integer, where 0 &lt; k &lt; n. Assume that the IH holds for i = k-1, so A[:k] is sorted after the (k-1)</a:t>
            </a:r>
            <a:r>
              <a:rPr lang="en" sz="1200" baseline="30000">
                <a:solidFill>
                  <a:schemeClr val="dk1"/>
                </a:solidFill>
                <a:latin typeface="Assistant Light"/>
                <a:ea typeface="Assistant Light"/>
                <a:cs typeface="Assistant Light"/>
                <a:sym typeface="Assistant Light"/>
              </a:rPr>
              <a:t>th </a:t>
            </a:r>
            <a:r>
              <a:rPr lang="en" sz="1200">
                <a:solidFill>
                  <a:schemeClr val="dk1"/>
                </a:solidFill>
                <a:latin typeface="Assistant Light"/>
                <a:ea typeface="Assistant Light"/>
                <a:cs typeface="Assistant Light"/>
                <a:sym typeface="Assistant Light"/>
              </a:rPr>
              <a:t>iteration. We want to show that the IH holds for i = k, i.e. that A[:k+1] is sorted after the k</a:t>
            </a:r>
            <a:r>
              <a:rPr lang="en" sz="1200" baseline="30000">
                <a:solidFill>
                  <a:schemeClr val="dk1"/>
                </a:solidFill>
                <a:latin typeface="Assistant Light"/>
                <a:ea typeface="Assistant Light"/>
                <a:cs typeface="Assistant Light"/>
                <a:sym typeface="Assistant Light"/>
              </a:rPr>
              <a:t>th</a:t>
            </a:r>
            <a:r>
              <a:rPr lang="en" sz="1200">
                <a:solidFill>
                  <a:schemeClr val="dk1"/>
                </a:solidFill>
                <a:latin typeface="Assistant Light"/>
                <a:ea typeface="Assistant Light"/>
                <a:cs typeface="Assistant Light"/>
                <a:sym typeface="Assistant Light"/>
              </a:rPr>
              <a:t> iteration.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Let j* be the largest position in {0, …, k-1} such that A[j*] &lt; A[k]. Then, the effect of the inner while-loop is to turn: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 A[0], A[1], …, A[j*], …, A[k-1], </a:t>
            </a:r>
            <a:r>
              <a:rPr lang="en" sz="1200" b="1">
                <a:solidFill>
                  <a:schemeClr val="dk1"/>
                </a:solidFill>
                <a:latin typeface="Assistant"/>
                <a:ea typeface="Assistant"/>
                <a:cs typeface="Assistant"/>
                <a:sym typeface="Assistant"/>
              </a:rPr>
              <a:t>A[k]</a:t>
            </a:r>
            <a:r>
              <a:rPr lang="en" sz="1200">
                <a:solidFill>
                  <a:schemeClr val="dk1"/>
                </a:solidFill>
                <a:latin typeface="Assistant Light"/>
                <a:ea typeface="Assistant Light"/>
                <a:cs typeface="Assistant Light"/>
                <a:sym typeface="Assistant Light"/>
              </a:rPr>
              <a:t> ]    into	 [ A[0], A[1], …, A[j*], </a:t>
            </a:r>
            <a:r>
              <a:rPr lang="en" sz="1200" b="1">
                <a:solidFill>
                  <a:schemeClr val="dk1"/>
                </a:solidFill>
                <a:latin typeface="Assistant"/>
                <a:ea typeface="Assistant"/>
                <a:cs typeface="Assistant"/>
                <a:sym typeface="Assistant"/>
              </a:rPr>
              <a:t>A[k]</a:t>
            </a:r>
            <a:r>
              <a:rPr lang="en" sz="1200">
                <a:solidFill>
                  <a:schemeClr val="dk1"/>
                </a:solidFill>
                <a:latin typeface="Assistant Light"/>
                <a:ea typeface="Assistant Light"/>
                <a:cs typeface="Assistant Light"/>
                <a:sym typeface="Assistant Light"/>
              </a:rPr>
              <a:t>, A[j*+1] …, A[k-1]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We claim that the second list on the right is sorted. This is because A[k] &gt; A[j*], and by the inductive hypothesis, we have A[j*] ≥ A[j] for all j ≤ j*, so A[k] is larger than everything positioned before it. Similarly, we also know that A[k] ≤ A[j*+1] ≤ A[j] for all j ≥ j*+1, so A[k] is also smaller than everything that comes after it. Thus, A[k] is in the right place, and all the other elements in A[:k+1] were already in the right place.</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600"/>
              </a:spcAft>
              <a:buNone/>
            </a:pPr>
            <a:r>
              <a:rPr lang="en" sz="1200">
                <a:solidFill>
                  <a:schemeClr val="dk1"/>
                </a:solidFill>
                <a:latin typeface="Assistant Light"/>
                <a:ea typeface="Assistant Light"/>
                <a:cs typeface="Assistant Light"/>
                <a:sym typeface="Assistant Light"/>
              </a:rPr>
              <a:t>Thus, after the k</a:t>
            </a:r>
            <a:r>
              <a:rPr lang="en" sz="1200" baseline="30000">
                <a:solidFill>
                  <a:schemeClr val="dk1"/>
                </a:solidFill>
                <a:latin typeface="Assistant Light"/>
                <a:ea typeface="Assistant Light"/>
                <a:cs typeface="Assistant Light"/>
                <a:sym typeface="Assistant Light"/>
              </a:rPr>
              <a:t>th</a:t>
            </a:r>
            <a:r>
              <a:rPr lang="en" sz="1200">
                <a:solidFill>
                  <a:schemeClr val="dk1"/>
                </a:solidFill>
                <a:latin typeface="Assistant Light"/>
                <a:ea typeface="Assistant Light"/>
                <a:cs typeface="Assistant Light"/>
                <a:sym typeface="Assistant Light"/>
              </a:rPr>
              <a:t> iteration completes, A[:k+1] is sorted, and this establishes the IH for k.</a:t>
            </a:r>
            <a:endParaRPr sz="1200">
              <a:solidFill>
                <a:schemeClr val="dk1"/>
              </a:solidFill>
              <a:latin typeface="Assistant Light"/>
              <a:ea typeface="Assistant Light"/>
              <a:cs typeface="Assistant Light"/>
              <a:sym typeface="Assistant Light"/>
            </a:endParaRPr>
          </a:p>
        </p:txBody>
      </p:sp>
      <p:sp>
        <p:nvSpPr>
          <p:cNvPr id="955" name="Google Shape;955;p102"/>
          <p:cNvSpPr/>
          <p:nvPr/>
        </p:nvSpPr>
        <p:spPr>
          <a:xfrm>
            <a:off x="825300" y="4550724"/>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CONCLUSION</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By induction, we conclude that the IH holds for all 0 ≤ i ≤ n-1. In particular, after the algorithm ends, A[:n] is sorted.</a:t>
            </a:r>
            <a:endParaRPr sz="1200">
              <a:solidFill>
                <a:schemeClr val="dk1"/>
              </a:solidFill>
              <a:latin typeface="Assistant Light"/>
              <a:ea typeface="Assistant Light"/>
              <a:cs typeface="Assistant Light"/>
              <a:sym typeface="Assistant Light"/>
            </a:endParaRPr>
          </a:p>
        </p:txBody>
      </p:sp>
      <p:sp>
        <p:nvSpPr>
          <p:cNvPr id="956" name="Google Shape;956;p102"/>
          <p:cNvSpPr/>
          <p:nvPr/>
        </p:nvSpPr>
        <p:spPr>
          <a:xfrm>
            <a:off x="1598375" y="2518963"/>
            <a:ext cx="6044100" cy="1695600"/>
          </a:xfrm>
          <a:prstGeom prst="roundRect">
            <a:avLst>
              <a:gd name="adj" fmla="val 16667"/>
            </a:avLst>
          </a:prstGeom>
          <a:solidFill>
            <a:srgbClr val="FFFFFF"/>
          </a:solidFill>
          <a:ln>
            <a:noFill/>
          </a:ln>
          <a:effectLst>
            <a:outerShdw blurRad="385763"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CC0000"/>
                </a:solidFill>
                <a:latin typeface="Assistant"/>
                <a:ea typeface="Assistant"/>
                <a:cs typeface="Assistant"/>
                <a:sym typeface="Assistant"/>
              </a:rPr>
              <a:t>TLDR, this inductive step is saying “if we assume the growing list on the left of A is properly sorted by iteration k-1, then when we’re on iteration k, the algorithm correctly moves A[k] into the right place, and the growing list on the left of A is still going to be properly sorted.”</a:t>
            </a:r>
            <a:endParaRPr sz="1500">
              <a:solidFill>
                <a:srgbClr val="CC0000"/>
              </a:solidFill>
              <a:latin typeface="Assistant"/>
              <a:ea typeface="Assistant"/>
              <a:cs typeface="Assistant"/>
              <a:sym typeface="Assistant"/>
            </a:endParaRPr>
          </a:p>
        </p:txBody>
      </p:sp>
      <p:sp>
        <p:nvSpPr>
          <p:cNvPr id="957" name="Google Shape;957;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0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INDUCTION PROOF</a:t>
            </a:r>
            <a:endParaRPr sz="3600">
              <a:solidFill>
                <a:schemeClr val="accent5"/>
              </a:solidFill>
              <a:latin typeface="Lato Light"/>
              <a:ea typeface="Lato Light"/>
              <a:cs typeface="Lato Light"/>
              <a:sym typeface="Lato Light"/>
            </a:endParaRPr>
          </a:p>
        </p:txBody>
      </p:sp>
      <p:sp>
        <p:nvSpPr>
          <p:cNvPr id="963" name="Google Shape;963;p103"/>
          <p:cNvSpPr/>
          <p:nvPr/>
        </p:nvSpPr>
        <p:spPr>
          <a:xfrm>
            <a:off x="825300" y="1201775"/>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HYPOTHESIS (IH)</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i of the outer for-loop, A[:i+1] is sorted.</a:t>
            </a:r>
            <a:endParaRPr sz="1200">
              <a:solidFill>
                <a:schemeClr val="dk1"/>
              </a:solidFill>
              <a:latin typeface="Assistant Light"/>
              <a:ea typeface="Assistant Light"/>
              <a:cs typeface="Assistant Light"/>
              <a:sym typeface="Assistant Light"/>
            </a:endParaRPr>
          </a:p>
        </p:txBody>
      </p:sp>
      <p:sp>
        <p:nvSpPr>
          <p:cNvPr id="964" name="Google Shape;964;p103"/>
          <p:cNvSpPr/>
          <p:nvPr/>
        </p:nvSpPr>
        <p:spPr>
          <a:xfrm>
            <a:off x="825300" y="1716596"/>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BASE CASE</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After iteration 0 of the outer loop (i.e. start of algorithm), the list A[:1] is sorted (only 1 element). Thus, IH holds for i = 0.</a:t>
            </a:r>
            <a:endParaRPr sz="1200">
              <a:solidFill>
                <a:schemeClr val="dk1"/>
              </a:solidFill>
              <a:latin typeface="Assistant Light"/>
              <a:ea typeface="Assistant Light"/>
              <a:cs typeface="Assistant Light"/>
              <a:sym typeface="Assistant Light"/>
            </a:endParaRPr>
          </a:p>
        </p:txBody>
      </p:sp>
      <p:sp>
        <p:nvSpPr>
          <p:cNvPr id="965" name="Google Shape;965;p103"/>
          <p:cNvSpPr/>
          <p:nvPr/>
        </p:nvSpPr>
        <p:spPr>
          <a:xfrm>
            <a:off x="825300" y="2243661"/>
            <a:ext cx="7493400" cy="2228700"/>
          </a:xfrm>
          <a:prstGeom prst="roundRect">
            <a:avLst>
              <a:gd name="adj" fmla="val 445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INDUCTIVE STEP </a:t>
            </a:r>
            <a:r>
              <a:rPr lang="en" i="1">
                <a:solidFill>
                  <a:schemeClr val="dk1"/>
                </a:solidFill>
                <a:latin typeface="Assistant"/>
                <a:ea typeface="Assistant"/>
                <a:cs typeface="Assistant"/>
                <a:sym typeface="Assistant"/>
              </a:rPr>
              <a:t>(weak induction)</a:t>
            </a:r>
            <a:endParaRPr i="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Let k be an integer, where 0 &lt; k &lt; n. Assume that the IH holds for i = k-1, so A[:k] is sorted after the (k-1)</a:t>
            </a:r>
            <a:r>
              <a:rPr lang="en" sz="1200" baseline="30000">
                <a:solidFill>
                  <a:schemeClr val="dk1"/>
                </a:solidFill>
                <a:latin typeface="Assistant Light"/>
                <a:ea typeface="Assistant Light"/>
                <a:cs typeface="Assistant Light"/>
                <a:sym typeface="Assistant Light"/>
              </a:rPr>
              <a:t>th </a:t>
            </a:r>
            <a:r>
              <a:rPr lang="en" sz="1200">
                <a:solidFill>
                  <a:schemeClr val="dk1"/>
                </a:solidFill>
                <a:latin typeface="Assistant Light"/>
                <a:ea typeface="Assistant Light"/>
                <a:cs typeface="Assistant Light"/>
                <a:sym typeface="Assistant Light"/>
              </a:rPr>
              <a:t>iteration. We want to show that the IH holds for i = k, i.e. that A[:k+1] is sorted after the k</a:t>
            </a:r>
            <a:r>
              <a:rPr lang="en" sz="1200" baseline="30000">
                <a:solidFill>
                  <a:schemeClr val="dk1"/>
                </a:solidFill>
                <a:latin typeface="Assistant Light"/>
                <a:ea typeface="Assistant Light"/>
                <a:cs typeface="Assistant Light"/>
                <a:sym typeface="Assistant Light"/>
              </a:rPr>
              <a:t>th</a:t>
            </a:r>
            <a:r>
              <a:rPr lang="en" sz="1200">
                <a:solidFill>
                  <a:schemeClr val="dk1"/>
                </a:solidFill>
                <a:latin typeface="Assistant Light"/>
                <a:ea typeface="Assistant Light"/>
                <a:cs typeface="Assistant Light"/>
                <a:sym typeface="Assistant Light"/>
              </a:rPr>
              <a:t> iteration.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Let j* be the largest position in {0, …, k-1} such that A[j*] &lt; A[k]. Then, the effect of the inner while-loop is to turn: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 A[0], A[1], …, A[j*], …, A[k-1], </a:t>
            </a:r>
            <a:r>
              <a:rPr lang="en" sz="1200" b="1">
                <a:solidFill>
                  <a:schemeClr val="dk1"/>
                </a:solidFill>
                <a:latin typeface="Assistant"/>
                <a:ea typeface="Assistant"/>
                <a:cs typeface="Assistant"/>
                <a:sym typeface="Assistant"/>
              </a:rPr>
              <a:t>A[k]</a:t>
            </a:r>
            <a:r>
              <a:rPr lang="en" sz="1200">
                <a:solidFill>
                  <a:schemeClr val="dk1"/>
                </a:solidFill>
                <a:latin typeface="Assistant Light"/>
                <a:ea typeface="Assistant Light"/>
                <a:cs typeface="Assistant Light"/>
                <a:sym typeface="Assistant Light"/>
              </a:rPr>
              <a:t> ]    into	 [ A[0], A[1], …, A[j*], </a:t>
            </a:r>
            <a:r>
              <a:rPr lang="en" sz="1200" b="1">
                <a:solidFill>
                  <a:schemeClr val="dk1"/>
                </a:solidFill>
                <a:latin typeface="Assistant"/>
                <a:ea typeface="Assistant"/>
                <a:cs typeface="Assistant"/>
                <a:sym typeface="Assistant"/>
              </a:rPr>
              <a:t>A[k]</a:t>
            </a:r>
            <a:r>
              <a:rPr lang="en" sz="1200">
                <a:solidFill>
                  <a:schemeClr val="dk1"/>
                </a:solidFill>
                <a:latin typeface="Assistant Light"/>
                <a:ea typeface="Assistant Light"/>
                <a:cs typeface="Assistant Light"/>
                <a:sym typeface="Assistant Light"/>
              </a:rPr>
              <a:t>, A[j*+1] …, A[k-1] ]</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0"/>
              </a:spcAft>
              <a:buNone/>
            </a:pPr>
            <a:r>
              <a:rPr lang="en" sz="1200">
                <a:solidFill>
                  <a:schemeClr val="dk1"/>
                </a:solidFill>
                <a:latin typeface="Assistant Light"/>
                <a:ea typeface="Assistant Light"/>
                <a:cs typeface="Assistant Light"/>
                <a:sym typeface="Assistant Light"/>
              </a:rPr>
              <a:t>We claim that the second list on the right is sorted. This is because A[k] &gt; A[j*], and by the inductive hypothesis, we have A[j*] ≥ A[j] for all j ≤ j*, so A[k] is larger than everything positioned before it. Similarly, we also know that A[k] ≤ A[j*+1] ≤ A[j] for all j ≥ j*+1, so A[k] is also smaller than everything that comes after it. Thus, A[k] is in the right place, and all the other elements in A[:k+1] were already in the right place.</a:t>
            </a:r>
            <a:endParaRPr sz="1200">
              <a:solidFill>
                <a:schemeClr val="dk1"/>
              </a:solidFill>
              <a:latin typeface="Assistant Light"/>
              <a:ea typeface="Assistant Light"/>
              <a:cs typeface="Assistant Light"/>
              <a:sym typeface="Assistant Light"/>
            </a:endParaRPr>
          </a:p>
          <a:p>
            <a:pPr marL="0" lvl="0" indent="0" algn="l" rtl="0">
              <a:spcBef>
                <a:spcPts val="600"/>
              </a:spcBef>
              <a:spcAft>
                <a:spcPts val="600"/>
              </a:spcAft>
              <a:buNone/>
            </a:pPr>
            <a:r>
              <a:rPr lang="en" sz="1200">
                <a:solidFill>
                  <a:schemeClr val="dk1"/>
                </a:solidFill>
                <a:latin typeface="Assistant Light"/>
                <a:ea typeface="Assistant Light"/>
                <a:cs typeface="Assistant Light"/>
                <a:sym typeface="Assistant Light"/>
              </a:rPr>
              <a:t>Thus, after the k</a:t>
            </a:r>
            <a:r>
              <a:rPr lang="en" sz="1200" baseline="30000">
                <a:solidFill>
                  <a:schemeClr val="dk1"/>
                </a:solidFill>
                <a:latin typeface="Assistant Light"/>
                <a:ea typeface="Assistant Light"/>
                <a:cs typeface="Assistant Light"/>
                <a:sym typeface="Assistant Light"/>
              </a:rPr>
              <a:t>th</a:t>
            </a:r>
            <a:r>
              <a:rPr lang="en" sz="1200">
                <a:solidFill>
                  <a:schemeClr val="dk1"/>
                </a:solidFill>
                <a:latin typeface="Assistant Light"/>
                <a:ea typeface="Assistant Light"/>
                <a:cs typeface="Assistant Light"/>
                <a:sym typeface="Assistant Light"/>
              </a:rPr>
              <a:t> iteration completes, A[:k+1] is sorted, and this establishes the IH for k.</a:t>
            </a:r>
            <a:endParaRPr sz="1200">
              <a:solidFill>
                <a:schemeClr val="dk1"/>
              </a:solidFill>
              <a:latin typeface="Assistant Light"/>
              <a:ea typeface="Assistant Light"/>
              <a:cs typeface="Assistant Light"/>
              <a:sym typeface="Assistant Light"/>
            </a:endParaRPr>
          </a:p>
        </p:txBody>
      </p:sp>
      <p:sp>
        <p:nvSpPr>
          <p:cNvPr id="966" name="Google Shape;966;p103"/>
          <p:cNvSpPr/>
          <p:nvPr/>
        </p:nvSpPr>
        <p:spPr>
          <a:xfrm>
            <a:off x="825300" y="4550724"/>
            <a:ext cx="7493400" cy="466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ssistant"/>
                <a:ea typeface="Assistant"/>
                <a:cs typeface="Assistant"/>
                <a:sym typeface="Assistant"/>
              </a:rPr>
              <a:t>CONCLUSION</a:t>
            </a:r>
            <a:endParaRPr b="1">
              <a:solidFill>
                <a:schemeClr val="dk1"/>
              </a:solidFill>
              <a:latin typeface="Assistant"/>
              <a:ea typeface="Assistant"/>
              <a:cs typeface="Assistant"/>
              <a:sym typeface="Assistant"/>
            </a:endParaRPr>
          </a:p>
          <a:p>
            <a:pPr marL="0" lvl="0" indent="0" algn="l" rtl="0">
              <a:spcBef>
                <a:spcPts val="0"/>
              </a:spcBef>
              <a:spcAft>
                <a:spcPts val="0"/>
              </a:spcAft>
              <a:buNone/>
            </a:pPr>
            <a:endParaRPr sz="100" b="1">
              <a:solidFill>
                <a:schemeClr val="dk1"/>
              </a:solidFill>
              <a:latin typeface="Assistant"/>
              <a:ea typeface="Assistant"/>
              <a:cs typeface="Assistant"/>
              <a:sym typeface="Assistant"/>
            </a:endParaRPr>
          </a:p>
          <a:p>
            <a:pPr marL="0" lvl="0" indent="0" algn="l" rtl="0">
              <a:spcBef>
                <a:spcPts val="0"/>
              </a:spcBef>
              <a:spcAft>
                <a:spcPts val="0"/>
              </a:spcAft>
              <a:buNone/>
            </a:pPr>
            <a:r>
              <a:rPr lang="en" sz="1200">
                <a:solidFill>
                  <a:schemeClr val="dk1"/>
                </a:solidFill>
                <a:latin typeface="Assistant Light"/>
                <a:ea typeface="Assistant Light"/>
                <a:cs typeface="Assistant Light"/>
                <a:sym typeface="Assistant Light"/>
              </a:rPr>
              <a:t>By induction, we conclude that the IH holds for all 0 ≤ i ≤ n-1. In particular, after the algorithm ends, A[:n] is sorted.</a:t>
            </a:r>
            <a:endParaRPr sz="1200">
              <a:solidFill>
                <a:schemeClr val="dk1"/>
              </a:solidFill>
              <a:latin typeface="Assistant Light"/>
              <a:ea typeface="Assistant Light"/>
              <a:cs typeface="Assistant Light"/>
              <a:sym typeface="Assistant Light"/>
            </a:endParaRPr>
          </a:p>
        </p:txBody>
      </p:sp>
      <p:sp>
        <p:nvSpPr>
          <p:cNvPr id="967" name="Google Shape;967;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0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A NOTE ABOUT INDUCTION</a:t>
            </a:r>
            <a:endParaRPr sz="3600">
              <a:solidFill>
                <a:schemeClr val="accent5"/>
              </a:solidFill>
              <a:latin typeface="Lato Light"/>
              <a:ea typeface="Lato Light"/>
              <a:cs typeface="Lato Light"/>
              <a:sym typeface="Lato Light"/>
            </a:endParaRPr>
          </a:p>
        </p:txBody>
      </p:sp>
      <p:sp>
        <p:nvSpPr>
          <p:cNvPr id="973" name="Google Shape;973;p104"/>
          <p:cNvSpPr txBox="1"/>
          <p:nvPr/>
        </p:nvSpPr>
        <p:spPr>
          <a:xfrm>
            <a:off x="629100" y="1246825"/>
            <a:ext cx="7885800" cy="307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200">
                <a:latin typeface="Assistant Light"/>
                <a:ea typeface="Assistant Light"/>
                <a:cs typeface="Assistant Light"/>
                <a:sym typeface="Assistant Light"/>
              </a:rPr>
              <a:t>We’re going to be seeing/doing/skipping over a lot of induction proofs this quarter. I’m technically supposed to assume you’re comfortable with them from CS 103 (one of the prereqs), but if any of this was too fast or confusing, </a:t>
            </a:r>
            <a:r>
              <a:rPr lang="en" sz="2200" b="1" i="1">
                <a:latin typeface="Assistant"/>
                <a:ea typeface="Assistant"/>
                <a:cs typeface="Assistant"/>
                <a:sym typeface="Assistant"/>
              </a:rPr>
              <a:t>come to section </a:t>
            </a:r>
            <a:r>
              <a:rPr lang="en" sz="2200" i="1">
                <a:latin typeface="Assistant Light"/>
                <a:ea typeface="Assistant Light"/>
                <a:cs typeface="Assistant Light"/>
                <a:sym typeface="Assistant Light"/>
              </a:rPr>
              <a:t>&amp;</a:t>
            </a:r>
            <a:r>
              <a:rPr lang="en" sz="2200" b="1" i="1">
                <a:latin typeface="Assistant"/>
                <a:ea typeface="Assistant"/>
                <a:cs typeface="Assistant"/>
                <a:sym typeface="Assistant"/>
              </a:rPr>
              <a:t> OH</a:t>
            </a:r>
            <a:r>
              <a:rPr lang="en" sz="2200">
                <a:latin typeface="Assistant Light"/>
                <a:ea typeface="Assistant Light"/>
                <a:cs typeface="Assistant Light"/>
                <a:sym typeface="Assistant Light"/>
              </a:rPr>
              <a:t>!</a:t>
            </a:r>
            <a:endParaRPr sz="2200">
              <a:latin typeface="Assistant Light"/>
              <a:ea typeface="Assistant Light"/>
              <a:cs typeface="Assistant Light"/>
              <a:sym typeface="Assistant Light"/>
            </a:endParaRPr>
          </a:p>
        </p:txBody>
      </p:sp>
      <p:sp>
        <p:nvSpPr>
          <p:cNvPr id="974" name="Google Shape;974;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05"/>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DOES IT WORK?</a:t>
            </a:r>
            <a:endParaRPr sz="3600">
              <a:solidFill>
                <a:schemeClr val="accent5"/>
              </a:solidFill>
              <a:latin typeface="Lato Light"/>
              <a:ea typeface="Lato Light"/>
              <a:cs typeface="Lato Light"/>
              <a:sym typeface="Lato Light"/>
            </a:endParaRPr>
          </a:p>
        </p:txBody>
      </p:sp>
      <p:sp>
        <p:nvSpPr>
          <p:cNvPr id="980" name="Google Shape;980;p105"/>
          <p:cNvSpPr txBox="1"/>
          <p:nvPr/>
        </p:nvSpPr>
        <p:spPr>
          <a:xfrm>
            <a:off x="629100" y="1246825"/>
            <a:ext cx="7885800" cy="307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200">
                <a:latin typeface="Assistant Light"/>
                <a:ea typeface="Assistant Light"/>
                <a:cs typeface="Assistant Light"/>
                <a:sym typeface="Assistant Light"/>
              </a:rPr>
              <a:t>We just used induction to prove that the Insertion Sort algorithm correctly produces a sorted array given </a:t>
            </a:r>
            <a:r>
              <a:rPr lang="en" sz="2200" i="1">
                <a:latin typeface="Assistant Light"/>
                <a:ea typeface="Assistant Light"/>
                <a:cs typeface="Assistant Light"/>
                <a:sym typeface="Assistant Light"/>
              </a:rPr>
              <a:t>any input array of length n</a:t>
            </a:r>
            <a:r>
              <a:rPr lang="en" sz="2200">
                <a:latin typeface="Assistant Light"/>
                <a:ea typeface="Assistant Light"/>
                <a:cs typeface="Assistant Light"/>
                <a:sym typeface="Assistant Light"/>
              </a:rPr>
              <a:t>. </a:t>
            </a:r>
            <a:endParaRPr sz="2200">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endParaRPr sz="1300">
              <a:latin typeface="Assistant Light"/>
              <a:ea typeface="Assistant Light"/>
              <a:cs typeface="Assistant Light"/>
              <a:sym typeface="Assistant Light"/>
            </a:endParaRPr>
          </a:p>
          <a:p>
            <a:pPr marL="0" lvl="0" indent="0" algn="ctr" rtl="0">
              <a:lnSpc>
                <a:spcPct val="115000"/>
              </a:lnSpc>
              <a:spcBef>
                <a:spcPts val="0"/>
              </a:spcBef>
              <a:spcAft>
                <a:spcPts val="0"/>
              </a:spcAft>
              <a:buClr>
                <a:schemeClr val="dk1"/>
              </a:buClr>
              <a:buSzPts val="1100"/>
              <a:buFont typeface="Arial"/>
              <a:buNone/>
            </a:pPr>
            <a:r>
              <a:rPr lang="en" sz="1300">
                <a:latin typeface="Assistant Light"/>
                <a:ea typeface="Assistant Light"/>
                <a:cs typeface="Assistant Light"/>
                <a:sym typeface="Assistant Light"/>
              </a:rPr>
              <a:t>(This is also what we mean by worst case analysis - even if a “bad guy” comes up with a worst-case input </a:t>
            </a:r>
            <a:br>
              <a:rPr lang="en" sz="1300">
                <a:latin typeface="Assistant Light"/>
                <a:ea typeface="Assistant Light"/>
                <a:cs typeface="Assistant Light"/>
                <a:sym typeface="Assistant Light"/>
              </a:rPr>
            </a:br>
            <a:r>
              <a:rPr lang="en" sz="1300">
                <a:latin typeface="Assistant Light"/>
                <a:ea typeface="Assistant Light"/>
                <a:cs typeface="Assistant Light"/>
                <a:sym typeface="Assistant Light"/>
              </a:rPr>
              <a:t>for our algorithm, we’ve proven that our algorithm will work).</a:t>
            </a:r>
            <a:endParaRPr sz="1300">
              <a:latin typeface="Assistant Light"/>
              <a:ea typeface="Assistant Light"/>
              <a:cs typeface="Assistant Light"/>
              <a:sym typeface="Assistant Light"/>
            </a:endParaRPr>
          </a:p>
        </p:txBody>
      </p:sp>
      <p:sp>
        <p:nvSpPr>
          <p:cNvPr id="981" name="Google Shape;981;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0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IS IT FAST?</a:t>
            </a:r>
            <a:endParaRPr sz="3600">
              <a:solidFill>
                <a:schemeClr val="accent5"/>
              </a:solidFill>
              <a:latin typeface="Lato Light"/>
              <a:ea typeface="Lato Light"/>
              <a:cs typeface="Lato Light"/>
              <a:sym typeface="Lato Light"/>
            </a:endParaRPr>
          </a:p>
        </p:txBody>
      </p:sp>
      <p:grpSp>
        <p:nvGrpSpPr>
          <p:cNvPr id="987" name="Google Shape;987;p106"/>
          <p:cNvGrpSpPr/>
          <p:nvPr/>
        </p:nvGrpSpPr>
        <p:grpSpPr>
          <a:xfrm>
            <a:off x="707400" y="1238625"/>
            <a:ext cx="7729200" cy="1346400"/>
            <a:chOff x="707400" y="3267725"/>
            <a:chExt cx="7729200" cy="1346400"/>
          </a:xfrm>
        </p:grpSpPr>
        <p:sp>
          <p:nvSpPr>
            <p:cNvPr id="988" name="Google Shape;988;p106"/>
            <p:cNvSpPr/>
            <p:nvPr/>
          </p:nvSpPr>
          <p:spPr>
            <a:xfrm>
              <a:off x="707400" y="3267725"/>
              <a:ext cx="7729200" cy="1346400"/>
            </a:xfrm>
            <a:prstGeom prst="ribbon2">
              <a:avLst>
                <a:gd name="adj1" fmla="val 14100"/>
                <a:gd name="adj2" fmla="val 72144"/>
              </a:avLst>
            </a:prstGeom>
            <a:solidFill>
              <a:srgbClr val="FFFFFF"/>
            </a:solidFill>
            <a:ln w="9525" cap="flat" cmpd="sng">
              <a:solidFill>
                <a:srgbClr val="B7B7B7"/>
              </a:solidFill>
              <a:prstDash val="solid"/>
              <a:round/>
              <a:headEnd type="none" w="sm" len="sm"/>
              <a:tailEnd type="none" w="sm" len="sm"/>
            </a:ln>
            <a:effectLst>
              <a:outerShdw blurRad="542925" dist="152400" dir="414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1600" i="1">
                  <a:latin typeface="Assistant"/>
                  <a:ea typeface="Assistant"/>
                  <a:cs typeface="Assistant"/>
                  <a:sym typeface="Assistant"/>
                </a:rPr>
                <a:t>THE POINT OF ASYMPTOTIC NOTATION</a:t>
              </a:r>
              <a:endParaRPr sz="1300" i="1">
                <a:latin typeface="Assistant"/>
                <a:ea typeface="Assistant"/>
                <a:cs typeface="Assistant"/>
                <a:sym typeface="Assistant"/>
              </a:endParaRPr>
            </a:p>
            <a:p>
              <a:pPr marL="0" marR="0" lvl="0" indent="0" algn="ctr" rtl="0">
                <a:spcBef>
                  <a:spcPts val="1000"/>
                </a:spcBef>
                <a:spcAft>
                  <a:spcPts val="0"/>
                </a:spcAft>
                <a:buNone/>
              </a:pPr>
              <a:r>
                <a:rPr lang="en" sz="1900" b="1">
                  <a:solidFill>
                    <a:srgbClr val="0097A7"/>
                  </a:solidFill>
                  <a:latin typeface="Assistant"/>
                  <a:ea typeface="Assistant"/>
                  <a:cs typeface="Assistant"/>
                  <a:sym typeface="Assistant"/>
                </a:rPr>
                <a:t>suppress constant factors and lower-order terms</a:t>
              </a:r>
              <a:endParaRPr sz="1900" b="1">
                <a:solidFill>
                  <a:srgbClr val="0097A7"/>
                </a:solidFill>
                <a:latin typeface="Assistant"/>
                <a:ea typeface="Assistant"/>
                <a:cs typeface="Assistant"/>
                <a:sym typeface="Assistant"/>
              </a:endParaRPr>
            </a:p>
          </p:txBody>
        </p:sp>
        <p:sp>
          <p:nvSpPr>
            <p:cNvPr id="989" name="Google Shape;989;p106"/>
            <p:cNvSpPr txBox="1"/>
            <p:nvPr/>
          </p:nvSpPr>
          <p:spPr>
            <a:xfrm>
              <a:off x="2746275" y="4092425"/>
              <a:ext cx="2183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rgbClr val="999999"/>
                  </a:solidFill>
                  <a:latin typeface="Assistant"/>
                  <a:ea typeface="Assistant"/>
                  <a:cs typeface="Assistant"/>
                  <a:sym typeface="Assistant"/>
                </a:rPr>
                <a:t>too system dependent</a:t>
              </a:r>
              <a:endParaRPr i="1">
                <a:solidFill>
                  <a:srgbClr val="999999"/>
                </a:solidFill>
                <a:latin typeface="Assistant"/>
                <a:ea typeface="Assistant"/>
                <a:cs typeface="Assistant"/>
                <a:sym typeface="Assistant"/>
              </a:endParaRPr>
            </a:p>
          </p:txBody>
        </p:sp>
        <p:sp>
          <p:nvSpPr>
            <p:cNvPr id="990" name="Google Shape;990;p106"/>
            <p:cNvSpPr txBox="1"/>
            <p:nvPr/>
          </p:nvSpPr>
          <p:spPr>
            <a:xfrm>
              <a:off x="4913278" y="4092425"/>
              <a:ext cx="2480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rgbClr val="999999"/>
                  </a:solidFill>
                  <a:latin typeface="Assistant"/>
                  <a:ea typeface="Assistant"/>
                  <a:cs typeface="Assistant"/>
                  <a:sym typeface="Assistant"/>
                </a:rPr>
                <a:t>irrelevant for large inputs</a:t>
              </a:r>
              <a:endParaRPr i="1">
                <a:solidFill>
                  <a:srgbClr val="999999"/>
                </a:solidFill>
                <a:latin typeface="Assistant"/>
                <a:ea typeface="Assistant"/>
                <a:cs typeface="Assistant"/>
                <a:sym typeface="Assistant"/>
              </a:endParaRPr>
            </a:p>
          </p:txBody>
        </p:sp>
        <p:sp>
          <p:nvSpPr>
            <p:cNvPr id="991" name="Google Shape;991;p106"/>
            <p:cNvSpPr/>
            <p:nvPr/>
          </p:nvSpPr>
          <p:spPr>
            <a:xfrm rot="-5400000">
              <a:off x="3775200" y="3200550"/>
              <a:ext cx="166800" cy="1758000"/>
            </a:xfrm>
            <a:prstGeom prst="leftBrace">
              <a:avLst>
                <a:gd name="adj1" fmla="val 50000"/>
                <a:gd name="adj2" fmla="val 50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06"/>
            <p:cNvSpPr/>
            <p:nvPr/>
          </p:nvSpPr>
          <p:spPr>
            <a:xfrm rot="-5400000">
              <a:off x="6066775" y="3103350"/>
              <a:ext cx="166800" cy="1952400"/>
            </a:xfrm>
            <a:prstGeom prst="leftBrace">
              <a:avLst>
                <a:gd name="adj1" fmla="val 50000"/>
                <a:gd name="adj2" fmla="val 50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106"/>
          <p:cNvSpPr txBox="1"/>
          <p:nvPr/>
        </p:nvSpPr>
        <p:spPr>
          <a:xfrm>
            <a:off x="289500" y="2847000"/>
            <a:ext cx="8565000" cy="21414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000"/>
              </a:spcBef>
              <a:spcAft>
                <a:spcPts val="0"/>
              </a:spcAft>
              <a:buClr>
                <a:srgbClr val="000000"/>
              </a:buClr>
              <a:buSzPts val="1900"/>
              <a:buFont typeface="Assistant"/>
              <a:buChar char="●"/>
            </a:pPr>
            <a:r>
              <a:rPr lang="en" sz="1900" b="1">
                <a:solidFill>
                  <a:srgbClr val="000000"/>
                </a:solidFill>
                <a:latin typeface="Assistant"/>
                <a:ea typeface="Assistant"/>
                <a:cs typeface="Assistant"/>
                <a:sym typeface="Assistant"/>
              </a:rPr>
              <a:t>Some guiding principles: </a:t>
            </a:r>
            <a:r>
              <a:rPr lang="en" sz="1900">
                <a:solidFill>
                  <a:srgbClr val="000000"/>
                </a:solidFill>
                <a:latin typeface="Assistant Light"/>
                <a:ea typeface="Assistant Light"/>
                <a:cs typeface="Assistant Light"/>
                <a:sym typeface="Assistant Light"/>
              </a:rPr>
              <a:t> we care about how the running time/number of operations </a:t>
            </a:r>
            <a:r>
              <a:rPr lang="en" sz="1900" i="1">
                <a:solidFill>
                  <a:srgbClr val="000000"/>
                </a:solidFill>
                <a:latin typeface="Assistant Light"/>
                <a:ea typeface="Assistant Light"/>
                <a:cs typeface="Assistant Light"/>
                <a:sym typeface="Assistant Light"/>
              </a:rPr>
              <a:t>scales</a:t>
            </a:r>
            <a:r>
              <a:rPr lang="en" sz="1900">
                <a:solidFill>
                  <a:srgbClr val="000000"/>
                </a:solidFill>
                <a:latin typeface="Assistant Light"/>
                <a:ea typeface="Assistant Light"/>
                <a:cs typeface="Assistant Light"/>
                <a:sym typeface="Assistant Light"/>
              </a:rPr>
              <a:t> with the size of the input (i.e. the runtime’s </a:t>
            </a:r>
            <a:r>
              <a:rPr lang="en" sz="1900" i="1">
                <a:solidFill>
                  <a:srgbClr val="000000"/>
                </a:solidFill>
                <a:latin typeface="Assistant Light"/>
                <a:ea typeface="Assistant Light"/>
                <a:cs typeface="Assistant Light"/>
                <a:sym typeface="Assistant Light"/>
              </a:rPr>
              <a:t>rate of growth</a:t>
            </a:r>
            <a:r>
              <a:rPr lang="en" sz="1900">
                <a:solidFill>
                  <a:srgbClr val="000000"/>
                </a:solidFill>
                <a:latin typeface="Assistant Light"/>
                <a:ea typeface="Assistant Light"/>
                <a:cs typeface="Assistant Light"/>
                <a:sym typeface="Assistant Light"/>
              </a:rPr>
              <a:t>), and we want some measure of runtime that’s independent of hardware, programming language, memory layout, etc. </a:t>
            </a:r>
            <a:endParaRPr sz="1900">
              <a:solidFill>
                <a:srgbClr val="000000"/>
              </a:solidFill>
              <a:latin typeface="Assistant Light"/>
              <a:ea typeface="Assistant Light"/>
              <a:cs typeface="Assistant Light"/>
              <a:sym typeface="Assistant Light"/>
            </a:endParaRPr>
          </a:p>
          <a:p>
            <a:pPr marL="914400" lvl="1" indent="-349250" algn="l" rtl="0">
              <a:lnSpc>
                <a:spcPct val="115000"/>
              </a:lnSpc>
              <a:spcBef>
                <a:spcPts val="0"/>
              </a:spcBef>
              <a:spcAft>
                <a:spcPts val="0"/>
              </a:spcAft>
              <a:buClr>
                <a:srgbClr val="000000"/>
              </a:buClr>
              <a:buSzPts val="1900"/>
              <a:buFont typeface="Assistant"/>
              <a:buChar char="○"/>
            </a:pPr>
            <a:r>
              <a:rPr lang="en" sz="1600">
                <a:solidFill>
                  <a:srgbClr val="000000"/>
                </a:solidFill>
                <a:latin typeface="Assistant ExtraLight"/>
                <a:ea typeface="Assistant ExtraLight"/>
                <a:cs typeface="Assistant ExtraLight"/>
                <a:sym typeface="Assistant ExtraLight"/>
              </a:rPr>
              <a:t>We want to reason about high-level algorithmic approaches rather than lower-level details</a:t>
            </a:r>
            <a:endParaRPr sz="1800">
              <a:solidFill>
                <a:srgbClr val="000000"/>
              </a:solidFill>
              <a:latin typeface="Assistant Light"/>
              <a:ea typeface="Assistant Light"/>
              <a:cs typeface="Assistant Light"/>
              <a:sym typeface="Assistant Light"/>
            </a:endParaRPr>
          </a:p>
        </p:txBody>
      </p:sp>
      <p:sp>
        <p:nvSpPr>
          <p:cNvPr id="994" name="Google Shape;994;p106"/>
          <p:cNvSpPr txBox="1"/>
          <p:nvPr/>
        </p:nvSpPr>
        <p:spPr>
          <a:xfrm rot="1278323">
            <a:off x="6740022" y="1052409"/>
            <a:ext cx="1994833" cy="492316"/>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i="1">
                <a:solidFill>
                  <a:srgbClr val="CC0000"/>
                </a:solidFill>
                <a:latin typeface="Assistant"/>
                <a:ea typeface="Assistant"/>
                <a:cs typeface="Assistant"/>
                <a:sym typeface="Assistant"/>
              </a:rPr>
              <a:t>FROM MONDAY!</a:t>
            </a:r>
            <a:endParaRPr sz="1800" b="1" i="1">
              <a:solidFill>
                <a:srgbClr val="CC0000"/>
              </a:solidFill>
              <a:latin typeface="Assistant"/>
              <a:ea typeface="Assistant"/>
              <a:cs typeface="Assistant"/>
              <a:sym typeface="Assistant"/>
            </a:endParaRPr>
          </a:p>
        </p:txBody>
      </p:sp>
      <p:sp>
        <p:nvSpPr>
          <p:cNvPr id="995" name="Google Shape;995;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10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IS IT FAST?</a:t>
            </a:r>
            <a:endParaRPr sz="3600">
              <a:solidFill>
                <a:schemeClr val="accent5"/>
              </a:solidFill>
              <a:latin typeface="Lato Light"/>
              <a:ea typeface="Lato Light"/>
              <a:cs typeface="Lato Light"/>
              <a:sym typeface="Lato Light"/>
            </a:endParaRPr>
          </a:p>
        </p:txBody>
      </p:sp>
      <p:sp>
        <p:nvSpPr>
          <p:cNvPr id="1001" name="Google Shape;1001;p107"/>
          <p:cNvSpPr txBox="1"/>
          <p:nvPr/>
        </p:nvSpPr>
        <p:spPr>
          <a:xfrm>
            <a:off x="311700" y="1121800"/>
            <a:ext cx="85206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latin typeface="Assistant"/>
                <a:ea typeface="Assistant"/>
                <a:cs typeface="Assistant"/>
                <a:sym typeface="Assistant"/>
              </a:rPr>
              <a:t>Instead of counting every little operation, we can think about:</a:t>
            </a:r>
            <a:endParaRPr>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many iterations take place</a:t>
            </a:r>
            <a:endParaRPr b="1">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much work happens within each iteration</a:t>
            </a:r>
            <a:endParaRPr b="1">
              <a:latin typeface="Assistant"/>
              <a:ea typeface="Assistant"/>
              <a:cs typeface="Assistant"/>
              <a:sym typeface="Assistant"/>
            </a:endParaRPr>
          </a:p>
        </p:txBody>
      </p:sp>
      <p:sp>
        <p:nvSpPr>
          <p:cNvPr id="1002" name="Google Shape;1002;p107"/>
          <p:cNvSpPr/>
          <p:nvPr/>
        </p:nvSpPr>
        <p:spPr>
          <a:xfrm>
            <a:off x="2159250" y="1919475"/>
            <a:ext cx="4825500" cy="2366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Inconsolata"/>
                <a:ea typeface="Inconsolata"/>
                <a:cs typeface="Inconsolata"/>
                <a:sym typeface="Inconsolata"/>
              </a:rPr>
              <a:t>InsertionSort</a:t>
            </a:r>
            <a:r>
              <a:rPr lang="en" sz="1700">
                <a:latin typeface="Inconsolata"/>
                <a:ea typeface="Inconsolata"/>
                <a:cs typeface="Inconsolata"/>
                <a:sym typeface="Inconsolata"/>
              </a:rPr>
              <a:t>(A):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for</a:t>
            </a:r>
            <a:r>
              <a:rPr lang="en" sz="1700">
                <a:latin typeface="Inconsolata"/>
                <a:ea typeface="Inconsolata"/>
                <a:cs typeface="Inconsolata"/>
                <a:sym typeface="Inconsolata"/>
              </a:rPr>
              <a:t> i in range(1, len(A)):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cur_value = A[i]</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i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while</a:t>
            </a:r>
            <a:r>
              <a:rPr lang="en" sz="1700">
                <a:latin typeface="Inconsolata"/>
                <a:ea typeface="Inconsolata"/>
                <a:cs typeface="Inconsolata"/>
                <a:sym typeface="Inconsolata"/>
              </a:rPr>
              <a:t> j &gt;= 0 and A[j] &gt; cur_value:</a:t>
            </a:r>
            <a:endParaRPr sz="1700">
              <a:latin typeface="Inconsolata"/>
              <a:ea typeface="Inconsolata"/>
              <a:cs typeface="Inconsolata"/>
              <a:sym typeface="Inconsolata"/>
            </a:endParaRPr>
          </a:p>
          <a:p>
            <a:pPr marL="0" lvl="0" indent="457200" algn="l" rtl="0">
              <a:spcBef>
                <a:spcPts val="0"/>
              </a:spcBef>
              <a:spcAft>
                <a:spcPts val="0"/>
              </a:spcAft>
              <a:buNone/>
            </a:pPr>
            <a:r>
              <a:rPr lang="en" sz="1700">
                <a:latin typeface="Inconsolata"/>
                <a:ea typeface="Inconsolata"/>
                <a:cs typeface="Inconsolata"/>
                <a:sym typeface="Inconsolata"/>
              </a:rPr>
              <a:t>     A[j+1] = A[j]</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A[j+1] = cur_value</a:t>
            </a:r>
            <a:endParaRPr sz="1700">
              <a:latin typeface="Inconsolata"/>
              <a:ea typeface="Inconsolata"/>
              <a:cs typeface="Inconsolata"/>
              <a:sym typeface="Inconsolata"/>
            </a:endParaRPr>
          </a:p>
        </p:txBody>
      </p:sp>
      <p:sp>
        <p:nvSpPr>
          <p:cNvPr id="1003" name="Google Shape;1003;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10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IS IT FAST?</a:t>
            </a:r>
            <a:endParaRPr sz="3600">
              <a:solidFill>
                <a:schemeClr val="accent5"/>
              </a:solidFill>
              <a:latin typeface="Lato Light"/>
              <a:ea typeface="Lato Light"/>
              <a:cs typeface="Lato Light"/>
              <a:sym typeface="Lato Light"/>
            </a:endParaRPr>
          </a:p>
        </p:txBody>
      </p:sp>
      <p:sp>
        <p:nvSpPr>
          <p:cNvPr id="1009" name="Google Shape;1009;p108"/>
          <p:cNvSpPr/>
          <p:nvPr/>
        </p:nvSpPr>
        <p:spPr>
          <a:xfrm>
            <a:off x="2159250" y="1919475"/>
            <a:ext cx="4825500" cy="2366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Inconsolata"/>
                <a:ea typeface="Inconsolata"/>
                <a:cs typeface="Inconsolata"/>
                <a:sym typeface="Inconsolata"/>
              </a:rPr>
              <a:t>InsertionSort</a:t>
            </a:r>
            <a:r>
              <a:rPr lang="en" sz="1700">
                <a:latin typeface="Inconsolata"/>
                <a:ea typeface="Inconsolata"/>
                <a:cs typeface="Inconsolata"/>
                <a:sym typeface="Inconsolata"/>
              </a:rPr>
              <a:t>(A):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for</a:t>
            </a:r>
            <a:r>
              <a:rPr lang="en" sz="1700">
                <a:latin typeface="Inconsolata"/>
                <a:ea typeface="Inconsolata"/>
                <a:cs typeface="Inconsolata"/>
                <a:sym typeface="Inconsolata"/>
              </a:rPr>
              <a:t> i in range(1, len(A)):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cur_value = A[i]</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i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while</a:t>
            </a:r>
            <a:r>
              <a:rPr lang="en" sz="1700">
                <a:latin typeface="Inconsolata"/>
                <a:ea typeface="Inconsolata"/>
                <a:cs typeface="Inconsolata"/>
                <a:sym typeface="Inconsolata"/>
              </a:rPr>
              <a:t> j &gt;= 0 and A[j] &gt; cur_value:</a:t>
            </a:r>
            <a:endParaRPr sz="1700">
              <a:latin typeface="Inconsolata"/>
              <a:ea typeface="Inconsolata"/>
              <a:cs typeface="Inconsolata"/>
              <a:sym typeface="Inconsolata"/>
            </a:endParaRPr>
          </a:p>
          <a:p>
            <a:pPr marL="0" lvl="0" indent="457200" algn="l" rtl="0">
              <a:spcBef>
                <a:spcPts val="0"/>
              </a:spcBef>
              <a:spcAft>
                <a:spcPts val="0"/>
              </a:spcAft>
              <a:buNone/>
            </a:pPr>
            <a:r>
              <a:rPr lang="en" sz="1700">
                <a:latin typeface="Inconsolata"/>
                <a:ea typeface="Inconsolata"/>
                <a:cs typeface="Inconsolata"/>
                <a:sym typeface="Inconsolata"/>
              </a:rPr>
              <a:t>     A[j+1] = A[j]</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A[j+1] = cur_value</a:t>
            </a:r>
            <a:endParaRPr sz="1700">
              <a:latin typeface="Inconsolata"/>
              <a:ea typeface="Inconsolata"/>
              <a:cs typeface="Inconsolata"/>
              <a:sym typeface="Inconsolata"/>
            </a:endParaRPr>
          </a:p>
        </p:txBody>
      </p:sp>
      <p:sp>
        <p:nvSpPr>
          <p:cNvPr id="1010" name="Google Shape;1010;p108"/>
          <p:cNvSpPr txBox="1"/>
          <p:nvPr/>
        </p:nvSpPr>
        <p:spPr>
          <a:xfrm>
            <a:off x="6657750" y="1919475"/>
            <a:ext cx="1456500" cy="9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At most n outer for-loop iterations</a:t>
            </a:r>
            <a:endParaRPr sz="1600">
              <a:solidFill>
                <a:srgbClr val="CC0000"/>
              </a:solidFill>
              <a:latin typeface="Assistant"/>
              <a:ea typeface="Assistant"/>
              <a:cs typeface="Assistant"/>
              <a:sym typeface="Assistant"/>
            </a:endParaRPr>
          </a:p>
        </p:txBody>
      </p:sp>
      <p:sp>
        <p:nvSpPr>
          <p:cNvPr id="1011" name="Google Shape;1011;p108"/>
          <p:cNvSpPr txBox="1"/>
          <p:nvPr/>
        </p:nvSpPr>
        <p:spPr>
          <a:xfrm>
            <a:off x="887625" y="3294000"/>
            <a:ext cx="1574400" cy="9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At most n </a:t>
            </a:r>
            <a:br>
              <a:rPr lang="en" sz="1600">
                <a:solidFill>
                  <a:srgbClr val="CC0000"/>
                </a:solidFill>
                <a:latin typeface="Assistant"/>
                <a:ea typeface="Assistant"/>
                <a:cs typeface="Assistant"/>
                <a:sym typeface="Assistant"/>
              </a:rPr>
            </a:br>
            <a:r>
              <a:rPr lang="en" sz="1600">
                <a:solidFill>
                  <a:srgbClr val="CC0000"/>
                </a:solidFill>
                <a:latin typeface="Assistant"/>
                <a:ea typeface="Assistant"/>
                <a:cs typeface="Assistant"/>
                <a:sym typeface="Assistant"/>
              </a:rPr>
              <a:t>inner while-loop iterations</a:t>
            </a:r>
            <a:endParaRPr sz="1600">
              <a:solidFill>
                <a:srgbClr val="CC0000"/>
              </a:solidFill>
              <a:latin typeface="Assistant"/>
              <a:ea typeface="Assistant"/>
              <a:cs typeface="Assistant"/>
              <a:sym typeface="Assistant"/>
            </a:endParaRPr>
          </a:p>
        </p:txBody>
      </p:sp>
      <p:sp>
        <p:nvSpPr>
          <p:cNvPr id="1012" name="Google Shape;1012;p108"/>
          <p:cNvSpPr/>
          <p:nvPr/>
        </p:nvSpPr>
        <p:spPr>
          <a:xfrm>
            <a:off x="5003725" y="2538275"/>
            <a:ext cx="1799650" cy="436475"/>
          </a:xfrm>
          <a:custGeom>
            <a:avLst/>
            <a:gdLst/>
            <a:ahLst/>
            <a:cxnLst/>
            <a:rect l="l" t="t" r="r" b="b"/>
            <a:pathLst>
              <a:path w="71986" h="17459" extrusionOk="0">
                <a:moveTo>
                  <a:pt x="71986" y="0"/>
                </a:moveTo>
                <a:cubicBezTo>
                  <a:pt x="68858" y="2528"/>
                  <a:pt x="61262" y="12453"/>
                  <a:pt x="53216" y="15165"/>
                </a:cubicBezTo>
                <a:cubicBezTo>
                  <a:pt x="45170" y="17877"/>
                  <a:pt x="32577" y="18104"/>
                  <a:pt x="23708" y="16270"/>
                </a:cubicBezTo>
                <a:cubicBezTo>
                  <a:pt x="14839" y="14436"/>
                  <a:pt x="3951" y="6179"/>
                  <a:pt x="0" y="4161"/>
                </a:cubicBezTo>
              </a:path>
            </a:pathLst>
          </a:custGeom>
          <a:noFill/>
          <a:ln w="9525" cap="flat" cmpd="sng">
            <a:solidFill>
              <a:srgbClr val="CC0000"/>
            </a:solidFill>
            <a:prstDash val="solid"/>
            <a:round/>
            <a:headEnd type="none" w="med" len="med"/>
            <a:tailEnd type="triangle" w="med" len="med"/>
          </a:ln>
        </p:spPr>
      </p:sp>
      <p:cxnSp>
        <p:nvCxnSpPr>
          <p:cNvPr id="1013" name="Google Shape;1013;p108"/>
          <p:cNvCxnSpPr/>
          <p:nvPr/>
        </p:nvCxnSpPr>
        <p:spPr>
          <a:xfrm>
            <a:off x="3679189" y="2600675"/>
            <a:ext cx="1706100" cy="0"/>
          </a:xfrm>
          <a:prstGeom prst="straightConnector1">
            <a:avLst/>
          </a:prstGeom>
          <a:noFill/>
          <a:ln w="9525" cap="flat" cmpd="sng">
            <a:solidFill>
              <a:srgbClr val="CC0000"/>
            </a:solidFill>
            <a:prstDash val="solid"/>
            <a:round/>
            <a:headEnd type="none" w="med" len="med"/>
            <a:tailEnd type="none" w="med" len="med"/>
          </a:ln>
        </p:spPr>
      </p:cxnSp>
      <p:cxnSp>
        <p:nvCxnSpPr>
          <p:cNvPr id="1014" name="Google Shape;1014;p108"/>
          <p:cNvCxnSpPr/>
          <p:nvPr/>
        </p:nvCxnSpPr>
        <p:spPr>
          <a:xfrm>
            <a:off x="2943975" y="3183225"/>
            <a:ext cx="0" cy="707400"/>
          </a:xfrm>
          <a:prstGeom prst="straightConnector1">
            <a:avLst/>
          </a:prstGeom>
          <a:noFill/>
          <a:ln w="9525" cap="flat" cmpd="sng">
            <a:solidFill>
              <a:srgbClr val="CC0000"/>
            </a:solidFill>
            <a:prstDash val="solid"/>
            <a:round/>
            <a:headEnd type="none" w="med" len="med"/>
            <a:tailEnd type="none" w="med" len="med"/>
          </a:ln>
        </p:spPr>
      </p:cxnSp>
      <p:sp>
        <p:nvSpPr>
          <p:cNvPr id="1015" name="Google Shape;1015;p108"/>
          <p:cNvSpPr/>
          <p:nvPr/>
        </p:nvSpPr>
        <p:spPr>
          <a:xfrm>
            <a:off x="2215775" y="3328875"/>
            <a:ext cx="717800" cy="262675"/>
          </a:xfrm>
          <a:custGeom>
            <a:avLst/>
            <a:gdLst/>
            <a:ahLst/>
            <a:cxnLst/>
            <a:rect l="l" t="t" r="r" b="b"/>
            <a:pathLst>
              <a:path w="28712" h="10507" extrusionOk="0">
                <a:moveTo>
                  <a:pt x="0" y="10403"/>
                </a:moveTo>
                <a:cubicBezTo>
                  <a:pt x="2150" y="10264"/>
                  <a:pt x="9502" y="11096"/>
                  <a:pt x="12900" y="9570"/>
                </a:cubicBezTo>
                <a:cubicBezTo>
                  <a:pt x="16298" y="8044"/>
                  <a:pt x="17755" y="2843"/>
                  <a:pt x="20390" y="1248"/>
                </a:cubicBezTo>
                <a:cubicBezTo>
                  <a:pt x="23025" y="-347"/>
                  <a:pt x="27325" y="208"/>
                  <a:pt x="28712" y="0"/>
                </a:cubicBezTo>
              </a:path>
            </a:pathLst>
          </a:custGeom>
          <a:noFill/>
          <a:ln w="9525" cap="flat" cmpd="sng">
            <a:solidFill>
              <a:srgbClr val="CC0000"/>
            </a:solidFill>
            <a:prstDash val="solid"/>
            <a:round/>
            <a:headEnd type="none" w="med" len="med"/>
            <a:tailEnd type="triangle" w="med" len="med"/>
          </a:ln>
        </p:spPr>
      </p:sp>
      <p:sp>
        <p:nvSpPr>
          <p:cNvPr id="1016" name="Google Shape;1016;p108"/>
          <p:cNvSpPr txBox="1"/>
          <p:nvPr/>
        </p:nvSpPr>
        <p:spPr>
          <a:xfrm>
            <a:off x="311700" y="1121800"/>
            <a:ext cx="85206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latin typeface="Assistant"/>
                <a:ea typeface="Assistant"/>
                <a:cs typeface="Assistant"/>
                <a:sym typeface="Assistant"/>
              </a:rPr>
              <a:t>Instead of counting every little operation, we can think about:</a:t>
            </a:r>
            <a:endParaRPr>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many iterations take place</a:t>
            </a:r>
            <a:endParaRPr b="1">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much work happens within each iteration</a:t>
            </a:r>
            <a:endParaRPr b="1">
              <a:latin typeface="Assistant"/>
              <a:ea typeface="Assistant"/>
              <a:cs typeface="Assistant"/>
              <a:sym typeface="Assistant"/>
            </a:endParaRPr>
          </a:p>
        </p:txBody>
      </p:sp>
      <p:sp>
        <p:nvSpPr>
          <p:cNvPr id="1017" name="Google Shape;1017;p1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0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IS IT FAST?</a:t>
            </a:r>
            <a:endParaRPr sz="3600">
              <a:solidFill>
                <a:schemeClr val="accent5"/>
              </a:solidFill>
              <a:latin typeface="Lato Light"/>
              <a:ea typeface="Lato Light"/>
              <a:cs typeface="Lato Light"/>
              <a:sym typeface="Lato Light"/>
            </a:endParaRPr>
          </a:p>
        </p:txBody>
      </p:sp>
      <p:sp>
        <p:nvSpPr>
          <p:cNvPr id="1023" name="Google Shape;1023;p109"/>
          <p:cNvSpPr/>
          <p:nvPr/>
        </p:nvSpPr>
        <p:spPr>
          <a:xfrm>
            <a:off x="2159250" y="1919475"/>
            <a:ext cx="4825500" cy="2366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Inconsolata"/>
                <a:ea typeface="Inconsolata"/>
                <a:cs typeface="Inconsolata"/>
                <a:sym typeface="Inconsolata"/>
              </a:rPr>
              <a:t>InsertionSort</a:t>
            </a:r>
            <a:r>
              <a:rPr lang="en" sz="1700">
                <a:latin typeface="Inconsolata"/>
                <a:ea typeface="Inconsolata"/>
                <a:cs typeface="Inconsolata"/>
                <a:sym typeface="Inconsolata"/>
              </a:rPr>
              <a:t>(A):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for</a:t>
            </a:r>
            <a:r>
              <a:rPr lang="en" sz="1700">
                <a:latin typeface="Inconsolata"/>
                <a:ea typeface="Inconsolata"/>
                <a:cs typeface="Inconsolata"/>
                <a:sym typeface="Inconsolata"/>
              </a:rPr>
              <a:t> i in range(1, len(A)):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cur_value = A[i]</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i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while</a:t>
            </a:r>
            <a:r>
              <a:rPr lang="en" sz="1700">
                <a:latin typeface="Inconsolata"/>
                <a:ea typeface="Inconsolata"/>
                <a:cs typeface="Inconsolata"/>
                <a:sym typeface="Inconsolata"/>
              </a:rPr>
              <a:t> j &gt;= 0 and A[j] &gt; cur_value:</a:t>
            </a:r>
            <a:endParaRPr sz="1700">
              <a:latin typeface="Inconsolata"/>
              <a:ea typeface="Inconsolata"/>
              <a:cs typeface="Inconsolata"/>
              <a:sym typeface="Inconsolata"/>
            </a:endParaRPr>
          </a:p>
          <a:p>
            <a:pPr marL="0" lvl="0" indent="457200" algn="l" rtl="0">
              <a:spcBef>
                <a:spcPts val="0"/>
              </a:spcBef>
              <a:spcAft>
                <a:spcPts val="0"/>
              </a:spcAft>
              <a:buNone/>
            </a:pPr>
            <a:r>
              <a:rPr lang="en" sz="1700">
                <a:latin typeface="Inconsolata"/>
                <a:ea typeface="Inconsolata"/>
                <a:cs typeface="Inconsolata"/>
                <a:sym typeface="Inconsolata"/>
              </a:rPr>
              <a:t>     A[j+1] = A[j]</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A[j+1] = cur_value</a:t>
            </a:r>
            <a:endParaRPr sz="1700">
              <a:latin typeface="Inconsolata"/>
              <a:ea typeface="Inconsolata"/>
              <a:cs typeface="Inconsolata"/>
              <a:sym typeface="Inconsolata"/>
            </a:endParaRPr>
          </a:p>
        </p:txBody>
      </p:sp>
      <p:sp>
        <p:nvSpPr>
          <p:cNvPr id="1024" name="Google Shape;1024;p109"/>
          <p:cNvSpPr txBox="1"/>
          <p:nvPr/>
        </p:nvSpPr>
        <p:spPr>
          <a:xfrm>
            <a:off x="6657750" y="1919475"/>
            <a:ext cx="1456500" cy="9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At most n outer for-loop iterations</a:t>
            </a:r>
            <a:endParaRPr sz="1600">
              <a:solidFill>
                <a:srgbClr val="CC0000"/>
              </a:solidFill>
              <a:latin typeface="Assistant"/>
              <a:ea typeface="Assistant"/>
              <a:cs typeface="Assistant"/>
              <a:sym typeface="Assistant"/>
            </a:endParaRPr>
          </a:p>
        </p:txBody>
      </p:sp>
      <p:sp>
        <p:nvSpPr>
          <p:cNvPr id="1025" name="Google Shape;1025;p109"/>
          <p:cNvSpPr txBox="1"/>
          <p:nvPr/>
        </p:nvSpPr>
        <p:spPr>
          <a:xfrm>
            <a:off x="887625" y="3294000"/>
            <a:ext cx="1574400" cy="9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At most n </a:t>
            </a:r>
            <a:br>
              <a:rPr lang="en" sz="1600">
                <a:solidFill>
                  <a:srgbClr val="CC0000"/>
                </a:solidFill>
                <a:latin typeface="Assistant"/>
                <a:ea typeface="Assistant"/>
                <a:cs typeface="Assistant"/>
                <a:sym typeface="Assistant"/>
              </a:rPr>
            </a:br>
            <a:r>
              <a:rPr lang="en" sz="1600">
                <a:solidFill>
                  <a:srgbClr val="CC0000"/>
                </a:solidFill>
                <a:latin typeface="Assistant"/>
                <a:ea typeface="Assistant"/>
                <a:cs typeface="Assistant"/>
                <a:sym typeface="Assistant"/>
              </a:rPr>
              <a:t>inner while-loop iterations</a:t>
            </a:r>
            <a:endParaRPr sz="1600">
              <a:solidFill>
                <a:srgbClr val="CC0000"/>
              </a:solidFill>
              <a:latin typeface="Assistant"/>
              <a:ea typeface="Assistant"/>
              <a:cs typeface="Assistant"/>
              <a:sym typeface="Assistant"/>
            </a:endParaRPr>
          </a:p>
        </p:txBody>
      </p:sp>
      <p:sp>
        <p:nvSpPr>
          <p:cNvPr id="1026" name="Google Shape;1026;p109"/>
          <p:cNvSpPr/>
          <p:nvPr/>
        </p:nvSpPr>
        <p:spPr>
          <a:xfrm>
            <a:off x="5003725" y="2538275"/>
            <a:ext cx="1799650" cy="436475"/>
          </a:xfrm>
          <a:custGeom>
            <a:avLst/>
            <a:gdLst/>
            <a:ahLst/>
            <a:cxnLst/>
            <a:rect l="l" t="t" r="r" b="b"/>
            <a:pathLst>
              <a:path w="71986" h="17459" extrusionOk="0">
                <a:moveTo>
                  <a:pt x="71986" y="0"/>
                </a:moveTo>
                <a:cubicBezTo>
                  <a:pt x="68858" y="2528"/>
                  <a:pt x="61262" y="12453"/>
                  <a:pt x="53216" y="15165"/>
                </a:cubicBezTo>
                <a:cubicBezTo>
                  <a:pt x="45170" y="17877"/>
                  <a:pt x="32577" y="18104"/>
                  <a:pt x="23708" y="16270"/>
                </a:cubicBezTo>
                <a:cubicBezTo>
                  <a:pt x="14839" y="14436"/>
                  <a:pt x="3951" y="6179"/>
                  <a:pt x="0" y="4161"/>
                </a:cubicBezTo>
              </a:path>
            </a:pathLst>
          </a:custGeom>
          <a:noFill/>
          <a:ln w="9525" cap="flat" cmpd="sng">
            <a:solidFill>
              <a:srgbClr val="CC0000"/>
            </a:solidFill>
            <a:prstDash val="solid"/>
            <a:round/>
            <a:headEnd type="none" w="med" len="med"/>
            <a:tailEnd type="triangle" w="med" len="med"/>
          </a:ln>
        </p:spPr>
      </p:sp>
      <p:cxnSp>
        <p:nvCxnSpPr>
          <p:cNvPr id="1027" name="Google Shape;1027;p109"/>
          <p:cNvCxnSpPr/>
          <p:nvPr/>
        </p:nvCxnSpPr>
        <p:spPr>
          <a:xfrm>
            <a:off x="3679189" y="2600675"/>
            <a:ext cx="1706100" cy="0"/>
          </a:xfrm>
          <a:prstGeom prst="straightConnector1">
            <a:avLst/>
          </a:prstGeom>
          <a:noFill/>
          <a:ln w="9525" cap="flat" cmpd="sng">
            <a:solidFill>
              <a:srgbClr val="CC0000"/>
            </a:solidFill>
            <a:prstDash val="solid"/>
            <a:round/>
            <a:headEnd type="none" w="med" len="med"/>
            <a:tailEnd type="none" w="med" len="med"/>
          </a:ln>
        </p:spPr>
      </p:cxnSp>
      <p:cxnSp>
        <p:nvCxnSpPr>
          <p:cNvPr id="1028" name="Google Shape;1028;p109"/>
          <p:cNvCxnSpPr/>
          <p:nvPr/>
        </p:nvCxnSpPr>
        <p:spPr>
          <a:xfrm>
            <a:off x="2943975" y="3183225"/>
            <a:ext cx="0" cy="707400"/>
          </a:xfrm>
          <a:prstGeom prst="straightConnector1">
            <a:avLst/>
          </a:prstGeom>
          <a:noFill/>
          <a:ln w="9525" cap="flat" cmpd="sng">
            <a:solidFill>
              <a:srgbClr val="CC0000"/>
            </a:solidFill>
            <a:prstDash val="solid"/>
            <a:round/>
            <a:headEnd type="none" w="med" len="med"/>
            <a:tailEnd type="none" w="med" len="med"/>
          </a:ln>
        </p:spPr>
      </p:cxnSp>
      <p:sp>
        <p:nvSpPr>
          <p:cNvPr id="1029" name="Google Shape;1029;p109"/>
          <p:cNvSpPr/>
          <p:nvPr/>
        </p:nvSpPr>
        <p:spPr>
          <a:xfrm>
            <a:off x="2215775" y="3328875"/>
            <a:ext cx="717800" cy="262675"/>
          </a:xfrm>
          <a:custGeom>
            <a:avLst/>
            <a:gdLst/>
            <a:ahLst/>
            <a:cxnLst/>
            <a:rect l="l" t="t" r="r" b="b"/>
            <a:pathLst>
              <a:path w="28712" h="10507" extrusionOk="0">
                <a:moveTo>
                  <a:pt x="0" y="10403"/>
                </a:moveTo>
                <a:cubicBezTo>
                  <a:pt x="2150" y="10264"/>
                  <a:pt x="9502" y="11096"/>
                  <a:pt x="12900" y="9570"/>
                </a:cubicBezTo>
                <a:cubicBezTo>
                  <a:pt x="16298" y="8044"/>
                  <a:pt x="17755" y="2843"/>
                  <a:pt x="20390" y="1248"/>
                </a:cubicBezTo>
                <a:cubicBezTo>
                  <a:pt x="23025" y="-347"/>
                  <a:pt x="27325" y="208"/>
                  <a:pt x="28712" y="0"/>
                </a:cubicBezTo>
              </a:path>
            </a:pathLst>
          </a:custGeom>
          <a:noFill/>
          <a:ln w="9525" cap="flat" cmpd="sng">
            <a:solidFill>
              <a:srgbClr val="CC0000"/>
            </a:solidFill>
            <a:prstDash val="solid"/>
            <a:round/>
            <a:headEnd type="none" w="med" len="med"/>
            <a:tailEnd type="triangle" w="med" len="med"/>
          </a:ln>
        </p:spPr>
      </p:sp>
      <p:sp>
        <p:nvSpPr>
          <p:cNvPr id="1030" name="Google Shape;1030;p109"/>
          <p:cNvSpPr txBox="1"/>
          <p:nvPr/>
        </p:nvSpPr>
        <p:spPr>
          <a:xfrm>
            <a:off x="311700" y="4419650"/>
            <a:ext cx="8520600" cy="55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rgbClr val="CC0000"/>
                </a:solidFill>
                <a:latin typeface="Assistant"/>
                <a:ea typeface="Assistant"/>
                <a:cs typeface="Assistant"/>
                <a:sym typeface="Assistant"/>
              </a:rPr>
              <a:t>We have ~n for-loop iterations. Each iteration does O(n) work. </a:t>
            </a:r>
            <a:br>
              <a:rPr lang="en" sz="1900" b="1">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(Each for-loop iteration performs an inner-while loop which iterates up to n times and does O(1) work in each iteration).</a:t>
            </a:r>
            <a:endParaRPr sz="1200">
              <a:solidFill>
                <a:srgbClr val="CC0000"/>
              </a:solidFill>
              <a:latin typeface="Assistant"/>
              <a:ea typeface="Assistant"/>
              <a:cs typeface="Assistant"/>
              <a:sym typeface="Assistant"/>
            </a:endParaRPr>
          </a:p>
        </p:txBody>
      </p:sp>
      <p:sp>
        <p:nvSpPr>
          <p:cNvPr id="1031" name="Google Shape;1031;p109"/>
          <p:cNvSpPr txBox="1"/>
          <p:nvPr/>
        </p:nvSpPr>
        <p:spPr>
          <a:xfrm>
            <a:off x="311700" y="1121800"/>
            <a:ext cx="85206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latin typeface="Assistant"/>
                <a:ea typeface="Assistant"/>
                <a:cs typeface="Assistant"/>
                <a:sym typeface="Assistant"/>
              </a:rPr>
              <a:t>Instead of counting every little operation, we can think about:</a:t>
            </a:r>
            <a:endParaRPr>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many iterations take place</a:t>
            </a:r>
            <a:endParaRPr b="1">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much work happens within each iteration</a:t>
            </a:r>
            <a:endParaRPr b="1">
              <a:latin typeface="Assistant"/>
              <a:ea typeface="Assistant"/>
              <a:cs typeface="Assistant"/>
              <a:sym typeface="Assistant"/>
            </a:endParaRPr>
          </a:p>
        </p:txBody>
      </p:sp>
      <p:sp>
        <p:nvSpPr>
          <p:cNvPr id="1032" name="Google Shape;1032;p1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11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IS IT FAST?</a:t>
            </a:r>
            <a:endParaRPr sz="3600">
              <a:solidFill>
                <a:schemeClr val="accent5"/>
              </a:solidFill>
              <a:latin typeface="Lato Light"/>
              <a:ea typeface="Lato Light"/>
              <a:cs typeface="Lato Light"/>
              <a:sym typeface="Lato Light"/>
            </a:endParaRPr>
          </a:p>
        </p:txBody>
      </p:sp>
      <p:sp>
        <p:nvSpPr>
          <p:cNvPr id="1038" name="Google Shape;1038;p110"/>
          <p:cNvSpPr/>
          <p:nvPr/>
        </p:nvSpPr>
        <p:spPr>
          <a:xfrm>
            <a:off x="2159250" y="1919475"/>
            <a:ext cx="4825500" cy="2366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Inconsolata"/>
                <a:ea typeface="Inconsolata"/>
                <a:cs typeface="Inconsolata"/>
                <a:sym typeface="Inconsolata"/>
              </a:rPr>
              <a:t>InsertionSort</a:t>
            </a:r>
            <a:r>
              <a:rPr lang="en" sz="1700">
                <a:latin typeface="Inconsolata"/>
                <a:ea typeface="Inconsolata"/>
                <a:cs typeface="Inconsolata"/>
                <a:sym typeface="Inconsolata"/>
              </a:rPr>
              <a:t>(A):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for</a:t>
            </a:r>
            <a:r>
              <a:rPr lang="en" sz="1700">
                <a:latin typeface="Inconsolata"/>
                <a:ea typeface="Inconsolata"/>
                <a:cs typeface="Inconsolata"/>
                <a:sym typeface="Inconsolata"/>
              </a:rPr>
              <a:t> i in range(1, len(A)):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cur_value = A[i]</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i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while</a:t>
            </a:r>
            <a:r>
              <a:rPr lang="en" sz="1700">
                <a:latin typeface="Inconsolata"/>
                <a:ea typeface="Inconsolata"/>
                <a:cs typeface="Inconsolata"/>
                <a:sym typeface="Inconsolata"/>
              </a:rPr>
              <a:t> j &gt;= 0 and A[j] &gt; cur_value:</a:t>
            </a:r>
            <a:endParaRPr sz="1700">
              <a:latin typeface="Inconsolata"/>
              <a:ea typeface="Inconsolata"/>
              <a:cs typeface="Inconsolata"/>
              <a:sym typeface="Inconsolata"/>
            </a:endParaRPr>
          </a:p>
          <a:p>
            <a:pPr marL="0" lvl="0" indent="457200" algn="l" rtl="0">
              <a:spcBef>
                <a:spcPts val="0"/>
              </a:spcBef>
              <a:spcAft>
                <a:spcPts val="0"/>
              </a:spcAft>
              <a:buNone/>
            </a:pPr>
            <a:r>
              <a:rPr lang="en" sz="1700">
                <a:latin typeface="Inconsolata"/>
                <a:ea typeface="Inconsolata"/>
                <a:cs typeface="Inconsolata"/>
                <a:sym typeface="Inconsolata"/>
              </a:rPr>
              <a:t>     A[j+1] = A[j]</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A[j+1] = cur_value</a:t>
            </a:r>
            <a:endParaRPr sz="1700">
              <a:latin typeface="Inconsolata"/>
              <a:ea typeface="Inconsolata"/>
              <a:cs typeface="Inconsolata"/>
              <a:sym typeface="Inconsolata"/>
            </a:endParaRPr>
          </a:p>
        </p:txBody>
      </p:sp>
      <p:sp>
        <p:nvSpPr>
          <p:cNvPr id="1039" name="Google Shape;1039;p110"/>
          <p:cNvSpPr txBox="1"/>
          <p:nvPr/>
        </p:nvSpPr>
        <p:spPr>
          <a:xfrm>
            <a:off x="6657750" y="1919475"/>
            <a:ext cx="1456500" cy="9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At most n outer for-loop iterations</a:t>
            </a:r>
            <a:endParaRPr sz="1600">
              <a:solidFill>
                <a:srgbClr val="CC0000"/>
              </a:solidFill>
              <a:latin typeface="Assistant"/>
              <a:ea typeface="Assistant"/>
              <a:cs typeface="Assistant"/>
              <a:sym typeface="Assistant"/>
            </a:endParaRPr>
          </a:p>
        </p:txBody>
      </p:sp>
      <p:sp>
        <p:nvSpPr>
          <p:cNvPr id="1040" name="Google Shape;1040;p110"/>
          <p:cNvSpPr txBox="1"/>
          <p:nvPr/>
        </p:nvSpPr>
        <p:spPr>
          <a:xfrm>
            <a:off x="887625" y="3294000"/>
            <a:ext cx="1574400" cy="9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At most n </a:t>
            </a:r>
            <a:br>
              <a:rPr lang="en" sz="1600">
                <a:solidFill>
                  <a:srgbClr val="CC0000"/>
                </a:solidFill>
                <a:latin typeface="Assistant"/>
                <a:ea typeface="Assistant"/>
                <a:cs typeface="Assistant"/>
                <a:sym typeface="Assistant"/>
              </a:rPr>
            </a:br>
            <a:r>
              <a:rPr lang="en" sz="1600">
                <a:solidFill>
                  <a:srgbClr val="CC0000"/>
                </a:solidFill>
                <a:latin typeface="Assistant"/>
                <a:ea typeface="Assistant"/>
                <a:cs typeface="Assistant"/>
                <a:sym typeface="Assistant"/>
              </a:rPr>
              <a:t>inner while-loop iterations</a:t>
            </a:r>
            <a:endParaRPr sz="1600">
              <a:solidFill>
                <a:srgbClr val="CC0000"/>
              </a:solidFill>
              <a:latin typeface="Assistant"/>
              <a:ea typeface="Assistant"/>
              <a:cs typeface="Assistant"/>
              <a:sym typeface="Assistant"/>
            </a:endParaRPr>
          </a:p>
        </p:txBody>
      </p:sp>
      <p:sp>
        <p:nvSpPr>
          <p:cNvPr id="1041" name="Google Shape;1041;p110"/>
          <p:cNvSpPr/>
          <p:nvPr/>
        </p:nvSpPr>
        <p:spPr>
          <a:xfrm>
            <a:off x="5003725" y="2538275"/>
            <a:ext cx="1799650" cy="436475"/>
          </a:xfrm>
          <a:custGeom>
            <a:avLst/>
            <a:gdLst/>
            <a:ahLst/>
            <a:cxnLst/>
            <a:rect l="l" t="t" r="r" b="b"/>
            <a:pathLst>
              <a:path w="71986" h="17459" extrusionOk="0">
                <a:moveTo>
                  <a:pt x="71986" y="0"/>
                </a:moveTo>
                <a:cubicBezTo>
                  <a:pt x="68858" y="2528"/>
                  <a:pt x="61262" y="12453"/>
                  <a:pt x="53216" y="15165"/>
                </a:cubicBezTo>
                <a:cubicBezTo>
                  <a:pt x="45170" y="17877"/>
                  <a:pt x="32577" y="18104"/>
                  <a:pt x="23708" y="16270"/>
                </a:cubicBezTo>
                <a:cubicBezTo>
                  <a:pt x="14839" y="14436"/>
                  <a:pt x="3951" y="6179"/>
                  <a:pt x="0" y="4161"/>
                </a:cubicBezTo>
              </a:path>
            </a:pathLst>
          </a:custGeom>
          <a:noFill/>
          <a:ln w="9525" cap="flat" cmpd="sng">
            <a:solidFill>
              <a:srgbClr val="CC0000"/>
            </a:solidFill>
            <a:prstDash val="solid"/>
            <a:round/>
            <a:headEnd type="none" w="med" len="med"/>
            <a:tailEnd type="triangle" w="med" len="med"/>
          </a:ln>
        </p:spPr>
      </p:sp>
      <p:cxnSp>
        <p:nvCxnSpPr>
          <p:cNvPr id="1042" name="Google Shape;1042;p110"/>
          <p:cNvCxnSpPr/>
          <p:nvPr/>
        </p:nvCxnSpPr>
        <p:spPr>
          <a:xfrm>
            <a:off x="3679189" y="2600675"/>
            <a:ext cx="1706100" cy="0"/>
          </a:xfrm>
          <a:prstGeom prst="straightConnector1">
            <a:avLst/>
          </a:prstGeom>
          <a:noFill/>
          <a:ln w="9525" cap="flat" cmpd="sng">
            <a:solidFill>
              <a:srgbClr val="CC0000"/>
            </a:solidFill>
            <a:prstDash val="solid"/>
            <a:round/>
            <a:headEnd type="none" w="med" len="med"/>
            <a:tailEnd type="none" w="med" len="med"/>
          </a:ln>
        </p:spPr>
      </p:cxnSp>
      <p:cxnSp>
        <p:nvCxnSpPr>
          <p:cNvPr id="1043" name="Google Shape;1043;p110"/>
          <p:cNvCxnSpPr/>
          <p:nvPr/>
        </p:nvCxnSpPr>
        <p:spPr>
          <a:xfrm>
            <a:off x="2943975" y="3183225"/>
            <a:ext cx="0" cy="707400"/>
          </a:xfrm>
          <a:prstGeom prst="straightConnector1">
            <a:avLst/>
          </a:prstGeom>
          <a:noFill/>
          <a:ln w="9525" cap="flat" cmpd="sng">
            <a:solidFill>
              <a:srgbClr val="CC0000"/>
            </a:solidFill>
            <a:prstDash val="solid"/>
            <a:round/>
            <a:headEnd type="none" w="med" len="med"/>
            <a:tailEnd type="none" w="med" len="med"/>
          </a:ln>
        </p:spPr>
      </p:cxnSp>
      <p:sp>
        <p:nvSpPr>
          <p:cNvPr id="1044" name="Google Shape;1044;p110"/>
          <p:cNvSpPr/>
          <p:nvPr/>
        </p:nvSpPr>
        <p:spPr>
          <a:xfrm>
            <a:off x="2215775" y="3328875"/>
            <a:ext cx="717800" cy="262675"/>
          </a:xfrm>
          <a:custGeom>
            <a:avLst/>
            <a:gdLst/>
            <a:ahLst/>
            <a:cxnLst/>
            <a:rect l="l" t="t" r="r" b="b"/>
            <a:pathLst>
              <a:path w="28712" h="10507" extrusionOk="0">
                <a:moveTo>
                  <a:pt x="0" y="10403"/>
                </a:moveTo>
                <a:cubicBezTo>
                  <a:pt x="2150" y="10264"/>
                  <a:pt x="9502" y="11096"/>
                  <a:pt x="12900" y="9570"/>
                </a:cubicBezTo>
                <a:cubicBezTo>
                  <a:pt x="16298" y="8044"/>
                  <a:pt x="17755" y="2843"/>
                  <a:pt x="20390" y="1248"/>
                </a:cubicBezTo>
                <a:cubicBezTo>
                  <a:pt x="23025" y="-347"/>
                  <a:pt x="27325" y="208"/>
                  <a:pt x="28712" y="0"/>
                </a:cubicBezTo>
              </a:path>
            </a:pathLst>
          </a:custGeom>
          <a:noFill/>
          <a:ln w="9525" cap="flat" cmpd="sng">
            <a:solidFill>
              <a:srgbClr val="CC0000"/>
            </a:solidFill>
            <a:prstDash val="solid"/>
            <a:round/>
            <a:headEnd type="none" w="med" len="med"/>
            <a:tailEnd type="triangle" w="med" len="med"/>
          </a:ln>
        </p:spPr>
      </p:sp>
      <p:sp>
        <p:nvSpPr>
          <p:cNvPr id="1045" name="Google Shape;1045;p110"/>
          <p:cNvSpPr txBox="1"/>
          <p:nvPr/>
        </p:nvSpPr>
        <p:spPr>
          <a:xfrm>
            <a:off x="311700" y="4419650"/>
            <a:ext cx="8520600" cy="55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OVERALL RUNTIME OF INSERTION SORT:</a:t>
            </a:r>
            <a:r>
              <a:rPr lang="en" sz="3200" b="1">
                <a:solidFill>
                  <a:srgbClr val="CC0000"/>
                </a:solidFill>
                <a:latin typeface="Assistant"/>
                <a:ea typeface="Assistant"/>
                <a:cs typeface="Assistant"/>
                <a:sym typeface="Assistant"/>
              </a:rPr>
              <a:t> </a:t>
            </a:r>
            <a:r>
              <a:rPr lang="en" sz="4000">
                <a:solidFill>
                  <a:srgbClr val="CC0000"/>
                </a:solidFill>
                <a:latin typeface="Assistant ExtraBold"/>
                <a:ea typeface="Assistant ExtraBold"/>
                <a:cs typeface="Assistant ExtraBold"/>
                <a:sym typeface="Assistant ExtraBold"/>
              </a:rPr>
              <a:t>O(n</a:t>
            </a:r>
            <a:r>
              <a:rPr lang="en" sz="4000" baseline="30000">
                <a:solidFill>
                  <a:srgbClr val="CC0000"/>
                </a:solidFill>
                <a:latin typeface="Assistant ExtraBold"/>
                <a:ea typeface="Assistant ExtraBold"/>
                <a:cs typeface="Assistant ExtraBold"/>
                <a:sym typeface="Assistant ExtraBold"/>
              </a:rPr>
              <a:t>2</a:t>
            </a:r>
            <a:r>
              <a:rPr lang="en" sz="4000">
                <a:solidFill>
                  <a:srgbClr val="CC0000"/>
                </a:solidFill>
                <a:latin typeface="Assistant ExtraBold"/>
                <a:ea typeface="Assistant ExtraBold"/>
                <a:cs typeface="Assistant ExtraBold"/>
                <a:sym typeface="Assistant ExtraBold"/>
              </a:rPr>
              <a:t>)</a:t>
            </a:r>
            <a:endParaRPr sz="3300">
              <a:solidFill>
                <a:srgbClr val="CC0000"/>
              </a:solidFill>
              <a:latin typeface="Assistant ExtraBold"/>
              <a:ea typeface="Assistant ExtraBold"/>
              <a:cs typeface="Assistant ExtraBold"/>
              <a:sym typeface="Assistant ExtraBold"/>
            </a:endParaRPr>
          </a:p>
        </p:txBody>
      </p:sp>
      <p:sp>
        <p:nvSpPr>
          <p:cNvPr id="1046" name="Google Shape;1046;p110"/>
          <p:cNvSpPr txBox="1"/>
          <p:nvPr/>
        </p:nvSpPr>
        <p:spPr>
          <a:xfrm>
            <a:off x="311700" y="1121800"/>
            <a:ext cx="85206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latin typeface="Assistant"/>
                <a:ea typeface="Assistant"/>
                <a:cs typeface="Assistant"/>
                <a:sym typeface="Assistant"/>
              </a:rPr>
              <a:t>Instead of counting every little operation, we can think about:</a:t>
            </a:r>
            <a:endParaRPr>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many iterations take place</a:t>
            </a:r>
            <a:endParaRPr b="1">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much work happens within each iteration</a:t>
            </a:r>
            <a:endParaRPr b="1">
              <a:latin typeface="Assistant"/>
              <a:ea typeface="Assistant"/>
              <a:cs typeface="Assistant"/>
              <a:sym typeface="Assistant"/>
            </a:endParaRPr>
          </a:p>
        </p:txBody>
      </p:sp>
      <p:sp>
        <p:nvSpPr>
          <p:cNvPr id="1047" name="Google Shape;1047;p1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11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INSERTION SORT: IS IT FAST?</a:t>
            </a:r>
            <a:endParaRPr sz="3600">
              <a:solidFill>
                <a:schemeClr val="accent5"/>
              </a:solidFill>
              <a:latin typeface="Lato Light"/>
              <a:ea typeface="Lato Light"/>
              <a:cs typeface="Lato Light"/>
              <a:sym typeface="Lato Light"/>
            </a:endParaRPr>
          </a:p>
        </p:txBody>
      </p:sp>
      <p:sp>
        <p:nvSpPr>
          <p:cNvPr id="1053" name="Google Shape;1053;p111"/>
          <p:cNvSpPr/>
          <p:nvPr/>
        </p:nvSpPr>
        <p:spPr>
          <a:xfrm>
            <a:off x="2159250" y="1919475"/>
            <a:ext cx="4825500" cy="2366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Inconsolata"/>
                <a:ea typeface="Inconsolata"/>
                <a:cs typeface="Inconsolata"/>
                <a:sym typeface="Inconsolata"/>
              </a:rPr>
              <a:t>InsertionSort</a:t>
            </a:r>
            <a:r>
              <a:rPr lang="en" sz="1700">
                <a:latin typeface="Inconsolata"/>
                <a:ea typeface="Inconsolata"/>
                <a:cs typeface="Inconsolata"/>
                <a:sym typeface="Inconsolata"/>
              </a:rPr>
              <a:t>(A):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for</a:t>
            </a:r>
            <a:r>
              <a:rPr lang="en" sz="1700">
                <a:latin typeface="Inconsolata"/>
                <a:ea typeface="Inconsolata"/>
                <a:cs typeface="Inconsolata"/>
                <a:sym typeface="Inconsolata"/>
              </a:rPr>
              <a:t> i in range(1, len(A)):</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cur_value = A[i]</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i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t>
            </a:r>
            <a:r>
              <a:rPr lang="en" sz="1700">
                <a:solidFill>
                  <a:schemeClr val="accent5"/>
                </a:solidFill>
                <a:latin typeface="Inconsolata"/>
                <a:ea typeface="Inconsolata"/>
                <a:cs typeface="Inconsolata"/>
                <a:sym typeface="Inconsolata"/>
              </a:rPr>
              <a:t>while</a:t>
            </a:r>
            <a:r>
              <a:rPr lang="en" sz="1700">
                <a:latin typeface="Inconsolata"/>
                <a:ea typeface="Inconsolata"/>
                <a:cs typeface="Inconsolata"/>
                <a:sym typeface="Inconsolata"/>
              </a:rPr>
              <a:t> j &gt;= 0 and A[j] &gt; cur_value:</a:t>
            </a:r>
            <a:endParaRPr sz="1700">
              <a:latin typeface="Inconsolata"/>
              <a:ea typeface="Inconsolata"/>
              <a:cs typeface="Inconsolata"/>
              <a:sym typeface="Inconsolata"/>
            </a:endParaRPr>
          </a:p>
          <a:p>
            <a:pPr marL="0" lvl="0" indent="457200" algn="l" rtl="0">
              <a:spcBef>
                <a:spcPts val="0"/>
              </a:spcBef>
              <a:spcAft>
                <a:spcPts val="0"/>
              </a:spcAft>
              <a:buNone/>
            </a:pPr>
            <a:r>
              <a:rPr lang="en" sz="1700">
                <a:latin typeface="Inconsolata"/>
                <a:ea typeface="Inconsolata"/>
                <a:cs typeface="Inconsolata"/>
                <a:sym typeface="Inconsolata"/>
              </a:rPr>
              <a:t>     A[j+1] = A[j]</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j -= 1</a:t>
            </a:r>
            <a:endParaRPr sz="1700">
              <a:latin typeface="Inconsolata"/>
              <a:ea typeface="Inconsolata"/>
              <a:cs typeface="Inconsolata"/>
              <a:sym typeface="Inconsolata"/>
            </a:endParaRPr>
          </a:p>
          <a:p>
            <a:pPr marL="0" lvl="0" indent="0" algn="l" rtl="0">
              <a:spcBef>
                <a:spcPts val="0"/>
              </a:spcBef>
              <a:spcAft>
                <a:spcPts val="0"/>
              </a:spcAft>
              <a:buNone/>
            </a:pPr>
            <a:r>
              <a:rPr lang="en" sz="1700">
                <a:latin typeface="Inconsolata"/>
                <a:ea typeface="Inconsolata"/>
                <a:cs typeface="Inconsolata"/>
                <a:sym typeface="Inconsolata"/>
              </a:rPr>
              <a:t>	  A[j+1] = cur_value</a:t>
            </a:r>
            <a:endParaRPr sz="1700">
              <a:latin typeface="Inconsolata"/>
              <a:ea typeface="Inconsolata"/>
              <a:cs typeface="Inconsolata"/>
              <a:sym typeface="Inconsolata"/>
            </a:endParaRPr>
          </a:p>
        </p:txBody>
      </p:sp>
      <p:sp>
        <p:nvSpPr>
          <p:cNvPr id="1054" name="Google Shape;1054;p111"/>
          <p:cNvSpPr txBox="1"/>
          <p:nvPr/>
        </p:nvSpPr>
        <p:spPr>
          <a:xfrm>
            <a:off x="6657750" y="1919475"/>
            <a:ext cx="1456500" cy="9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At most n outer for-loop iterations</a:t>
            </a:r>
            <a:endParaRPr sz="1600">
              <a:solidFill>
                <a:srgbClr val="CC0000"/>
              </a:solidFill>
              <a:latin typeface="Assistant"/>
              <a:ea typeface="Assistant"/>
              <a:cs typeface="Assistant"/>
              <a:sym typeface="Assistant"/>
            </a:endParaRPr>
          </a:p>
        </p:txBody>
      </p:sp>
      <p:sp>
        <p:nvSpPr>
          <p:cNvPr id="1055" name="Google Shape;1055;p111"/>
          <p:cNvSpPr txBox="1"/>
          <p:nvPr/>
        </p:nvSpPr>
        <p:spPr>
          <a:xfrm>
            <a:off x="887625" y="3294000"/>
            <a:ext cx="1574400" cy="9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At most n </a:t>
            </a:r>
            <a:br>
              <a:rPr lang="en" sz="1600">
                <a:solidFill>
                  <a:srgbClr val="CC0000"/>
                </a:solidFill>
                <a:latin typeface="Assistant"/>
                <a:ea typeface="Assistant"/>
                <a:cs typeface="Assistant"/>
                <a:sym typeface="Assistant"/>
              </a:rPr>
            </a:br>
            <a:r>
              <a:rPr lang="en" sz="1600">
                <a:solidFill>
                  <a:srgbClr val="CC0000"/>
                </a:solidFill>
                <a:latin typeface="Assistant"/>
                <a:ea typeface="Assistant"/>
                <a:cs typeface="Assistant"/>
                <a:sym typeface="Assistant"/>
              </a:rPr>
              <a:t>inner while-loop iterations</a:t>
            </a:r>
            <a:endParaRPr sz="1600">
              <a:solidFill>
                <a:srgbClr val="CC0000"/>
              </a:solidFill>
              <a:latin typeface="Assistant"/>
              <a:ea typeface="Assistant"/>
              <a:cs typeface="Assistant"/>
              <a:sym typeface="Assistant"/>
            </a:endParaRPr>
          </a:p>
        </p:txBody>
      </p:sp>
      <p:sp>
        <p:nvSpPr>
          <p:cNvPr id="1056" name="Google Shape;1056;p111"/>
          <p:cNvSpPr/>
          <p:nvPr/>
        </p:nvSpPr>
        <p:spPr>
          <a:xfrm>
            <a:off x="5003725" y="2538275"/>
            <a:ext cx="1799650" cy="436475"/>
          </a:xfrm>
          <a:custGeom>
            <a:avLst/>
            <a:gdLst/>
            <a:ahLst/>
            <a:cxnLst/>
            <a:rect l="l" t="t" r="r" b="b"/>
            <a:pathLst>
              <a:path w="71986" h="17459" extrusionOk="0">
                <a:moveTo>
                  <a:pt x="71986" y="0"/>
                </a:moveTo>
                <a:cubicBezTo>
                  <a:pt x="68858" y="2528"/>
                  <a:pt x="61262" y="12453"/>
                  <a:pt x="53216" y="15165"/>
                </a:cubicBezTo>
                <a:cubicBezTo>
                  <a:pt x="45170" y="17877"/>
                  <a:pt x="32577" y="18104"/>
                  <a:pt x="23708" y="16270"/>
                </a:cubicBezTo>
                <a:cubicBezTo>
                  <a:pt x="14839" y="14436"/>
                  <a:pt x="3951" y="6179"/>
                  <a:pt x="0" y="4161"/>
                </a:cubicBezTo>
              </a:path>
            </a:pathLst>
          </a:custGeom>
          <a:noFill/>
          <a:ln w="9525" cap="flat" cmpd="sng">
            <a:solidFill>
              <a:srgbClr val="CC0000"/>
            </a:solidFill>
            <a:prstDash val="solid"/>
            <a:round/>
            <a:headEnd type="none" w="med" len="med"/>
            <a:tailEnd type="triangle" w="med" len="med"/>
          </a:ln>
        </p:spPr>
      </p:sp>
      <p:cxnSp>
        <p:nvCxnSpPr>
          <p:cNvPr id="1057" name="Google Shape;1057;p111"/>
          <p:cNvCxnSpPr/>
          <p:nvPr/>
        </p:nvCxnSpPr>
        <p:spPr>
          <a:xfrm>
            <a:off x="3679189" y="2600675"/>
            <a:ext cx="1706100" cy="0"/>
          </a:xfrm>
          <a:prstGeom prst="straightConnector1">
            <a:avLst/>
          </a:prstGeom>
          <a:noFill/>
          <a:ln w="9525" cap="flat" cmpd="sng">
            <a:solidFill>
              <a:srgbClr val="CC0000"/>
            </a:solidFill>
            <a:prstDash val="solid"/>
            <a:round/>
            <a:headEnd type="none" w="med" len="med"/>
            <a:tailEnd type="none" w="med" len="med"/>
          </a:ln>
        </p:spPr>
      </p:cxnSp>
      <p:cxnSp>
        <p:nvCxnSpPr>
          <p:cNvPr id="1058" name="Google Shape;1058;p111"/>
          <p:cNvCxnSpPr/>
          <p:nvPr/>
        </p:nvCxnSpPr>
        <p:spPr>
          <a:xfrm>
            <a:off x="2943975" y="3183225"/>
            <a:ext cx="0" cy="707400"/>
          </a:xfrm>
          <a:prstGeom prst="straightConnector1">
            <a:avLst/>
          </a:prstGeom>
          <a:noFill/>
          <a:ln w="9525" cap="flat" cmpd="sng">
            <a:solidFill>
              <a:srgbClr val="CC0000"/>
            </a:solidFill>
            <a:prstDash val="solid"/>
            <a:round/>
            <a:headEnd type="none" w="med" len="med"/>
            <a:tailEnd type="none" w="med" len="med"/>
          </a:ln>
        </p:spPr>
      </p:cxnSp>
      <p:sp>
        <p:nvSpPr>
          <p:cNvPr id="1059" name="Google Shape;1059;p111"/>
          <p:cNvSpPr/>
          <p:nvPr/>
        </p:nvSpPr>
        <p:spPr>
          <a:xfrm>
            <a:off x="2215775" y="3328875"/>
            <a:ext cx="717800" cy="262675"/>
          </a:xfrm>
          <a:custGeom>
            <a:avLst/>
            <a:gdLst/>
            <a:ahLst/>
            <a:cxnLst/>
            <a:rect l="l" t="t" r="r" b="b"/>
            <a:pathLst>
              <a:path w="28712" h="10507" extrusionOk="0">
                <a:moveTo>
                  <a:pt x="0" y="10403"/>
                </a:moveTo>
                <a:cubicBezTo>
                  <a:pt x="2150" y="10264"/>
                  <a:pt x="9502" y="11096"/>
                  <a:pt x="12900" y="9570"/>
                </a:cubicBezTo>
                <a:cubicBezTo>
                  <a:pt x="16298" y="8044"/>
                  <a:pt x="17755" y="2843"/>
                  <a:pt x="20390" y="1248"/>
                </a:cubicBezTo>
                <a:cubicBezTo>
                  <a:pt x="23025" y="-347"/>
                  <a:pt x="27325" y="208"/>
                  <a:pt x="28712" y="0"/>
                </a:cubicBezTo>
              </a:path>
            </a:pathLst>
          </a:custGeom>
          <a:noFill/>
          <a:ln w="9525" cap="flat" cmpd="sng">
            <a:solidFill>
              <a:srgbClr val="CC0000"/>
            </a:solidFill>
            <a:prstDash val="solid"/>
            <a:round/>
            <a:headEnd type="none" w="med" len="med"/>
            <a:tailEnd type="triangle" w="med" len="med"/>
          </a:ln>
        </p:spPr>
      </p:sp>
      <p:sp>
        <p:nvSpPr>
          <p:cNvPr id="1060" name="Google Shape;1060;p111"/>
          <p:cNvSpPr txBox="1"/>
          <p:nvPr/>
        </p:nvSpPr>
        <p:spPr>
          <a:xfrm>
            <a:off x="311700" y="4419650"/>
            <a:ext cx="8520600" cy="55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OVERALL RUNTIME OF INSERTION SORT:</a:t>
            </a:r>
            <a:r>
              <a:rPr lang="en" sz="3200" b="1">
                <a:solidFill>
                  <a:srgbClr val="CC0000"/>
                </a:solidFill>
                <a:latin typeface="Assistant"/>
                <a:ea typeface="Assistant"/>
                <a:cs typeface="Assistant"/>
                <a:sym typeface="Assistant"/>
              </a:rPr>
              <a:t> </a:t>
            </a:r>
            <a:r>
              <a:rPr lang="en" sz="4000">
                <a:solidFill>
                  <a:srgbClr val="CC0000"/>
                </a:solidFill>
                <a:latin typeface="Assistant ExtraBold"/>
                <a:ea typeface="Assistant ExtraBold"/>
                <a:cs typeface="Assistant ExtraBold"/>
                <a:sym typeface="Assistant ExtraBold"/>
              </a:rPr>
              <a:t>O(n</a:t>
            </a:r>
            <a:r>
              <a:rPr lang="en" sz="4000" baseline="30000">
                <a:solidFill>
                  <a:srgbClr val="CC0000"/>
                </a:solidFill>
                <a:latin typeface="Assistant ExtraBold"/>
                <a:ea typeface="Assistant ExtraBold"/>
                <a:cs typeface="Assistant ExtraBold"/>
                <a:sym typeface="Assistant ExtraBold"/>
              </a:rPr>
              <a:t>2</a:t>
            </a:r>
            <a:r>
              <a:rPr lang="en" sz="4000">
                <a:solidFill>
                  <a:srgbClr val="CC0000"/>
                </a:solidFill>
                <a:latin typeface="Assistant ExtraBold"/>
                <a:ea typeface="Assistant ExtraBold"/>
                <a:cs typeface="Assistant ExtraBold"/>
                <a:sym typeface="Assistant ExtraBold"/>
              </a:rPr>
              <a:t>)</a:t>
            </a:r>
            <a:endParaRPr sz="3300">
              <a:solidFill>
                <a:srgbClr val="CC0000"/>
              </a:solidFill>
              <a:latin typeface="Assistant ExtraBold"/>
              <a:ea typeface="Assistant ExtraBold"/>
              <a:cs typeface="Assistant ExtraBold"/>
              <a:sym typeface="Assistant ExtraBold"/>
            </a:endParaRPr>
          </a:p>
        </p:txBody>
      </p:sp>
      <p:sp>
        <p:nvSpPr>
          <p:cNvPr id="1061" name="Google Shape;1061;p111"/>
          <p:cNvSpPr txBox="1"/>
          <p:nvPr/>
        </p:nvSpPr>
        <p:spPr>
          <a:xfrm>
            <a:off x="311700" y="1121800"/>
            <a:ext cx="85206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latin typeface="Assistant"/>
                <a:ea typeface="Assistant"/>
                <a:cs typeface="Assistant"/>
                <a:sym typeface="Assistant"/>
              </a:rPr>
              <a:t>Instead of counting every little operation, we can think about:</a:t>
            </a:r>
            <a:endParaRPr>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many iterations take place</a:t>
            </a:r>
            <a:endParaRPr b="1">
              <a:latin typeface="Assistant"/>
              <a:ea typeface="Assistant"/>
              <a:cs typeface="Assistant"/>
              <a:sym typeface="Assistant"/>
            </a:endParaRPr>
          </a:p>
          <a:p>
            <a:pPr marL="0" lvl="0" indent="0" algn="ctr" rtl="0">
              <a:spcBef>
                <a:spcPts val="0"/>
              </a:spcBef>
              <a:spcAft>
                <a:spcPts val="0"/>
              </a:spcAft>
              <a:buNone/>
            </a:pPr>
            <a:r>
              <a:rPr lang="en" b="1">
                <a:latin typeface="Assistant"/>
                <a:ea typeface="Assistant"/>
                <a:cs typeface="Assistant"/>
                <a:sym typeface="Assistant"/>
              </a:rPr>
              <a:t>How much work happens within each iteration</a:t>
            </a:r>
            <a:endParaRPr b="1">
              <a:latin typeface="Assistant"/>
              <a:ea typeface="Assistant"/>
              <a:cs typeface="Assistant"/>
              <a:sym typeface="Assistant"/>
            </a:endParaRPr>
          </a:p>
        </p:txBody>
      </p:sp>
      <p:sp>
        <p:nvSpPr>
          <p:cNvPr id="1062" name="Google Shape;1062;p111"/>
          <p:cNvSpPr/>
          <p:nvPr/>
        </p:nvSpPr>
        <p:spPr>
          <a:xfrm>
            <a:off x="3117450" y="1224650"/>
            <a:ext cx="2909100" cy="2909100"/>
          </a:xfrm>
          <a:prstGeom prst="ellipse">
            <a:avLst/>
          </a:prstGeom>
          <a:solidFill>
            <a:srgbClr val="FFFFFF"/>
          </a:solidFill>
          <a:ln>
            <a:noFill/>
          </a:ln>
          <a:effectLst>
            <a:outerShdw blurRad="628650" algn="bl" rotWithShape="0">
              <a:srgbClr val="999999">
                <a:alpha val="82000"/>
              </a:srgbClr>
            </a:outerShdw>
          </a:effectLst>
        </p:spPr>
        <p:txBody>
          <a:bodyPr spcFirstLastPara="1" wrap="square" lIns="91425" tIns="91425" rIns="91425" bIns="91425" anchor="ctr" anchorCtr="0">
            <a:noAutofit/>
          </a:bodyPr>
          <a:lstStyle/>
          <a:p>
            <a:pPr marL="0" marR="0" lvl="0" indent="0" algn="ctr" rtl="0">
              <a:spcBef>
                <a:spcPts val="0"/>
              </a:spcBef>
              <a:spcAft>
                <a:spcPts val="0"/>
              </a:spcAft>
              <a:buNone/>
            </a:pPr>
            <a:r>
              <a:rPr lang="en" sz="2200" i="1">
                <a:solidFill>
                  <a:srgbClr val="0097A7"/>
                </a:solidFill>
                <a:latin typeface="Assistant Light"/>
                <a:ea typeface="Assistant Light"/>
                <a:cs typeface="Assistant Light"/>
                <a:sym typeface="Assistant Light"/>
              </a:rPr>
              <a:t>THE QUESTION IS...</a:t>
            </a:r>
            <a:endParaRPr sz="2200" i="1">
              <a:solidFill>
                <a:srgbClr val="0097A7"/>
              </a:solidFill>
              <a:latin typeface="Assistant Light"/>
              <a:ea typeface="Assistant Light"/>
              <a:cs typeface="Assistant Light"/>
              <a:sym typeface="Assistant Light"/>
            </a:endParaRPr>
          </a:p>
          <a:p>
            <a:pPr marL="0" marR="0" lvl="0" indent="0" algn="ctr" rtl="0">
              <a:lnSpc>
                <a:spcPct val="80000"/>
              </a:lnSpc>
              <a:spcBef>
                <a:spcPts val="0"/>
              </a:spcBef>
              <a:spcAft>
                <a:spcPts val="0"/>
              </a:spcAft>
              <a:buNone/>
            </a:pPr>
            <a:r>
              <a:rPr lang="en" sz="3600" b="1" i="1">
                <a:solidFill>
                  <a:srgbClr val="0097A7"/>
                </a:solidFill>
                <a:latin typeface="Assistant"/>
                <a:ea typeface="Assistant"/>
                <a:cs typeface="Assistant"/>
                <a:sym typeface="Assistant"/>
              </a:rPr>
              <a:t>CAN WE DO </a:t>
            </a:r>
            <a:r>
              <a:rPr lang="en" sz="4500" b="1" i="1">
                <a:solidFill>
                  <a:srgbClr val="0097A7"/>
                </a:solidFill>
                <a:latin typeface="Assistant"/>
                <a:ea typeface="Assistant"/>
                <a:cs typeface="Assistant"/>
                <a:sym typeface="Assistant"/>
              </a:rPr>
              <a:t>BETTER?</a:t>
            </a:r>
            <a:endParaRPr sz="4500" b="1" i="1">
              <a:solidFill>
                <a:srgbClr val="0097A7"/>
              </a:solidFill>
              <a:latin typeface="Assistant"/>
              <a:ea typeface="Assistant"/>
              <a:cs typeface="Assistant"/>
              <a:sym typeface="Assistant"/>
            </a:endParaRPr>
          </a:p>
        </p:txBody>
      </p:sp>
      <p:sp>
        <p:nvSpPr>
          <p:cNvPr id="1063" name="Google Shape;1063;p1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A NOTE ON RUNTIME ANALYSIS</a:t>
            </a:r>
            <a:endParaRPr sz="3600">
              <a:solidFill>
                <a:schemeClr val="accent5"/>
              </a:solidFill>
              <a:latin typeface="Lato Light"/>
              <a:ea typeface="Lato Light"/>
              <a:cs typeface="Lato Light"/>
              <a:sym typeface="Lato Light"/>
            </a:endParaRPr>
          </a:p>
        </p:txBody>
      </p:sp>
      <p:sp>
        <p:nvSpPr>
          <p:cNvPr id="281" name="Google Shape;281;p49"/>
          <p:cNvSpPr txBox="1"/>
          <p:nvPr/>
        </p:nvSpPr>
        <p:spPr>
          <a:xfrm>
            <a:off x="289500" y="1184450"/>
            <a:ext cx="8565000" cy="41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There are a few different ways to analyze the runtime of an algorithm:</a:t>
            </a:r>
            <a:endParaRPr sz="1800">
              <a:solidFill>
                <a:schemeClr val="dk1"/>
              </a:solidFill>
              <a:latin typeface="Assistant Light"/>
              <a:ea typeface="Assistant Light"/>
              <a:cs typeface="Assistant Light"/>
              <a:sym typeface="Assistant Light"/>
            </a:endParaRPr>
          </a:p>
        </p:txBody>
      </p:sp>
      <p:sp>
        <p:nvSpPr>
          <p:cNvPr id="282" name="Google Shape;282;p49"/>
          <p:cNvSpPr/>
          <p:nvPr/>
        </p:nvSpPr>
        <p:spPr>
          <a:xfrm>
            <a:off x="1821150" y="1820800"/>
            <a:ext cx="5501700" cy="73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latin typeface="Assistant"/>
                <a:ea typeface="Assistant"/>
                <a:cs typeface="Assistant"/>
                <a:sym typeface="Assistant"/>
              </a:rPr>
              <a:t>Worst-case analysis:</a:t>
            </a:r>
            <a:endParaRPr sz="1900" b="1">
              <a:latin typeface="Assistant"/>
              <a:ea typeface="Assistant"/>
              <a:cs typeface="Assistant"/>
              <a:sym typeface="Assistant"/>
            </a:endParaRPr>
          </a:p>
          <a:p>
            <a:pPr marL="0" lvl="0" indent="0" algn="ctr" rtl="0">
              <a:spcBef>
                <a:spcPts val="0"/>
              </a:spcBef>
              <a:spcAft>
                <a:spcPts val="0"/>
              </a:spcAft>
              <a:buNone/>
            </a:pPr>
            <a:r>
              <a:rPr lang="en" sz="1500">
                <a:latin typeface="Assistant"/>
                <a:ea typeface="Assistant"/>
                <a:cs typeface="Assistant"/>
                <a:sym typeface="Assistant"/>
              </a:rPr>
              <a:t>What is the runtime of the algorithm on the </a:t>
            </a:r>
            <a:r>
              <a:rPr lang="en" sz="1500" i="1">
                <a:latin typeface="Assistant"/>
                <a:ea typeface="Assistant"/>
                <a:cs typeface="Assistant"/>
                <a:sym typeface="Assistant"/>
              </a:rPr>
              <a:t>worst </a:t>
            </a:r>
            <a:r>
              <a:rPr lang="en" sz="1500">
                <a:latin typeface="Assistant"/>
                <a:ea typeface="Assistant"/>
                <a:cs typeface="Assistant"/>
                <a:sym typeface="Assistant"/>
              </a:rPr>
              <a:t>possible input? </a:t>
            </a:r>
            <a:endParaRPr sz="1500">
              <a:latin typeface="Assistant"/>
              <a:ea typeface="Assistant"/>
              <a:cs typeface="Assistant"/>
              <a:sym typeface="Assistant"/>
            </a:endParaRPr>
          </a:p>
        </p:txBody>
      </p:sp>
      <p:sp>
        <p:nvSpPr>
          <p:cNvPr id="283" name="Google Shape;283;p49"/>
          <p:cNvSpPr/>
          <p:nvPr/>
        </p:nvSpPr>
        <p:spPr>
          <a:xfrm>
            <a:off x="1821150" y="2760199"/>
            <a:ext cx="5501700" cy="73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latin typeface="Assistant"/>
                <a:ea typeface="Assistant"/>
                <a:cs typeface="Assistant"/>
                <a:sym typeface="Assistant"/>
              </a:rPr>
              <a:t>Best-case analysis:</a:t>
            </a:r>
            <a:endParaRPr sz="1900" b="1">
              <a:latin typeface="Assistant"/>
              <a:ea typeface="Assistant"/>
              <a:cs typeface="Assistant"/>
              <a:sym typeface="Assistant"/>
            </a:endParaRPr>
          </a:p>
          <a:p>
            <a:pPr marL="0" lvl="0" indent="0" algn="ctr" rtl="0">
              <a:spcBef>
                <a:spcPts val="0"/>
              </a:spcBef>
              <a:spcAft>
                <a:spcPts val="0"/>
              </a:spcAft>
              <a:buNone/>
            </a:pPr>
            <a:r>
              <a:rPr lang="en" sz="1500">
                <a:latin typeface="Assistant"/>
                <a:ea typeface="Assistant"/>
                <a:cs typeface="Assistant"/>
                <a:sym typeface="Assistant"/>
              </a:rPr>
              <a:t>What is the runtime of the algorithm on the </a:t>
            </a:r>
            <a:r>
              <a:rPr lang="en" sz="1500" i="1">
                <a:latin typeface="Assistant"/>
                <a:ea typeface="Assistant"/>
                <a:cs typeface="Assistant"/>
                <a:sym typeface="Assistant"/>
              </a:rPr>
              <a:t>best </a:t>
            </a:r>
            <a:r>
              <a:rPr lang="en" sz="1500">
                <a:latin typeface="Assistant"/>
                <a:ea typeface="Assistant"/>
                <a:cs typeface="Assistant"/>
                <a:sym typeface="Assistant"/>
              </a:rPr>
              <a:t>possible input? </a:t>
            </a:r>
            <a:endParaRPr sz="1500">
              <a:latin typeface="Assistant"/>
              <a:ea typeface="Assistant"/>
              <a:cs typeface="Assistant"/>
              <a:sym typeface="Assistant"/>
            </a:endParaRPr>
          </a:p>
        </p:txBody>
      </p:sp>
      <p:sp>
        <p:nvSpPr>
          <p:cNvPr id="284" name="Google Shape;284;p49"/>
          <p:cNvSpPr/>
          <p:nvPr/>
        </p:nvSpPr>
        <p:spPr>
          <a:xfrm>
            <a:off x="1821150" y="3699598"/>
            <a:ext cx="5501700" cy="73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latin typeface="Assistant"/>
                <a:ea typeface="Assistant"/>
                <a:cs typeface="Assistant"/>
                <a:sym typeface="Assistant"/>
              </a:rPr>
              <a:t>Average-case analysis:</a:t>
            </a:r>
            <a:endParaRPr sz="1900" b="1">
              <a:latin typeface="Assistant"/>
              <a:ea typeface="Assistant"/>
              <a:cs typeface="Assistant"/>
              <a:sym typeface="Assistant"/>
            </a:endParaRPr>
          </a:p>
          <a:p>
            <a:pPr marL="0" lvl="0" indent="0" algn="ctr" rtl="0">
              <a:spcBef>
                <a:spcPts val="0"/>
              </a:spcBef>
              <a:spcAft>
                <a:spcPts val="0"/>
              </a:spcAft>
              <a:buNone/>
            </a:pPr>
            <a:r>
              <a:rPr lang="en" sz="1500">
                <a:latin typeface="Assistant"/>
                <a:ea typeface="Assistant"/>
                <a:cs typeface="Assistant"/>
                <a:sym typeface="Assistant"/>
              </a:rPr>
              <a:t>What is the runtime of the algorithm on the </a:t>
            </a:r>
            <a:r>
              <a:rPr lang="en" sz="1500" i="1">
                <a:latin typeface="Assistant"/>
                <a:ea typeface="Assistant"/>
                <a:cs typeface="Assistant"/>
                <a:sym typeface="Assistant"/>
              </a:rPr>
              <a:t>average </a:t>
            </a:r>
            <a:r>
              <a:rPr lang="en" sz="1500">
                <a:latin typeface="Assistant"/>
                <a:ea typeface="Assistant"/>
                <a:cs typeface="Assistant"/>
                <a:sym typeface="Assistant"/>
              </a:rPr>
              <a:t>input? </a:t>
            </a:r>
            <a:endParaRPr sz="1500">
              <a:latin typeface="Assistant"/>
              <a:ea typeface="Assistant"/>
              <a:cs typeface="Assistant"/>
              <a:sym typeface="Assistant"/>
            </a:endParaRPr>
          </a:p>
        </p:txBody>
      </p:sp>
      <p:sp>
        <p:nvSpPr>
          <p:cNvPr id="285" name="Google Shape;285;p49"/>
          <p:cNvSpPr txBox="1"/>
          <p:nvPr/>
        </p:nvSpPr>
        <p:spPr>
          <a:xfrm>
            <a:off x="152750" y="1694225"/>
            <a:ext cx="1355400" cy="21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C0000"/>
                </a:solidFill>
                <a:latin typeface="Assistant Light"/>
                <a:ea typeface="Assistant Light"/>
                <a:cs typeface="Assistant Light"/>
                <a:sym typeface="Assistant Light"/>
              </a:rPr>
              <a:t>We’ll mainly focus on worst case analysis since it tells us how fast the algorithm is on </a:t>
            </a:r>
            <a:r>
              <a:rPr lang="en" i="1">
                <a:solidFill>
                  <a:srgbClr val="CC0000"/>
                </a:solidFill>
                <a:latin typeface="Assistant Light"/>
                <a:ea typeface="Assistant Light"/>
                <a:cs typeface="Assistant Light"/>
                <a:sym typeface="Assistant Light"/>
              </a:rPr>
              <a:t>any</a:t>
            </a:r>
            <a:r>
              <a:rPr lang="en">
                <a:solidFill>
                  <a:srgbClr val="CC0000"/>
                </a:solidFill>
                <a:latin typeface="Assistant Light"/>
                <a:ea typeface="Assistant Light"/>
                <a:cs typeface="Assistant Light"/>
                <a:sym typeface="Assistant Light"/>
              </a:rPr>
              <a:t> kind of input</a:t>
            </a:r>
            <a:endParaRPr>
              <a:solidFill>
                <a:srgbClr val="CC0000"/>
              </a:solidFill>
              <a:latin typeface="Assistant Light"/>
              <a:ea typeface="Assistant Light"/>
              <a:cs typeface="Assistant Light"/>
              <a:sym typeface="Assistant Light"/>
            </a:endParaRPr>
          </a:p>
        </p:txBody>
      </p:sp>
      <p:cxnSp>
        <p:nvCxnSpPr>
          <p:cNvPr id="286" name="Google Shape;286;p49"/>
          <p:cNvCxnSpPr/>
          <p:nvPr/>
        </p:nvCxnSpPr>
        <p:spPr>
          <a:xfrm rot="10800000" flipH="1">
            <a:off x="1444850" y="2046825"/>
            <a:ext cx="668700" cy="343200"/>
          </a:xfrm>
          <a:prstGeom prst="curvedConnector3">
            <a:avLst>
              <a:gd name="adj1" fmla="val 50000"/>
            </a:avLst>
          </a:prstGeom>
          <a:noFill/>
          <a:ln w="9525" cap="flat" cmpd="sng">
            <a:solidFill>
              <a:srgbClr val="CC0000"/>
            </a:solidFill>
            <a:prstDash val="solid"/>
            <a:round/>
            <a:headEnd type="none" w="med" len="med"/>
            <a:tailEnd type="triangle" w="med" len="med"/>
          </a:ln>
        </p:spPr>
      </p:cxnSp>
      <p:sp>
        <p:nvSpPr>
          <p:cNvPr id="287" name="Google Shape;287;p49"/>
          <p:cNvSpPr txBox="1"/>
          <p:nvPr/>
        </p:nvSpPr>
        <p:spPr>
          <a:xfrm>
            <a:off x="7635850" y="2930900"/>
            <a:ext cx="1355400" cy="21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C0000"/>
                </a:solidFill>
                <a:latin typeface="Assistant Light"/>
                <a:ea typeface="Assistant Light"/>
                <a:cs typeface="Assistant Light"/>
                <a:sym typeface="Assistant Light"/>
              </a:rPr>
              <a:t>We’ll work with this more when we cover Randomized Algorithms!</a:t>
            </a:r>
            <a:endParaRPr>
              <a:solidFill>
                <a:srgbClr val="CC0000"/>
              </a:solidFill>
              <a:latin typeface="Assistant Light"/>
              <a:ea typeface="Assistant Light"/>
              <a:cs typeface="Assistant Light"/>
              <a:sym typeface="Assistant Light"/>
            </a:endParaRPr>
          </a:p>
        </p:txBody>
      </p:sp>
      <p:cxnSp>
        <p:nvCxnSpPr>
          <p:cNvPr id="288" name="Google Shape;288;p49"/>
          <p:cNvCxnSpPr/>
          <p:nvPr/>
        </p:nvCxnSpPr>
        <p:spPr>
          <a:xfrm flipH="1">
            <a:off x="7101025" y="3772475"/>
            <a:ext cx="587400" cy="352200"/>
          </a:xfrm>
          <a:prstGeom prst="curvedConnector3">
            <a:avLst>
              <a:gd name="adj1" fmla="val 50000"/>
            </a:avLst>
          </a:prstGeom>
          <a:noFill/>
          <a:ln w="9525" cap="flat" cmpd="sng">
            <a:solidFill>
              <a:srgbClr val="CC0000"/>
            </a:solidFill>
            <a:prstDash val="solid"/>
            <a:round/>
            <a:headEnd type="none" w="med" len="med"/>
            <a:tailEnd type="triangle" w="med" len="med"/>
          </a:ln>
        </p:spPr>
      </p:cxnSp>
      <p:sp>
        <p:nvSpPr>
          <p:cNvPr id="289" name="Google Shape;289;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12"/>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5-MINUTE BREAK</a:t>
            </a:r>
            <a:endParaRPr sz="1800">
              <a:solidFill>
                <a:schemeClr val="accent5"/>
              </a:solidFill>
              <a:latin typeface="Lato Light"/>
              <a:ea typeface="Lato Light"/>
              <a:cs typeface="Lato Light"/>
              <a:sym typeface="Lato Light"/>
            </a:endParaRPr>
          </a:p>
        </p:txBody>
      </p:sp>
      <p:sp>
        <p:nvSpPr>
          <p:cNvPr id="1069" name="Google Shape;1069;p112"/>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ssistant ExtraLight"/>
                <a:ea typeface="Assistant ExtraLight"/>
                <a:cs typeface="Assistant ExtraLight"/>
                <a:sym typeface="Assistant ExtraLight"/>
              </a:rPr>
              <a:t>Stay hydrated, stretch, ask questions, etc.</a:t>
            </a:r>
            <a:endParaRPr sz="2400">
              <a:solidFill>
                <a:srgbClr val="000000"/>
              </a:solidFill>
              <a:latin typeface="Assistant ExtraLight"/>
              <a:ea typeface="Assistant ExtraLight"/>
              <a:cs typeface="Assistant ExtraLight"/>
              <a:sym typeface="Assistant ExtraLight"/>
            </a:endParaRPr>
          </a:p>
        </p:txBody>
      </p:sp>
      <p:sp>
        <p:nvSpPr>
          <p:cNvPr id="1070" name="Google Shape;1070;p1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113"/>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MERGESORT</a:t>
            </a:r>
            <a:endParaRPr sz="1800">
              <a:solidFill>
                <a:schemeClr val="accent5"/>
              </a:solidFill>
              <a:latin typeface="Lato Light"/>
              <a:ea typeface="Lato Light"/>
              <a:cs typeface="Lato Light"/>
              <a:sym typeface="Lato Light"/>
            </a:endParaRPr>
          </a:p>
        </p:txBody>
      </p:sp>
      <p:sp>
        <p:nvSpPr>
          <p:cNvPr id="1076" name="Google Shape;1076;p113"/>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ssistant ExtraLight"/>
                <a:ea typeface="Assistant ExtraLight"/>
                <a:cs typeface="Assistant ExtraLight"/>
                <a:sym typeface="Assistant ExtraLight"/>
              </a:rPr>
              <a:t>Algorithm, Proof of Correctness, Runtime</a:t>
            </a:r>
            <a:endParaRPr sz="2400">
              <a:solidFill>
                <a:srgbClr val="000000"/>
              </a:solidFill>
              <a:latin typeface="Assistant ExtraLight"/>
              <a:ea typeface="Assistant ExtraLight"/>
              <a:cs typeface="Assistant ExtraLight"/>
              <a:sym typeface="Assistant ExtraLight"/>
            </a:endParaRPr>
          </a:p>
        </p:txBody>
      </p:sp>
      <p:sp>
        <p:nvSpPr>
          <p:cNvPr id="1077" name="Google Shape;1077;p1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1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083" name="Google Shape;1083;p114"/>
          <p:cNvSpPr/>
          <p:nvPr/>
        </p:nvSpPr>
        <p:spPr>
          <a:xfrm>
            <a:off x="3430650" y="2863625"/>
            <a:ext cx="2282700" cy="497400"/>
          </a:xfrm>
          <a:prstGeom prst="roundRect">
            <a:avLst>
              <a:gd name="adj" fmla="val 50000"/>
            </a:avLst>
          </a:prstGeom>
          <a:solidFill>
            <a:srgbClr val="0097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Assistant"/>
                <a:ea typeface="Assistant"/>
                <a:cs typeface="Assistant"/>
                <a:sym typeface="Assistant"/>
              </a:rPr>
              <a:t>big problem</a:t>
            </a:r>
            <a:endParaRPr>
              <a:solidFill>
                <a:srgbClr val="FFFFFF"/>
              </a:solidFill>
              <a:latin typeface="Assistant"/>
              <a:ea typeface="Assistant"/>
              <a:cs typeface="Assistant"/>
              <a:sym typeface="Assistant"/>
            </a:endParaRPr>
          </a:p>
        </p:txBody>
      </p:sp>
      <p:sp>
        <p:nvSpPr>
          <p:cNvPr id="1084" name="Google Shape;1084;p114"/>
          <p:cNvSpPr/>
          <p:nvPr/>
        </p:nvSpPr>
        <p:spPr>
          <a:xfrm>
            <a:off x="2604250" y="3648425"/>
            <a:ext cx="1688700" cy="452100"/>
          </a:xfrm>
          <a:prstGeom prst="roundRect">
            <a:avLst>
              <a:gd name="adj" fmla="val 50000"/>
            </a:avLst>
          </a:prstGeom>
          <a:solidFill>
            <a:srgbClr val="0097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Assistant"/>
                <a:ea typeface="Assistant"/>
                <a:cs typeface="Assistant"/>
                <a:sym typeface="Assistant"/>
              </a:rPr>
              <a:t>sub- problem</a:t>
            </a:r>
            <a:endParaRPr>
              <a:solidFill>
                <a:srgbClr val="FFFFFF"/>
              </a:solidFill>
              <a:latin typeface="Assistant"/>
              <a:ea typeface="Assistant"/>
              <a:cs typeface="Assistant"/>
              <a:sym typeface="Assistant"/>
            </a:endParaRPr>
          </a:p>
        </p:txBody>
      </p:sp>
      <p:sp>
        <p:nvSpPr>
          <p:cNvPr id="1085" name="Google Shape;1085;p114"/>
          <p:cNvSpPr/>
          <p:nvPr/>
        </p:nvSpPr>
        <p:spPr>
          <a:xfrm>
            <a:off x="4851048" y="3648425"/>
            <a:ext cx="1688700" cy="452100"/>
          </a:xfrm>
          <a:prstGeom prst="roundRect">
            <a:avLst>
              <a:gd name="adj" fmla="val 50000"/>
            </a:avLst>
          </a:prstGeom>
          <a:solidFill>
            <a:srgbClr val="0097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Assistant"/>
                <a:ea typeface="Assistant"/>
                <a:cs typeface="Assistant"/>
                <a:sym typeface="Assistant"/>
              </a:rPr>
              <a:t>sub- problem</a:t>
            </a:r>
            <a:endParaRPr>
              <a:solidFill>
                <a:srgbClr val="FFFFFF"/>
              </a:solidFill>
              <a:latin typeface="Assistant"/>
              <a:ea typeface="Assistant"/>
              <a:cs typeface="Assistant"/>
              <a:sym typeface="Assistant"/>
            </a:endParaRPr>
          </a:p>
        </p:txBody>
      </p:sp>
      <p:sp>
        <p:nvSpPr>
          <p:cNvPr id="1086" name="Google Shape;1086;p114"/>
          <p:cNvSpPr/>
          <p:nvPr/>
        </p:nvSpPr>
        <p:spPr>
          <a:xfrm>
            <a:off x="2113125" y="4387925"/>
            <a:ext cx="1121400" cy="452100"/>
          </a:xfrm>
          <a:prstGeom prst="roundRect">
            <a:avLst>
              <a:gd name="adj" fmla="val 50000"/>
            </a:avLst>
          </a:prstGeom>
          <a:solidFill>
            <a:srgbClr val="0097A7"/>
          </a:solid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a:solidFill>
                  <a:srgbClr val="FFFFFF"/>
                </a:solidFill>
                <a:latin typeface="Assistant"/>
                <a:ea typeface="Assistant"/>
                <a:cs typeface="Assistant"/>
                <a:sym typeface="Assistant"/>
              </a:rPr>
              <a:t>sub-sub problem</a:t>
            </a:r>
            <a:endParaRPr sz="1200">
              <a:solidFill>
                <a:srgbClr val="FFFFFF"/>
              </a:solidFill>
              <a:latin typeface="Assistant"/>
              <a:ea typeface="Assistant"/>
              <a:cs typeface="Assistant"/>
              <a:sym typeface="Assistant"/>
            </a:endParaRPr>
          </a:p>
        </p:txBody>
      </p:sp>
      <p:sp>
        <p:nvSpPr>
          <p:cNvPr id="1087" name="Google Shape;1087;p114"/>
          <p:cNvSpPr/>
          <p:nvPr/>
        </p:nvSpPr>
        <p:spPr>
          <a:xfrm>
            <a:off x="3378575" y="4387925"/>
            <a:ext cx="1121400" cy="452100"/>
          </a:xfrm>
          <a:prstGeom prst="roundRect">
            <a:avLst>
              <a:gd name="adj" fmla="val 50000"/>
            </a:avLst>
          </a:prstGeom>
          <a:solidFill>
            <a:srgbClr val="0097A7"/>
          </a:solid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a:solidFill>
                  <a:srgbClr val="FFFFFF"/>
                </a:solidFill>
                <a:latin typeface="Assistant"/>
                <a:ea typeface="Assistant"/>
                <a:cs typeface="Assistant"/>
                <a:sym typeface="Assistant"/>
              </a:rPr>
              <a:t>sub-sub problem</a:t>
            </a:r>
            <a:endParaRPr sz="1200">
              <a:solidFill>
                <a:srgbClr val="FFFFFF"/>
              </a:solidFill>
              <a:latin typeface="Assistant"/>
              <a:ea typeface="Assistant"/>
              <a:cs typeface="Assistant"/>
              <a:sym typeface="Assistant"/>
            </a:endParaRPr>
          </a:p>
        </p:txBody>
      </p:sp>
      <p:sp>
        <p:nvSpPr>
          <p:cNvPr id="1088" name="Google Shape;1088;p114"/>
          <p:cNvSpPr/>
          <p:nvPr/>
        </p:nvSpPr>
        <p:spPr>
          <a:xfrm>
            <a:off x="4644025" y="4387925"/>
            <a:ext cx="1121400" cy="452100"/>
          </a:xfrm>
          <a:prstGeom prst="roundRect">
            <a:avLst>
              <a:gd name="adj" fmla="val 50000"/>
            </a:avLst>
          </a:prstGeom>
          <a:solidFill>
            <a:srgbClr val="0097A7"/>
          </a:solid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a:solidFill>
                  <a:srgbClr val="FFFFFF"/>
                </a:solidFill>
                <a:latin typeface="Assistant"/>
                <a:ea typeface="Assistant"/>
                <a:cs typeface="Assistant"/>
                <a:sym typeface="Assistant"/>
              </a:rPr>
              <a:t>sub-sub problem</a:t>
            </a:r>
            <a:endParaRPr sz="1200">
              <a:solidFill>
                <a:srgbClr val="FFFFFF"/>
              </a:solidFill>
              <a:latin typeface="Assistant"/>
              <a:ea typeface="Assistant"/>
              <a:cs typeface="Assistant"/>
              <a:sym typeface="Assistant"/>
            </a:endParaRPr>
          </a:p>
        </p:txBody>
      </p:sp>
      <p:sp>
        <p:nvSpPr>
          <p:cNvPr id="1089" name="Google Shape;1089;p114"/>
          <p:cNvSpPr/>
          <p:nvPr/>
        </p:nvSpPr>
        <p:spPr>
          <a:xfrm>
            <a:off x="5909475" y="4387925"/>
            <a:ext cx="1121400" cy="452100"/>
          </a:xfrm>
          <a:prstGeom prst="roundRect">
            <a:avLst>
              <a:gd name="adj" fmla="val 50000"/>
            </a:avLst>
          </a:prstGeom>
          <a:solidFill>
            <a:srgbClr val="0097A7"/>
          </a:solid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a:solidFill>
                  <a:srgbClr val="FFFFFF"/>
                </a:solidFill>
                <a:latin typeface="Assistant"/>
                <a:ea typeface="Assistant"/>
                <a:cs typeface="Assistant"/>
                <a:sym typeface="Assistant"/>
              </a:rPr>
              <a:t>sub-sub problem</a:t>
            </a:r>
            <a:endParaRPr sz="1200">
              <a:solidFill>
                <a:srgbClr val="FFFFFF"/>
              </a:solidFill>
              <a:latin typeface="Assistant"/>
              <a:ea typeface="Assistant"/>
              <a:cs typeface="Assistant"/>
              <a:sym typeface="Assistant"/>
            </a:endParaRPr>
          </a:p>
        </p:txBody>
      </p:sp>
      <p:cxnSp>
        <p:nvCxnSpPr>
          <p:cNvPr id="1090" name="Google Shape;1090;p114"/>
          <p:cNvCxnSpPr>
            <a:stCxn id="1083" idx="2"/>
            <a:endCxn id="1084" idx="0"/>
          </p:cNvCxnSpPr>
          <p:nvPr/>
        </p:nvCxnSpPr>
        <p:spPr>
          <a:xfrm flipH="1">
            <a:off x="3448500" y="3361025"/>
            <a:ext cx="1123500" cy="287400"/>
          </a:xfrm>
          <a:prstGeom prst="straightConnector1">
            <a:avLst/>
          </a:prstGeom>
          <a:noFill/>
          <a:ln w="9525" cap="flat" cmpd="sng">
            <a:solidFill>
              <a:srgbClr val="595959"/>
            </a:solidFill>
            <a:prstDash val="solid"/>
            <a:round/>
            <a:headEnd type="none" w="med" len="med"/>
            <a:tailEnd type="none" w="med" len="med"/>
          </a:ln>
        </p:spPr>
      </p:cxnSp>
      <p:cxnSp>
        <p:nvCxnSpPr>
          <p:cNvPr id="1091" name="Google Shape;1091;p114"/>
          <p:cNvCxnSpPr>
            <a:stCxn id="1083" idx="2"/>
            <a:endCxn id="1085" idx="0"/>
          </p:cNvCxnSpPr>
          <p:nvPr/>
        </p:nvCxnSpPr>
        <p:spPr>
          <a:xfrm>
            <a:off x="4572000" y="3361025"/>
            <a:ext cx="1123500" cy="287400"/>
          </a:xfrm>
          <a:prstGeom prst="straightConnector1">
            <a:avLst/>
          </a:prstGeom>
          <a:noFill/>
          <a:ln w="9525" cap="flat" cmpd="sng">
            <a:solidFill>
              <a:srgbClr val="595959"/>
            </a:solidFill>
            <a:prstDash val="solid"/>
            <a:round/>
            <a:headEnd type="none" w="med" len="med"/>
            <a:tailEnd type="none" w="med" len="med"/>
          </a:ln>
        </p:spPr>
      </p:cxnSp>
      <p:cxnSp>
        <p:nvCxnSpPr>
          <p:cNvPr id="1092" name="Google Shape;1092;p114"/>
          <p:cNvCxnSpPr>
            <a:stCxn id="1084" idx="2"/>
            <a:endCxn id="1086" idx="0"/>
          </p:cNvCxnSpPr>
          <p:nvPr/>
        </p:nvCxnSpPr>
        <p:spPr>
          <a:xfrm flipH="1">
            <a:off x="2673700" y="4100525"/>
            <a:ext cx="774900" cy="287400"/>
          </a:xfrm>
          <a:prstGeom prst="straightConnector1">
            <a:avLst/>
          </a:prstGeom>
          <a:noFill/>
          <a:ln w="9525" cap="flat" cmpd="sng">
            <a:solidFill>
              <a:srgbClr val="595959"/>
            </a:solidFill>
            <a:prstDash val="solid"/>
            <a:round/>
            <a:headEnd type="none" w="med" len="med"/>
            <a:tailEnd type="none" w="med" len="med"/>
          </a:ln>
        </p:spPr>
      </p:cxnSp>
      <p:cxnSp>
        <p:nvCxnSpPr>
          <p:cNvPr id="1093" name="Google Shape;1093;p114"/>
          <p:cNvCxnSpPr>
            <a:stCxn id="1084" idx="2"/>
            <a:endCxn id="1087" idx="0"/>
          </p:cNvCxnSpPr>
          <p:nvPr/>
        </p:nvCxnSpPr>
        <p:spPr>
          <a:xfrm>
            <a:off x="3448600" y="4100525"/>
            <a:ext cx="490800" cy="287400"/>
          </a:xfrm>
          <a:prstGeom prst="straightConnector1">
            <a:avLst/>
          </a:prstGeom>
          <a:noFill/>
          <a:ln w="9525" cap="flat" cmpd="sng">
            <a:solidFill>
              <a:srgbClr val="595959"/>
            </a:solidFill>
            <a:prstDash val="solid"/>
            <a:round/>
            <a:headEnd type="none" w="med" len="med"/>
            <a:tailEnd type="none" w="med" len="med"/>
          </a:ln>
        </p:spPr>
      </p:cxnSp>
      <p:cxnSp>
        <p:nvCxnSpPr>
          <p:cNvPr id="1094" name="Google Shape;1094;p114"/>
          <p:cNvCxnSpPr>
            <a:stCxn id="1085" idx="2"/>
            <a:endCxn id="1088" idx="0"/>
          </p:cNvCxnSpPr>
          <p:nvPr/>
        </p:nvCxnSpPr>
        <p:spPr>
          <a:xfrm flipH="1">
            <a:off x="5204598" y="4100525"/>
            <a:ext cx="490800" cy="287400"/>
          </a:xfrm>
          <a:prstGeom prst="straightConnector1">
            <a:avLst/>
          </a:prstGeom>
          <a:noFill/>
          <a:ln w="9525" cap="flat" cmpd="sng">
            <a:solidFill>
              <a:srgbClr val="595959"/>
            </a:solidFill>
            <a:prstDash val="solid"/>
            <a:round/>
            <a:headEnd type="none" w="med" len="med"/>
            <a:tailEnd type="none" w="med" len="med"/>
          </a:ln>
        </p:spPr>
      </p:cxnSp>
      <p:cxnSp>
        <p:nvCxnSpPr>
          <p:cNvPr id="1095" name="Google Shape;1095;p114"/>
          <p:cNvCxnSpPr>
            <a:stCxn id="1085" idx="2"/>
            <a:endCxn id="1089" idx="0"/>
          </p:cNvCxnSpPr>
          <p:nvPr/>
        </p:nvCxnSpPr>
        <p:spPr>
          <a:xfrm>
            <a:off x="5695398" y="4100525"/>
            <a:ext cx="774900" cy="287400"/>
          </a:xfrm>
          <a:prstGeom prst="straightConnector1">
            <a:avLst/>
          </a:prstGeom>
          <a:noFill/>
          <a:ln w="9525" cap="flat" cmpd="sng">
            <a:solidFill>
              <a:srgbClr val="595959"/>
            </a:solidFill>
            <a:prstDash val="solid"/>
            <a:round/>
            <a:headEnd type="none" w="med" len="med"/>
            <a:tailEnd type="none" w="med" len="med"/>
          </a:ln>
        </p:spPr>
      </p:cxnSp>
      <p:sp>
        <p:nvSpPr>
          <p:cNvPr id="1096" name="Google Shape;1096;p114"/>
          <p:cNvSpPr txBox="1">
            <a:spLocks noGrp="1"/>
          </p:cNvSpPr>
          <p:nvPr>
            <p:ph type="subTitle" idx="1"/>
          </p:nvPr>
        </p:nvSpPr>
        <p:spPr>
          <a:xfrm>
            <a:off x="311700" y="1171850"/>
            <a:ext cx="8365200" cy="1950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a:buChar char="●"/>
            </a:pPr>
            <a:r>
              <a:rPr lang="en" sz="2000" b="1">
                <a:solidFill>
                  <a:srgbClr val="000000"/>
                </a:solidFill>
                <a:latin typeface="Assistant"/>
                <a:ea typeface="Assistant"/>
                <a:cs typeface="Assistant"/>
                <a:sym typeface="Assistant"/>
              </a:rPr>
              <a:t>DIVIDE-AND-CONQUER: an algorithm design paradigm</a:t>
            </a:r>
            <a:endParaRPr sz="2000" b="1">
              <a:solidFill>
                <a:srgbClr val="000000"/>
              </a:solidFill>
              <a:latin typeface="Assistant"/>
              <a:ea typeface="Assistant"/>
              <a:cs typeface="Assistant"/>
              <a:sym typeface="Assistant"/>
            </a:endParaRPr>
          </a:p>
          <a:p>
            <a:pPr marL="914400" lvl="1" indent="-355600" algn="l" rtl="0">
              <a:spcBef>
                <a:spcPts val="0"/>
              </a:spcBef>
              <a:spcAft>
                <a:spcPts val="0"/>
              </a:spcAft>
              <a:buClr>
                <a:srgbClr val="000000"/>
              </a:buClr>
              <a:buSzPts val="2000"/>
              <a:buFont typeface="Assistant Light"/>
              <a:buAutoNum type="arabicPeriod"/>
            </a:pPr>
            <a:r>
              <a:rPr lang="en" sz="2000">
                <a:solidFill>
                  <a:srgbClr val="000000"/>
                </a:solidFill>
                <a:latin typeface="Assistant Light"/>
                <a:ea typeface="Assistant Light"/>
                <a:cs typeface="Assistant Light"/>
                <a:sym typeface="Assistant Light"/>
              </a:rPr>
              <a:t>break up a problem into smaller subproblems</a:t>
            </a:r>
            <a:endParaRPr sz="2000">
              <a:solidFill>
                <a:srgbClr val="000000"/>
              </a:solidFill>
              <a:latin typeface="Assistant Light"/>
              <a:ea typeface="Assistant Light"/>
              <a:cs typeface="Assistant Light"/>
              <a:sym typeface="Assistant Light"/>
            </a:endParaRPr>
          </a:p>
          <a:p>
            <a:pPr marL="914400" lvl="1" indent="-355600" algn="l" rtl="0">
              <a:spcBef>
                <a:spcPts val="0"/>
              </a:spcBef>
              <a:spcAft>
                <a:spcPts val="0"/>
              </a:spcAft>
              <a:buClr>
                <a:srgbClr val="000000"/>
              </a:buClr>
              <a:buSzPts val="2000"/>
              <a:buFont typeface="Assistant Light"/>
              <a:buAutoNum type="arabicPeriod"/>
            </a:pPr>
            <a:r>
              <a:rPr lang="en" sz="2000">
                <a:solidFill>
                  <a:srgbClr val="000000"/>
                </a:solidFill>
                <a:latin typeface="Assistant Light"/>
                <a:ea typeface="Assistant Light"/>
                <a:cs typeface="Assistant Light"/>
                <a:sym typeface="Assistant Light"/>
              </a:rPr>
              <a:t>solve those subproblems </a:t>
            </a:r>
            <a:r>
              <a:rPr lang="en" sz="2000" i="1">
                <a:solidFill>
                  <a:srgbClr val="000000"/>
                </a:solidFill>
                <a:latin typeface="Assistant Light"/>
                <a:ea typeface="Assistant Light"/>
                <a:cs typeface="Assistant Light"/>
                <a:sym typeface="Assistant Light"/>
              </a:rPr>
              <a:t>recursively</a:t>
            </a:r>
            <a:endParaRPr sz="2000" i="1">
              <a:solidFill>
                <a:srgbClr val="000000"/>
              </a:solidFill>
              <a:latin typeface="Assistant Light"/>
              <a:ea typeface="Assistant Light"/>
              <a:cs typeface="Assistant Light"/>
              <a:sym typeface="Assistant Light"/>
            </a:endParaRPr>
          </a:p>
          <a:p>
            <a:pPr marL="914400" lvl="1" indent="-355600" algn="l" rtl="0">
              <a:spcBef>
                <a:spcPts val="0"/>
              </a:spcBef>
              <a:spcAft>
                <a:spcPts val="0"/>
              </a:spcAft>
              <a:buClr>
                <a:srgbClr val="000000"/>
              </a:buClr>
              <a:buSzPts val="2000"/>
              <a:buFont typeface="Assistant Light"/>
              <a:buAutoNum type="arabicPeriod"/>
            </a:pPr>
            <a:r>
              <a:rPr lang="en" sz="2000">
                <a:solidFill>
                  <a:srgbClr val="000000"/>
                </a:solidFill>
                <a:latin typeface="Assistant Light"/>
                <a:ea typeface="Assistant Light"/>
                <a:cs typeface="Assistant Light"/>
                <a:sym typeface="Assistant Light"/>
              </a:rPr>
              <a:t>combine the results of those subproblems to get the overall answer</a:t>
            </a:r>
            <a:endParaRPr sz="1800">
              <a:solidFill>
                <a:schemeClr val="dk1"/>
              </a:solidFill>
              <a:latin typeface="Assistant Light"/>
              <a:ea typeface="Assistant Light"/>
              <a:cs typeface="Assistant Light"/>
              <a:sym typeface="Assistant Light"/>
            </a:endParaRPr>
          </a:p>
        </p:txBody>
      </p:sp>
      <p:sp>
        <p:nvSpPr>
          <p:cNvPr id="1097" name="Google Shape;1097;p1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sp>
        <p:nvSpPr>
          <p:cNvPr id="1098" name="Google Shape;1098;p114"/>
          <p:cNvSpPr txBox="1"/>
          <p:nvPr/>
        </p:nvSpPr>
        <p:spPr>
          <a:xfrm rot="1278323">
            <a:off x="6740022" y="1052409"/>
            <a:ext cx="1994833" cy="492316"/>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i="1">
                <a:solidFill>
                  <a:srgbClr val="CC0000"/>
                </a:solidFill>
                <a:latin typeface="Assistant"/>
                <a:ea typeface="Assistant"/>
                <a:cs typeface="Assistant"/>
                <a:sym typeface="Assistant"/>
              </a:rPr>
              <a:t>FROM MONDAY!</a:t>
            </a:r>
            <a:endParaRPr sz="1800" b="1" i="1">
              <a:solidFill>
                <a:srgbClr val="CC0000"/>
              </a:solidFill>
              <a:latin typeface="Assistant"/>
              <a:ea typeface="Assistant"/>
              <a:cs typeface="Assistant"/>
              <a:sym typeface="Assistan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15"/>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104" name="Google Shape;1104;p115"/>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05" name="Google Shape;1105;p115"/>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06" name="Google Shape;1106;p115"/>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107" name="Google Shape;1107;p115"/>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108" name="Google Shape;1108;p115"/>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109" name="Google Shape;1109;p115"/>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110" name="Google Shape;1110;p115"/>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111" name="Google Shape;1111;p115"/>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112" name="Google Shape;1112;p1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16"/>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118" name="Google Shape;1118;p116"/>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19" name="Google Shape;1119;p116"/>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20" name="Google Shape;1120;p116"/>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121" name="Google Shape;1121;p116"/>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122" name="Google Shape;1122;p116"/>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123" name="Google Shape;1123;p116"/>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124" name="Google Shape;1124;p116"/>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125" name="Google Shape;1125;p116"/>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126" name="Google Shape;1126;p116"/>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27" name="Google Shape;1127;p116"/>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28" name="Google Shape;1128;p116"/>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129" name="Google Shape;1129;p116"/>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130" name="Google Shape;1130;p116"/>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131" name="Google Shape;1131;p116"/>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132" name="Google Shape;1132;p116"/>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133" name="Google Shape;1133;p116"/>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134" name="Google Shape;1134;p116"/>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sp>
        <p:nvSpPr>
          <p:cNvPr id="1135" name="Google Shape;1135;p116"/>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cxnSp>
        <p:nvCxnSpPr>
          <p:cNvPr id="1136" name="Google Shape;1136;p116"/>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137" name="Google Shape;1137;p1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1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143" name="Google Shape;1143;p117"/>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44" name="Google Shape;1144;p117"/>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45" name="Google Shape;1145;p117"/>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146" name="Google Shape;1146;p117"/>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147" name="Google Shape;1147;p117"/>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148" name="Google Shape;1148;p117"/>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149" name="Google Shape;1149;p117"/>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150" name="Google Shape;1150;p117"/>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151" name="Google Shape;1151;p117"/>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52" name="Google Shape;1152;p117"/>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53" name="Google Shape;1153;p117"/>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154" name="Google Shape;1154;p117"/>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155" name="Google Shape;1155;p117"/>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156" name="Google Shape;1156;p117"/>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157" name="Google Shape;1157;p117"/>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158" name="Google Shape;1158;p117"/>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159" name="Google Shape;1159;p117"/>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60" name="Google Shape;1160;p117"/>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61" name="Google Shape;1161;p117"/>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162" name="Google Shape;1162;p117"/>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163" name="Google Shape;1163;p117"/>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164" name="Google Shape;1164;p117"/>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165" name="Google Shape;1165;p117"/>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166" name="Google Shape;1166;p117"/>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167" name="Google Shape;1167;p117"/>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168" name="Google Shape;1168;p117"/>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169" name="Google Shape;1169;p117"/>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170" name="Google Shape;1170;p117"/>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171" name="Google Shape;1171;p117"/>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172" name="Google Shape;1172;p117"/>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173" name="Google Shape;1173;p117"/>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cxnSp>
        <p:nvCxnSpPr>
          <p:cNvPr id="1174" name="Google Shape;1174;p117"/>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175" name="Google Shape;1175;p1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118"/>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181" name="Google Shape;1181;p118"/>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82" name="Google Shape;1182;p118"/>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83" name="Google Shape;1183;p118"/>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184" name="Google Shape;1184;p118"/>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185" name="Google Shape;1185;p118"/>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186" name="Google Shape;1186;p118"/>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187" name="Google Shape;1187;p118"/>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188" name="Google Shape;1188;p118"/>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189" name="Google Shape;1189;p118"/>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90" name="Google Shape;1190;p118"/>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91" name="Google Shape;1191;p118"/>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192" name="Google Shape;1192;p118"/>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193" name="Google Shape;1193;p118"/>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194" name="Google Shape;1194;p118"/>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195" name="Google Shape;1195;p118"/>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196" name="Google Shape;1196;p118"/>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197" name="Google Shape;1197;p118"/>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198" name="Google Shape;1198;p118"/>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199" name="Google Shape;1199;p118"/>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200" name="Google Shape;1200;p118"/>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201" name="Google Shape;1201;p118"/>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202" name="Google Shape;1202;p118"/>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203" name="Google Shape;1203;p118"/>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204" name="Google Shape;1204;p118"/>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205" name="Google Shape;1205;p118"/>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06" name="Google Shape;1206;p118"/>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07" name="Google Shape;1207;p118"/>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08" name="Google Shape;1208;p118"/>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09" name="Google Shape;1209;p118"/>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10" name="Google Shape;1210;p118"/>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11" name="Google Shape;1211;p118"/>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12" name="Google Shape;1212;p118"/>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cxnSp>
        <p:nvCxnSpPr>
          <p:cNvPr id="1213" name="Google Shape;1213;p118"/>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214" name="Google Shape;1214;p118"/>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215" name="Google Shape;1215;p118"/>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216" name="Google Shape;1216;p118"/>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217" name="Google Shape;1217;p118"/>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218" name="Google Shape;1218;p118"/>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219" name="Google Shape;1219;p118"/>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220" name="Google Shape;1220;p118"/>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221" name="Google Shape;1221;p118"/>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222" name="Google Shape;1222;p118"/>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223" name="Google Shape;1223;p118"/>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224" name="Google Shape;1224;p118"/>
          <p:cNvSpPr/>
          <p:nvPr/>
        </p:nvSpPr>
        <p:spPr>
          <a:xfrm rot="-5400000">
            <a:off x="1733725"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18"/>
          <p:cNvSpPr/>
          <p:nvPr/>
        </p:nvSpPr>
        <p:spPr>
          <a:xfrm rot="-5400000">
            <a:off x="5888425" y="3985850"/>
            <a:ext cx="249600" cy="177000"/>
          </a:xfrm>
          <a:prstGeom prst="chevron">
            <a:avLst>
              <a:gd name="adj" fmla="val 70494"/>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119"/>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32" name="Google Shape;1232;p119"/>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33" name="Google Shape;1233;p119"/>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34" name="Google Shape;1234;p119"/>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35" name="Google Shape;1235;p119"/>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36" name="Google Shape;1236;p119"/>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37" name="Google Shape;1237;p119"/>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38" name="Google Shape;1238;p119"/>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39" name="Google Shape;1239;p119"/>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240" name="Google Shape;1240;p119"/>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241" name="Google Shape;1241;p119"/>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242" name="Google Shape;1242;p119"/>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243" name="Google Shape;1243;p119"/>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244" name="Google Shape;1244;p119"/>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245" name="Google Shape;1245;p119"/>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246" name="Google Shape;1246;p119"/>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247" name="Google Shape;1247;p119"/>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248" name="Google Shape;1248;p119"/>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249" name="Google Shape;1249;p119"/>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250" name="Google Shape;1250;p119"/>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251" name="Google Shape;1251;p119"/>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252" name="Google Shape;1252;p119"/>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253" name="Google Shape;1253;p119"/>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254" name="Google Shape;1254;p119"/>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255" name="Google Shape;1255;p119"/>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256" name="Google Shape;1256;p119"/>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257" name="Google Shape;1257;p119"/>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258" name="Google Shape;1258;p119"/>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259" name="Google Shape;1259;p119"/>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260" name="Google Shape;1260;p119"/>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261" name="Google Shape;1261;p119"/>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262" name="Google Shape;1262;p119"/>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263" name="Google Shape;1263;p119"/>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264" name="Google Shape;1264;p119"/>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265" name="Google Shape;1265;p119"/>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266" name="Google Shape;1266;p119"/>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267" name="Google Shape;1267;p119"/>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268" name="Google Shape;1268;p119"/>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269" name="Google Shape;1269;p119"/>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270" name="Google Shape;1270;p119"/>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271" name="Google Shape;1271;p119"/>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272" name="Google Shape;1272;p119"/>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273" name="Google Shape;1273;p119"/>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274" name="Google Shape;1274;p119"/>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275" name="Google Shape;1275;p119"/>
          <p:cNvSpPr/>
          <p:nvPr/>
        </p:nvSpPr>
        <p:spPr>
          <a:xfrm rot="-5400000">
            <a:off x="1733725"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19"/>
          <p:cNvSpPr/>
          <p:nvPr/>
        </p:nvSpPr>
        <p:spPr>
          <a:xfrm rot="-5400000">
            <a:off x="5888425" y="3985850"/>
            <a:ext cx="249600" cy="177000"/>
          </a:xfrm>
          <a:prstGeom prst="chevron">
            <a:avLst>
              <a:gd name="adj" fmla="val 70494"/>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19"/>
          <p:cNvSpPr/>
          <p:nvPr/>
        </p:nvSpPr>
        <p:spPr>
          <a:xfrm>
            <a:off x="2875593" y="4450910"/>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278" name="Google Shape;1278;p1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120"/>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84" name="Google Shape;1284;p120"/>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85" name="Google Shape;1285;p120"/>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86" name="Google Shape;1286;p120"/>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87" name="Google Shape;1287;p120"/>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88" name="Google Shape;1288;p120"/>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89" name="Google Shape;1289;p120"/>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90" name="Google Shape;1290;p120"/>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291" name="Google Shape;1291;p12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292" name="Google Shape;1292;p120"/>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293" name="Google Shape;1293;p120"/>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294" name="Google Shape;1294;p120"/>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295" name="Google Shape;1295;p120"/>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296" name="Google Shape;1296;p120"/>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297" name="Google Shape;1297;p120"/>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298" name="Google Shape;1298;p120"/>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299" name="Google Shape;1299;p120"/>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300" name="Google Shape;1300;p120"/>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301" name="Google Shape;1301;p120"/>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302" name="Google Shape;1302;p120"/>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303" name="Google Shape;1303;p120"/>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304" name="Google Shape;1304;p120"/>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305" name="Google Shape;1305;p120"/>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306" name="Google Shape;1306;p120"/>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307" name="Google Shape;1307;p120"/>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308" name="Google Shape;1308;p120"/>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309" name="Google Shape;1309;p120"/>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310" name="Google Shape;1310;p120"/>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311" name="Google Shape;1311;p120"/>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312" name="Google Shape;1312;p120"/>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313" name="Google Shape;1313;p120"/>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314" name="Google Shape;1314;p120"/>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315" name="Google Shape;1315;p120"/>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316" name="Google Shape;1316;p120"/>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317" name="Google Shape;1317;p120"/>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318" name="Google Shape;1318;p120"/>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319" name="Google Shape;1319;p120"/>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320" name="Google Shape;1320;p120"/>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321" name="Google Shape;1321;p120"/>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322" name="Google Shape;1322;p120"/>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323" name="Google Shape;1323;p120"/>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324" name="Google Shape;1324;p120"/>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325" name="Google Shape;1325;p120"/>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326" name="Google Shape;1326;p120"/>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327" name="Google Shape;1327;p120"/>
          <p:cNvSpPr/>
          <p:nvPr/>
        </p:nvSpPr>
        <p:spPr>
          <a:xfrm rot="-5400000">
            <a:off x="1733725"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20"/>
          <p:cNvSpPr/>
          <p:nvPr/>
        </p:nvSpPr>
        <p:spPr>
          <a:xfrm rot="-5400000">
            <a:off x="6312513" y="3985850"/>
            <a:ext cx="249600" cy="177000"/>
          </a:xfrm>
          <a:prstGeom prst="chevron">
            <a:avLst>
              <a:gd name="adj" fmla="val 70494"/>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20"/>
          <p:cNvSpPr/>
          <p:nvPr/>
        </p:nvSpPr>
        <p:spPr>
          <a:xfrm>
            <a:off x="2875593" y="4450910"/>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330" name="Google Shape;1330;p120"/>
          <p:cNvSpPr/>
          <p:nvPr/>
        </p:nvSpPr>
        <p:spPr>
          <a:xfrm>
            <a:off x="3299663"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331" name="Google Shape;1331;p1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121"/>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37" name="Google Shape;1337;p121"/>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38" name="Google Shape;1338;p121"/>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39" name="Google Shape;1339;p121"/>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40" name="Google Shape;1340;p121"/>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41" name="Google Shape;1341;p121"/>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42" name="Google Shape;1342;p121"/>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43" name="Google Shape;1343;p121"/>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44" name="Google Shape;1344;p121"/>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345" name="Google Shape;1345;p121"/>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346" name="Google Shape;1346;p121"/>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347" name="Google Shape;1347;p121"/>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348" name="Google Shape;1348;p121"/>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349" name="Google Shape;1349;p121"/>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350" name="Google Shape;1350;p121"/>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351" name="Google Shape;1351;p121"/>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352" name="Google Shape;1352;p121"/>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353" name="Google Shape;1353;p121"/>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354" name="Google Shape;1354;p121"/>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355" name="Google Shape;1355;p121"/>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356" name="Google Shape;1356;p121"/>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357" name="Google Shape;1357;p121"/>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358" name="Google Shape;1358;p121"/>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359" name="Google Shape;1359;p121"/>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360" name="Google Shape;1360;p121"/>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361" name="Google Shape;1361;p121"/>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362" name="Google Shape;1362;p121"/>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363" name="Google Shape;1363;p121"/>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364" name="Google Shape;1364;p121"/>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365" name="Google Shape;1365;p121"/>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366" name="Google Shape;1366;p121"/>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367" name="Google Shape;1367;p121"/>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368" name="Google Shape;1368;p121"/>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369" name="Google Shape;1369;p121"/>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370" name="Google Shape;1370;p121"/>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371" name="Google Shape;1371;p121"/>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372" name="Google Shape;1372;p121"/>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373" name="Google Shape;1373;p121"/>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374" name="Google Shape;1374;p121"/>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375" name="Google Shape;1375;p121"/>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376" name="Google Shape;1376;p121"/>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377" name="Google Shape;1377;p121"/>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378" name="Google Shape;1378;p121"/>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379" name="Google Shape;1379;p121"/>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380" name="Google Shape;1380;p121"/>
          <p:cNvSpPr/>
          <p:nvPr/>
        </p:nvSpPr>
        <p:spPr>
          <a:xfrm rot="-5400000">
            <a:off x="2157800"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21"/>
          <p:cNvSpPr/>
          <p:nvPr/>
        </p:nvSpPr>
        <p:spPr>
          <a:xfrm rot="-5400000">
            <a:off x="6312513" y="3985850"/>
            <a:ext cx="249600" cy="177000"/>
          </a:xfrm>
          <a:prstGeom prst="chevron">
            <a:avLst>
              <a:gd name="adj" fmla="val 70494"/>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21"/>
          <p:cNvSpPr/>
          <p:nvPr/>
        </p:nvSpPr>
        <p:spPr>
          <a:xfrm>
            <a:off x="2875593" y="4450910"/>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383" name="Google Shape;1383;p121"/>
          <p:cNvSpPr/>
          <p:nvPr/>
        </p:nvSpPr>
        <p:spPr>
          <a:xfrm>
            <a:off x="3299663"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384" name="Google Shape;1384;p121"/>
          <p:cNvSpPr/>
          <p:nvPr/>
        </p:nvSpPr>
        <p:spPr>
          <a:xfrm>
            <a:off x="3723776" y="44509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385" name="Google Shape;1385;p1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BIG-O NOTATION </a:t>
            </a:r>
            <a:endParaRPr sz="3600">
              <a:solidFill>
                <a:schemeClr val="accent5"/>
              </a:solidFill>
              <a:latin typeface="Lato Light"/>
              <a:ea typeface="Lato Light"/>
              <a:cs typeface="Lato Light"/>
              <a:sym typeface="Lato Light"/>
            </a:endParaRPr>
          </a:p>
        </p:txBody>
      </p:sp>
      <p:sp>
        <p:nvSpPr>
          <p:cNvPr id="295" name="Google Shape;295;p50"/>
          <p:cNvSpPr/>
          <p:nvPr/>
        </p:nvSpPr>
        <p:spPr>
          <a:xfrm>
            <a:off x="311700" y="23745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ssistant ExtraLight"/>
                <a:ea typeface="Assistant ExtraLight"/>
                <a:cs typeface="Assistant ExtraLight"/>
                <a:sym typeface="Assistant ExtraLight"/>
              </a:rPr>
              <a:t>English Definition</a:t>
            </a:r>
            <a:endParaRPr sz="1700">
              <a:latin typeface="Assistant ExtraLight"/>
              <a:ea typeface="Assistant ExtraLight"/>
              <a:cs typeface="Assistant ExtraLight"/>
              <a:sym typeface="Assistant ExtraLight"/>
            </a:endParaRPr>
          </a:p>
        </p:txBody>
      </p:sp>
      <p:sp>
        <p:nvSpPr>
          <p:cNvPr id="296" name="Google Shape;296;p50"/>
          <p:cNvSpPr/>
          <p:nvPr/>
        </p:nvSpPr>
        <p:spPr>
          <a:xfrm>
            <a:off x="32076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Pictorial Definition</a:t>
            </a:r>
            <a:endParaRPr sz="3000">
              <a:latin typeface="Assistant ExtraLight"/>
              <a:ea typeface="Assistant ExtraLight"/>
              <a:cs typeface="Assistant ExtraLight"/>
              <a:sym typeface="Assistant ExtraLight"/>
            </a:endParaRPr>
          </a:p>
        </p:txBody>
      </p:sp>
      <p:sp>
        <p:nvSpPr>
          <p:cNvPr id="297" name="Google Shape;297;p50"/>
          <p:cNvSpPr/>
          <p:nvPr/>
        </p:nvSpPr>
        <p:spPr>
          <a:xfrm>
            <a:off x="61035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Mathematical Definition</a:t>
            </a:r>
            <a:endParaRPr sz="3000">
              <a:latin typeface="Assistant ExtraLight"/>
              <a:ea typeface="Assistant ExtraLight"/>
              <a:cs typeface="Assistant ExtraLight"/>
              <a:sym typeface="Assistant ExtraLight"/>
            </a:endParaRPr>
          </a:p>
        </p:txBody>
      </p:sp>
      <p:sp>
        <p:nvSpPr>
          <p:cNvPr id="298" name="Google Shape;298;p50"/>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O(f(n))”?</a:t>
            </a:r>
            <a:endParaRPr sz="2500" b="1">
              <a:solidFill>
                <a:srgbClr val="CC0000"/>
              </a:solidFill>
              <a:latin typeface="Assistant"/>
              <a:ea typeface="Assistant"/>
              <a:cs typeface="Assistant"/>
              <a:sym typeface="Assistant"/>
            </a:endParaRPr>
          </a:p>
        </p:txBody>
      </p:sp>
      <p:sp>
        <p:nvSpPr>
          <p:cNvPr id="299" name="Google Shape;299;p50"/>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300" name="Google Shape;30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122"/>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91" name="Google Shape;1391;p122"/>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92" name="Google Shape;1392;p122"/>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93" name="Google Shape;1393;p122"/>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94" name="Google Shape;1394;p122"/>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95" name="Google Shape;1395;p122"/>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96" name="Google Shape;1396;p122"/>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97" name="Google Shape;1397;p122"/>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398" name="Google Shape;1398;p122"/>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399" name="Google Shape;1399;p122"/>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400" name="Google Shape;1400;p122"/>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401" name="Google Shape;1401;p122"/>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402" name="Google Shape;1402;p122"/>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403" name="Google Shape;1403;p122"/>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404" name="Google Shape;1404;p122"/>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405" name="Google Shape;1405;p122"/>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406" name="Google Shape;1406;p122"/>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407" name="Google Shape;1407;p122"/>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408" name="Google Shape;1408;p122"/>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409" name="Google Shape;1409;p122"/>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410" name="Google Shape;1410;p122"/>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411" name="Google Shape;1411;p122"/>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412" name="Google Shape;1412;p122"/>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413" name="Google Shape;1413;p122"/>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414" name="Google Shape;1414;p122"/>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415" name="Google Shape;1415;p122"/>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416" name="Google Shape;1416;p122"/>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417" name="Google Shape;1417;p122"/>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418" name="Google Shape;1418;p122"/>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419" name="Google Shape;1419;p122"/>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420" name="Google Shape;1420;p122"/>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421" name="Google Shape;1421;p122"/>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422" name="Google Shape;1422;p122"/>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423" name="Google Shape;1423;p122"/>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424" name="Google Shape;1424;p122"/>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425" name="Google Shape;1425;p122"/>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426" name="Google Shape;1426;p122"/>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427" name="Google Shape;1427;p122"/>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428" name="Google Shape;1428;p122"/>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429" name="Google Shape;1429;p122"/>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430" name="Google Shape;1430;p122"/>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431" name="Google Shape;1431;p122"/>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432" name="Google Shape;1432;p122"/>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433" name="Google Shape;1433;p122"/>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434" name="Google Shape;1434;p122"/>
          <p:cNvSpPr/>
          <p:nvPr/>
        </p:nvSpPr>
        <p:spPr>
          <a:xfrm rot="-5400000">
            <a:off x="2580813"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22"/>
          <p:cNvSpPr/>
          <p:nvPr/>
        </p:nvSpPr>
        <p:spPr>
          <a:xfrm rot="-5400000">
            <a:off x="6312513" y="3985850"/>
            <a:ext cx="249600" cy="177000"/>
          </a:xfrm>
          <a:prstGeom prst="chevron">
            <a:avLst>
              <a:gd name="adj" fmla="val 70494"/>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22"/>
          <p:cNvSpPr/>
          <p:nvPr/>
        </p:nvSpPr>
        <p:spPr>
          <a:xfrm>
            <a:off x="2875593" y="4450910"/>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437" name="Google Shape;1437;p122"/>
          <p:cNvSpPr/>
          <p:nvPr/>
        </p:nvSpPr>
        <p:spPr>
          <a:xfrm>
            <a:off x="3299663"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438" name="Google Shape;1438;p122"/>
          <p:cNvSpPr/>
          <p:nvPr/>
        </p:nvSpPr>
        <p:spPr>
          <a:xfrm>
            <a:off x="3723776" y="44509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439" name="Google Shape;1439;p122"/>
          <p:cNvSpPr/>
          <p:nvPr/>
        </p:nvSpPr>
        <p:spPr>
          <a:xfrm>
            <a:off x="4147844"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440" name="Google Shape;1440;p1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sp>
        <p:nvSpPr>
          <p:cNvPr id="1445" name="Google Shape;1445;p123"/>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446" name="Google Shape;1446;p123"/>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447" name="Google Shape;1447;p123"/>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448" name="Google Shape;1448;p123"/>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449" name="Google Shape;1449;p123"/>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450" name="Google Shape;1450;p123"/>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451" name="Google Shape;1451;p123"/>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452" name="Google Shape;1452;p123"/>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453" name="Google Shape;1453;p123"/>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454" name="Google Shape;1454;p123"/>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455" name="Google Shape;1455;p123"/>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456" name="Google Shape;1456;p123"/>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457" name="Google Shape;1457;p123"/>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458" name="Google Shape;1458;p123"/>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459" name="Google Shape;1459;p123"/>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460" name="Google Shape;1460;p123"/>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461" name="Google Shape;1461;p123"/>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462" name="Google Shape;1462;p123"/>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463" name="Google Shape;1463;p123"/>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464" name="Google Shape;1464;p123"/>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465" name="Google Shape;1465;p123"/>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466" name="Google Shape;1466;p123"/>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467" name="Google Shape;1467;p123"/>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468" name="Google Shape;1468;p123"/>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469" name="Google Shape;1469;p123"/>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470" name="Google Shape;1470;p123"/>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471" name="Google Shape;1471;p123"/>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472" name="Google Shape;1472;p123"/>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473" name="Google Shape;1473;p123"/>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474" name="Google Shape;1474;p123"/>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475" name="Google Shape;1475;p123"/>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476" name="Google Shape;1476;p123"/>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477" name="Google Shape;1477;p123"/>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478" name="Google Shape;1478;p123"/>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479" name="Google Shape;1479;p123"/>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480" name="Google Shape;1480;p123"/>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481" name="Google Shape;1481;p123"/>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482" name="Google Shape;1482;p123"/>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483" name="Google Shape;1483;p123"/>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484" name="Google Shape;1484;p123"/>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485" name="Google Shape;1485;p123"/>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486" name="Google Shape;1486;p123"/>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487" name="Google Shape;1487;p123"/>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488" name="Google Shape;1488;p123"/>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489" name="Google Shape;1489;p123"/>
          <p:cNvSpPr/>
          <p:nvPr/>
        </p:nvSpPr>
        <p:spPr>
          <a:xfrm rot="-5400000">
            <a:off x="2580813"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23"/>
          <p:cNvSpPr/>
          <p:nvPr/>
        </p:nvSpPr>
        <p:spPr>
          <a:xfrm rot="-5400000">
            <a:off x="6736588" y="3985850"/>
            <a:ext cx="249600" cy="177000"/>
          </a:xfrm>
          <a:prstGeom prst="chevron">
            <a:avLst>
              <a:gd name="adj" fmla="val 70494"/>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23"/>
          <p:cNvSpPr/>
          <p:nvPr/>
        </p:nvSpPr>
        <p:spPr>
          <a:xfrm>
            <a:off x="2875593" y="4450910"/>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492" name="Google Shape;1492;p123"/>
          <p:cNvSpPr/>
          <p:nvPr/>
        </p:nvSpPr>
        <p:spPr>
          <a:xfrm>
            <a:off x="3299663"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493" name="Google Shape;1493;p123"/>
          <p:cNvSpPr/>
          <p:nvPr/>
        </p:nvSpPr>
        <p:spPr>
          <a:xfrm>
            <a:off x="3723776" y="44509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494" name="Google Shape;1494;p123"/>
          <p:cNvSpPr/>
          <p:nvPr/>
        </p:nvSpPr>
        <p:spPr>
          <a:xfrm>
            <a:off x="4147844"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495" name="Google Shape;1495;p123"/>
          <p:cNvSpPr/>
          <p:nvPr/>
        </p:nvSpPr>
        <p:spPr>
          <a:xfrm>
            <a:off x="4571945"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496" name="Google Shape;1496;p1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124"/>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02" name="Google Shape;1502;p124"/>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03" name="Google Shape;1503;p124"/>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04" name="Google Shape;1504;p124"/>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05" name="Google Shape;1505;p124"/>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06" name="Google Shape;1506;p124"/>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07" name="Google Shape;1507;p124"/>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08" name="Google Shape;1508;p124"/>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09" name="Google Shape;1509;p12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510" name="Google Shape;1510;p124"/>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511" name="Google Shape;1511;p124"/>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512" name="Google Shape;1512;p124"/>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513" name="Google Shape;1513;p124"/>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514" name="Google Shape;1514;p124"/>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515" name="Google Shape;1515;p124"/>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516" name="Google Shape;1516;p124"/>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517" name="Google Shape;1517;p124"/>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518" name="Google Shape;1518;p124"/>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519" name="Google Shape;1519;p124"/>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520" name="Google Shape;1520;p124"/>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521" name="Google Shape;1521;p124"/>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522" name="Google Shape;1522;p124"/>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523" name="Google Shape;1523;p124"/>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524" name="Google Shape;1524;p124"/>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525" name="Google Shape;1525;p124"/>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526" name="Google Shape;1526;p124"/>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527" name="Google Shape;1527;p124"/>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528" name="Google Shape;1528;p124"/>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529" name="Google Shape;1529;p124"/>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530" name="Google Shape;1530;p124"/>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531" name="Google Shape;1531;p124"/>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532" name="Google Shape;1532;p124"/>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533" name="Google Shape;1533;p124"/>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534" name="Google Shape;1534;p124"/>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535" name="Google Shape;1535;p124"/>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536" name="Google Shape;1536;p124"/>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537" name="Google Shape;1537;p124"/>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538" name="Google Shape;1538;p124"/>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539" name="Google Shape;1539;p124"/>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540" name="Google Shape;1540;p124"/>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541" name="Google Shape;1541;p124"/>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542" name="Google Shape;1542;p124"/>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543" name="Google Shape;1543;p124"/>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544" name="Google Shape;1544;p124"/>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545" name="Google Shape;1545;p124"/>
          <p:cNvSpPr/>
          <p:nvPr/>
        </p:nvSpPr>
        <p:spPr>
          <a:xfrm rot="-5400000">
            <a:off x="2580813"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24"/>
          <p:cNvSpPr/>
          <p:nvPr/>
        </p:nvSpPr>
        <p:spPr>
          <a:xfrm rot="-5400000">
            <a:off x="7160663" y="3985850"/>
            <a:ext cx="249600" cy="177000"/>
          </a:xfrm>
          <a:prstGeom prst="chevron">
            <a:avLst>
              <a:gd name="adj" fmla="val 70494"/>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24"/>
          <p:cNvSpPr/>
          <p:nvPr/>
        </p:nvSpPr>
        <p:spPr>
          <a:xfrm>
            <a:off x="2875593" y="4450910"/>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548" name="Google Shape;1548;p124"/>
          <p:cNvSpPr/>
          <p:nvPr/>
        </p:nvSpPr>
        <p:spPr>
          <a:xfrm>
            <a:off x="3299663"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549" name="Google Shape;1549;p124"/>
          <p:cNvSpPr/>
          <p:nvPr/>
        </p:nvSpPr>
        <p:spPr>
          <a:xfrm>
            <a:off x="3723776" y="44509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550" name="Google Shape;1550;p124"/>
          <p:cNvSpPr/>
          <p:nvPr/>
        </p:nvSpPr>
        <p:spPr>
          <a:xfrm>
            <a:off x="4147844"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551" name="Google Shape;1551;p124"/>
          <p:cNvSpPr/>
          <p:nvPr/>
        </p:nvSpPr>
        <p:spPr>
          <a:xfrm>
            <a:off x="4571945"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552" name="Google Shape;1552;p124"/>
          <p:cNvSpPr/>
          <p:nvPr/>
        </p:nvSpPr>
        <p:spPr>
          <a:xfrm>
            <a:off x="4996014"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553" name="Google Shape;1553;p1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125"/>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59" name="Google Shape;1559;p125"/>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60" name="Google Shape;1560;p125"/>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61" name="Google Shape;1561;p125"/>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62" name="Google Shape;1562;p125"/>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63" name="Google Shape;1563;p125"/>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64" name="Google Shape;1564;p125"/>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65" name="Google Shape;1565;p125"/>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566" name="Google Shape;1566;p125"/>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567" name="Google Shape;1567;p125"/>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568" name="Google Shape;1568;p125"/>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569" name="Google Shape;1569;p125"/>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570" name="Google Shape;1570;p125"/>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571" name="Google Shape;1571;p125"/>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572" name="Google Shape;1572;p125"/>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573" name="Google Shape;1573;p125"/>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574" name="Google Shape;1574;p125"/>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575" name="Google Shape;1575;p125"/>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576" name="Google Shape;1576;p125"/>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577" name="Google Shape;1577;p125"/>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578" name="Google Shape;1578;p125"/>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579" name="Google Shape;1579;p125"/>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580" name="Google Shape;1580;p125"/>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581" name="Google Shape;1581;p125"/>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582" name="Google Shape;1582;p125"/>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583" name="Google Shape;1583;p125"/>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584" name="Google Shape;1584;p125"/>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585" name="Google Shape;1585;p125"/>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586" name="Google Shape;1586;p125"/>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587" name="Google Shape;1587;p125"/>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588" name="Google Shape;1588;p125"/>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589" name="Google Shape;1589;p125"/>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590" name="Google Shape;1590;p125"/>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591" name="Google Shape;1591;p125"/>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592" name="Google Shape;1592;p125"/>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593" name="Google Shape;1593;p125"/>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594" name="Google Shape;1594;p125"/>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595" name="Google Shape;1595;p125"/>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596" name="Google Shape;1596;p125"/>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597" name="Google Shape;1597;p125"/>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598" name="Google Shape;1598;p125"/>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599" name="Google Shape;1599;p125"/>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600" name="Google Shape;1600;p125"/>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601" name="Google Shape;1601;p125"/>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602" name="Google Shape;1602;p125"/>
          <p:cNvSpPr/>
          <p:nvPr/>
        </p:nvSpPr>
        <p:spPr>
          <a:xfrm rot="-5400000">
            <a:off x="3005963"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25"/>
          <p:cNvSpPr/>
          <p:nvPr/>
        </p:nvSpPr>
        <p:spPr>
          <a:xfrm rot="-5400000">
            <a:off x="7160663" y="3985850"/>
            <a:ext cx="249600" cy="177000"/>
          </a:xfrm>
          <a:prstGeom prst="chevron">
            <a:avLst>
              <a:gd name="adj" fmla="val 70494"/>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25"/>
          <p:cNvSpPr/>
          <p:nvPr/>
        </p:nvSpPr>
        <p:spPr>
          <a:xfrm>
            <a:off x="2875593" y="4450910"/>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605" name="Google Shape;1605;p125"/>
          <p:cNvSpPr/>
          <p:nvPr/>
        </p:nvSpPr>
        <p:spPr>
          <a:xfrm>
            <a:off x="3299663"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606" name="Google Shape;1606;p125"/>
          <p:cNvSpPr/>
          <p:nvPr/>
        </p:nvSpPr>
        <p:spPr>
          <a:xfrm>
            <a:off x="3723776" y="44509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607" name="Google Shape;1607;p125"/>
          <p:cNvSpPr/>
          <p:nvPr/>
        </p:nvSpPr>
        <p:spPr>
          <a:xfrm>
            <a:off x="4147844"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608" name="Google Shape;1608;p125"/>
          <p:cNvSpPr/>
          <p:nvPr/>
        </p:nvSpPr>
        <p:spPr>
          <a:xfrm>
            <a:off x="4571945"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609" name="Google Shape;1609;p125"/>
          <p:cNvSpPr/>
          <p:nvPr/>
        </p:nvSpPr>
        <p:spPr>
          <a:xfrm>
            <a:off x="4996014"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610" name="Google Shape;1610;p125"/>
          <p:cNvSpPr/>
          <p:nvPr/>
        </p:nvSpPr>
        <p:spPr>
          <a:xfrm>
            <a:off x="5420133"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611" name="Google Shape;1611;p1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26"/>
          <p:cNvSpPr/>
          <p:nvPr/>
        </p:nvSpPr>
        <p:spPr>
          <a:xfrm>
            <a:off x="2875589"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617" name="Google Shape;1617;p126"/>
          <p:cNvSpPr/>
          <p:nvPr/>
        </p:nvSpPr>
        <p:spPr>
          <a:xfrm>
            <a:off x="329967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618" name="Google Shape;1618;p126"/>
          <p:cNvSpPr/>
          <p:nvPr/>
        </p:nvSpPr>
        <p:spPr>
          <a:xfrm>
            <a:off x="3723765"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619" name="Google Shape;1619;p126"/>
          <p:cNvSpPr/>
          <p:nvPr/>
        </p:nvSpPr>
        <p:spPr>
          <a:xfrm>
            <a:off x="4147854"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620" name="Google Shape;1620;p126"/>
          <p:cNvSpPr/>
          <p:nvPr/>
        </p:nvSpPr>
        <p:spPr>
          <a:xfrm>
            <a:off x="4571942"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621" name="Google Shape;1621;p126"/>
          <p:cNvSpPr/>
          <p:nvPr/>
        </p:nvSpPr>
        <p:spPr>
          <a:xfrm>
            <a:off x="4996030"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622" name="Google Shape;1622;p126"/>
          <p:cNvSpPr/>
          <p:nvPr/>
        </p:nvSpPr>
        <p:spPr>
          <a:xfrm>
            <a:off x="5420118"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623" name="Google Shape;1623;p126"/>
          <p:cNvSpPr/>
          <p:nvPr/>
        </p:nvSpPr>
        <p:spPr>
          <a:xfrm>
            <a:off x="5844207" y="4451593"/>
            <a:ext cx="424200" cy="390000"/>
          </a:xfrm>
          <a:prstGeom prst="rect">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latin typeface="Assistant"/>
              <a:ea typeface="Assistant"/>
              <a:cs typeface="Assistant"/>
              <a:sym typeface="Assistant"/>
            </a:endParaRPr>
          </a:p>
        </p:txBody>
      </p:sp>
      <p:sp>
        <p:nvSpPr>
          <p:cNvPr id="1624" name="Google Shape;1624;p126"/>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a:t>
            </a:r>
            <a:endParaRPr sz="3600">
              <a:solidFill>
                <a:schemeClr val="accent5"/>
              </a:solidFill>
              <a:latin typeface="Lato Light"/>
              <a:ea typeface="Lato Light"/>
              <a:cs typeface="Lato Light"/>
              <a:sym typeface="Lato Light"/>
            </a:endParaRPr>
          </a:p>
        </p:txBody>
      </p:sp>
      <p:sp>
        <p:nvSpPr>
          <p:cNvPr id="1625" name="Google Shape;1625;p126"/>
          <p:cNvSpPr/>
          <p:nvPr/>
        </p:nvSpPr>
        <p:spPr>
          <a:xfrm>
            <a:off x="2875589"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626" name="Google Shape;1626;p126"/>
          <p:cNvSpPr/>
          <p:nvPr/>
        </p:nvSpPr>
        <p:spPr>
          <a:xfrm>
            <a:off x="329967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627" name="Google Shape;1627;p126"/>
          <p:cNvSpPr/>
          <p:nvPr/>
        </p:nvSpPr>
        <p:spPr>
          <a:xfrm>
            <a:off x="3723765"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628" name="Google Shape;1628;p126"/>
          <p:cNvSpPr/>
          <p:nvPr/>
        </p:nvSpPr>
        <p:spPr>
          <a:xfrm>
            <a:off x="4147854"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629" name="Google Shape;1629;p126"/>
          <p:cNvSpPr/>
          <p:nvPr/>
        </p:nvSpPr>
        <p:spPr>
          <a:xfrm>
            <a:off x="4571942"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630" name="Google Shape;1630;p126"/>
          <p:cNvSpPr/>
          <p:nvPr/>
        </p:nvSpPr>
        <p:spPr>
          <a:xfrm>
            <a:off x="4996030"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631" name="Google Shape;1631;p126"/>
          <p:cNvSpPr/>
          <p:nvPr/>
        </p:nvSpPr>
        <p:spPr>
          <a:xfrm>
            <a:off x="5420118"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632" name="Google Shape;1632;p126"/>
          <p:cNvSpPr/>
          <p:nvPr/>
        </p:nvSpPr>
        <p:spPr>
          <a:xfrm>
            <a:off x="5844207" y="12860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633" name="Google Shape;1633;p126"/>
          <p:cNvSpPr/>
          <p:nvPr/>
        </p:nvSpPr>
        <p:spPr>
          <a:xfrm>
            <a:off x="164641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634" name="Google Shape;1634;p126"/>
          <p:cNvSpPr/>
          <p:nvPr/>
        </p:nvSpPr>
        <p:spPr>
          <a:xfrm>
            <a:off x="2070501"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635" name="Google Shape;1635;p126"/>
          <p:cNvSpPr/>
          <p:nvPr/>
        </p:nvSpPr>
        <p:spPr>
          <a:xfrm>
            <a:off x="2494589"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636" name="Google Shape;1636;p126"/>
          <p:cNvSpPr/>
          <p:nvPr/>
        </p:nvSpPr>
        <p:spPr>
          <a:xfrm>
            <a:off x="291867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637" name="Google Shape;1637;p126"/>
          <p:cNvSpPr/>
          <p:nvPr/>
        </p:nvSpPr>
        <p:spPr>
          <a:xfrm>
            <a:off x="5801118"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638" name="Google Shape;1638;p126"/>
          <p:cNvSpPr/>
          <p:nvPr/>
        </p:nvSpPr>
        <p:spPr>
          <a:xfrm>
            <a:off x="6225207"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639" name="Google Shape;1639;p126"/>
          <p:cNvSpPr/>
          <p:nvPr/>
        </p:nvSpPr>
        <p:spPr>
          <a:xfrm>
            <a:off x="6649295"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640" name="Google Shape;1640;p126"/>
          <p:cNvSpPr/>
          <p:nvPr/>
        </p:nvSpPr>
        <p:spPr>
          <a:xfrm>
            <a:off x="7073383" y="2183925"/>
            <a:ext cx="424200" cy="3900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641" name="Google Shape;1641;p126"/>
          <p:cNvSpPr/>
          <p:nvPr/>
        </p:nvSpPr>
        <p:spPr>
          <a:xfrm>
            <a:off x="1646413"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642" name="Google Shape;1642;p126"/>
          <p:cNvSpPr/>
          <p:nvPr/>
        </p:nvSpPr>
        <p:spPr>
          <a:xfrm>
            <a:off x="2070501"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643" name="Google Shape;1643;p126"/>
          <p:cNvSpPr/>
          <p:nvPr/>
        </p:nvSpPr>
        <p:spPr>
          <a:xfrm>
            <a:off x="2494589"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644" name="Google Shape;1644;p126"/>
          <p:cNvSpPr/>
          <p:nvPr/>
        </p:nvSpPr>
        <p:spPr>
          <a:xfrm>
            <a:off x="2918677" y="355956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645" name="Google Shape;1645;p126"/>
          <p:cNvSpPr/>
          <p:nvPr/>
        </p:nvSpPr>
        <p:spPr>
          <a:xfrm>
            <a:off x="5801118"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646" name="Google Shape;1646;p126"/>
          <p:cNvSpPr/>
          <p:nvPr/>
        </p:nvSpPr>
        <p:spPr>
          <a:xfrm>
            <a:off x="6225207"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647" name="Google Shape;1647;p126"/>
          <p:cNvSpPr/>
          <p:nvPr/>
        </p:nvSpPr>
        <p:spPr>
          <a:xfrm>
            <a:off x="6649295"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648" name="Google Shape;1648;p126"/>
          <p:cNvSpPr/>
          <p:nvPr/>
        </p:nvSpPr>
        <p:spPr>
          <a:xfrm>
            <a:off x="7073383" y="355956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cxnSp>
        <p:nvCxnSpPr>
          <p:cNvPr id="1649" name="Google Shape;1649;p126"/>
          <p:cNvCxnSpPr/>
          <p:nvPr/>
        </p:nvCxnSpPr>
        <p:spPr>
          <a:xfrm flipH="1">
            <a:off x="6043950" y="4001425"/>
            <a:ext cx="613800" cy="409200"/>
          </a:xfrm>
          <a:prstGeom prst="straightConnector1">
            <a:avLst/>
          </a:prstGeom>
          <a:noFill/>
          <a:ln w="19050" cap="flat" cmpd="sng">
            <a:solidFill>
              <a:srgbClr val="000000"/>
            </a:solidFill>
            <a:prstDash val="solid"/>
            <a:round/>
            <a:headEnd type="none" w="med" len="med"/>
            <a:tailEnd type="stealth" w="med" len="med"/>
          </a:ln>
        </p:spPr>
      </p:cxnSp>
      <p:cxnSp>
        <p:nvCxnSpPr>
          <p:cNvPr id="1650" name="Google Shape;1650;p126"/>
          <p:cNvCxnSpPr/>
          <p:nvPr/>
        </p:nvCxnSpPr>
        <p:spPr>
          <a:xfrm>
            <a:off x="5960775" y="1733864"/>
            <a:ext cx="634500" cy="409200"/>
          </a:xfrm>
          <a:prstGeom prst="straightConnector1">
            <a:avLst/>
          </a:prstGeom>
          <a:noFill/>
          <a:ln w="19050" cap="flat" cmpd="sng">
            <a:solidFill>
              <a:schemeClr val="accent5"/>
            </a:solidFill>
            <a:prstDash val="solid"/>
            <a:round/>
            <a:headEnd type="none" w="med" len="med"/>
            <a:tailEnd type="stealth" w="med" len="med"/>
          </a:ln>
        </p:spPr>
      </p:cxnSp>
      <p:cxnSp>
        <p:nvCxnSpPr>
          <p:cNvPr id="1651" name="Google Shape;1651;p126"/>
          <p:cNvCxnSpPr/>
          <p:nvPr/>
        </p:nvCxnSpPr>
        <p:spPr>
          <a:xfrm>
            <a:off x="2494600" y="4012313"/>
            <a:ext cx="599100" cy="381000"/>
          </a:xfrm>
          <a:prstGeom prst="straightConnector1">
            <a:avLst/>
          </a:prstGeom>
          <a:noFill/>
          <a:ln w="19050" cap="flat" cmpd="sng">
            <a:solidFill>
              <a:srgbClr val="000000"/>
            </a:solidFill>
            <a:prstDash val="solid"/>
            <a:round/>
            <a:headEnd type="none" w="med" len="med"/>
            <a:tailEnd type="stealth" w="med" len="med"/>
          </a:ln>
        </p:spPr>
      </p:cxnSp>
      <p:cxnSp>
        <p:nvCxnSpPr>
          <p:cNvPr id="1652" name="Google Shape;1652;p126"/>
          <p:cNvCxnSpPr/>
          <p:nvPr/>
        </p:nvCxnSpPr>
        <p:spPr>
          <a:xfrm flipH="1">
            <a:off x="2477952" y="2667062"/>
            <a:ext cx="1800" cy="819000"/>
          </a:xfrm>
          <a:prstGeom prst="straightConnector1">
            <a:avLst/>
          </a:prstGeom>
          <a:noFill/>
          <a:ln w="19050" cap="flat" cmpd="sng">
            <a:solidFill>
              <a:srgbClr val="CC0000"/>
            </a:solidFill>
            <a:prstDash val="dot"/>
            <a:round/>
            <a:headEnd type="none" w="med" len="med"/>
            <a:tailEnd type="triangle" w="med" len="med"/>
          </a:ln>
        </p:spPr>
      </p:cxnSp>
      <p:cxnSp>
        <p:nvCxnSpPr>
          <p:cNvPr id="1653" name="Google Shape;1653;p126"/>
          <p:cNvCxnSpPr/>
          <p:nvPr/>
        </p:nvCxnSpPr>
        <p:spPr>
          <a:xfrm flipH="1">
            <a:off x="6649405" y="2656526"/>
            <a:ext cx="1800" cy="819000"/>
          </a:xfrm>
          <a:prstGeom prst="straightConnector1">
            <a:avLst/>
          </a:prstGeom>
          <a:noFill/>
          <a:ln w="19050" cap="flat" cmpd="sng">
            <a:solidFill>
              <a:srgbClr val="CC0000"/>
            </a:solidFill>
            <a:prstDash val="dot"/>
            <a:round/>
            <a:headEnd type="none" w="med" len="med"/>
            <a:tailEnd type="triangle" w="med" len="med"/>
          </a:ln>
        </p:spPr>
      </p:cxnSp>
      <p:sp>
        <p:nvSpPr>
          <p:cNvPr id="1654" name="Google Shape;1654;p126"/>
          <p:cNvSpPr/>
          <p:nvPr/>
        </p:nvSpPr>
        <p:spPr>
          <a:xfrm>
            <a:off x="1339475" y="2765506"/>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655" name="Google Shape;1655;p126"/>
          <p:cNvSpPr/>
          <p:nvPr/>
        </p:nvSpPr>
        <p:spPr>
          <a:xfrm>
            <a:off x="6766429" y="2765521"/>
            <a:ext cx="1038096" cy="601020"/>
          </a:xfrm>
          <a:prstGeom prst="cloud">
            <a:avLst/>
          </a:prstGeom>
          <a:solidFill>
            <a:srgbClr val="FFFFFF">
              <a:alpha val="68630"/>
            </a:srgbClr>
          </a:solidFill>
          <a:ln w="9525" cap="flat" cmpd="sng">
            <a:solidFill>
              <a:srgbClr val="CC0000"/>
            </a:solidFill>
            <a:prstDash val="solid"/>
            <a:round/>
            <a:headEnd type="none" w="sm" len="sm"/>
            <a:tailEnd type="none" w="sm" len="sm"/>
          </a:ln>
        </p:spPr>
        <p:txBody>
          <a:bodyPr spcFirstLastPara="1" wrap="square" lIns="91425" tIns="91425" rIns="0" bIns="91425" anchor="ctr" anchorCtr="0">
            <a:noAutofit/>
          </a:bodyPr>
          <a:lstStyle/>
          <a:p>
            <a:pPr marL="0" marR="0" lvl="0" indent="0" algn="ctr" rtl="0">
              <a:spcBef>
                <a:spcPts val="0"/>
              </a:spcBef>
              <a:spcAft>
                <a:spcPts val="0"/>
              </a:spcAft>
              <a:buNone/>
            </a:pPr>
            <a:r>
              <a:rPr lang="en" sz="1200" i="1">
                <a:solidFill>
                  <a:srgbClr val="CC0000"/>
                </a:solidFill>
                <a:latin typeface="Assistant"/>
                <a:ea typeface="Assistant"/>
                <a:cs typeface="Assistant"/>
                <a:sym typeface="Assistant"/>
              </a:rPr>
              <a:t>Recursive magic</a:t>
            </a:r>
            <a:endParaRPr sz="1200" i="1">
              <a:solidFill>
                <a:srgbClr val="CC0000"/>
              </a:solidFill>
              <a:latin typeface="Assistant"/>
              <a:ea typeface="Assistant"/>
              <a:cs typeface="Assistant"/>
              <a:sym typeface="Assistant"/>
            </a:endParaRPr>
          </a:p>
        </p:txBody>
      </p:sp>
      <p:sp>
        <p:nvSpPr>
          <p:cNvPr id="1656" name="Google Shape;1656;p126"/>
          <p:cNvSpPr txBox="1"/>
          <p:nvPr/>
        </p:nvSpPr>
        <p:spPr>
          <a:xfrm>
            <a:off x="3327521" y="1802350"/>
            <a:ext cx="2492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Divide original list in half</a:t>
            </a:r>
            <a:endParaRPr b="1">
              <a:solidFill>
                <a:schemeClr val="accent5"/>
              </a:solidFill>
              <a:latin typeface="Assistant"/>
              <a:ea typeface="Assistant"/>
              <a:cs typeface="Assistant"/>
              <a:sym typeface="Assistant"/>
            </a:endParaRPr>
          </a:p>
        </p:txBody>
      </p:sp>
      <p:sp>
        <p:nvSpPr>
          <p:cNvPr id="1657" name="Google Shape;1657;p126"/>
          <p:cNvSpPr txBox="1"/>
          <p:nvPr/>
        </p:nvSpPr>
        <p:spPr>
          <a:xfrm>
            <a:off x="2907475" y="2926690"/>
            <a:ext cx="3314100" cy="3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C0000"/>
                </a:solidFill>
                <a:latin typeface="Assistant"/>
                <a:ea typeface="Assistant"/>
                <a:cs typeface="Assistant"/>
                <a:sym typeface="Assistant"/>
              </a:rPr>
              <a:t>Recursively sort each half</a:t>
            </a:r>
            <a:endParaRPr b="1">
              <a:solidFill>
                <a:srgbClr val="CC0000"/>
              </a:solidFill>
              <a:latin typeface="Assistant"/>
              <a:ea typeface="Assistant"/>
              <a:cs typeface="Assistant"/>
              <a:sym typeface="Assistant"/>
            </a:endParaRPr>
          </a:p>
        </p:txBody>
      </p:sp>
      <p:sp>
        <p:nvSpPr>
          <p:cNvPr id="1658" name="Google Shape;1658;p126"/>
          <p:cNvSpPr txBox="1"/>
          <p:nvPr/>
        </p:nvSpPr>
        <p:spPr>
          <a:xfrm>
            <a:off x="2916525" y="4010672"/>
            <a:ext cx="33141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ssistant"/>
                <a:ea typeface="Assistant"/>
                <a:cs typeface="Assistant"/>
                <a:sym typeface="Assistant"/>
              </a:rPr>
              <a:t>Cleverly “Merge” sorted halves</a:t>
            </a:r>
            <a:endParaRPr b="1">
              <a:latin typeface="Assistant"/>
              <a:ea typeface="Assistant"/>
              <a:cs typeface="Assistant"/>
              <a:sym typeface="Assistant"/>
            </a:endParaRPr>
          </a:p>
        </p:txBody>
      </p:sp>
      <p:cxnSp>
        <p:nvCxnSpPr>
          <p:cNvPr id="1659" name="Google Shape;1659;p126"/>
          <p:cNvCxnSpPr/>
          <p:nvPr/>
        </p:nvCxnSpPr>
        <p:spPr>
          <a:xfrm flipH="1">
            <a:off x="2561728" y="1726845"/>
            <a:ext cx="611100" cy="404100"/>
          </a:xfrm>
          <a:prstGeom prst="straightConnector1">
            <a:avLst/>
          </a:prstGeom>
          <a:noFill/>
          <a:ln w="19050" cap="flat" cmpd="sng">
            <a:solidFill>
              <a:schemeClr val="accent5"/>
            </a:solidFill>
            <a:prstDash val="solid"/>
            <a:round/>
            <a:headEnd type="none" w="med" len="med"/>
            <a:tailEnd type="stealth" w="med" len="med"/>
          </a:ln>
        </p:spPr>
      </p:cxnSp>
      <p:sp>
        <p:nvSpPr>
          <p:cNvPr id="1660" name="Google Shape;1660;p126"/>
          <p:cNvSpPr/>
          <p:nvPr/>
        </p:nvSpPr>
        <p:spPr>
          <a:xfrm rot="-5400000">
            <a:off x="3005963" y="3985850"/>
            <a:ext cx="249600" cy="177000"/>
          </a:xfrm>
          <a:prstGeom prst="chevron">
            <a:avLst>
              <a:gd name="adj" fmla="val 70494"/>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26"/>
          <p:cNvSpPr/>
          <p:nvPr/>
        </p:nvSpPr>
        <p:spPr>
          <a:xfrm>
            <a:off x="2875593" y="4450910"/>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1</a:t>
            </a:r>
            <a:endParaRPr sz="2500">
              <a:latin typeface="Assistant"/>
              <a:ea typeface="Assistant"/>
              <a:cs typeface="Assistant"/>
              <a:sym typeface="Assistant"/>
            </a:endParaRPr>
          </a:p>
        </p:txBody>
      </p:sp>
      <p:sp>
        <p:nvSpPr>
          <p:cNvPr id="1662" name="Google Shape;1662;p126"/>
          <p:cNvSpPr/>
          <p:nvPr/>
        </p:nvSpPr>
        <p:spPr>
          <a:xfrm>
            <a:off x="3299663"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2</a:t>
            </a:r>
            <a:endParaRPr sz="2500">
              <a:latin typeface="Assistant"/>
              <a:ea typeface="Assistant"/>
              <a:cs typeface="Assistant"/>
              <a:sym typeface="Assistant"/>
            </a:endParaRPr>
          </a:p>
        </p:txBody>
      </p:sp>
      <p:sp>
        <p:nvSpPr>
          <p:cNvPr id="1663" name="Google Shape;1663;p126"/>
          <p:cNvSpPr/>
          <p:nvPr/>
        </p:nvSpPr>
        <p:spPr>
          <a:xfrm>
            <a:off x="3723776" y="44509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3</a:t>
            </a:r>
            <a:endParaRPr sz="2500">
              <a:latin typeface="Assistant"/>
              <a:ea typeface="Assistant"/>
              <a:cs typeface="Assistant"/>
              <a:sym typeface="Assistant"/>
            </a:endParaRPr>
          </a:p>
        </p:txBody>
      </p:sp>
      <p:sp>
        <p:nvSpPr>
          <p:cNvPr id="1664" name="Google Shape;1664;p126"/>
          <p:cNvSpPr/>
          <p:nvPr/>
        </p:nvSpPr>
        <p:spPr>
          <a:xfrm>
            <a:off x="4147844"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4</a:t>
            </a:r>
            <a:endParaRPr sz="2500">
              <a:latin typeface="Assistant"/>
              <a:ea typeface="Assistant"/>
              <a:cs typeface="Assistant"/>
              <a:sym typeface="Assistant"/>
            </a:endParaRPr>
          </a:p>
        </p:txBody>
      </p:sp>
      <p:sp>
        <p:nvSpPr>
          <p:cNvPr id="1665" name="Google Shape;1665;p126"/>
          <p:cNvSpPr/>
          <p:nvPr/>
        </p:nvSpPr>
        <p:spPr>
          <a:xfrm>
            <a:off x="4571945"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5</a:t>
            </a:r>
            <a:endParaRPr sz="2500">
              <a:latin typeface="Assistant"/>
              <a:ea typeface="Assistant"/>
              <a:cs typeface="Assistant"/>
              <a:sym typeface="Assistant"/>
            </a:endParaRPr>
          </a:p>
        </p:txBody>
      </p:sp>
      <p:sp>
        <p:nvSpPr>
          <p:cNvPr id="1666" name="Google Shape;1666;p126"/>
          <p:cNvSpPr/>
          <p:nvPr/>
        </p:nvSpPr>
        <p:spPr>
          <a:xfrm>
            <a:off x="4996014" y="44516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6</a:t>
            </a:r>
            <a:endParaRPr sz="2500">
              <a:latin typeface="Assistant"/>
              <a:ea typeface="Assistant"/>
              <a:cs typeface="Assistant"/>
              <a:sym typeface="Assistant"/>
            </a:endParaRPr>
          </a:p>
        </p:txBody>
      </p:sp>
      <p:sp>
        <p:nvSpPr>
          <p:cNvPr id="1667" name="Google Shape;1667;p126"/>
          <p:cNvSpPr/>
          <p:nvPr/>
        </p:nvSpPr>
        <p:spPr>
          <a:xfrm>
            <a:off x="5420133" y="4451612"/>
            <a:ext cx="424200" cy="39000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7</a:t>
            </a:r>
            <a:endParaRPr sz="2500">
              <a:latin typeface="Assistant"/>
              <a:ea typeface="Assistant"/>
              <a:cs typeface="Assistant"/>
              <a:sym typeface="Assistant"/>
            </a:endParaRPr>
          </a:p>
        </p:txBody>
      </p:sp>
      <p:sp>
        <p:nvSpPr>
          <p:cNvPr id="1668" name="Google Shape;1668;p126"/>
          <p:cNvSpPr/>
          <p:nvPr/>
        </p:nvSpPr>
        <p:spPr>
          <a:xfrm>
            <a:off x="5844202" y="4450912"/>
            <a:ext cx="424200" cy="39000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Assistant"/>
                <a:ea typeface="Assistant"/>
                <a:cs typeface="Assistant"/>
                <a:sym typeface="Assistant"/>
              </a:rPr>
              <a:t>8</a:t>
            </a:r>
            <a:endParaRPr sz="2500">
              <a:latin typeface="Assistant"/>
              <a:ea typeface="Assistant"/>
              <a:cs typeface="Assistant"/>
              <a:sym typeface="Assistant"/>
            </a:endParaRPr>
          </a:p>
        </p:txBody>
      </p:sp>
      <p:sp>
        <p:nvSpPr>
          <p:cNvPr id="1669" name="Google Shape;1669;p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2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PSEUDOCODE</a:t>
            </a:r>
            <a:endParaRPr sz="3600">
              <a:solidFill>
                <a:schemeClr val="accent5"/>
              </a:solidFill>
              <a:latin typeface="Lato Light"/>
              <a:ea typeface="Lato Light"/>
              <a:cs typeface="Lato Light"/>
              <a:sym typeface="Lato Light"/>
            </a:endParaRPr>
          </a:p>
        </p:txBody>
      </p:sp>
      <p:sp>
        <p:nvSpPr>
          <p:cNvPr id="1675" name="Google Shape;1675;p127"/>
          <p:cNvSpPr txBox="1"/>
          <p:nvPr/>
        </p:nvSpPr>
        <p:spPr>
          <a:xfrm>
            <a:off x="311700" y="13037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Divide and Conquer. If you sort your left and right halves, it’s easier to “Merge” them into a sorted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1676" name="Google Shape;1676;p127"/>
          <p:cNvSpPr/>
          <p:nvPr/>
        </p:nvSpPr>
        <p:spPr>
          <a:xfrm>
            <a:off x="2289900" y="19194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a:t>
            </a:r>
            <a:endParaRPr sz="2100">
              <a:latin typeface="Inconsolata"/>
              <a:ea typeface="Inconsolata"/>
              <a:cs typeface="Inconsolata"/>
              <a:sym typeface="Inconsolata"/>
            </a:endParaRPr>
          </a:p>
        </p:txBody>
      </p:sp>
      <p:sp>
        <p:nvSpPr>
          <p:cNvPr id="1677" name="Google Shape;1677;p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12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PSEUDOCODE</a:t>
            </a:r>
            <a:endParaRPr sz="3600">
              <a:solidFill>
                <a:schemeClr val="accent5"/>
              </a:solidFill>
              <a:latin typeface="Lato Light"/>
              <a:ea typeface="Lato Light"/>
              <a:cs typeface="Lato Light"/>
              <a:sym typeface="Lato Light"/>
            </a:endParaRPr>
          </a:p>
        </p:txBody>
      </p:sp>
      <p:sp>
        <p:nvSpPr>
          <p:cNvPr id="1683" name="Google Shape;1683;p128"/>
          <p:cNvSpPr txBox="1"/>
          <p:nvPr/>
        </p:nvSpPr>
        <p:spPr>
          <a:xfrm>
            <a:off x="311700" y="13037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Divide and Conquer. If you sort your left and right halves, it’s easier to “Merge” them into a sorted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1684" name="Google Shape;1684;p128"/>
          <p:cNvSpPr/>
          <p:nvPr/>
        </p:nvSpPr>
        <p:spPr>
          <a:xfrm>
            <a:off x="2289900" y="19194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a:t>
            </a:r>
            <a:endParaRPr sz="2100">
              <a:latin typeface="Inconsolata"/>
              <a:ea typeface="Inconsolata"/>
              <a:cs typeface="Inconsolata"/>
              <a:sym typeface="Inconsolata"/>
            </a:endParaRPr>
          </a:p>
        </p:txBody>
      </p:sp>
      <p:sp>
        <p:nvSpPr>
          <p:cNvPr id="1685" name="Google Shape;1685;p1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12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PSEUDOCODE</a:t>
            </a:r>
            <a:endParaRPr sz="3600">
              <a:solidFill>
                <a:schemeClr val="accent5"/>
              </a:solidFill>
              <a:latin typeface="Lato Light"/>
              <a:ea typeface="Lato Light"/>
              <a:cs typeface="Lato Light"/>
              <a:sym typeface="Lato Light"/>
            </a:endParaRPr>
          </a:p>
        </p:txBody>
      </p:sp>
      <p:sp>
        <p:nvSpPr>
          <p:cNvPr id="1691" name="Google Shape;1691;p129"/>
          <p:cNvSpPr txBox="1"/>
          <p:nvPr/>
        </p:nvSpPr>
        <p:spPr>
          <a:xfrm>
            <a:off x="311700" y="13037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Divide and Conquer. If you sort your left and right halves, it’s easier to “Merge” them into a sorted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1692" name="Google Shape;1692;p129"/>
          <p:cNvSpPr/>
          <p:nvPr/>
        </p:nvSpPr>
        <p:spPr>
          <a:xfrm>
            <a:off x="2289900" y="19194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L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(A[0:n/2])</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a:t>
            </a:r>
            <a:endParaRPr sz="2100">
              <a:latin typeface="Inconsolata"/>
              <a:ea typeface="Inconsolata"/>
              <a:cs typeface="Inconsolata"/>
              <a:sym typeface="Inconsolata"/>
            </a:endParaRPr>
          </a:p>
        </p:txBody>
      </p:sp>
      <p:sp>
        <p:nvSpPr>
          <p:cNvPr id="1693" name="Google Shape;1693;p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3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PSEUDOCODE</a:t>
            </a:r>
            <a:endParaRPr sz="3600">
              <a:solidFill>
                <a:schemeClr val="accent5"/>
              </a:solidFill>
              <a:latin typeface="Lato Light"/>
              <a:ea typeface="Lato Light"/>
              <a:cs typeface="Lato Light"/>
              <a:sym typeface="Lato Light"/>
            </a:endParaRPr>
          </a:p>
        </p:txBody>
      </p:sp>
      <p:sp>
        <p:nvSpPr>
          <p:cNvPr id="1699" name="Google Shape;1699;p130"/>
          <p:cNvSpPr txBox="1"/>
          <p:nvPr/>
        </p:nvSpPr>
        <p:spPr>
          <a:xfrm>
            <a:off x="311700" y="13037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Divide and Conquer. If you sort your left and right halves, it’s easier to “Merge” them into a sorted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1700" name="Google Shape;1700;p130"/>
          <p:cNvSpPr/>
          <p:nvPr/>
        </p:nvSpPr>
        <p:spPr>
          <a:xfrm>
            <a:off x="2289900" y="19194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L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(A[0:n/2])</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(A[n/2:n])</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a:t>
            </a:r>
            <a:endParaRPr sz="2100">
              <a:latin typeface="Inconsolata"/>
              <a:ea typeface="Inconsolata"/>
              <a:cs typeface="Inconsolata"/>
              <a:sym typeface="Inconsolata"/>
            </a:endParaRPr>
          </a:p>
        </p:txBody>
      </p:sp>
      <p:sp>
        <p:nvSpPr>
          <p:cNvPr id="1701" name="Google Shape;1701;p1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13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PSEUDOCODE</a:t>
            </a:r>
            <a:endParaRPr sz="3600">
              <a:solidFill>
                <a:schemeClr val="accent5"/>
              </a:solidFill>
              <a:latin typeface="Lato Light"/>
              <a:ea typeface="Lato Light"/>
              <a:cs typeface="Lato Light"/>
              <a:sym typeface="Lato Light"/>
            </a:endParaRPr>
          </a:p>
        </p:txBody>
      </p:sp>
      <p:sp>
        <p:nvSpPr>
          <p:cNvPr id="1707" name="Google Shape;1707;p131"/>
          <p:cNvSpPr txBox="1"/>
          <p:nvPr/>
        </p:nvSpPr>
        <p:spPr>
          <a:xfrm>
            <a:off x="311700" y="13037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Divide and Conquer. If you sort your left and right halves, it’s easier to “Merge” them into a sorted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1708" name="Google Shape;1708;p131"/>
          <p:cNvSpPr/>
          <p:nvPr/>
        </p:nvSpPr>
        <p:spPr>
          <a:xfrm>
            <a:off x="2289900" y="19194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L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(A[0:n/2])</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(A[n/2:n])</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t>
            </a:r>
            <a:r>
              <a:rPr lang="en" sz="2100" b="1">
                <a:solidFill>
                  <a:schemeClr val="accent5"/>
                </a:solidFill>
                <a:latin typeface="Inconsolata"/>
                <a:ea typeface="Inconsolata"/>
                <a:cs typeface="Inconsolata"/>
                <a:sym typeface="Inconsolata"/>
              </a:rPr>
              <a:t>MERGE</a:t>
            </a:r>
            <a:r>
              <a:rPr lang="en" sz="2100">
                <a:latin typeface="Inconsolata"/>
                <a:ea typeface="Inconsolata"/>
                <a:cs typeface="Inconsolata"/>
                <a:sym typeface="Inconsolata"/>
              </a:rPr>
              <a:t>(L,R)</a:t>
            </a:r>
            <a:endParaRPr sz="2100">
              <a:latin typeface="Inconsolata"/>
              <a:ea typeface="Inconsolata"/>
              <a:cs typeface="Inconsolata"/>
              <a:sym typeface="Inconsolata"/>
            </a:endParaRPr>
          </a:p>
        </p:txBody>
      </p:sp>
      <p:sp>
        <p:nvSpPr>
          <p:cNvPr id="1709" name="Google Shape;1709;p131"/>
          <p:cNvSpPr txBox="1"/>
          <p:nvPr/>
        </p:nvSpPr>
        <p:spPr>
          <a:xfrm>
            <a:off x="7532100" y="3966825"/>
            <a:ext cx="1300200" cy="8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0000"/>
                </a:solidFill>
                <a:latin typeface="Assistant"/>
                <a:ea typeface="Assistant"/>
                <a:cs typeface="Assistant"/>
                <a:sym typeface="Assistant"/>
              </a:rPr>
              <a:t>For today, let’s assume that n is a power of 2.</a:t>
            </a:r>
            <a:endParaRPr>
              <a:solidFill>
                <a:srgbClr val="CC0000"/>
              </a:solidFill>
              <a:latin typeface="Assistant"/>
              <a:ea typeface="Assistant"/>
              <a:cs typeface="Assistant"/>
              <a:sym typeface="Assistant"/>
            </a:endParaRPr>
          </a:p>
        </p:txBody>
      </p:sp>
      <p:sp>
        <p:nvSpPr>
          <p:cNvPr id="1710" name="Google Shape;1710;p1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BIG-O NOTATION </a:t>
            </a:r>
            <a:endParaRPr sz="3600">
              <a:solidFill>
                <a:schemeClr val="accent5"/>
              </a:solidFill>
              <a:latin typeface="Lato Light"/>
              <a:ea typeface="Lato Light"/>
              <a:cs typeface="Lato Light"/>
              <a:sym typeface="Lato Light"/>
            </a:endParaRPr>
          </a:p>
        </p:txBody>
      </p:sp>
      <p:sp>
        <p:nvSpPr>
          <p:cNvPr id="306" name="Google Shape;306;p51"/>
          <p:cNvSpPr/>
          <p:nvPr/>
        </p:nvSpPr>
        <p:spPr>
          <a:xfrm>
            <a:off x="32076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Pictorial Definition</a:t>
            </a:r>
            <a:endParaRPr sz="3000">
              <a:latin typeface="Assistant ExtraLight"/>
              <a:ea typeface="Assistant ExtraLight"/>
              <a:cs typeface="Assistant ExtraLight"/>
              <a:sym typeface="Assistant ExtraLight"/>
            </a:endParaRPr>
          </a:p>
        </p:txBody>
      </p:sp>
      <p:sp>
        <p:nvSpPr>
          <p:cNvPr id="307" name="Google Shape;307;p51"/>
          <p:cNvSpPr/>
          <p:nvPr/>
        </p:nvSpPr>
        <p:spPr>
          <a:xfrm>
            <a:off x="6103500" y="2374425"/>
            <a:ext cx="2728800" cy="24822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ssistant ExtraLight"/>
                <a:ea typeface="Assistant ExtraLight"/>
                <a:cs typeface="Assistant ExtraLight"/>
                <a:sym typeface="Assistant ExtraLight"/>
              </a:rPr>
              <a:t>Mathematical Definition</a:t>
            </a:r>
            <a:endParaRPr sz="3000">
              <a:latin typeface="Assistant ExtraLight"/>
              <a:ea typeface="Assistant ExtraLight"/>
              <a:cs typeface="Assistant ExtraLight"/>
              <a:sym typeface="Assistant ExtraLight"/>
            </a:endParaRPr>
          </a:p>
        </p:txBody>
      </p:sp>
      <p:sp>
        <p:nvSpPr>
          <p:cNvPr id="308" name="Google Shape;308;p51"/>
          <p:cNvSpPr txBox="1"/>
          <p:nvPr/>
        </p:nvSpPr>
        <p:spPr>
          <a:xfrm>
            <a:off x="293850" y="1764175"/>
            <a:ext cx="85563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CC0000"/>
                </a:solidFill>
                <a:latin typeface="Assistant"/>
                <a:ea typeface="Assistant"/>
                <a:cs typeface="Assistant"/>
                <a:sym typeface="Assistant"/>
              </a:rPr>
              <a:t>What do we mean when we say “T(n) is O(f(n))”?</a:t>
            </a:r>
            <a:endParaRPr sz="2500" b="1">
              <a:solidFill>
                <a:srgbClr val="CC0000"/>
              </a:solidFill>
              <a:latin typeface="Assistant"/>
              <a:ea typeface="Assistant"/>
              <a:cs typeface="Assistant"/>
              <a:sym typeface="Assistant"/>
            </a:endParaRPr>
          </a:p>
        </p:txBody>
      </p:sp>
      <p:sp>
        <p:nvSpPr>
          <p:cNvPr id="309" name="Google Shape;309;p51"/>
          <p:cNvSpPr txBox="1"/>
          <p:nvPr/>
        </p:nvSpPr>
        <p:spPr>
          <a:xfrm>
            <a:off x="289500" y="1183175"/>
            <a:ext cx="8565000" cy="49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dk1"/>
                </a:solidFill>
                <a:latin typeface="Assistant Light"/>
                <a:ea typeface="Assistant Light"/>
                <a:cs typeface="Assistant Light"/>
                <a:sym typeface="Assistant Light"/>
              </a:rPr>
              <a:t>Let T(n) &amp; f(n) be  functions defined on the positive integers.</a:t>
            </a:r>
            <a:br>
              <a:rPr lang="en" sz="1900">
                <a:solidFill>
                  <a:schemeClr val="dk1"/>
                </a:solidFill>
                <a:latin typeface="Assistant Light"/>
                <a:ea typeface="Assistant Light"/>
                <a:cs typeface="Assistant Light"/>
                <a:sym typeface="Assistant Light"/>
              </a:rPr>
            </a:br>
            <a:r>
              <a:rPr lang="en" sz="1200" i="1">
                <a:solidFill>
                  <a:schemeClr val="dk1"/>
                </a:solidFill>
                <a:latin typeface="Assistant Light"/>
                <a:ea typeface="Assistant Light"/>
                <a:cs typeface="Assistant Light"/>
                <a:sym typeface="Assistant Light"/>
              </a:rPr>
              <a:t>(In this class, we’ll typically write T(n) to denote the worst case runtime of an algorithm)</a:t>
            </a:r>
            <a:endParaRPr sz="1200" i="1">
              <a:solidFill>
                <a:schemeClr val="dk1"/>
              </a:solidFill>
              <a:latin typeface="Assistant Light"/>
              <a:ea typeface="Assistant Light"/>
              <a:cs typeface="Assistant Light"/>
              <a:sym typeface="Assistant Light"/>
            </a:endParaRPr>
          </a:p>
        </p:txBody>
      </p:sp>
      <p:sp>
        <p:nvSpPr>
          <p:cNvPr id="310" name="Google Shape;310;p51"/>
          <p:cNvSpPr/>
          <p:nvPr/>
        </p:nvSpPr>
        <p:spPr>
          <a:xfrm>
            <a:off x="293850" y="2353875"/>
            <a:ext cx="2773500" cy="2502300"/>
          </a:xfrm>
          <a:prstGeom prst="roundRect">
            <a:avLst>
              <a:gd name="adj" fmla="val 16667"/>
            </a:avLst>
          </a:prstGeom>
          <a:solidFill>
            <a:srgbClr val="FFFFFF"/>
          </a:solidFill>
          <a:ln>
            <a:noFill/>
          </a:ln>
        </p:spPr>
        <p:txBody>
          <a:bodyPr spcFirstLastPara="1" wrap="square" lIns="0" tIns="0" rIns="0" bIns="0" anchor="t" anchorCtr="0">
            <a:noAutofit/>
          </a:bodyPr>
          <a:lstStyle/>
          <a:p>
            <a:pPr marL="0" lvl="0" indent="0" algn="ctr" rtl="0">
              <a:spcBef>
                <a:spcPts val="0"/>
              </a:spcBef>
              <a:spcAft>
                <a:spcPts val="0"/>
              </a:spcAft>
              <a:buNone/>
            </a:pPr>
            <a:r>
              <a:rPr lang="en" sz="2300" b="1">
                <a:latin typeface="Assistant"/>
                <a:ea typeface="Assistant"/>
                <a:cs typeface="Assistant"/>
                <a:sym typeface="Assistant"/>
              </a:rPr>
              <a:t>In English</a:t>
            </a:r>
            <a:endParaRPr sz="2300" b="1">
              <a:latin typeface="Assistant"/>
              <a:ea typeface="Assistant"/>
              <a:cs typeface="Assistant"/>
              <a:sym typeface="Assistant"/>
            </a:endParaRPr>
          </a:p>
          <a:p>
            <a:pPr marL="0" lvl="0" indent="0" algn="ctr" rtl="0">
              <a:spcBef>
                <a:spcPts val="0"/>
              </a:spcBef>
              <a:spcAft>
                <a:spcPts val="0"/>
              </a:spcAft>
              <a:buNone/>
            </a:pPr>
            <a:endParaRPr sz="25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a:ea typeface="Assistant"/>
                <a:cs typeface="Assistant"/>
                <a:sym typeface="Assistant"/>
              </a:rPr>
              <a:t>T(n) = O(f(n))</a:t>
            </a:r>
            <a:r>
              <a:rPr lang="en" sz="1700">
                <a:latin typeface="Assistant ExtraLight"/>
                <a:ea typeface="Assistant ExtraLight"/>
                <a:cs typeface="Assistant ExtraLight"/>
                <a:sym typeface="Assistant ExtraLight"/>
              </a:rPr>
              <a:t> if and only if T(n) is </a:t>
            </a:r>
            <a:r>
              <a:rPr lang="en" sz="1700" i="1">
                <a:latin typeface="Assistant ExtraLight"/>
                <a:ea typeface="Assistant ExtraLight"/>
                <a:cs typeface="Assistant ExtraLight"/>
                <a:sym typeface="Assistant ExtraLight"/>
              </a:rPr>
              <a:t>eventually</a:t>
            </a:r>
            <a:r>
              <a:rPr lang="en" sz="1700">
                <a:latin typeface="Assistant ExtraLight"/>
                <a:ea typeface="Assistant ExtraLight"/>
                <a:cs typeface="Assistant ExtraLight"/>
                <a:sym typeface="Assistant ExtraLight"/>
              </a:rPr>
              <a:t> </a:t>
            </a:r>
            <a:r>
              <a:rPr lang="en" sz="1700" b="1">
                <a:solidFill>
                  <a:schemeClr val="accent5"/>
                </a:solidFill>
                <a:latin typeface="Assistant"/>
                <a:ea typeface="Assistant"/>
                <a:cs typeface="Assistant"/>
                <a:sym typeface="Assistant"/>
              </a:rPr>
              <a:t>upper bounded</a:t>
            </a:r>
            <a:r>
              <a:rPr lang="en" sz="1700">
                <a:latin typeface="Assistant ExtraLight"/>
                <a:ea typeface="Assistant ExtraLight"/>
                <a:cs typeface="Assistant ExtraLight"/>
                <a:sym typeface="Assistant ExtraLight"/>
              </a:rPr>
              <a:t> by a constant </a:t>
            </a:r>
            <a:endParaRPr sz="1700">
              <a:latin typeface="Assistant ExtraLight"/>
              <a:ea typeface="Assistant ExtraLight"/>
              <a:cs typeface="Assistant ExtraLight"/>
              <a:sym typeface="Assistant ExtraLight"/>
            </a:endParaRPr>
          </a:p>
          <a:p>
            <a:pPr marL="0" lvl="0" indent="0" algn="ctr" rtl="0">
              <a:spcBef>
                <a:spcPts val="0"/>
              </a:spcBef>
              <a:spcAft>
                <a:spcPts val="0"/>
              </a:spcAft>
              <a:buNone/>
            </a:pPr>
            <a:r>
              <a:rPr lang="en" sz="1700">
                <a:latin typeface="Assistant ExtraLight"/>
                <a:ea typeface="Assistant ExtraLight"/>
                <a:cs typeface="Assistant ExtraLight"/>
                <a:sym typeface="Assistant ExtraLight"/>
              </a:rPr>
              <a:t>multiple of f(n) </a:t>
            </a:r>
            <a:endParaRPr sz="1700">
              <a:latin typeface="Assistant ExtraLight"/>
              <a:ea typeface="Assistant ExtraLight"/>
              <a:cs typeface="Assistant ExtraLight"/>
              <a:sym typeface="Assistant ExtraLight"/>
            </a:endParaRPr>
          </a:p>
        </p:txBody>
      </p:sp>
      <p:sp>
        <p:nvSpPr>
          <p:cNvPr id="311" name="Google Shape;31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714"/>
        <p:cNvGrpSpPr/>
        <p:nvPr/>
      </p:nvGrpSpPr>
      <p:grpSpPr>
        <a:xfrm>
          <a:off x="0" y="0"/>
          <a:ext cx="0" cy="0"/>
          <a:chOff x="0" y="0"/>
          <a:chExt cx="0" cy="0"/>
        </a:xfrm>
      </p:grpSpPr>
      <p:sp>
        <p:nvSpPr>
          <p:cNvPr id="1715" name="Google Shape;1715;p132"/>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PSEUDOCODE</a:t>
            </a:r>
            <a:endParaRPr sz="3600">
              <a:solidFill>
                <a:schemeClr val="accent5"/>
              </a:solidFill>
              <a:latin typeface="Lato Light"/>
              <a:ea typeface="Lato Light"/>
              <a:cs typeface="Lato Light"/>
              <a:sym typeface="Lato Light"/>
            </a:endParaRPr>
          </a:p>
        </p:txBody>
      </p:sp>
      <p:sp>
        <p:nvSpPr>
          <p:cNvPr id="1716" name="Google Shape;1716;p132"/>
          <p:cNvSpPr txBox="1"/>
          <p:nvPr/>
        </p:nvSpPr>
        <p:spPr>
          <a:xfrm>
            <a:off x="311700" y="1303725"/>
            <a:ext cx="85206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ssistant"/>
                <a:ea typeface="Assistant"/>
                <a:cs typeface="Assistant"/>
                <a:sym typeface="Assistant"/>
              </a:rPr>
              <a:t>Intuition: </a:t>
            </a:r>
            <a:r>
              <a:rPr lang="en">
                <a:latin typeface="Assistant"/>
                <a:ea typeface="Assistant"/>
                <a:cs typeface="Assistant"/>
                <a:sym typeface="Assistant"/>
              </a:rPr>
              <a:t>Divide and Conquer. If you sort your left and right halves, it’s easier to “Merge” them into a sorted list.</a:t>
            </a:r>
            <a:endParaRPr b="1">
              <a:latin typeface="Assistant"/>
              <a:ea typeface="Assistant"/>
              <a:cs typeface="Assistant"/>
              <a:sym typeface="Assistant"/>
            </a:endParaRPr>
          </a:p>
          <a:p>
            <a:pPr marL="0" lvl="0" indent="0" algn="ctr" rtl="0">
              <a:spcBef>
                <a:spcPts val="0"/>
              </a:spcBef>
              <a:spcAft>
                <a:spcPts val="0"/>
              </a:spcAft>
              <a:buNone/>
            </a:pPr>
            <a:endParaRPr b="1">
              <a:latin typeface="Assistant"/>
              <a:ea typeface="Assistant"/>
              <a:cs typeface="Assistant"/>
              <a:sym typeface="Assistant"/>
            </a:endParaRPr>
          </a:p>
        </p:txBody>
      </p:sp>
      <p:sp>
        <p:nvSpPr>
          <p:cNvPr id="1717" name="Google Shape;1717;p132"/>
          <p:cNvSpPr/>
          <p:nvPr/>
        </p:nvSpPr>
        <p:spPr>
          <a:xfrm>
            <a:off x="1046950" y="1909075"/>
            <a:ext cx="4045500" cy="2720100"/>
          </a:xfrm>
          <a:prstGeom prst="roundRect">
            <a:avLst>
              <a:gd name="adj" fmla="val 16667"/>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Inconsolata"/>
                <a:ea typeface="Inconsolata"/>
                <a:cs typeface="Inconsolata"/>
                <a:sym typeface="Inconsolata"/>
              </a:rPr>
              <a:t>MERGESORT</a:t>
            </a:r>
            <a:r>
              <a:rPr lang="en" sz="2100">
                <a:latin typeface="Inconsolata"/>
                <a:ea typeface="Inconsolata"/>
                <a:cs typeface="Inconsolata"/>
                <a:sym typeface="Inconsolata"/>
              </a:rPr>
              <a:t>(A):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n = len(A)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if n &lt;= 1:</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L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(A[0:n/2])</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 = </a:t>
            </a:r>
            <a:r>
              <a:rPr lang="en" sz="2100" b="1">
                <a:latin typeface="Inconsolata"/>
                <a:ea typeface="Inconsolata"/>
                <a:cs typeface="Inconsolata"/>
                <a:sym typeface="Inconsolata"/>
              </a:rPr>
              <a:t>MERGESORT</a:t>
            </a:r>
            <a:r>
              <a:rPr lang="en" sz="2100">
                <a:latin typeface="Inconsolata"/>
                <a:ea typeface="Inconsolata"/>
                <a:cs typeface="Inconsolata"/>
                <a:sym typeface="Inconsolata"/>
              </a:rPr>
              <a:t>(A[n/2:n])</a:t>
            </a:r>
            <a:endParaRPr sz="2100">
              <a:latin typeface="Inconsolata"/>
              <a:ea typeface="Inconsolata"/>
              <a:cs typeface="Inconsolata"/>
              <a:sym typeface="Inconsolata"/>
            </a:endParaRPr>
          </a:p>
          <a:p>
            <a:pPr marL="0" lvl="0" indent="0" algn="l" rtl="0">
              <a:spcBef>
                <a:spcPts val="0"/>
              </a:spcBef>
              <a:spcAft>
                <a:spcPts val="0"/>
              </a:spcAft>
              <a:buNone/>
            </a:pPr>
            <a:r>
              <a:rPr lang="en" sz="2100">
                <a:latin typeface="Inconsolata"/>
                <a:ea typeface="Inconsolata"/>
                <a:cs typeface="Inconsolata"/>
                <a:sym typeface="Inconsolata"/>
              </a:rPr>
              <a:t>   return </a:t>
            </a:r>
            <a:r>
              <a:rPr lang="en" sz="2100" b="1">
                <a:solidFill>
                  <a:schemeClr val="accent5"/>
                </a:solidFill>
                <a:latin typeface="Inconsolata"/>
                <a:ea typeface="Inconsolata"/>
                <a:cs typeface="Inconsolata"/>
                <a:sym typeface="Inconsolata"/>
              </a:rPr>
              <a:t>MERGE</a:t>
            </a:r>
            <a:r>
              <a:rPr lang="en" sz="2100">
                <a:latin typeface="Inconsolata"/>
                <a:ea typeface="Inconsolata"/>
                <a:cs typeface="Inconsolata"/>
                <a:sym typeface="Inconsolata"/>
              </a:rPr>
              <a:t>(L,R)</a:t>
            </a:r>
            <a:endParaRPr sz="2100">
              <a:latin typeface="Inconsolata"/>
              <a:ea typeface="Inconsolata"/>
              <a:cs typeface="Inconsolata"/>
              <a:sym typeface="Inconsolata"/>
            </a:endParaRPr>
          </a:p>
        </p:txBody>
      </p:sp>
      <p:sp>
        <p:nvSpPr>
          <p:cNvPr id="1718" name="Google Shape;1718;p132"/>
          <p:cNvSpPr/>
          <p:nvPr/>
        </p:nvSpPr>
        <p:spPr>
          <a:xfrm>
            <a:off x="5258750" y="1909075"/>
            <a:ext cx="2838300" cy="2720100"/>
          </a:xfrm>
          <a:prstGeom prst="roundRect">
            <a:avLst>
              <a:gd name="adj" fmla="val 16667"/>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r>
              <a:rPr lang="en" sz="1700" b="1">
                <a:solidFill>
                  <a:schemeClr val="accent5"/>
                </a:solidFill>
                <a:latin typeface="Inconsolata"/>
                <a:ea typeface="Inconsolata"/>
                <a:cs typeface="Inconsolata"/>
                <a:sym typeface="Inconsolata"/>
              </a:rPr>
              <a:t>MERGE</a:t>
            </a:r>
            <a:r>
              <a:rPr lang="en" sz="1700">
                <a:latin typeface="Inconsolata"/>
                <a:ea typeface="Inconsolata"/>
                <a:cs typeface="Inconsolata"/>
                <a:sym typeface="Inconsolata"/>
              </a:rPr>
              <a:t>(L,R):</a:t>
            </a:r>
            <a:endParaRPr sz="1700">
              <a:latin typeface="Inconsolata"/>
              <a:ea typeface="Inconsolata"/>
              <a:cs typeface="Inconsolata"/>
              <a:sym typeface="Inconsolata"/>
            </a:endParaRPr>
          </a:p>
          <a:p>
            <a:pPr marL="0" marR="0" lvl="0" indent="0" algn="l" rtl="0">
              <a:spcBef>
                <a:spcPts val="0"/>
              </a:spcBef>
              <a:spcAft>
                <a:spcPts val="0"/>
              </a:spcAft>
              <a:buNone/>
            </a:pPr>
            <a:r>
              <a:rPr lang="en">
                <a:latin typeface="Inconsolata"/>
                <a:ea typeface="Inconsolata"/>
                <a:cs typeface="Inconsolata"/>
                <a:sym typeface="Inconsolata"/>
              </a:rPr>
              <a:t>   result = length n array</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i = 0, j = 0</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for k in [0,...,n-1]:</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if L[i] &lt; R[j]:</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result[k] = L[i]</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i += 1</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else:</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result[k] = R[j]</a:t>
            </a:r>
            <a:endParaRPr>
              <a:latin typeface="Inconsolata"/>
              <a:ea typeface="Inconsolata"/>
              <a:cs typeface="Inconsolata"/>
              <a:sym typeface="Inconsolata"/>
            </a:endParaRPr>
          </a:p>
          <a:p>
            <a:pPr marL="0" marR="0" lvl="0" indent="285750" algn="l" rtl="0">
              <a:spcBef>
                <a:spcPts val="0"/>
              </a:spcBef>
              <a:spcAft>
                <a:spcPts val="0"/>
              </a:spcAft>
              <a:buNone/>
            </a:pPr>
            <a:r>
              <a:rPr lang="en">
                <a:latin typeface="Inconsolata"/>
                <a:ea typeface="Inconsolata"/>
                <a:cs typeface="Inconsolata"/>
                <a:sym typeface="Inconsolata"/>
              </a:rPr>
              <a:t>        j += 1</a:t>
            </a:r>
            <a:endParaRPr>
              <a:latin typeface="Inconsolata"/>
              <a:ea typeface="Inconsolata"/>
              <a:cs typeface="Inconsolata"/>
              <a:sym typeface="Inconsolata"/>
            </a:endParaRPr>
          </a:p>
          <a:p>
            <a:pPr marL="0" marR="0" lvl="0" indent="0" algn="l" rtl="0">
              <a:spcBef>
                <a:spcPts val="0"/>
              </a:spcBef>
              <a:spcAft>
                <a:spcPts val="0"/>
              </a:spcAft>
              <a:buNone/>
            </a:pPr>
            <a:r>
              <a:rPr lang="en">
                <a:latin typeface="Inconsolata"/>
                <a:ea typeface="Inconsolata"/>
                <a:cs typeface="Inconsolata"/>
                <a:sym typeface="Inconsolata"/>
              </a:rPr>
              <a:t>   return result</a:t>
            </a:r>
            <a:endParaRPr>
              <a:latin typeface="Inconsolata"/>
              <a:ea typeface="Inconsolata"/>
              <a:cs typeface="Inconsolata"/>
              <a:sym typeface="Inconsolata"/>
            </a:endParaRPr>
          </a:p>
        </p:txBody>
      </p:sp>
      <p:sp>
        <p:nvSpPr>
          <p:cNvPr id="1719" name="Google Shape;1719;p1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133"/>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RECURSIVE CALLS</a:t>
            </a:r>
            <a:endParaRPr sz="3600">
              <a:solidFill>
                <a:schemeClr val="accent5"/>
              </a:solidFill>
              <a:latin typeface="Lato Light"/>
              <a:ea typeface="Lato Light"/>
              <a:cs typeface="Lato Light"/>
              <a:sym typeface="Lato Light"/>
            </a:endParaRPr>
          </a:p>
        </p:txBody>
      </p:sp>
      <p:sp>
        <p:nvSpPr>
          <p:cNvPr id="1725" name="Google Shape;1725;p133"/>
          <p:cNvSpPr/>
          <p:nvPr/>
        </p:nvSpPr>
        <p:spPr>
          <a:xfrm>
            <a:off x="303452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726" name="Google Shape;1726;p133"/>
          <p:cNvSpPr/>
          <p:nvPr/>
        </p:nvSpPr>
        <p:spPr>
          <a:xfrm>
            <a:off x="3418509"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727" name="Google Shape;1727;p133"/>
          <p:cNvSpPr/>
          <p:nvPr/>
        </p:nvSpPr>
        <p:spPr>
          <a:xfrm>
            <a:off x="3802497"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728" name="Google Shape;1728;p133"/>
          <p:cNvSpPr/>
          <p:nvPr/>
        </p:nvSpPr>
        <p:spPr>
          <a:xfrm>
            <a:off x="4186484"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729" name="Google Shape;1729;p133"/>
          <p:cNvSpPr/>
          <p:nvPr/>
        </p:nvSpPr>
        <p:spPr>
          <a:xfrm>
            <a:off x="457047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730" name="Google Shape;1730;p133"/>
          <p:cNvSpPr/>
          <p:nvPr/>
        </p:nvSpPr>
        <p:spPr>
          <a:xfrm>
            <a:off x="4955470"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731" name="Google Shape;1731;p133"/>
          <p:cNvSpPr/>
          <p:nvPr/>
        </p:nvSpPr>
        <p:spPr>
          <a:xfrm>
            <a:off x="5340468"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732" name="Google Shape;1732;p133"/>
          <p:cNvSpPr/>
          <p:nvPr/>
        </p:nvSpPr>
        <p:spPr>
          <a:xfrm>
            <a:off x="5725466"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733" name="Google Shape;1733;p1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134"/>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RECURSIVE CALLS</a:t>
            </a:r>
            <a:endParaRPr sz="3600">
              <a:solidFill>
                <a:schemeClr val="accent5"/>
              </a:solidFill>
              <a:latin typeface="Lato Light"/>
              <a:ea typeface="Lato Light"/>
              <a:cs typeface="Lato Light"/>
              <a:sym typeface="Lato Light"/>
            </a:endParaRPr>
          </a:p>
        </p:txBody>
      </p:sp>
      <p:cxnSp>
        <p:nvCxnSpPr>
          <p:cNvPr id="1739" name="Google Shape;1739;p134"/>
          <p:cNvCxnSpPr/>
          <p:nvPr/>
        </p:nvCxnSpPr>
        <p:spPr>
          <a:xfrm flipH="1">
            <a:off x="2911058" y="1688489"/>
            <a:ext cx="632100" cy="505200"/>
          </a:xfrm>
          <a:prstGeom prst="straightConnector1">
            <a:avLst/>
          </a:prstGeom>
          <a:noFill/>
          <a:ln w="19050" cap="flat" cmpd="sng">
            <a:solidFill>
              <a:schemeClr val="accent5"/>
            </a:solidFill>
            <a:prstDash val="solid"/>
            <a:round/>
            <a:headEnd type="none" w="med" len="med"/>
            <a:tailEnd type="stealth" w="med" len="med"/>
          </a:ln>
        </p:spPr>
      </p:cxnSp>
      <p:cxnSp>
        <p:nvCxnSpPr>
          <p:cNvPr id="1740" name="Google Shape;1740;p134"/>
          <p:cNvCxnSpPr/>
          <p:nvPr/>
        </p:nvCxnSpPr>
        <p:spPr>
          <a:xfrm>
            <a:off x="5603512" y="1688489"/>
            <a:ext cx="640500" cy="505200"/>
          </a:xfrm>
          <a:prstGeom prst="straightConnector1">
            <a:avLst/>
          </a:prstGeom>
          <a:noFill/>
          <a:ln w="19050" cap="flat" cmpd="sng">
            <a:solidFill>
              <a:schemeClr val="accent5"/>
            </a:solidFill>
            <a:prstDash val="solid"/>
            <a:round/>
            <a:headEnd type="none" w="med" len="med"/>
            <a:tailEnd type="stealth" w="med" len="med"/>
          </a:ln>
        </p:spPr>
      </p:cxnSp>
      <p:sp>
        <p:nvSpPr>
          <p:cNvPr id="1741" name="Google Shape;1741;p134"/>
          <p:cNvSpPr/>
          <p:nvPr/>
        </p:nvSpPr>
        <p:spPr>
          <a:xfrm>
            <a:off x="303452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742" name="Google Shape;1742;p134"/>
          <p:cNvSpPr/>
          <p:nvPr/>
        </p:nvSpPr>
        <p:spPr>
          <a:xfrm>
            <a:off x="3418509"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743" name="Google Shape;1743;p134"/>
          <p:cNvSpPr/>
          <p:nvPr/>
        </p:nvSpPr>
        <p:spPr>
          <a:xfrm>
            <a:off x="3802497"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744" name="Google Shape;1744;p134"/>
          <p:cNvSpPr/>
          <p:nvPr/>
        </p:nvSpPr>
        <p:spPr>
          <a:xfrm>
            <a:off x="4186484"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745" name="Google Shape;1745;p134"/>
          <p:cNvSpPr/>
          <p:nvPr/>
        </p:nvSpPr>
        <p:spPr>
          <a:xfrm>
            <a:off x="457047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746" name="Google Shape;1746;p134"/>
          <p:cNvSpPr/>
          <p:nvPr/>
        </p:nvSpPr>
        <p:spPr>
          <a:xfrm>
            <a:off x="4955470"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747" name="Google Shape;1747;p134"/>
          <p:cNvSpPr/>
          <p:nvPr/>
        </p:nvSpPr>
        <p:spPr>
          <a:xfrm>
            <a:off x="5340468"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748" name="Google Shape;1748;p134"/>
          <p:cNvSpPr/>
          <p:nvPr/>
        </p:nvSpPr>
        <p:spPr>
          <a:xfrm>
            <a:off x="5725466"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749" name="Google Shape;1749;p134"/>
          <p:cNvSpPr/>
          <p:nvPr/>
        </p:nvSpPr>
        <p:spPr>
          <a:xfrm>
            <a:off x="2136193"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750" name="Google Shape;1750;p134"/>
          <p:cNvSpPr/>
          <p:nvPr/>
        </p:nvSpPr>
        <p:spPr>
          <a:xfrm>
            <a:off x="2520181"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751" name="Google Shape;1751;p134"/>
          <p:cNvSpPr/>
          <p:nvPr/>
        </p:nvSpPr>
        <p:spPr>
          <a:xfrm>
            <a:off x="290416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752" name="Google Shape;1752;p134"/>
          <p:cNvSpPr/>
          <p:nvPr/>
        </p:nvSpPr>
        <p:spPr>
          <a:xfrm>
            <a:off x="328815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753" name="Google Shape;1753;p134"/>
          <p:cNvSpPr/>
          <p:nvPr/>
        </p:nvSpPr>
        <p:spPr>
          <a:xfrm>
            <a:off x="5468800"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754" name="Google Shape;1754;p134"/>
          <p:cNvSpPr/>
          <p:nvPr/>
        </p:nvSpPr>
        <p:spPr>
          <a:xfrm>
            <a:off x="585379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755" name="Google Shape;1755;p134"/>
          <p:cNvSpPr/>
          <p:nvPr/>
        </p:nvSpPr>
        <p:spPr>
          <a:xfrm>
            <a:off x="623879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756" name="Google Shape;1756;p134"/>
          <p:cNvSpPr/>
          <p:nvPr/>
        </p:nvSpPr>
        <p:spPr>
          <a:xfrm>
            <a:off x="6623794"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757" name="Google Shape;1757;p134"/>
          <p:cNvSpPr txBox="1"/>
          <p:nvPr/>
        </p:nvSpPr>
        <p:spPr>
          <a:xfrm>
            <a:off x="5528737" y="1641551"/>
            <a:ext cx="885900" cy="4857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758" name="Google Shape;1758;p134"/>
          <p:cNvSpPr txBox="1"/>
          <p:nvPr/>
        </p:nvSpPr>
        <p:spPr>
          <a:xfrm>
            <a:off x="2720238" y="1641551"/>
            <a:ext cx="885900" cy="4857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759" name="Google Shape;1759;p1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763"/>
        <p:cNvGrpSpPr/>
        <p:nvPr/>
      </p:nvGrpSpPr>
      <p:grpSpPr>
        <a:xfrm>
          <a:off x="0" y="0"/>
          <a:ext cx="0" cy="0"/>
          <a:chOff x="0" y="0"/>
          <a:chExt cx="0" cy="0"/>
        </a:xfrm>
      </p:grpSpPr>
      <p:sp>
        <p:nvSpPr>
          <p:cNvPr id="1764" name="Google Shape;1764;p135"/>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RECURSIVE CALLS</a:t>
            </a:r>
            <a:endParaRPr sz="3600">
              <a:solidFill>
                <a:schemeClr val="accent5"/>
              </a:solidFill>
              <a:latin typeface="Lato Light"/>
              <a:ea typeface="Lato Light"/>
              <a:cs typeface="Lato Light"/>
              <a:sym typeface="Lato Light"/>
            </a:endParaRPr>
          </a:p>
        </p:txBody>
      </p:sp>
      <p:cxnSp>
        <p:nvCxnSpPr>
          <p:cNvPr id="1765" name="Google Shape;1765;p135"/>
          <p:cNvCxnSpPr/>
          <p:nvPr/>
        </p:nvCxnSpPr>
        <p:spPr>
          <a:xfrm flipH="1">
            <a:off x="2911058" y="1688489"/>
            <a:ext cx="632100" cy="505200"/>
          </a:xfrm>
          <a:prstGeom prst="straightConnector1">
            <a:avLst/>
          </a:prstGeom>
          <a:noFill/>
          <a:ln w="19050" cap="flat" cmpd="sng">
            <a:solidFill>
              <a:schemeClr val="accent5"/>
            </a:solidFill>
            <a:prstDash val="solid"/>
            <a:round/>
            <a:headEnd type="none" w="med" len="med"/>
            <a:tailEnd type="stealth" w="med" len="med"/>
          </a:ln>
        </p:spPr>
      </p:cxnSp>
      <p:cxnSp>
        <p:nvCxnSpPr>
          <p:cNvPr id="1766" name="Google Shape;1766;p135"/>
          <p:cNvCxnSpPr/>
          <p:nvPr/>
        </p:nvCxnSpPr>
        <p:spPr>
          <a:xfrm>
            <a:off x="5603512" y="1688489"/>
            <a:ext cx="640500" cy="505200"/>
          </a:xfrm>
          <a:prstGeom prst="straightConnector1">
            <a:avLst/>
          </a:prstGeom>
          <a:noFill/>
          <a:ln w="19050" cap="flat" cmpd="sng">
            <a:solidFill>
              <a:schemeClr val="accent5"/>
            </a:solidFill>
            <a:prstDash val="solid"/>
            <a:round/>
            <a:headEnd type="none" w="med" len="med"/>
            <a:tailEnd type="stealth" w="med" len="med"/>
          </a:ln>
        </p:spPr>
      </p:cxnSp>
      <p:cxnSp>
        <p:nvCxnSpPr>
          <p:cNvPr id="1767" name="Google Shape;1767;p135"/>
          <p:cNvCxnSpPr/>
          <p:nvPr/>
        </p:nvCxnSpPr>
        <p:spPr>
          <a:xfrm>
            <a:off x="3297650" y="2811691"/>
            <a:ext cx="373800" cy="527400"/>
          </a:xfrm>
          <a:prstGeom prst="straightConnector1">
            <a:avLst/>
          </a:prstGeom>
          <a:noFill/>
          <a:ln w="19050" cap="flat" cmpd="sng">
            <a:solidFill>
              <a:schemeClr val="accent5"/>
            </a:solidFill>
            <a:prstDash val="solid"/>
            <a:round/>
            <a:headEnd type="none" w="med" len="med"/>
            <a:tailEnd type="stealth" w="med" len="med"/>
          </a:ln>
        </p:spPr>
      </p:cxnSp>
      <p:cxnSp>
        <p:nvCxnSpPr>
          <p:cNvPr id="1768" name="Google Shape;1768;p135"/>
          <p:cNvCxnSpPr/>
          <p:nvPr/>
        </p:nvCxnSpPr>
        <p:spPr>
          <a:xfrm>
            <a:off x="6624110" y="2816290"/>
            <a:ext cx="383400" cy="522600"/>
          </a:xfrm>
          <a:prstGeom prst="straightConnector1">
            <a:avLst/>
          </a:prstGeom>
          <a:noFill/>
          <a:ln w="19050" cap="flat" cmpd="sng">
            <a:solidFill>
              <a:schemeClr val="accent5"/>
            </a:solidFill>
            <a:prstDash val="solid"/>
            <a:round/>
            <a:headEnd type="none" w="med" len="med"/>
            <a:tailEnd type="stealth" w="med" len="med"/>
          </a:ln>
        </p:spPr>
      </p:cxnSp>
      <p:cxnSp>
        <p:nvCxnSpPr>
          <p:cNvPr id="1769" name="Google Shape;1769;p135"/>
          <p:cNvCxnSpPr/>
          <p:nvPr/>
        </p:nvCxnSpPr>
        <p:spPr>
          <a:xfrm flipH="1">
            <a:off x="5476698" y="2798910"/>
            <a:ext cx="377100" cy="540000"/>
          </a:xfrm>
          <a:prstGeom prst="straightConnector1">
            <a:avLst/>
          </a:prstGeom>
          <a:noFill/>
          <a:ln w="19050" cap="flat" cmpd="sng">
            <a:solidFill>
              <a:schemeClr val="accent5"/>
            </a:solidFill>
            <a:prstDash val="solid"/>
            <a:round/>
            <a:headEnd type="none" w="med" len="med"/>
            <a:tailEnd type="stealth" w="med" len="med"/>
          </a:ln>
        </p:spPr>
      </p:cxnSp>
      <p:cxnSp>
        <p:nvCxnSpPr>
          <p:cNvPr id="1770" name="Google Shape;1770;p135"/>
          <p:cNvCxnSpPr/>
          <p:nvPr/>
        </p:nvCxnSpPr>
        <p:spPr>
          <a:xfrm flipH="1">
            <a:off x="2138196" y="2819226"/>
            <a:ext cx="381900" cy="519900"/>
          </a:xfrm>
          <a:prstGeom prst="straightConnector1">
            <a:avLst/>
          </a:prstGeom>
          <a:noFill/>
          <a:ln w="19050" cap="flat" cmpd="sng">
            <a:solidFill>
              <a:schemeClr val="accent5"/>
            </a:solidFill>
            <a:prstDash val="solid"/>
            <a:round/>
            <a:headEnd type="none" w="med" len="med"/>
            <a:tailEnd type="stealth" w="med" len="med"/>
          </a:ln>
        </p:spPr>
      </p:cxnSp>
      <p:sp>
        <p:nvSpPr>
          <p:cNvPr id="1771" name="Google Shape;1771;p135"/>
          <p:cNvSpPr/>
          <p:nvPr/>
        </p:nvSpPr>
        <p:spPr>
          <a:xfrm>
            <a:off x="303452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772" name="Google Shape;1772;p135"/>
          <p:cNvSpPr/>
          <p:nvPr/>
        </p:nvSpPr>
        <p:spPr>
          <a:xfrm>
            <a:off x="3418509"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773" name="Google Shape;1773;p135"/>
          <p:cNvSpPr/>
          <p:nvPr/>
        </p:nvSpPr>
        <p:spPr>
          <a:xfrm>
            <a:off x="3802497"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774" name="Google Shape;1774;p135"/>
          <p:cNvSpPr/>
          <p:nvPr/>
        </p:nvSpPr>
        <p:spPr>
          <a:xfrm>
            <a:off x="4186484"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775" name="Google Shape;1775;p135"/>
          <p:cNvSpPr/>
          <p:nvPr/>
        </p:nvSpPr>
        <p:spPr>
          <a:xfrm>
            <a:off x="457047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776" name="Google Shape;1776;p135"/>
          <p:cNvSpPr/>
          <p:nvPr/>
        </p:nvSpPr>
        <p:spPr>
          <a:xfrm>
            <a:off x="4955470"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777" name="Google Shape;1777;p135"/>
          <p:cNvSpPr/>
          <p:nvPr/>
        </p:nvSpPr>
        <p:spPr>
          <a:xfrm>
            <a:off x="5340468"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778" name="Google Shape;1778;p135"/>
          <p:cNvSpPr/>
          <p:nvPr/>
        </p:nvSpPr>
        <p:spPr>
          <a:xfrm>
            <a:off x="5725466"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779" name="Google Shape;1779;p135"/>
          <p:cNvSpPr/>
          <p:nvPr/>
        </p:nvSpPr>
        <p:spPr>
          <a:xfrm>
            <a:off x="2136193"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780" name="Google Shape;1780;p135"/>
          <p:cNvSpPr/>
          <p:nvPr/>
        </p:nvSpPr>
        <p:spPr>
          <a:xfrm>
            <a:off x="2520181"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781" name="Google Shape;1781;p135"/>
          <p:cNvSpPr/>
          <p:nvPr/>
        </p:nvSpPr>
        <p:spPr>
          <a:xfrm>
            <a:off x="290416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782" name="Google Shape;1782;p135"/>
          <p:cNvSpPr/>
          <p:nvPr/>
        </p:nvSpPr>
        <p:spPr>
          <a:xfrm>
            <a:off x="328815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783" name="Google Shape;1783;p135"/>
          <p:cNvSpPr/>
          <p:nvPr/>
        </p:nvSpPr>
        <p:spPr>
          <a:xfrm>
            <a:off x="5468800"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784" name="Google Shape;1784;p135"/>
          <p:cNvSpPr/>
          <p:nvPr/>
        </p:nvSpPr>
        <p:spPr>
          <a:xfrm>
            <a:off x="585379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785" name="Google Shape;1785;p135"/>
          <p:cNvSpPr/>
          <p:nvPr/>
        </p:nvSpPr>
        <p:spPr>
          <a:xfrm>
            <a:off x="623879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786" name="Google Shape;1786;p135"/>
          <p:cNvSpPr/>
          <p:nvPr/>
        </p:nvSpPr>
        <p:spPr>
          <a:xfrm>
            <a:off x="6623794"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787" name="Google Shape;1787;p135"/>
          <p:cNvSpPr/>
          <p:nvPr/>
        </p:nvSpPr>
        <p:spPr>
          <a:xfrm>
            <a:off x="1751195"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788" name="Google Shape;1788;p135"/>
          <p:cNvSpPr/>
          <p:nvPr/>
        </p:nvSpPr>
        <p:spPr>
          <a:xfrm>
            <a:off x="2135183"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789" name="Google Shape;1789;p135"/>
          <p:cNvSpPr/>
          <p:nvPr/>
        </p:nvSpPr>
        <p:spPr>
          <a:xfrm>
            <a:off x="3289166"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790" name="Google Shape;1790;p135"/>
          <p:cNvSpPr/>
          <p:nvPr/>
        </p:nvSpPr>
        <p:spPr>
          <a:xfrm>
            <a:off x="367315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791" name="Google Shape;1791;p135"/>
          <p:cNvSpPr/>
          <p:nvPr/>
        </p:nvSpPr>
        <p:spPr>
          <a:xfrm>
            <a:off x="508380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792" name="Google Shape;1792;p135"/>
          <p:cNvSpPr/>
          <p:nvPr/>
        </p:nvSpPr>
        <p:spPr>
          <a:xfrm>
            <a:off x="5468800"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793" name="Google Shape;1793;p135"/>
          <p:cNvSpPr/>
          <p:nvPr/>
        </p:nvSpPr>
        <p:spPr>
          <a:xfrm>
            <a:off x="662379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794" name="Google Shape;1794;p135"/>
          <p:cNvSpPr/>
          <p:nvPr/>
        </p:nvSpPr>
        <p:spPr>
          <a:xfrm>
            <a:off x="700879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795" name="Google Shape;1795;p135"/>
          <p:cNvSpPr txBox="1"/>
          <p:nvPr/>
        </p:nvSpPr>
        <p:spPr>
          <a:xfrm>
            <a:off x="5528737" y="1641551"/>
            <a:ext cx="885900" cy="4857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796" name="Google Shape;1796;p135"/>
          <p:cNvSpPr txBox="1"/>
          <p:nvPr/>
        </p:nvSpPr>
        <p:spPr>
          <a:xfrm>
            <a:off x="3027091" y="2789097"/>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797" name="Google Shape;1797;p135"/>
          <p:cNvSpPr txBox="1"/>
          <p:nvPr/>
        </p:nvSpPr>
        <p:spPr>
          <a:xfrm>
            <a:off x="2720238" y="1641551"/>
            <a:ext cx="885900" cy="4857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798" name="Google Shape;1798;p135"/>
          <p:cNvSpPr txBox="1"/>
          <p:nvPr/>
        </p:nvSpPr>
        <p:spPr>
          <a:xfrm>
            <a:off x="1884338" y="2790007"/>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799" name="Google Shape;1799;p135"/>
          <p:cNvSpPr txBox="1"/>
          <p:nvPr/>
        </p:nvSpPr>
        <p:spPr>
          <a:xfrm>
            <a:off x="5237009" y="2789521"/>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00" name="Google Shape;1800;p135"/>
          <p:cNvSpPr txBox="1"/>
          <p:nvPr/>
        </p:nvSpPr>
        <p:spPr>
          <a:xfrm>
            <a:off x="6379762" y="2788611"/>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01" name="Google Shape;1801;p1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805"/>
        <p:cNvGrpSpPr/>
        <p:nvPr/>
      </p:nvGrpSpPr>
      <p:grpSpPr>
        <a:xfrm>
          <a:off x="0" y="0"/>
          <a:ext cx="0" cy="0"/>
          <a:chOff x="0" y="0"/>
          <a:chExt cx="0" cy="0"/>
        </a:xfrm>
      </p:grpSpPr>
      <p:sp>
        <p:nvSpPr>
          <p:cNvPr id="1806" name="Google Shape;1806;p136"/>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RECURSIVE CALLS</a:t>
            </a:r>
            <a:endParaRPr sz="3600">
              <a:solidFill>
                <a:schemeClr val="accent5"/>
              </a:solidFill>
              <a:latin typeface="Lato Light"/>
              <a:ea typeface="Lato Light"/>
              <a:cs typeface="Lato Light"/>
              <a:sym typeface="Lato Light"/>
            </a:endParaRPr>
          </a:p>
        </p:txBody>
      </p:sp>
      <p:grpSp>
        <p:nvGrpSpPr>
          <p:cNvPr id="1807" name="Google Shape;1807;p136"/>
          <p:cNvGrpSpPr/>
          <p:nvPr/>
        </p:nvGrpSpPr>
        <p:grpSpPr>
          <a:xfrm>
            <a:off x="1739530" y="1688489"/>
            <a:ext cx="5667204" cy="2720381"/>
            <a:chOff x="1479418" y="1698914"/>
            <a:chExt cx="5667204" cy="2720381"/>
          </a:xfrm>
        </p:grpSpPr>
        <p:cxnSp>
          <p:nvCxnSpPr>
            <p:cNvPr id="1808" name="Google Shape;1808;p136"/>
            <p:cNvCxnSpPr/>
            <p:nvPr/>
          </p:nvCxnSpPr>
          <p:spPr>
            <a:xfrm flipH="1">
              <a:off x="2650945" y="1698914"/>
              <a:ext cx="632100" cy="505200"/>
            </a:xfrm>
            <a:prstGeom prst="straightConnector1">
              <a:avLst/>
            </a:prstGeom>
            <a:noFill/>
            <a:ln w="19050" cap="flat" cmpd="sng">
              <a:solidFill>
                <a:schemeClr val="accent5"/>
              </a:solidFill>
              <a:prstDash val="solid"/>
              <a:round/>
              <a:headEnd type="none" w="med" len="med"/>
              <a:tailEnd type="stealth" w="med" len="med"/>
            </a:ln>
          </p:spPr>
        </p:cxnSp>
        <p:cxnSp>
          <p:nvCxnSpPr>
            <p:cNvPr id="1809" name="Google Shape;1809;p136"/>
            <p:cNvCxnSpPr/>
            <p:nvPr/>
          </p:nvCxnSpPr>
          <p:spPr>
            <a:xfrm>
              <a:off x="5343399" y="1698914"/>
              <a:ext cx="640500" cy="505200"/>
            </a:xfrm>
            <a:prstGeom prst="straightConnector1">
              <a:avLst/>
            </a:prstGeom>
            <a:noFill/>
            <a:ln w="19050" cap="flat" cmpd="sng">
              <a:solidFill>
                <a:schemeClr val="accent5"/>
              </a:solidFill>
              <a:prstDash val="solid"/>
              <a:round/>
              <a:headEnd type="none" w="med" len="med"/>
              <a:tailEnd type="stealth" w="med" len="med"/>
            </a:ln>
          </p:spPr>
        </p:cxnSp>
        <p:cxnSp>
          <p:nvCxnSpPr>
            <p:cNvPr id="1810" name="Google Shape;1810;p136"/>
            <p:cNvCxnSpPr/>
            <p:nvPr/>
          </p:nvCxnSpPr>
          <p:spPr>
            <a:xfrm>
              <a:off x="3037538" y="2822116"/>
              <a:ext cx="373800" cy="527400"/>
            </a:xfrm>
            <a:prstGeom prst="straightConnector1">
              <a:avLst/>
            </a:prstGeom>
            <a:noFill/>
            <a:ln w="19050" cap="flat" cmpd="sng">
              <a:solidFill>
                <a:schemeClr val="accent5"/>
              </a:solidFill>
              <a:prstDash val="solid"/>
              <a:round/>
              <a:headEnd type="none" w="med" len="med"/>
              <a:tailEnd type="stealth" w="med" len="med"/>
            </a:ln>
          </p:spPr>
        </p:cxnSp>
        <p:cxnSp>
          <p:nvCxnSpPr>
            <p:cNvPr id="1811" name="Google Shape;1811;p136"/>
            <p:cNvCxnSpPr/>
            <p:nvPr/>
          </p:nvCxnSpPr>
          <p:spPr>
            <a:xfrm>
              <a:off x="6363998" y="2826715"/>
              <a:ext cx="383400" cy="522600"/>
            </a:xfrm>
            <a:prstGeom prst="straightConnector1">
              <a:avLst/>
            </a:prstGeom>
            <a:noFill/>
            <a:ln w="19050" cap="flat" cmpd="sng">
              <a:solidFill>
                <a:schemeClr val="accent5"/>
              </a:solidFill>
              <a:prstDash val="solid"/>
              <a:round/>
              <a:headEnd type="none" w="med" len="med"/>
              <a:tailEnd type="stealth" w="med" len="med"/>
            </a:ln>
          </p:spPr>
        </p:cxnSp>
        <p:cxnSp>
          <p:nvCxnSpPr>
            <p:cNvPr id="1812" name="Google Shape;1812;p136"/>
            <p:cNvCxnSpPr/>
            <p:nvPr/>
          </p:nvCxnSpPr>
          <p:spPr>
            <a:xfrm flipH="1">
              <a:off x="5216586" y="2809335"/>
              <a:ext cx="377100" cy="540000"/>
            </a:xfrm>
            <a:prstGeom prst="straightConnector1">
              <a:avLst/>
            </a:prstGeom>
            <a:noFill/>
            <a:ln w="19050" cap="flat" cmpd="sng">
              <a:solidFill>
                <a:schemeClr val="accent5"/>
              </a:solidFill>
              <a:prstDash val="solid"/>
              <a:round/>
              <a:headEnd type="none" w="med" len="med"/>
              <a:tailEnd type="stealth" w="med" len="med"/>
            </a:ln>
          </p:spPr>
        </p:cxnSp>
        <p:cxnSp>
          <p:nvCxnSpPr>
            <p:cNvPr id="1813" name="Google Shape;1813;p136"/>
            <p:cNvCxnSpPr/>
            <p:nvPr/>
          </p:nvCxnSpPr>
          <p:spPr>
            <a:xfrm flipH="1">
              <a:off x="1878084" y="2829651"/>
              <a:ext cx="381900" cy="519900"/>
            </a:xfrm>
            <a:prstGeom prst="straightConnector1">
              <a:avLst/>
            </a:prstGeom>
            <a:noFill/>
            <a:ln w="19050" cap="flat" cmpd="sng">
              <a:solidFill>
                <a:schemeClr val="accent5"/>
              </a:solidFill>
              <a:prstDash val="solid"/>
              <a:round/>
              <a:headEnd type="none" w="med" len="med"/>
              <a:tailEnd type="stealth" w="med" len="med"/>
            </a:ln>
          </p:spPr>
        </p:cxnSp>
        <p:cxnSp>
          <p:nvCxnSpPr>
            <p:cNvPr id="1814" name="Google Shape;1814;p136"/>
            <p:cNvCxnSpPr/>
            <p:nvPr/>
          </p:nvCxnSpPr>
          <p:spPr>
            <a:xfrm flipH="1">
              <a:off x="1479418" y="3853795"/>
              <a:ext cx="315600" cy="565500"/>
            </a:xfrm>
            <a:prstGeom prst="straightConnector1">
              <a:avLst/>
            </a:prstGeom>
            <a:noFill/>
            <a:ln w="19050" cap="flat" cmpd="sng">
              <a:solidFill>
                <a:schemeClr val="accent5"/>
              </a:solidFill>
              <a:prstDash val="solid"/>
              <a:round/>
              <a:headEnd type="none" w="med" len="med"/>
              <a:tailEnd type="stealth" w="med" len="med"/>
            </a:ln>
          </p:spPr>
        </p:cxnSp>
        <p:cxnSp>
          <p:nvCxnSpPr>
            <p:cNvPr id="1815" name="Google Shape;1815;p136"/>
            <p:cNvCxnSpPr/>
            <p:nvPr/>
          </p:nvCxnSpPr>
          <p:spPr>
            <a:xfrm>
              <a:off x="1947418" y="3861316"/>
              <a:ext cx="325800" cy="550200"/>
            </a:xfrm>
            <a:prstGeom prst="straightConnector1">
              <a:avLst/>
            </a:prstGeom>
            <a:noFill/>
            <a:ln w="19050" cap="flat" cmpd="sng">
              <a:solidFill>
                <a:schemeClr val="accent5"/>
              </a:solidFill>
              <a:prstDash val="solid"/>
              <a:round/>
              <a:headEnd type="none" w="med" len="med"/>
              <a:tailEnd type="stealth" w="med" len="med"/>
            </a:ln>
          </p:spPr>
        </p:cxnSp>
        <p:cxnSp>
          <p:nvCxnSpPr>
            <p:cNvPr id="1816" name="Google Shape;1816;p136"/>
            <p:cNvCxnSpPr/>
            <p:nvPr/>
          </p:nvCxnSpPr>
          <p:spPr>
            <a:xfrm flipH="1">
              <a:off x="3017067" y="3852905"/>
              <a:ext cx="315600" cy="565500"/>
            </a:xfrm>
            <a:prstGeom prst="straightConnector1">
              <a:avLst/>
            </a:prstGeom>
            <a:noFill/>
            <a:ln w="19050" cap="flat" cmpd="sng">
              <a:solidFill>
                <a:schemeClr val="accent5"/>
              </a:solidFill>
              <a:prstDash val="solid"/>
              <a:round/>
              <a:headEnd type="none" w="med" len="med"/>
              <a:tailEnd type="stealth" w="med" len="med"/>
            </a:ln>
          </p:spPr>
        </p:cxnSp>
        <p:cxnSp>
          <p:nvCxnSpPr>
            <p:cNvPr id="1817" name="Google Shape;1817;p136"/>
            <p:cNvCxnSpPr/>
            <p:nvPr/>
          </p:nvCxnSpPr>
          <p:spPr>
            <a:xfrm>
              <a:off x="3485067" y="3860426"/>
              <a:ext cx="325800" cy="550200"/>
            </a:xfrm>
            <a:prstGeom prst="straightConnector1">
              <a:avLst/>
            </a:prstGeom>
            <a:noFill/>
            <a:ln w="19050" cap="flat" cmpd="sng">
              <a:solidFill>
                <a:schemeClr val="accent5"/>
              </a:solidFill>
              <a:prstDash val="solid"/>
              <a:round/>
              <a:headEnd type="none" w="med" len="med"/>
              <a:tailEnd type="stealth" w="med" len="med"/>
            </a:ln>
          </p:spPr>
        </p:cxnSp>
        <p:cxnSp>
          <p:nvCxnSpPr>
            <p:cNvPr id="1818" name="Google Shape;1818;p136"/>
            <p:cNvCxnSpPr/>
            <p:nvPr/>
          </p:nvCxnSpPr>
          <p:spPr>
            <a:xfrm flipH="1">
              <a:off x="4812651" y="3852895"/>
              <a:ext cx="315600" cy="565500"/>
            </a:xfrm>
            <a:prstGeom prst="straightConnector1">
              <a:avLst/>
            </a:prstGeom>
            <a:noFill/>
            <a:ln w="19050" cap="flat" cmpd="sng">
              <a:solidFill>
                <a:schemeClr val="accent5"/>
              </a:solidFill>
              <a:prstDash val="solid"/>
              <a:round/>
              <a:headEnd type="none" w="med" len="med"/>
              <a:tailEnd type="stealth" w="med" len="med"/>
            </a:ln>
          </p:spPr>
        </p:cxnSp>
        <p:cxnSp>
          <p:nvCxnSpPr>
            <p:cNvPr id="1819" name="Google Shape;1819;p136"/>
            <p:cNvCxnSpPr/>
            <p:nvPr/>
          </p:nvCxnSpPr>
          <p:spPr>
            <a:xfrm>
              <a:off x="5280651" y="3860416"/>
              <a:ext cx="325800" cy="550200"/>
            </a:xfrm>
            <a:prstGeom prst="straightConnector1">
              <a:avLst/>
            </a:prstGeom>
            <a:noFill/>
            <a:ln w="19050" cap="flat" cmpd="sng">
              <a:solidFill>
                <a:schemeClr val="accent5"/>
              </a:solidFill>
              <a:prstDash val="solid"/>
              <a:round/>
              <a:headEnd type="none" w="med" len="med"/>
              <a:tailEnd type="stealth" w="med" len="med"/>
            </a:ln>
          </p:spPr>
        </p:cxnSp>
        <p:cxnSp>
          <p:nvCxnSpPr>
            <p:cNvPr id="1820" name="Google Shape;1820;p136"/>
            <p:cNvCxnSpPr/>
            <p:nvPr/>
          </p:nvCxnSpPr>
          <p:spPr>
            <a:xfrm flipH="1">
              <a:off x="6352822" y="3852905"/>
              <a:ext cx="315600" cy="565500"/>
            </a:xfrm>
            <a:prstGeom prst="straightConnector1">
              <a:avLst/>
            </a:prstGeom>
            <a:noFill/>
            <a:ln w="19050" cap="flat" cmpd="sng">
              <a:solidFill>
                <a:schemeClr val="accent5"/>
              </a:solidFill>
              <a:prstDash val="solid"/>
              <a:round/>
              <a:headEnd type="none" w="med" len="med"/>
              <a:tailEnd type="stealth" w="med" len="med"/>
            </a:ln>
          </p:spPr>
        </p:cxnSp>
        <p:cxnSp>
          <p:nvCxnSpPr>
            <p:cNvPr id="1821" name="Google Shape;1821;p136"/>
            <p:cNvCxnSpPr/>
            <p:nvPr/>
          </p:nvCxnSpPr>
          <p:spPr>
            <a:xfrm>
              <a:off x="6820822" y="3860426"/>
              <a:ext cx="325800" cy="550200"/>
            </a:xfrm>
            <a:prstGeom prst="straightConnector1">
              <a:avLst/>
            </a:prstGeom>
            <a:noFill/>
            <a:ln w="19050" cap="flat" cmpd="sng">
              <a:solidFill>
                <a:schemeClr val="accent5"/>
              </a:solidFill>
              <a:prstDash val="solid"/>
              <a:round/>
              <a:headEnd type="none" w="med" len="med"/>
              <a:tailEnd type="stealth" w="med" len="med"/>
            </a:ln>
          </p:spPr>
        </p:cxnSp>
      </p:grpSp>
      <p:sp>
        <p:nvSpPr>
          <p:cNvPr id="1822" name="Google Shape;1822;p136"/>
          <p:cNvSpPr/>
          <p:nvPr/>
        </p:nvSpPr>
        <p:spPr>
          <a:xfrm>
            <a:off x="303452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823" name="Google Shape;1823;p136"/>
          <p:cNvSpPr/>
          <p:nvPr/>
        </p:nvSpPr>
        <p:spPr>
          <a:xfrm>
            <a:off x="3418509"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824" name="Google Shape;1824;p136"/>
          <p:cNvSpPr/>
          <p:nvPr/>
        </p:nvSpPr>
        <p:spPr>
          <a:xfrm>
            <a:off x="3802497"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825" name="Google Shape;1825;p136"/>
          <p:cNvSpPr/>
          <p:nvPr/>
        </p:nvSpPr>
        <p:spPr>
          <a:xfrm>
            <a:off x="4186484"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826" name="Google Shape;1826;p136"/>
          <p:cNvSpPr/>
          <p:nvPr/>
        </p:nvSpPr>
        <p:spPr>
          <a:xfrm>
            <a:off x="457047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827" name="Google Shape;1827;p136"/>
          <p:cNvSpPr/>
          <p:nvPr/>
        </p:nvSpPr>
        <p:spPr>
          <a:xfrm>
            <a:off x="4955470"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828" name="Google Shape;1828;p136"/>
          <p:cNvSpPr/>
          <p:nvPr/>
        </p:nvSpPr>
        <p:spPr>
          <a:xfrm>
            <a:off x="5340468"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829" name="Google Shape;1829;p136"/>
          <p:cNvSpPr/>
          <p:nvPr/>
        </p:nvSpPr>
        <p:spPr>
          <a:xfrm>
            <a:off x="5725466"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830" name="Google Shape;1830;p136"/>
          <p:cNvSpPr/>
          <p:nvPr/>
        </p:nvSpPr>
        <p:spPr>
          <a:xfrm>
            <a:off x="2136193"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831" name="Google Shape;1831;p136"/>
          <p:cNvSpPr/>
          <p:nvPr/>
        </p:nvSpPr>
        <p:spPr>
          <a:xfrm>
            <a:off x="2520181"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832" name="Google Shape;1832;p136"/>
          <p:cNvSpPr/>
          <p:nvPr/>
        </p:nvSpPr>
        <p:spPr>
          <a:xfrm>
            <a:off x="290416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833" name="Google Shape;1833;p136"/>
          <p:cNvSpPr/>
          <p:nvPr/>
        </p:nvSpPr>
        <p:spPr>
          <a:xfrm>
            <a:off x="328815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834" name="Google Shape;1834;p136"/>
          <p:cNvSpPr/>
          <p:nvPr/>
        </p:nvSpPr>
        <p:spPr>
          <a:xfrm>
            <a:off x="5468800"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835" name="Google Shape;1835;p136"/>
          <p:cNvSpPr/>
          <p:nvPr/>
        </p:nvSpPr>
        <p:spPr>
          <a:xfrm>
            <a:off x="585379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836" name="Google Shape;1836;p136"/>
          <p:cNvSpPr/>
          <p:nvPr/>
        </p:nvSpPr>
        <p:spPr>
          <a:xfrm>
            <a:off x="623879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837" name="Google Shape;1837;p136"/>
          <p:cNvSpPr/>
          <p:nvPr/>
        </p:nvSpPr>
        <p:spPr>
          <a:xfrm>
            <a:off x="6623794"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838" name="Google Shape;1838;p136"/>
          <p:cNvSpPr/>
          <p:nvPr/>
        </p:nvSpPr>
        <p:spPr>
          <a:xfrm>
            <a:off x="1751195"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839" name="Google Shape;1839;p136"/>
          <p:cNvSpPr/>
          <p:nvPr/>
        </p:nvSpPr>
        <p:spPr>
          <a:xfrm>
            <a:off x="2135183"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840" name="Google Shape;1840;p136"/>
          <p:cNvSpPr/>
          <p:nvPr/>
        </p:nvSpPr>
        <p:spPr>
          <a:xfrm>
            <a:off x="3289166"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841" name="Google Shape;1841;p136"/>
          <p:cNvSpPr/>
          <p:nvPr/>
        </p:nvSpPr>
        <p:spPr>
          <a:xfrm>
            <a:off x="367315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842" name="Google Shape;1842;p136"/>
          <p:cNvSpPr/>
          <p:nvPr/>
        </p:nvSpPr>
        <p:spPr>
          <a:xfrm>
            <a:off x="508380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843" name="Google Shape;1843;p136"/>
          <p:cNvSpPr/>
          <p:nvPr/>
        </p:nvSpPr>
        <p:spPr>
          <a:xfrm>
            <a:off x="5468800"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844" name="Google Shape;1844;p136"/>
          <p:cNvSpPr/>
          <p:nvPr/>
        </p:nvSpPr>
        <p:spPr>
          <a:xfrm>
            <a:off x="662379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845" name="Google Shape;1845;p136"/>
          <p:cNvSpPr/>
          <p:nvPr/>
        </p:nvSpPr>
        <p:spPr>
          <a:xfrm>
            <a:off x="700879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grpSp>
        <p:nvGrpSpPr>
          <p:cNvPr id="1846" name="Google Shape;1846;p136"/>
          <p:cNvGrpSpPr/>
          <p:nvPr/>
        </p:nvGrpSpPr>
        <p:grpSpPr>
          <a:xfrm>
            <a:off x="1681363" y="1641551"/>
            <a:ext cx="5776225" cy="2668541"/>
            <a:chOff x="1681363" y="1641551"/>
            <a:chExt cx="5776225" cy="2668541"/>
          </a:xfrm>
        </p:grpSpPr>
        <p:sp>
          <p:nvSpPr>
            <p:cNvPr id="1847" name="Google Shape;1847;p136"/>
            <p:cNvSpPr txBox="1"/>
            <p:nvPr/>
          </p:nvSpPr>
          <p:spPr>
            <a:xfrm>
              <a:off x="5528737" y="1641551"/>
              <a:ext cx="885900" cy="4857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48" name="Google Shape;1848;p136"/>
            <p:cNvSpPr txBox="1"/>
            <p:nvPr/>
          </p:nvSpPr>
          <p:spPr>
            <a:xfrm>
              <a:off x="3027091" y="2789097"/>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49" name="Google Shape;1849;p136"/>
            <p:cNvSpPr txBox="1"/>
            <p:nvPr/>
          </p:nvSpPr>
          <p:spPr>
            <a:xfrm>
              <a:off x="2720238" y="1641551"/>
              <a:ext cx="885900" cy="4857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50" name="Google Shape;1850;p136"/>
            <p:cNvSpPr txBox="1"/>
            <p:nvPr/>
          </p:nvSpPr>
          <p:spPr>
            <a:xfrm>
              <a:off x="1884338" y="2790007"/>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51" name="Google Shape;1851;p136"/>
            <p:cNvSpPr txBox="1"/>
            <p:nvPr/>
          </p:nvSpPr>
          <p:spPr>
            <a:xfrm>
              <a:off x="5237009" y="2789521"/>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52" name="Google Shape;1852;p136"/>
            <p:cNvSpPr txBox="1"/>
            <p:nvPr/>
          </p:nvSpPr>
          <p:spPr>
            <a:xfrm>
              <a:off x="6379762" y="2788611"/>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53" name="Google Shape;1853;p136"/>
            <p:cNvSpPr txBox="1"/>
            <p:nvPr/>
          </p:nvSpPr>
          <p:spPr>
            <a:xfrm>
              <a:off x="5019633" y="3881338"/>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54" name="Google Shape;1854;p136"/>
            <p:cNvSpPr txBox="1"/>
            <p:nvPr/>
          </p:nvSpPr>
          <p:spPr>
            <a:xfrm>
              <a:off x="6571688" y="3881320"/>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55" name="Google Shape;1855;p136"/>
            <p:cNvSpPr txBox="1"/>
            <p:nvPr/>
          </p:nvSpPr>
          <p:spPr>
            <a:xfrm>
              <a:off x="1681363" y="3889492"/>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sp>
          <p:nvSpPr>
            <p:cNvPr id="1856" name="Google Shape;1856;p136"/>
            <p:cNvSpPr txBox="1"/>
            <p:nvPr/>
          </p:nvSpPr>
          <p:spPr>
            <a:xfrm>
              <a:off x="3225312" y="3888701"/>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Recurse!</a:t>
              </a:r>
              <a:endParaRPr b="1">
                <a:solidFill>
                  <a:schemeClr val="accent5"/>
                </a:solidFill>
                <a:latin typeface="Assistant"/>
                <a:ea typeface="Assistant"/>
                <a:cs typeface="Assistant"/>
                <a:sym typeface="Assistant"/>
              </a:endParaRPr>
            </a:p>
          </p:txBody>
        </p:sp>
      </p:grpSp>
      <p:sp>
        <p:nvSpPr>
          <p:cNvPr id="1857" name="Google Shape;1857;p136"/>
          <p:cNvSpPr txBox="1"/>
          <p:nvPr/>
        </p:nvSpPr>
        <p:spPr>
          <a:xfrm>
            <a:off x="7649700" y="4225125"/>
            <a:ext cx="1182600" cy="8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0000"/>
                </a:solidFill>
                <a:latin typeface="Assistant"/>
                <a:ea typeface="Assistant"/>
                <a:cs typeface="Assistant"/>
                <a:sym typeface="Assistant"/>
              </a:rPr>
              <a:t>This is where we hit our base case!</a:t>
            </a:r>
            <a:endParaRPr>
              <a:solidFill>
                <a:srgbClr val="CC0000"/>
              </a:solidFill>
              <a:latin typeface="Assistant"/>
              <a:ea typeface="Assistant"/>
              <a:cs typeface="Assistant"/>
              <a:sym typeface="Assistant"/>
            </a:endParaRPr>
          </a:p>
        </p:txBody>
      </p:sp>
      <p:sp>
        <p:nvSpPr>
          <p:cNvPr id="1858" name="Google Shape;1858;p136"/>
          <p:cNvSpPr/>
          <p:nvPr/>
        </p:nvSpPr>
        <p:spPr>
          <a:xfrm>
            <a:off x="1546662"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859" name="Google Shape;1859;p136"/>
          <p:cNvSpPr/>
          <p:nvPr/>
        </p:nvSpPr>
        <p:spPr>
          <a:xfrm>
            <a:off x="232314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860" name="Google Shape;1860;p136"/>
          <p:cNvSpPr/>
          <p:nvPr/>
        </p:nvSpPr>
        <p:spPr>
          <a:xfrm>
            <a:off x="309965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861" name="Google Shape;1861;p136"/>
          <p:cNvSpPr/>
          <p:nvPr/>
        </p:nvSpPr>
        <p:spPr>
          <a:xfrm>
            <a:off x="3876161"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862" name="Google Shape;1862;p136"/>
          <p:cNvSpPr/>
          <p:nvPr/>
        </p:nvSpPr>
        <p:spPr>
          <a:xfrm>
            <a:off x="487927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863" name="Google Shape;1863;p136"/>
          <p:cNvSpPr/>
          <p:nvPr/>
        </p:nvSpPr>
        <p:spPr>
          <a:xfrm>
            <a:off x="566130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864" name="Google Shape;1864;p136"/>
          <p:cNvSpPr/>
          <p:nvPr/>
        </p:nvSpPr>
        <p:spPr>
          <a:xfrm>
            <a:off x="6443337"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865" name="Google Shape;1865;p136"/>
          <p:cNvSpPr/>
          <p:nvPr/>
        </p:nvSpPr>
        <p:spPr>
          <a:xfrm>
            <a:off x="7213325"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866" name="Google Shape;1866;p1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Google Shape;1871;p137"/>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MERGE STEPS</a:t>
            </a:r>
            <a:endParaRPr sz="3600">
              <a:solidFill>
                <a:schemeClr val="accent5"/>
              </a:solidFill>
              <a:latin typeface="Lato Light"/>
              <a:ea typeface="Lato Light"/>
              <a:cs typeface="Lato Light"/>
              <a:sym typeface="Lato Light"/>
            </a:endParaRPr>
          </a:p>
        </p:txBody>
      </p:sp>
      <p:sp>
        <p:nvSpPr>
          <p:cNvPr id="1872" name="Google Shape;1872;p137"/>
          <p:cNvSpPr/>
          <p:nvPr/>
        </p:nvSpPr>
        <p:spPr>
          <a:xfrm>
            <a:off x="1546662"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873" name="Google Shape;1873;p137"/>
          <p:cNvSpPr/>
          <p:nvPr/>
        </p:nvSpPr>
        <p:spPr>
          <a:xfrm>
            <a:off x="232314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874" name="Google Shape;1874;p137"/>
          <p:cNvSpPr/>
          <p:nvPr/>
        </p:nvSpPr>
        <p:spPr>
          <a:xfrm>
            <a:off x="309965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875" name="Google Shape;1875;p137"/>
          <p:cNvSpPr/>
          <p:nvPr/>
        </p:nvSpPr>
        <p:spPr>
          <a:xfrm>
            <a:off x="3876161"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876" name="Google Shape;1876;p137"/>
          <p:cNvSpPr/>
          <p:nvPr/>
        </p:nvSpPr>
        <p:spPr>
          <a:xfrm>
            <a:off x="487927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877" name="Google Shape;1877;p137"/>
          <p:cNvSpPr/>
          <p:nvPr/>
        </p:nvSpPr>
        <p:spPr>
          <a:xfrm>
            <a:off x="566130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878" name="Google Shape;1878;p137"/>
          <p:cNvSpPr/>
          <p:nvPr/>
        </p:nvSpPr>
        <p:spPr>
          <a:xfrm>
            <a:off x="6443337"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879" name="Google Shape;1879;p137"/>
          <p:cNvSpPr/>
          <p:nvPr/>
        </p:nvSpPr>
        <p:spPr>
          <a:xfrm>
            <a:off x="7213325"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880" name="Google Shape;1880;p1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138"/>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MERGE STEPS</a:t>
            </a:r>
            <a:endParaRPr sz="3600">
              <a:solidFill>
                <a:schemeClr val="accent5"/>
              </a:solidFill>
              <a:latin typeface="Lato Light"/>
              <a:ea typeface="Lato Light"/>
              <a:cs typeface="Lato Light"/>
              <a:sym typeface="Lato Light"/>
            </a:endParaRPr>
          </a:p>
        </p:txBody>
      </p:sp>
      <p:cxnSp>
        <p:nvCxnSpPr>
          <p:cNvPr id="1886" name="Google Shape;1886;p138"/>
          <p:cNvCxnSpPr/>
          <p:nvPr/>
        </p:nvCxnSpPr>
        <p:spPr>
          <a:xfrm flipH="1">
            <a:off x="1739530" y="3843370"/>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887" name="Google Shape;1887;p138"/>
          <p:cNvCxnSpPr/>
          <p:nvPr/>
        </p:nvCxnSpPr>
        <p:spPr>
          <a:xfrm>
            <a:off x="2207530" y="3850891"/>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888" name="Google Shape;1888;p138"/>
          <p:cNvCxnSpPr/>
          <p:nvPr/>
        </p:nvCxnSpPr>
        <p:spPr>
          <a:xfrm flipH="1">
            <a:off x="3277180" y="3842480"/>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889" name="Google Shape;1889;p138"/>
          <p:cNvCxnSpPr/>
          <p:nvPr/>
        </p:nvCxnSpPr>
        <p:spPr>
          <a:xfrm>
            <a:off x="3745180" y="3850001"/>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890" name="Google Shape;1890;p138"/>
          <p:cNvCxnSpPr/>
          <p:nvPr/>
        </p:nvCxnSpPr>
        <p:spPr>
          <a:xfrm flipH="1">
            <a:off x="5072764" y="3842470"/>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891" name="Google Shape;1891;p138"/>
          <p:cNvCxnSpPr/>
          <p:nvPr/>
        </p:nvCxnSpPr>
        <p:spPr>
          <a:xfrm>
            <a:off x="5540764" y="3849991"/>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892" name="Google Shape;1892;p138"/>
          <p:cNvCxnSpPr/>
          <p:nvPr/>
        </p:nvCxnSpPr>
        <p:spPr>
          <a:xfrm flipH="1">
            <a:off x="6612934" y="3842480"/>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893" name="Google Shape;1893;p138"/>
          <p:cNvCxnSpPr/>
          <p:nvPr/>
        </p:nvCxnSpPr>
        <p:spPr>
          <a:xfrm>
            <a:off x="7080934" y="3850001"/>
            <a:ext cx="325800" cy="550200"/>
          </a:xfrm>
          <a:prstGeom prst="straightConnector1">
            <a:avLst/>
          </a:prstGeom>
          <a:noFill/>
          <a:ln w="19050" cap="flat" cmpd="sng">
            <a:solidFill>
              <a:schemeClr val="accent5"/>
            </a:solidFill>
            <a:prstDash val="solid"/>
            <a:round/>
            <a:headEnd type="stealth" w="med" len="med"/>
            <a:tailEnd type="none" w="med" len="med"/>
          </a:ln>
        </p:spPr>
      </p:cxnSp>
      <p:sp>
        <p:nvSpPr>
          <p:cNvPr id="1894" name="Google Shape;1894;p138"/>
          <p:cNvSpPr/>
          <p:nvPr/>
        </p:nvSpPr>
        <p:spPr>
          <a:xfrm>
            <a:off x="1751195"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895" name="Google Shape;1895;p138"/>
          <p:cNvSpPr/>
          <p:nvPr/>
        </p:nvSpPr>
        <p:spPr>
          <a:xfrm>
            <a:off x="2135183"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896" name="Google Shape;1896;p138"/>
          <p:cNvSpPr/>
          <p:nvPr/>
        </p:nvSpPr>
        <p:spPr>
          <a:xfrm>
            <a:off x="3289166"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897" name="Google Shape;1897;p138"/>
          <p:cNvSpPr/>
          <p:nvPr/>
        </p:nvSpPr>
        <p:spPr>
          <a:xfrm>
            <a:off x="367315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898" name="Google Shape;1898;p138"/>
          <p:cNvSpPr/>
          <p:nvPr/>
        </p:nvSpPr>
        <p:spPr>
          <a:xfrm>
            <a:off x="508380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899" name="Google Shape;1899;p138"/>
          <p:cNvSpPr/>
          <p:nvPr/>
        </p:nvSpPr>
        <p:spPr>
          <a:xfrm>
            <a:off x="5468800"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900" name="Google Shape;1900;p138"/>
          <p:cNvSpPr/>
          <p:nvPr/>
        </p:nvSpPr>
        <p:spPr>
          <a:xfrm>
            <a:off x="662379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901" name="Google Shape;1901;p138"/>
          <p:cNvSpPr/>
          <p:nvPr/>
        </p:nvSpPr>
        <p:spPr>
          <a:xfrm>
            <a:off x="700879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902" name="Google Shape;1902;p138"/>
          <p:cNvSpPr txBox="1"/>
          <p:nvPr/>
        </p:nvSpPr>
        <p:spPr>
          <a:xfrm>
            <a:off x="5019633" y="3922949"/>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03" name="Google Shape;1903;p138"/>
          <p:cNvSpPr txBox="1"/>
          <p:nvPr/>
        </p:nvSpPr>
        <p:spPr>
          <a:xfrm>
            <a:off x="6571688" y="3922931"/>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04" name="Google Shape;1904;p138"/>
          <p:cNvSpPr txBox="1"/>
          <p:nvPr/>
        </p:nvSpPr>
        <p:spPr>
          <a:xfrm>
            <a:off x="1681363" y="3931103"/>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05" name="Google Shape;1905;p138"/>
          <p:cNvSpPr txBox="1"/>
          <p:nvPr/>
        </p:nvSpPr>
        <p:spPr>
          <a:xfrm>
            <a:off x="3225312" y="3930312"/>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 MERGE!</a:t>
            </a:r>
            <a:endParaRPr b="1">
              <a:solidFill>
                <a:schemeClr val="accent5"/>
              </a:solidFill>
              <a:latin typeface="Assistant"/>
              <a:ea typeface="Assistant"/>
              <a:cs typeface="Assistant"/>
              <a:sym typeface="Assistant"/>
            </a:endParaRPr>
          </a:p>
        </p:txBody>
      </p:sp>
      <p:sp>
        <p:nvSpPr>
          <p:cNvPr id="1906" name="Google Shape;1906;p138"/>
          <p:cNvSpPr/>
          <p:nvPr/>
        </p:nvSpPr>
        <p:spPr>
          <a:xfrm>
            <a:off x="1546662"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907" name="Google Shape;1907;p138"/>
          <p:cNvSpPr/>
          <p:nvPr/>
        </p:nvSpPr>
        <p:spPr>
          <a:xfrm>
            <a:off x="232314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908" name="Google Shape;1908;p138"/>
          <p:cNvSpPr/>
          <p:nvPr/>
        </p:nvSpPr>
        <p:spPr>
          <a:xfrm>
            <a:off x="309965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909" name="Google Shape;1909;p138"/>
          <p:cNvSpPr/>
          <p:nvPr/>
        </p:nvSpPr>
        <p:spPr>
          <a:xfrm>
            <a:off x="3876161"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910" name="Google Shape;1910;p138"/>
          <p:cNvSpPr/>
          <p:nvPr/>
        </p:nvSpPr>
        <p:spPr>
          <a:xfrm>
            <a:off x="487927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911" name="Google Shape;1911;p138"/>
          <p:cNvSpPr/>
          <p:nvPr/>
        </p:nvSpPr>
        <p:spPr>
          <a:xfrm>
            <a:off x="566130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912" name="Google Shape;1912;p138"/>
          <p:cNvSpPr/>
          <p:nvPr/>
        </p:nvSpPr>
        <p:spPr>
          <a:xfrm>
            <a:off x="6443337"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913" name="Google Shape;1913;p138"/>
          <p:cNvSpPr/>
          <p:nvPr/>
        </p:nvSpPr>
        <p:spPr>
          <a:xfrm>
            <a:off x="7213325"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914" name="Google Shape;1914;p1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139"/>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MERGE STEPS</a:t>
            </a:r>
            <a:endParaRPr sz="3600">
              <a:solidFill>
                <a:schemeClr val="accent5"/>
              </a:solidFill>
              <a:latin typeface="Lato Light"/>
              <a:ea typeface="Lato Light"/>
              <a:cs typeface="Lato Light"/>
              <a:sym typeface="Lato Light"/>
            </a:endParaRPr>
          </a:p>
        </p:txBody>
      </p:sp>
      <p:cxnSp>
        <p:nvCxnSpPr>
          <p:cNvPr id="1920" name="Google Shape;1920;p139"/>
          <p:cNvCxnSpPr/>
          <p:nvPr/>
        </p:nvCxnSpPr>
        <p:spPr>
          <a:xfrm>
            <a:off x="3297650" y="2811691"/>
            <a:ext cx="373800" cy="527400"/>
          </a:xfrm>
          <a:prstGeom prst="straightConnector1">
            <a:avLst/>
          </a:prstGeom>
          <a:noFill/>
          <a:ln w="19050" cap="flat" cmpd="sng">
            <a:solidFill>
              <a:schemeClr val="accent5"/>
            </a:solidFill>
            <a:prstDash val="solid"/>
            <a:round/>
            <a:headEnd type="stealth" w="med" len="med"/>
            <a:tailEnd type="none" w="med" len="med"/>
          </a:ln>
        </p:spPr>
      </p:cxnSp>
      <p:cxnSp>
        <p:nvCxnSpPr>
          <p:cNvPr id="1921" name="Google Shape;1921;p139"/>
          <p:cNvCxnSpPr/>
          <p:nvPr/>
        </p:nvCxnSpPr>
        <p:spPr>
          <a:xfrm>
            <a:off x="6624110" y="2816290"/>
            <a:ext cx="383400" cy="522600"/>
          </a:xfrm>
          <a:prstGeom prst="straightConnector1">
            <a:avLst/>
          </a:prstGeom>
          <a:noFill/>
          <a:ln w="19050" cap="flat" cmpd="sng">
            <a:solidFill>
              <a:schemeClr val="accent5"/>
            </a:solidFill>
            <a:prstDash val="solid"/>
            <a:round/>
            <a:headEnd type="stealth" w="med" len="med"/>
            <a:tailEnd type="none" w="med" len="med"/>
          </a:ln>
        </p:spPr>
      </p:cxnSp>
      <p:cxnSp>
        <p:nvCxnSpPr>
          <p:cNvPr id="1922" name="Google Shape;1922;p139"/>
          <p:cNvCxnSpPr/>
          <p:nvPr/>
        </p:nvCxnSpPr>
        <p:spPr>
          <a:xfrm flipH="1">
            <a:off x="5476698" y="2798910"/>
            <a:ext cx="377100" cy="540000"/>
          </a:xfrm>
          <a:prstGeom prst="straightConnector1">
            <a:avLst/>
          </a:prstGeom>
          <a:noFill/>
          <a:ln w="19050" cap="flat" cmpd="sng">
            <a:solidFill>
              <a:schemeClr val="accent5"/>
            </a:solidFill>
            <a:prstDash val="solid"/>
            <a:round/>
            <a:headEnd type="stealth" w="med" len="med"/>
            <a:tailEnd type="none" w="med" len="med"/>
          </a:ln>
        </p:spPr>
      </p:cxnSp>
      <p:cxnSp>
        <p:nvCxnSpPr>
          <p:cNvPr id="1923" name="Google Shape;1923;p139"/>
          <p:cNvCxnSpPr/>
          <p:nvPr/>
        </p:nvCxnSpPr>
        <p:spPr>
          <a:xfrm flipH="1">
            <a:off x="2138196" y="2819226"/>
            <a:ext cx="381900" cy="519900"/>
          </a:xfrm>
          <a:prstGeom prst="straightConnector1">
            <a:avLst/>
          </a:prstGeom>
          <a:noFill/>
          <a:ln w="19050" cap="flat" cmpd="sng">
            <a:solidFill>
              <a:schemeClr val="accent5"/>
            </a:solidFill>
            <a:prstDash val="solid"/>
            <a:round/>
            <a:headEnd type="stealth" w="med" len="med"/>
            <a:tailEnd type="none" w="med" len="med"/>
          </a:ln>
        </p:spPr>
      </p:cxnSp>
      <p:cxnSp>
        <p:nvCxnSpPr>
          <p:cNvPr id="1924" name="Google Shape;1924;p139"/>
          <p:cNvCxnSpPr/>
          <p:nvPr/>
        </p:nvCxnSpPr>
        <p:spPr>
          <a:xfrm flipH="1">
            <a:off x="1739530" y="3843370"/>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925" name="Google Shape;1925;p139"/>
          <p:cNvCxnSpPr/>
          <p:nvPr/>
        </p:nvCxnSpPr>
        <p:spPr>
          <a:xfrm>
            <a:off x="2207530" y="3850891"/>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926" name="Google Shape;1926;p139"/>
          <p:cNvCxnSpPr/>
          <p:nvPr/>
        </p:nvCxnSpPr>
        <p:spPr>
          <a:xfrm flipH="1">
            <a:off x="3277180" y="3842480"/>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927" name="Google Shape;1927;p139"/>
          <p:cNvCxnSpPr/>
          <p:nvPr/>
        </p:nvCxnSpPr>
        <p:spPr>
          <a:xfrm>
            <a:off x="3745180" y="3850001"/>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928" name="Google Shape;1928;p139"/>
          <p:cNvCxnSpPr/>
          <p:nvPr/>
        </p:nvCxnSpPr>
        <p:spPr>
          <a:xfrm flipH="1">
            <a:off x="5072764" y="3842470"/>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929" name="Google Shape;1929;p139"/>
          <p:cNvCxnSpPr/>
          <p:nvPr/>
        </p:nvCxnSpPr>
        <p:spPr>
          <a:xfrm>
            <a:off x="5540764" y="3849991"/>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930" name="Google Shape;1930;p139"/>
          <p:cNvCxnSpPr/>
          <p:nvPr/>
        </p:nvCxnSpPr>
        <p:spPr>
          <a:xfrm flipH="1">
            <a:off x="6612934" y="3842480"/>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931" name="Google Shape;1931;p139"/>
          <p:cNvCxnSpPr/>
          <p:nvPr/>
        </p:nvCxnSpPr>
        <p:spPr>
          <a:xfrm>
            <a:off x="7080934" y="3850001"/>
            <a:ext cx="325800" cy="550200"/>
          </a:xfrm>
          <a:prstGeom prst="straightConnector1">
            <a:avLst/>
          </a:prstGeom>
          <a:noFill/>
          <a:ln w="19050" cap="flat" cmpd="sng">
            <a:solidFill>
              <a:schemeClr val="accent5"/>
            </a:solidFill>
            <a:prstDash val="solid"/>
            <a:round/>
            <a:headEnd type="stealth" w="med" len="med"/>
            <a:tailEnd type="none" w="med" len="med"/>
          </a:ln>
        </p:spPr>
      </p:cxnSp>
      <p:sp>
        <p:nvSpPr>
          <p:cNvPr id="1932" name="Google Shape;1932;p139"/>
          <p:cNvSpPr/>
          <p:nvPr/>
        </p:nvSpPr>
        <p:spPr>
          <a:xfrm>
            <a:off x="2136193"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933" name="Google Shape;1933;p139"/>
          <p:cNvSpPr/>
          <p:nvPr/>
        </p:nvSpPr>
        <p:spPr>
          <a:xfrm>
            <a:off x="2520181"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934" name="Google Shape;1934;p139"/>
          <p:cNvSpPr/>
          <p:nvPr/>
        </p:nvSpPr>
        <p:spPr>
          <a:xfrm>
            <a:off x="290416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935" name="Google Shape;1935;p139"/>
          <p:cNvSpPr/>
          <p:nvPr/>
        </p:nvSpPr>
        <p:spPr>
          <a:xfrm>
            <a:off x="328815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936" name="Google Shape;1936;p139"/>
          <p:cNvSpPr/>
          <p:nvPr/>
        </p:nvSpPr>
        <p:spPr>
          <a:xfrm>
            <a:off x="5468800"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937" name="Google Shape;1937;p139"/>
          <p:cNvSpPr/>
          <p:nvPr/>
        </p:nvSpPr>
        <p:spPr>
          <a:xfrm>
            <a:off x="585379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938" name="Google Shape;1938;p139"/>
          <p:cNvSpPr/>
          <p:nvPr/>
        </p:nvSpPr>
        <p:spPr>
          <a:xfrm>
            <a:off x="623879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939" name="Google Shape;1939;p139"/>
          <p:cNvSpPr/>
          <p:nvPr/>
        </p:nvSpPr>
        <p:spPr>
          <a:xfrm>
            <a:off x="6623794"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940" name="Google Shape;1940;p139"/>
          <p:cNvSpPr/>
          <p:nvPr/>
        </p:nvSpPr>
        <p:spPr>
          <a:xfrm>
            <a:off x="1751195"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941" name="Google Shape;1941;p139"/>
          <p:cNvSpPr/>
          <p:nvPr/>
        </p:nvSpPr>
        <p:spPr>
          <a:xfrm>
            <a:off x="2135183"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942" name="Google Shape;1942;p139"/>
          <p:cNvSpPr/>
          <p:nvPr/>
        </p:nvSpPr>
        <p:spPr>
          <a:xfrm>
            <a:off x="3289166"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943" name="Google Shape;1943;p139"/>
          <p:cNvSpPr/>
          <p:nvPr/>
        </p:nvSpPr>
        <p:spPr>
          <a:xfrm>
            <a:off x="367315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944" name="Google Shape;1944;p139"/>
          <p:cNvSpPr/>
          <p:nvPr/>
        </p:nvSpPr>
        <p:spPr>
          <a:xfrm>
            <a:off x="508380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945" name="Google Shape;1945;p139"/>
          <p:cNvSpPr/>
          <p:nvPr/>
        </p:nvSpPr>
        <p:spPr>
          <a:xfrm>
            <a:off x="5468800"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946" name="Google Shape;1946;p139"/>
          <p:cNvSpPr/>
          <p:nvPr/>
        </p:nvSpPr>
        <p:spPr>
          <a:xfrm>
            <a:off x="662379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947" name="Google Shape;1947;p139"/>
          <p:cNvSpPr/>
          <p:nvPr/>
        </p:nvSpPr>
        <p:spPr>
          <a:xfrm>
            <a:off x="700879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948" name="Google Shape;1948;p139"/>
          <p:cNvSpPr txBox="1"/>
          <p:nvPr/>
        </p:nvSpPr>
        <p:spPr>
          <a:xfrm>
            <a:off x="3027091" y="2789097"/>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49" name="Google Shape;1949;p139"/>
          <p:cNvSpPr txBox="1"/>
          <p:nvPr/>
        </p:nvSpPr>
        <p:spPr>
          <a:xfrm>
            <a:off x="1884338" y="2790007"/>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50" name="Google Shape;1950;p139"/>
          <p:cNvSpPr txBox="1"/>
          <p:nvPr/>
        </p:nvSpPr>
        <p:spPr>
          <a:xfrm>
            <a:off x="5237009" y="2789521"/>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51" name="Google Shape;1951;p139"/>
          <p:cNvSpPr txBox="1"/>
          <p:nvPr/>
        </p:nvSpPr>
        <p:spPr>
          <a:xfrm>
            <a:off x="6379762" y="2788611"/>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52" name="Google Shape;1952;p139"/>
          <p:cNvSpPr txBox="1"/>
          <p:nvPr/>
        </p:nvSpPr>
        <p:spPr>
          <a:xfrm>
            <a:off x="5019633" y="3922949"/>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53" name="Google Shape;1953;p139"/>
          <p:cNvSpPr txBox="1"/>
          <p:nvPr/>
        </p:nvSpPr>
        <p:spPr>
          <a:xfrm>
            <a:off x="6571688" y="3922931"/>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54" name="Google Shape;1954;p139"/>
          <p:cNvSpPr txBox="1"/>
          <p:nvPr/>
        </p:nvSpPr>
        <p:spPr>
          <a:xfrm>
            <a:off x="1681363" y="3931103"/>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1955" name="Google Shape;1955;p139"/>
          <p:cNvSpPr txBox="1"/>
          <p:nvPr/>
        </p:nvSpPr>
        <p:spPr>
          <a:xfrm>
            <a:off x="3225312" y="3930312"/>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 MERGE!</a:t>
            </a:r>
            <a:endParaRPr b="1">
              <a:solidFill>
                <a:schemeClr val="accent5"/>
              </a:solidFill>
              <a:latin typeface="Assistant"/>
              <a:ea typeface="Assistant"/>
              <a:cs typeface="Assistant"/>
              <a:sym typeface="Assistant"/>
            </a:endParaRPr>
          </a:p>
        </p:txBody>
      </p:sp>
      <p:sp>
        <p:nvSpPr>
          <p:cNvPr id="1956" name="Google Shape;1956;p139"/>
          <p:cNvSpPr/>
          <p:nvPr/>
        </p:nvSpPr>
        <p:spPr>
          <a:xfrm>
            <a:off x="1546662"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957" name="Google Shape;1957;p139"/>
          <p:cNvSpPr/>
          <p:nvPr/>
        </p:nvSpPr>
        <p:spPr>
          <a:xfrm>
            <a:off x="232314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958" name="Google Shape;1958;p139"/>
          <p:cNvSpPr/>
          <p:nvPr/>
        </p:nvSpPr>
        <p:spPr>
          <a:xfrm>
            <a:off x="309965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959" name="Google Shape;1959;p139"/>
          <p:cNvSpPr/>
          <p:nvPr/>
        </p:nvSpPr>
        <p:spPr>
          <a:xfrm>
            <a:off x="3876161"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960" name="Google Shape;1960;p139"/>
          <p:cNvSpPr/>
          <p:nvPr/>
        </p:nvSpPr>
        <p:spPr>
          <a:xfrm>
            <a:off x="487927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961" name="Google Shape;1961;p139"/>
          <p:cNvSpPr/>
          <p:nvPr/>
        </p:nvSpPr>
        <p:spPr>
          <a:xfrm>
            <a:off x="566130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962" name="Google Shape;1962;p139"/>
          <p:cNvSpPr/>
          <p:nvPr/>
        </p:nvSpPr>
        <p:spPr>
          <a:xfrm>
            <a:off x="6443337"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963" name="Google Shape;1963;p139"/>
          <p:cNvSpPr/>
          <p:nvPr/>
        </p:nvSpPr>
        <p:spPr>
          <a:xfrm>
            <a:off x="7213325"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964" name="Google Shape;1964;p1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140"/>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MERGE STEPS</a:t>
            </a:r>
            <a:endParaRPr sz="3600">
              <a:solidFill>
                <a:schemeClr val="accent5"/>
              </a:solidFill>
              <a:latin typeface="Lato Light"/>
              <a:ea typeface="Lato Light"/>
              <a:cs typeface="Lato Light"/>
              <a:sym typeface="Lato Light"/>
            </a:endParaRPr>
          </a:p>
        </p:txBody>
      </p:sp>
      <p:grpSp>
        <p:nvGrpSpPr>
          <p:cNvPr id="1970" name="Google Shape;1970;p140"/>
          <p:cNvGrpSpPr/>
          <p:nvPr/>
        </p:nvGrpSpPr>
        <p:grpSpPr>
          <a:xfrm>
            <a:off x="1739530" y="1688489"/>
            <a:ext cx="5667204" cy="2720381"/>
            <a:chOff x="1479418" y="1698914"/>
            <a:chExt cx="5667204" cy="2720381"/>
          </a:xfrm>
        </p:grpSpPr>
        <p:cxnSp>
          <p:nvCxnSpPr>
            <p:cNvPr id="1971" name="Google Shape;1971;p140"/>
            <p:cNvCxnSpPr/>
            <p:nvPr/>
          </p:nvCxnSpPr>
          <p:spPr>
            <a:xfrm flipH="1">
              <a:off x="2650945" y="1698914"/>
              <a:ext cx="632100" cy="505200"/>
            </a:xfrm>
            <a:prstGeom prst="straightConnector1">
              <a:avLst/>
            </a:prstGeom>
            <a:noFill/>
            <a:ln w="19050" cap="flat" cmpd="sng">
              <a:solidFill>
                <a:schemeClr val="accent5"/>
              </a:solidFill>
              <a:prstDash val="solid"/>
              <a:round/>
              <a:headEnd type="stealth" w="med" len="med"/>
              <a:tailEnd type="none" w="med" len="med"/>
            </a:ln>
          </p:spPr>
        </p:cxnSp>
        <p:cxnSp>
          <p:nvCxnSpPr>
            <p:cNvPr id="1972" name="Google Shape;1972;p140"/>
            <p:cNvCxnSpPr/>
            <p:nvPr/>
          </p:nvCxnSpPr>
          <p:spPr>
            <a:xfrm>
              <a:off x="5343399" y="1698914"/>
              <a:ext cx="640500" cy="505200"/>
            </a:xfrm>
            <a:prstGeom prst="straightConnector1">
              <a:avLst/>
            </a:prstGeom>
            <a:noFill/>
            <a:ln w="19050" cap="flat" cmpd="sng">
              <a:solidFill>
                <a:schemeClr val="accent5"/>
              </a:solidFill>
              <a:prstDash val="solid"/>
              <a:round/>
              <a:headEnd type="stealth" w="med" len="med"/>
              <a:tailEnd type="none" w="med" len="med"/>
            </a:ln>
          </p:spPr>
        </p:cxnSp>
        <p:cxnSp>
          <p:nvCxnSpPr>
            <p:cNvPr id="1973" name="Google Shape;1973;p140"/>
            <p:cNvCxnSpPr/>
            <p:nvPr/>
          </p:nvCxnSpPr>
          <p:spPr>
            <a:xfrm>
              <a:off x="3037538" y="2822116"/>
              <a:ext cx="373800" cy="527400"/>
            </a:xfrm>
            <a:prstGeom prst="straightConnector1">
              <a:avLst/>
            </a:prstGeom>
            <a:noFill/>
            <a:ln w="19050" cap="flat" cmpd="sng">
              <a:solidFill>
                <a:schemeClr val="accent5"/>
              </a:solidFill>
              <a:prstDash val="solid"/>
              <a:round/>
              <a:headEnd type="stealth" w="med" len="med"/>
              <a:tailEnd type="none" w="med" len="med"/>
            </a:ln>
          </p:spPr>
        </p:cxnSp>
        <p:cxnSp>
          <p:nvCxnSpPr>
            <p:cNvPr id="1974" name="Google Shape;1974;p140"/>
            <p:cNvCxnSpPr/>
            <p:nvPr/>
          </p:nvCxnSpPr>
          <p:spPr>
            <a:xfrm>
              <a:off x="6363998" y="2826715"/>
              <a:ext cx="383400" cy="522600"/>
            </a:xfrm>
            <a:prstGeom prst="straightConnector1">
              <a:avLst/>
            </a:prstGeom>
            <a:noFill/>
            <a:ln w="19050" cap="flat" cmpd="sng">
              <a:solidFill>
                <a:schemeClr val="accent5"/>
              </a:solidFill>
              <a:prstDash val="solid"/>
              <a:round/>
              <a:headEnd type="stealth" w="med" len="med"/>
              <a:tailEnd type="none" w="med" len="med"/>
            </a:ln>
          </p:spPr>
        </p:cxnSp>
        <p:cxnSp>
          <p:nvCxnSpPr>
            <p:cNvPr id="1975" name="Google Shape;1975;p140"/>
            <p:cNvCxnSpPr/>
            <p:nvPr/>
          </p:nvCxnSpPr>
          <p:spPr>
            <a:xfrm flipH="1">
              <a:off x="5216586" y="2809335"/>
              <a:ext cx="377100" cy="540000"/>
            </a:xfrm>
            <a:prstGeom prst="straightConnector1">
              <a:avLst/>
            </a:prstGeom>
            <a:noFill/>
            <a:ln w="19050" cap="flat" cmpd="sng">
              <a:solidFill>
                <a:schemeClr val="accent5"/>
              </a:solidFill>
              <a:prstDash val="solid"/>
              <a:round/>
              <a:headEnd type="stealth" w="med" len="med"/>
              <a:tailEnd type="none" w="med" len="med"/>
            </a:ln>
          </p:spPr>
        </p:cxnSp>
        <p:cxnSp>
          <p:nvCxnSpPr>
            <p:cNvPr id="1976" name="Google Shape;1976;p140"/>
            <p:cNvCxnSpPr/>
            <p:nvPr/>
          </p:nvCxnSpPr>
          <p:spPr>
            <a:xfrm flipH="1">
              <a:off x="1878084" y="2829651"/>
              <a:ext cx="381900" cy="519900"/>
            </a:xfrm>
            <a:prstGeom prst="straightConnector1">
              <a:avLst/>
            </a:prstGeom>
            <a:noFill/>
            <a:ln w="19050" cap="flat" cmpd="sng">
              <a:solidFill>
                <a:schemeClr val="accent5"/>
              </a:solidFill>
              <a:prstDash val="solid"/>
              <a:round/>
              <a:headEnd type="stealth" w="med" len="med"/>
              <a:tailEnd type="none" w="med" len="med"/>
            </a:ln>
          </p:spPr>
        </p:cxnSp>
        <p:cxnSp>
          <p:nvCxnSpPr>
            <p:cNvPr id="1977" name="Google Shape;1977;p140"/>
            <p:cNvCxnSpPr/>
            <p:nvPr/>
          </p:nvCxnSpPr>
          <p:spPr>
            <a:xfrm flipH="1">
              <a:off x="1479418" y="3853795"/>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978" name="Google Shape;1978;p140"/>
            <p:cNvCxnSpPr/>
            <p:nvPr/>
          </p:nvCxnSpPr>
          <p:spPr>
            <a:xfrm>
              <a:off x="1947418" y="3861316"/>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979" name="Google Shape;1979;p140"/>
            <p:cNvCxnSpPr/>
            <p:nvPr/>
          </p:nvCxnSpPr>
          <p:spPr>
            <a:xfrm flipH="1">
              <a:off x="3017067" y="3852905"/>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980" name="Google Shape;1980;p140"/>
            <p:cNvCxnSpPr/>
            <p:nvPr/>
          </p:nvCxnSpPr>
          <p:spPr>
            <a:xfrm>
              <a:off x="3485067" y="3860426"/>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981" name="Google Shape;1981;p140"/>
            <p:cNvCxnSpPr/>
            <p:nvPr/>
          </p:nvCxnSpPr>
          <p:spPr>
            <a:xfrm flipH="1">
              <a:off x="4812651" y="3852895"/>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982" name="Google Shape;1982;p140"/>
            <p:cNvCxnSpPr/>
            <p:nvPr/>
          </p:nvCxnSpPr>
          <p:spPr>
            <a:xfrm>
              <a:off x="5280651" y="3860416"/>
              <a:ext cx="325800" cy="550200"/>
            </a:xfrm>
            <a:prstGeom prst="straightConnector1">
              <a:avLst/>
            </a:prstGeom>
            <a:noFill/>
            <a:ln w="19050" cap="flat" cmpd="sng">
              <a:solidFill>
                <a:schemeClr val="accent5"/>
              </a:solidFill>
              <a:prstDash val="solid"/>
              <a:round/>
              <a:headEnd type="stealth" w="med" len="med"/>
              <a:tailEnd type="none" w="med" len="med"/>
            </a:ln>
          </p:spPr>
        </p:cxnSp>
        <p:cxnSp>
          <p:nvCxnSpPr>
            <p:cNvPr id="1983" name="Google Shape;1983;p140"/>
            <p:cNvCxnSpPr/>
            <p:nvPr/>
          </p:nvCxnSpPr>
          <p:spPr>
            <a:xfrm flipH="1">
              <a:off x="6352822" y="3852905"/>
              <a:ext cx="315600" cy="565500"/>
            </a:xfrm>
            <a:prstGeom prst="straightConnector1">
              <a:avLst/>
            </a:prstGeom>
            <a:noFill/>
            <a:ln w="19050" cap="flat" cmpd="sng">
              <a:solidFill>
                <a:schemeClr val="accent5"/>
              </a:solidFill>
              <a:prstDash val="solid"/>
              <a:round/>
              <a:headEnd type="stealth" w="med" len="med"/>
              <a:tailEnd type="none" w="med" len="med"/>
            </a:ln>
          </p:spPr>
        </p:cxnSp>
        <p:cxnSp>
          <p:nvCxnSpPr>
            <p:cNvPr id="1984" name="Google Shape;1984;p140"/>
            <p:cNvCxnSpPr/>
            <p:nvPr/>
          </p:nvCxnSpPr>
          <p:spPr>
            <a:xfrm>
              <a:off x="6820822" y="3860426"/>
              <a:ext cx="325800" cy="550200"/>
            </a:xfrm>
            <a:prstGeom prst="straightConnector1">
              <a:avLst/>
            </a:prstGeom>
            <a:noFill/>
            <a:ln w="19050" cap="flat" cmpd="sng">
              <a:solidFill>
                <a:schemeClr val="accent5"/>
              </a:solidFill>
              <a:prstDash val="solid"/>
              <a:round/>
              <a:headEnd type="stealth" w="med" len="med"/>
              <a:tailEnd type="none" w="med" len="med"/>
            </a:ln>
          </p:spPr>
        </p:cxnSp>
      </p:grpSp>
      <p:sp>
        <p:nvSpPr>
          <p:cNvPr id="1985" name="Google Shape;1985;p140"/>
          <p:cNvSpPr/>
          <p:nvPr/>
        </p:nvSpPr>
        <p:spPr>
          <a:xfrm>
            <a:off x="303452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986" name="Google Shape;1986;p140"/>
          <p:cNvSpPr/>
          <p:nvPr/>
        </p:nvSpPr>
        <p:spPr>
          <a:xfrm>
            <a:off x="3418509"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987" name="Google Shape;1987;p140"/>
          <p:cNvSpPr/>
          <p:nvPr/>
        </p:nvSpPr>
        <p:spPr>
          <a:xfrm>
            <a:off x="3802497"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988" name="Google Shape;1988;p140"/>
          <p:cNvSpPr/>
          <p:nvPr/>
        </p:nvSpPr>
        <p:spPr>
          <a:xfrm>
            <a:off x="4186484"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989" name="Google Shape;1989;p140"/>
          <p:cNvSpPr/>
          <p:nvPr/>
        </p:nvSpPr>
        <p:spPr>
          <a:xfrm>
            <a:off x="4570472"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1990" name="Google Shape;1990;p140"/>
          <p:cNvSpPr/>
          <p:nvPr/>
        </p:nvSpPr>
        <p:spPr>
          <a:xfrm>
            <a:off x="4955470"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991" name="Google Shape;1991;p140"/>
          <p:cNvSpPr/>
          <p:nvPr/>
        </p:nvSpPr>
        <p:spPr>
          <a:xfrm>
            <a:off x="5340468"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1992" name="Google Shape;1992;p140"/>
          <p:cNvSpPr/>
          <p:nvPr/>
        </p:nvSpPr>
        <p:spPr>
          <a:xfrm>
            <a:off x="5725466" y="1202400"/>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993" name="Google Shape;1993;p140"/>
          <p:cNvSpPr/>
          <p:nvPr/>
        </p:nvSpPr>
        <p:spPr>
          <a:xfrm>
            <a:off x="2136193"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1994" name="Google Shape;1994;p140"/>
          <p:cNvSpPr/>
          <p:nvPr/>
        </p:nvSpPr>
        <p:spPr>
          <a:xfrm>
            <a:off x="2520181"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1995" name="Google Shape;1995;p140"/>
          <p:cNvSpPr/>
          <p:nvPr/>
        </p:nvSpPr>
        <p:spPr>
          <a:xfrm>
            <a:off x="290416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1996" name="Google Shape;1996;p140"/>
          <p:cNvSpPr/>
          <p:nvPr/>
        </p:nvSpPr>
        <p:spPr>
          <a:xfrm>
            <a:off x="328815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1997" name="Google Shape;1997;p140"/>
          <p:cNvSpPr/>
          <p:nvPr/>
        </p:nvSpPr>
        <p:spPr>
          <a:xfrm>
            <a:off x="5468800"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1998" name="Google Shape;1998;p140"/>
          <p:cNvSpPr/>
          <p:nvPr/>
        </p:nvSpPr>
        <p:spPr>
          <a:xfrm>
            <a:off x="5853798"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1999" name="Google Shape;1999;p140"/>
          <p:cNvSpPr/>
          <p:nvPr/>
        </p:nvSpPr>
        <p:spPr>
          <a:xfrm>
            <a:off x="6238796"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2000" name="Google Shape;2000;p140"/>
          <p:cNvSpPr/>
          <p:nvPr/>
        </p:nvSpPr>
        <p:spPr>
          <a:xfrm>
            <a:off x="6623794" y="2335897"/>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2001" name="Google Shape;2001;p140"/>
          <p:cNvSpPr/>
          <p:nvPr/>
        </p:nvSpPr>
        <p:spPr>
          <a:xfrm>
            <a:off x="1751195"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2002" name="Google Shape;2002;p140"/>
          <p:cNvSpPr/>
          <p:nvPr/>
        </p:nvSpPr>
        <p:spPr>
          <a:xfrm>
            <a:off x="2135183"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2003" name="Google Shape;2003;p140"/>
          <p:cNvSpPr/>
          <p:nvPr/>
        </p:nvSpPr>
        <p:spPr>
          <a:xfrm>
            <a:off x="3289166"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2004" name="Google Shape;2004;p140"/>
          <p:cNvSpPr/>
          <p:nvPr/>
        </p:nvSpPr>
        <p:spPr>
          <a:xfrm>
            <a:off x="367315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2005" name="Google Shape;2005;p140"/>
          <p:cNvSpPr/>
          <p:nvPr/>
        </p:nvSpPr>
        <p:spPr>
          <a:xfrm>
            <a:off x="508380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2006" name="Google Shape;2006;p140"/>
          <p:cNvSpPr/>
          <p:nvPr/>
        </p:nvSpPr>
        <p:spPr>
          <a:xfrm>
            <a:off x="5468800"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2007" name="Google Shape;2007;p140"/>
          <p:cNvSpPr/>
          <p:nvPr/>
        </p:nvSpPr>
        <p:spPr>
          <a:xfrm>
            <a:off x="6623794"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2008" name="Google Shape;2008;p140"/>
          <p:cNvSpPr/>
          <p:nvPr/>
        </p:nvSpPr>
        <p:spPr>
          <a:xfrm>
            <a:off x="7008792" y="3409736"/>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grpSp>
        <p:nvGrpSpPr>
          <p:cNvPr id="2009" name="Google Shape;2009;p140"/>
          <p:cNvGrpSpPr/>
          <p:nvPr/>
        </p:nvGrpSpPr>
        <p:grpSpPr>
          <a:xfrm>
            <a:off x="1681363" y="1641551"/>
            <a:ext cx="5776225" cy="2710152"/>
            <a:chOff x="1681363" y="1641551"/>
            <a:chExt cx="5776225" cy="2710152"/>
          </a:xfrm>
        </p:grpSpPr>
        <p:sp>
          <p:nvSpPr>
            <p:cNvPr id="2010" name="Google Shape;2010;p140"/>
            <p:cNvSpPr txBox="1"/>
            <p:nvPr/>
          </p:nvSpPr>
          <p:spPr>
            <a:xfrm>
              <a:off x="5528737" y="1641551"/>
              <a:ext cx="885900" cy="4857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1" name="Google Shape;2011;p140"/>
            <p:cNvSpPr txBox="1"/>
            <p:nvPr/>
          </p:nvSpPr>
          <p:spPr>
            <a:xfrm>
              <a:off x="3027091" y="2789097"/>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2" name="Google Shape;2012;p140"/>
            <p:cNvSpPr txBox="1"/>
            <p:nvPr/>
          </p:nvSpPr>
          <p:spPr>
            <a:xfrm>
              <a:off x="2720238" y="1641551"/>
              <a:ext cx="885900" cy="4857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3" name="Google Shape;2013;p140"/>
            <p:cNvSpPr txBox="1"/>
            <p:nvPr/>
          </p:nvSpPr>
          <p:spPr>
            <a:xfrm>
              <a:off x="1884338" y="2790007"/>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4" name="Google Shape;2014;p140"/>
            <p:cNvSpPr txBox="1"/>
            <p:nvPr/>
          </p:nvSpPr>
          <p:spPr>
            <a:xfrm>
              <a:off x="5237009" y="2789521"/>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5" name="Google Shape;2015;p140"/>
            <p:cNvSpPr txBox="1"/>
            <p:nvPr/>
          </p:nvSpPr>
          <p:spPr>
            <a:xfrm>
              <a:off x="6379762" y="2788611"/>
              <a:ext cx="885900" cy="4842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6" name="Google Shape;2016;p140"/>
            <p:cNvSpPr txBox="1"/>
            <p:nvPr/>
          </p:nvSpPr>
          <p:spPr>
            <a:xfrm>
              <a:off x="5019633" y="3922949"/>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7" name="Google Shape;2017;p140"/>
            <p:cNvSpPr txBox="1"/>
            <p:nvPr/>
          </p:nvSpPr>
          <p:spPr>
            <a:xfrm>
              <a:off x="6571688" y="3922931"/>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8" name="Google Shape;2018;p140"/>
            <p:cNvSpPr txBox="1"/>
            <p:nvPr/>
          </p:nvSpPr>
          <p:spPr>
            <a:xfrm>
              <a:off x="1681363" y="3931103"/>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MERGE!</a:t>
              </a:r>
              <a:endParaRPr b="1">
                <a:solidFill>
                  <a:schemeClr val="accent5"/>
                </a:solidFill>
                <a:latin typeface="Assistant"/>
                <a:ea typeface="Assistant"/>
                <a:cs typeface="Assistant"/>
                <a:sym typeface="Assistant"/>
              </a:endParaRPr>
            </a:p>
          </p:txBody>
        </p:sp>
        <p:sp>
          <p:nvSpPr>
            <p:cNvPr id="2019" name="Google Shape;2019;p140"/>
            <p:cNvSpPr txBox="1"/>
            <p:nvPr/>
          </p:nvSpPr>
          <p:spPr>
            <a:xfrm>
              <a:off x="3225312" y="3930312"/>
              <a:ext cx="885900" cy="420600"/>
            </a:xfrm>
            <a:prstGeom prst="rect">
              <a:avLst/>
            </a:prstGeom>
            <a:gradFill>
              <a:gsLst>
                <a:gs pos="0">
                  <a:srgbClr val="F3F3F3"/>
                </a:gs>
                <a:gs pos="0">
                  <a:srgbClr val="FFFFFF">
                    <a:alpha val="0"/>
                  </a:srgbClr>
                </a:gs>
                <a:gs pos="50000">
                  <a:srgbClr val="F3F3F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Assistant"/>
                  <a:ea typeface="Assistant"/>
                  <a:cs typeface="Assistant"/>
                  <a:sym typeface="Assistant"/>
                </a:rPr>
                <a:t> MERGE!</a:t>
              </a:r>
              <a:endParaRPr b="1">
                <a:solidFill>
                  <a:schemeClr val="accent5"/>
                </a:solidFill>
                <a:latin typeface="Assistant"/>
                <a:ea typeface="Assistant"/>
                <a:cs typeface="Assistant"/>
                <a:sym typeface="Assistant"/>
              </a:endParaRPr>
            </a:p>
          </p:txBody>
        </p:sp>
      </p:grpSp>
      <p:sp>
        <p:nvSpPr>
          <p:cNvPr id="2020" name="Google Shape;2020;p140"/>
          <p:cNvSpPr/>
          <p:nvPr/>
        </p:nvSpPr>
        <p:spPr>
          <a:xfrm>
            <a:off x="1546662"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3</a:t>
            </a:r>
            <a:endParaRPr sz="2100">
              <a:latin typeface="Assistant"/>
              <a:ea typeface="Assistant"/>
              <a:cs typeface="Assistant"/>
              <a:sym typeface="Assistant"/>
            </a:endParaRPr>
          </a:p>
        </p:txBody>
      </p:sp>
      <p:sp>
        <p:nvSpPr>
          <p:cNvPr id="2021" name="Google Shape;2021;p140"/>
          <p:cNvSpPr/>
          <p:nvPr/>
        </p:nvSpPr>
        <p:spPr>
          <a:xfrm>
            <a:off x="232314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2</a:t>
            </a:r>
            <a:endParaRPr sz="2100">
              <a:latin typeface="Assistant"/>
              <a:ea typeface="Assistant"/>
              <a:cs typeface="Assistant"/>
              <a:sym typeface="Assistant"/>
            </a:endParaRPr>
          </a:p>
        </p:txBody>
      </p:sp>
      <p:sp>
        <p:nvSpPr>
          <p:cNvPr id="2022" name="Google Shape;2022;p140"/>
          <p:cNvSpPr/>
          <p:nvPr/>
        </p:nvSpPr>
        <p:spPr>
          <a:xfrm>
            <a:off x="309965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6</a:t>
            </a:r>
            <a:endParaRPr sz="2100">
              <a:latin typeface="Assistant"/>
              <a:ea typeface="Assistant"/>
              <a:cs typeface="Assistant"/>
              <a:sym typeface="Assistant"/>
            </a:endParaRPr>
          </a:p>
        </p:txBody>
      </p:sp>
      <p:sp>
        <p:nvSpPr>
          <p:cNvPr id="2023" name="Google Shape;2023;p140"/>
          <p:cNvSpPr/>
          <p:nvPr/>
        </p:nvSpPr>
        <p:spPr>
          <a:xfrm>
            <a:off x="3876161"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8</a:t>
            </a:r>
            <a:endParaRPr sz="2100">
              <a:latin typeface="Assistant"/>
              <a:ea typeface="Assistant"/>
              <a:cs typeface="Assistant"/>
              <a:sym typeface="Assistant"/>
            </a:endParaRPr>
          </a:p>
        </p:txBody>
      </p:sp>
      <p:sp>
        <p:nvSpPr>
          <p:cNvPr id="2024" name="Google Shape;2024;p140"/>
          <p:cNvSpPr/>
          <p:nvPr/>
        </p:nvSpPr>
        <p:spPr>
          <a:xfrm>
            <a:off x="4879270"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1</a:t>
            </a:r>
            <a:endParaRPr sz="2100">
              <a:latin typeface="Assistant"/>
              <a:ea typeface="Assistant"/>
              <a:cs typeface="Assistant"/>
              <a:sym typeface="Assistant"/>
            </a:endParaRPr>
          </a:p>
        </p:txBody>
      </p:sp>
      <p:sp>
        <p:nvSpPr>
          <p:cNvPr id="2025" name="Google Shape;2025;p140"/>
          <p:cNvSpPr/>
          <p:nvPr/>
        </p:nvSpPr>
        <p:spPr>
          <a:xfrm>
            <a:off x="5661308"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5</a:t>
            </a:r>
            <a:endParaRPr sz="2100">
              <a:latin typeface="Assistant"/>
              <a:ea typeface="Assistant"/>
              <a:cs typeface="Assistant"/>
              <a:sym typeface="Assistant"/>
            </a:endParaRPr>
          </a:p>
        </p:txBody>
      </p:sp>
      <p:sp>
        <p:nvSpPr>
          <p:cNvPr id="2026" name="Google Shape;2026;p140"/>
          <p:cNvSpPr/>
          <p:nvPr/>
        </p:nvSpPr>
        <p:spPr>
          <a:xfrm>
            <a:off x="6443337"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4</a:t>
            </a:r>
            <a:endParaRPr sz="2100">
              <a:latin typeface="Assistant"/>
              <a:ea typeface="Assistant"/>
              <a:cs typeface="Assistant"/>
              <a:sym typeface="Assistant"/>
            </a:endParaRPr>
          </a:p>
        </p:txBody>
      </p:sp>
      <p:sp>
        <p:nvSpPr>
          <p:cNvPr id="2027" name="Google Shape;2027;p140"/>
          <p:cNvSpPr/>
          <p:nvPr/>
        </p:nvSpPr>
        <p:spPr>
          <a:xfrm>
            <a:off x="7213325" y="4483575"/>
            <a:ext cx="384000" cy="357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Assistant"/>
                <a:ea typeface="Assistant"/>
                <a:cs typeface="Assistant"/>
                <a:sym typeface="Assistant"/>
              </a:rPr>
              <a:t>7</a:t>
            </a:r>
            <a:endParaRPr sz="2100">
              <a:latin typeface="Assistant"/>
              <a:ea typeface="Assistant"/>
              <a:cs typeface="Assistant"/>
              <a:sym typeface="Assistant"/>
            </a:endParaRPr>
          </a:p>
        </p:txBody>
      </p:sp>
      <p:sp>
        <p:nvSpPr>
          <p:cNvPr id="2028" name="Google Shape;2028;p140"/>
          <p:cNvSpPr txBox="1"/>
          <p:nvPr/>
        </p:nvSpPr>
        <p:spPr>
          <a:xfrm>
            <a:off x="6237800" y="1202400"/>
            <a:ext cx="25932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C0000"/>
                </a:solidFill>
                <a:latin typeface="Assistant"/>
                <a:ea typeface="Assistant"/>
                <a:cs typeface="Assistant"/>
                <a:sym typeface="Assistant"/>
              </a:rPr>
              <a:t>We have a sorted sequence!</a:t>
            </a:r>
            <a:endParaRPr>
              <a:solidFill>
                <a:srgbClr val="CC0000"/>
              </a:solidFill>
              <a:latin typeface="Assistant"/>
              <a:ea typeface="Assistant"/>
              <a:cs typeface="Assistant"/>
              <a:sym typeface="Assistant"/>
            </a:endParaRPr>
          </a:p>
        </p:txBody>
      </p:sp>
      <p:sp>
        <p:nvSpPr>
          <p:cNvPr id="2029" name="Google Shape;2029;p1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141"/>
          <p:cNvSpPr txBox="1">
            <a:spLocks noGrp="1"/>
          </p:cNvSpPr>
          <p:nvPr>
            <p:ph type="title" idx="4294967295"/>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MERGESORT: DOES IT WORK?</a:t>
            </a:r>
            <a:endParaRPr sz="3600">
              <a:solidFill>
                <a:schemeClr val="accent5"/>
              </a:solidFill>
              <a:latin typeface="Lato Light"/>
              <a:ea typeface="Lato Light"/>
              <a:cs typeface="Lato Light"/>
              <a:sym typeface="Lato Light"/>
            </a:endParaRPr>
          </a:p>
        </p:txBody>
      </p:sp>
      <p:sp>
        <p:nvSpPr>
          <p:cNvPr id="2035" name="Google Shape;2035;p141"/>
          <p:cNvSpPr/>
          <p:nvPr/>
        </p:nvSpPr>
        <p:spPr>
          <a:xfrm>
            <a:off x="717800" y="1664425"/>
            <a:ext cx="7843800" cy="21141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Assistant"/>
                <a:ea typeface="Assistant"/>
                <a:cs typeface="Assistant"/>
                <a:sym typeface="Assistant"/>
              </a:rPr>
              <a:t>HERE’S WHAT WE FOCUS ON:</a:t>
            </a:r>
            <a:endParaRPr sz="1600" b="1">
              <a:solidFill>
                <a:schemeClr val="dk1"/>
              </a:solidFill>
              <a:latin typeface="Assistant"/>
              <a:ea typeface="Assistant"/>
              <a:cs typeface="Assistant"/>
              <a:sym typeface="Assistant"/>
            </a:endParaRPr>
          </a:p>
          <a:p>
            <a:pPr marL="0" lvl="0" indent="0" algn="ctr" rtl="0">
              <a:spcBef>
                <a:spcPts val="0"/>
              </a:spcBef>
              <a:spcAft>
                <a:spcPts val="0"/>
              </a:spcAft>
              <a:buNone/>
            </a:pPr>
            <a:endParaRPr sz="1000" b="1">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a:solidFill>
                  <a:schemeClr val="dk1"/>
                </a:solidFill>
                <a:latin typeface="Assistant"/>
                <a:ea typeface="Assistant"/>
                <a:cs typeface="Assistant"/>
                <a:sym typeface="Assistant"/>
              </a:rPr>
              <a:t>Whenever we make two “child” recursive calls, as long as those calls successfully sort our left and right halves, we’ll safely merge them to create a fully sorted array.</a:t>
            </a:r>
            <a:endParaRPr sz="1600">
              <a:solidFill>
                <a:schemeClr val="dk1"/>
              </a:solidFill>
              <a:latin typeface="Assistant"/>
              <a:ea typeface="Assistant"/>
              <a:cs typeface="Assistant"/>
              <a:sym typeface="Assistant"/>
            </a:endParaRPr>
          </a:p>
          <a:p>
            <a:pPr marL="0" lvl="0" indent="0" algn="ctr" rtl="0">
              <a:spcBef>
                <a:spcPts val="0"/>
              </a:spcBef>
              <a:spcAft>
                <a:spcPts val="0"/>
              </a:spcAft>
              <a:buNone/>
            </a:pPr>
            <a:endParaRPr sz="700">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i="1">
                <a:solidFill>
                  <a:schemeClr val="dk1"/>
                </a:solidFill>
                <a:latin typeface="Assistant"/>
                <a:ea typeface="Assistant"/>
                <a:cs typeface="Assistant"/>
                <a:sym typeface="Assistant"/>
              </a:rPr>
              <a:t>In other words: as long as our recursive calls work on arrays of </a:t>
            </a:r>
            <a:r>
              <a:rPr lang="en" sz="1600" i="1" u="sng">
                <a:solidFill>
                  <a:schemeClr val="dk1"/>
                </a:solidFill>
                <a:latin typeface="Assistant"/>
                <a:ea typeface="Assistant"/>
                <a:cs typeface="Assistant"/>
                <a:sym typeface="Assistant"/>
              </a:rPr>
              <a:t>smaller</a:t>
            </a:r>
            <a:r>
              <a:rPr lang="en" sz="1600" i="1">
                <a:solidFill>
                  <a:schemeClr val="dk1"/>
                </a:solidFill>
                <a:latin typeface="Assistant"/>
                <a:ea typeface="Assistant"/>
                <a:cs typeface="Assistant"/>
                <a:sym typeface="Assistant"/>
              </a:rPr>
              <a:t> lengths, </a:t>
            </a:r>
            <a:endParaRPr sz="1600" i="1">
              <a:solidFill>
                <a:schemeClr val="dk1"/>
              </a:solidFill>
              <a:latin typeface="Assistant"/>
              <a:ea typeface="Assistant"/>
              <a:cs typeface="Assistant"/>
              <a:sym typeface="Assistant"/>
            </a:endParaRPr>
          </a:p>
          <a:p>
            <a:pPr marL="0" lvl="0" indent="0" algn="ctr" rtl="0">
              <a:spcBef>
                <a:spcPts val="0"/>
              </a:spcBef>
              <a:spcAft>
                <a:spcPts val="0"/>
              </a:spcAft>
              <a:buNone/>
            </a:pPr>
            <a:r>
              <a:rPr lang="en" sz="1600" i="1">
                <a:solidFill>
                  <a:schemeClr val="dk1"/>
                </a:solidFill>
                <a:latin typeface="Assistant"/>
                <a:ea typeface="Assistant"/>
                <a:cs typeface="Assistant"/>
                <a:sym typeface="Assistant"/>
              </a:rPr>
              <a:t>then our algorithm will correctly return a sorted array.</a:t>
            </a:r>
            <a:endParaRPr sz="1600" i="1">
              <a:solidFill>
                <a:schemeClr val="dk1"/>
              </a:solidFill>
              <a:latin typeface="Assistant"/>
              <a:ea typeface="Assistant"/>
              <a:cs typeface="Assistant"/>
              <a:sym typeface="Assistant"/>
            </a:endParaRPr>
          </a:p>
        </p:txBody>
      </p:sp>
      <p:sp>
        <p:nvSpPr>
          <p:cNvPr id="2036" name="Google Shape;2036;p1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13224</Words>
  <Application>Microsoft Macintosh PowerPoint</Application>
  <PresentationFormat>On-screen Show (16:9)</PresentationFormat>
  <Paragraphs>2081</Paragraphs>
  <Slides>123</Slides>
  <Notes>123</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123</vt:i4>
      </vt:variant>
    </vt:vector>
  </HeadingPairs>
  <TitlesOfParts>
    <vt:vector size="140" baseType="lpstr">
      <vt:lpstr>Encode Sans ExtraLight</vt:lpstr>
      <vt:lpstr>Arial</vt:lpstr>
      <vt:lpstr>Inconsolata</vt:lpstr>
      <vt:lpstr>Century Gothic</vt:lpstr>
      <vt:lpstr>Avenir</vt:lpstr>
      <vt:lpstr>Assistant ExtraLight</vt:lpstr>
      <vt:lpstr>Roboto Light</vt:lpstr>
      <vt:lpstr>Assistant SemiBold</vt:lpstr>
      <vt:lpstr>Lato Light</vt:lpstr>
      <vt:lpstr>Assistant ExtraBold</vt:lpstr>
      <vt:lpstr>Assistant</vt:lpstr>
      <vt:lpstr>Assistant Light</vt:lpstr>
      <vt:lpstr>Comfortaa Light</vt:lpstr>
      <vt:lpstr>Comfortaa</vt:lpstr>
      <vt:lpstr>Simple Light</vt:lpstr>
      <vt:lpstr>Simple Light</vt:lpstr>
      <vt:lpstr>Simple Light</vt:lpstr>
      <vt:lpstr>PowerPoint Presentation</vt:lpstr>
      <vt:lpstr>WHAT WE’LL COVER TODAY</vt:lpstr>
      <vt:lpstr>ASYMPTOTIC ANALYSIS</vt:lpstr>
      <vt:lpstr>FROM LECTURE 1</vt:lpstr>
      <vt:lpstr>FROM LECTURE 1</vt:lpstr>
      <vt:lpstr>A NOTE ON RUNTIME ANALYSIS</vt:lpstr>
      <vt:lpstr>A NOTE ON RUNTIME ANALYSIS</vt:lpstr>
      <vt:lpstr>BIG-O NOTATION </vt:lpstr>
      <vt:lpstr>BIG-O NOTATION </vt:lpstr>
      <vt:lpstr>BIG-O NOTATION </vt:lpstr>
      <vt:lpstr>BIG-O NOTATION </vt:lpstr>
      <vt:lpstr>BIG-O NOTATION </vt:lpstr>
      <vt:lpstr>BIG-O NOTATION </vt:lpstr>
      <vt:lpstr>PROVING BIG-O BOUNDS</vt:lpstr>
      <vt:lpstr>PROVING BIG-O BOUNDS</vt:lpstr>
      <vt:lpstr>PROVING BIG-O BOUNDS: EXAMPLE</vt:lpstr>
      <vt:lpstr>PROVING BIG-O BOUNDS: EXAMPLE</vt:lpstr>
      <vt:lpstr>PROVING BIG-O BOUNDS: EXAMPLE</vt:lpstr>
      <vt:lpstr>DISPROVING BIG-O BOUNDS</vt:lpstr>
      <vt:lpstr>DISPROVING BIG-O BOUNDS</vt:lpstr>
      <vt:lpstr>DISPROVING BIG-O BOUNDS</vt:lpstr>
      <vt:lpstr>DISPROVING BIG-O BOUNDS</vt:lpstr>
      <vt:lpstr>DISPROVING BIG-O BOUNDS</vt:lpstr>
      <vt:lpstr>DISPROVING BIG-O: EXAMPLE</vt:lpstr>
      <vt:lpstr>BIG-O EXAMPLES </vt:lpstr>
      <vt:lpstr>BIG-O EXAMPLES </vt:lpstr>
      <vt:lpstr>BIG-Ω NOTATION </vt:lpstr>
      <vt:lpstr>BIG-Ω NOTATION </vt:lpstr>
      <vt:lpstr>BIG-Ω NOTATION </vt:lpstr>
      <vt:lpstr>BIG-Ω NOTATION </vt:lpstr>
      <vt:lpstr>BIG-Ө NOTATION </vt:lpstr>
      <vt:lpstr>ASYMPTOTIC NOTATION CHEAT SHEET</vt:lpstr>
      <vt:lpstr>INSERTION SORT</vt:lpstr>
      <vt:lpstr>THE SORTING TASK</vt:lpstr>
      <vt:lpstr>INSERTION SORT: PSEUDOCODE</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DOES IT WORK?</vt:lpstr>
      <vt:lpstr>INSERTION SORT: DOES IT WORK?</vt:lpstr>
      <vt:lpstr>INSERTION SORT: DOES IT WORK?</vt:lpstr>
      <vt:lpstr>INSERTION SORT: DOES IT WORK?</vt:lpstr>
      <vt:lpstr>BUILDING AN INFINITE LADDER</vt:lpstr>
      <vt:lpstr>4 INGREDIENTS OF INDUCTION</vt:lpstr>
      <vt:lpstr>4 INGREDIENTS OF INDUCTION</vt:lpstr>
      <vt:lpstr>4 INGREDIENTS OF INDUCTION</vt:lpstr>
      <vt:lpstr>4 INGREDIENTS OF INDUCTION</vt:lpstr>
      <vt:lpstr>4 INGREDIENTS OF INDUCTION</vt:lpstr>
      <vt:lpstr>INSERTION SORT: INDUCTION PROOF</vt:lpstr>
      <vt:lpstr>INSERTION SORT: INDUCTION PROOF</vt:lpstr>
      <vt:lpstr>INSERTION SORT: INDUCTION PROOF</vt:lpstr>
      <vt:lpstr>INSERTION SORT: INDUCTION PROOF</vt:lpstr>
      <vt:lpstr>INSERTION SORT: INDUCTION PROOF</vt:lpstr>
      <vt:lpstr>A NOTE ABOUT INDUCTION</vt:lpstr>
      <vt:lpstr>INSERTION SORT: DOES IT WORK?</vt:lpstr>
      <vt:lpstr>INSERTION SORT: IS IT FAST?</vt:lpstr>
      <vt:lpstr>INSERTION SORT: IS IT FAST?</vt:lpstr>
      <vt:lpstr>INSERTION SORT: IS IT FAST?</vt:lpstr>
      <vt:lpstr>INSERTION SORT: IS IT FAST?</vt:lpstr>
      <vt:lpstr>INSERTION SORT: IS IT FAST?</vt:lpstr>
      <vt:lpstr>INSERTION SORT: IS IT FAST?</vt:lpstr>
      <vt:lpstr>5-MINUTE BREAK</vt:lpstr>
      <vt:lpstr>MERGESORT</vt:lpstr>
      <vt:lpstr>MERGESORT</vt:lpstr>
      <vt:lpstr>MERGESORT</vt:lpstr>
      <vt:lpstr>MERGESORT</vt:lpstr>
      <vt:lpstr>MERGESORT</vt:lpstr>
      <vt:lpstr>MERGESORT</vt:lpstr>
      <vt:lpstr>MERGESORT</vt:lpstr>
      <vt:lpstr>MERGESORT</vt:lpstr>
      <vt:lpstr>MERGESORT</vt:lpstr>
      <vt:lpstr>MERGESORT</vt:lpstr>
      <vt:lpstr>MERGESORT</vt:lpstr>
      <vt:lpstr>MERGESORT</vt:lpstr>
      <vt:lpstr>MERGESORT</vt:lpstr>
      <vt:lpstr>MERGESORT</vt:lpstr>
      <vt:lpstr>MERGESORT: PSEUDOCODE</vt:lpstr>
      <vt:lpstr>MERGESORT: PSEUDOCODE</vt:lpstr>
      <vt:lpstr>MERGESORT: PSEUDOCODE</vt:lpstr>
      <vt:lpstr>MERGESORT: PSEUDOCODE</vt:lpstr>
      <vt:lpstr>MERGESORT: PSEUDOCODE</vt:lpstr>
      <vt:lpstr>MERGESORT: PSEUDOCODE</vt:lpstr>
      <vt:lpstr>MERGESORT: RECURSIVE CALLS</vt:lpstr>
      <vt:lpstr>MERGESORT: RECURSIVE CALLS</vt:lpstr>
      <vt:lpstr>MERGESORT: RECURSIVE CALLS</vt:lpstr>
      <vt:lpstr>MERGESORT: RECURSIVE CALLS</vt:lpstr>
      <vt:lpstr>MERGESORT: MERGE STEPS</vt:lpstr>
      <vt:lpstr>MERGESORT: MERGE STEPS</vt:lpstr>
      <vt:lpstr>MERGESORT: MERGE STEPS</vt:lpstr>
      <vt:lpstr>MERGESORT: MERGE STEPS</vt:lpstr>
      <vt:lpstr>MERGESORT: DOES IT WORK?</vt:lpstr>
      <vt:lpstr>MERGESORT: DOES IT WORK?</vt:lpstr>
      <vt:lpstr>MERGESORT: INDUCTION PROOF</vt:lpstr>
      <vt:lpstr>MERGESORT: INDUCTION PROOF</vt:lpstr>
      <vt:lpstr>MERGESORT: INDUCTION PROOF</vt:lpstr>
      <vt:lpstr>MERGESORT: INDUCTION PROOF</vt:lpstr>
      <vt:lpstr>PROVE CORRECTNESS w/ INDUCTION</vt:lpstr>
      <vt:lpstr>PROVE CORRECTNESS w/ INDUCTION</vt:lpstr>
      <vt:lpstr>PROVE CORRECTNESS w/ INDUCTION</vt:lpstr>
      <vt:lpstr>MERGESORT: IS IT FAST?</vt:lpstr>
      <vt:lpstr>AN ASIDE: O(n log n) vs. O(n2)?</vt:lpstr>
      <vt:lpstr>AN ASIDE: O(n log n) vs. O(n2)?</vt:lpstr>
      <vt:lpstr>AN ASIDE: O(n log n) vs. O(n2)?</vt:lpstr>
      <vt:lpstr>MERGESORT: O(n log n) PROOF</vt:lpstr>
      <vt:lpstr>MERGESORT: O(n log n) PROOF</vt:lpstr>
      <vt:lpstr>MERGESORT: O(n log n) PROOF</vt:lpstr>
      <vt:lpstr>MERGESORT RECURSION TREE</vt:lpstr>
      <vt:lpstr>MERGESORT RECURSION TREE</vt:lpstr>
      <vt:lpstr>MERGESORT RECURSION TREE</vt:lpstr>
      <vt:lpstr>MERGESORT RECURSION TREE</vt:lpstr>
      <vt:lpstr>MERGESORT RECURSION TREE</vt:lpstr>
      <vt:lpstr>MERGESORT: O(n log n) RUNTIME</vt:lpstr>
      <vt:lpstr>MERGESORT: O(n log n) RUNTIME</vt:lpstr>
      <vt:lpstr>RECAP</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 Sabonchi, Hasanain L</cp:lastModifiedBy>
  <cp:revision>1</cp:revision>
  <dcterms:modified xsi:type="dcterms:W3CDTF">2021-12-29T20:50:10Z</dcterms:modified>
</cp:coreProperties>
</file>