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EB Garamond Regular" panose="020B0604020202020204" charset="0"/>
      <p:bold r:id="rId27"/>
      <p:boldItalic r:id="rId28"/>
    </p:embeddedFont>
    <p:embeddedFont>
      <p:font typeface="Impact" panose="020B0806030902050204" pitchFamily="34" charset="0"/>
      <p:regular r:id="rId29"/>
    </p:embeddedFont>
    <p:embeddedFont>
      <p:font typeface="Lato" panose="020B0604020202020204" charset="0"/>
      <p:regular r:id="rId30"/>
      <p:bold r:id="rId31"/>
      <p:italic r:id="rId32"/>
      <p:boldItalic r:id="rId33"/>
    </p:embeddedFont>
    <p:embeddedFont>
      <p:font typeface="Montserrat" panose="020B0604020202020204" charset="0"/>
      <p:regular r:id="rId34"/>
      <p:bold r:id="rId35"/>
      <p:italic r:id="rId36"/>
      <p:boldItalic r:id="rId37"/>
    </p:embeddedFont>
    <p:embeddedFont>
      <p:font typeface="Verdana" panose="020B060403050404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1A3A48-1086-413F-8773-480F12C51F13}">
  <a:tblStyle styleId="{351A3A48-1086-413F-8773-480F12C51F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12399b79e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12399b79e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12399b79e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12399b79e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12399b79e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12399b79e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8477e56e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8477e56e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8477e56e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8477e56e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8477e56e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8477e56e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8477e56e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8477e56e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12399b7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12399b7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12399b79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12399b79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12399b79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b12399b79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15252c61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15252c61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8477e56e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8477e56e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b1239ddf6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b1239ddf68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b12399b79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b12399b79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12399b79e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12399b79e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12399b79e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12399b79e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1239ddf68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1239ddf68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8477e56e3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8477e56e3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8477e56e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8477e56e3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12399b79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12399b79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12399b79e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12399b79e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12399b79e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12399b79e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12399b79e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12399b79e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command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amir@gmail.com" TargetMode="External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downloa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093275" y="1246550"/>
            <a:ext cx="57918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CS5220 - Final Presentation</a:t>
            </a:r>
            <a:endParaRPr sz="3000" b="1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862475" y="2128325"/>
            <a:ext cx="4253400" cy="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>
                <a:latin typeface="Impact"/>
                <a:ea typeface="Impact"/>
                <a:cs typeface="Impact"/>
                <a:sym typeface="Impact"/>
              </a:rPr>
              <a:t>REDIS</a:t>
            </a:r>
            <a:endParaRPr sz="41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613" y="3136050"/>
            <a:ext cx="1339125" cy="11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/>
        </p:nvSpPr>
        <p:spPr>
          <a:xfrm>
            <a:off x="120925" y="2777225"/>
            <a:ext cx="3422400" cy="22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Alejandro Trejo</a:t>
            </a:r>
            <a:endParaRPr sz="2300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Bingnan Zhou</a:t>
            </a:r>
            <a:endParaRPr sz="2300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Dat Dang</a:t>
            </a:r>
            <a:endParaRPr sz="2300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Hasanain Al Sabonchi</a:t>
            </a:r>
            <a:endParaRPr sz="2300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Amir Ebrahimi</a:t>
            </a:r>
            <a:endParaRPr sz="2300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Arial"/>
                <a:ea typeface="Arial"/>
                <a:cs typeface="Arial"/>
                <a:sym typeface="Arial"/>
              </a:rPr>
              <a:t>Data Structure - Sets</a:t>
            </a:r>
            <a:endParaRPr sz="22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1085025" y="1172175"/>
            <a:ext cx="3254700" cy="39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❖"/>
            </a:pPr>
            <a:r>
              <a:rPr lang="en" sz="1600">
                <a:solidFill>
                  <a:srgbClr val="F3F3F3"/>
                </a:solidFill>
              </a:rPr>
              <a:t>Stores a </a:t>
            </a:r>
            <a:r>
              <a:rPr lang="en" sz="1600">
                <a:solidFill>
                  <a:srgbClr val="FFD966"/>
                </a:solidFill>
              </a:rPr>
              <a:t>unique</a:t>
            </a:r>
            <a:r>
              <a:rPr lang="en" sz="1600">
                <a:solidFill>
                  <a:srgbClr val="F3F3F3"/>
                </a:solidFill>
              </a:rPr>
              <a:t> set of members</a:t>
            </a:r>
            <a:endParaRPr sz="1600">
              <a:solidFill>
                <a:srgbClr val="F3F3F3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❖"/>
            </a:pPr>
            <a:r>
              <a:rPr lang="en" sz="1600">
                <a:solidFill>
                  <a:srgbClr val="F3F3F3"/>
                </a:solidFill>
              </a:rPr>
              <a:t>Users can</a:t>
            </a:r>
            <a:endParaRPr sz="1600">
              <a:solidFill>
                <a:srgbClr val="F3F3F3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600"/>
              <a:buChar char="➢"/>
            </a:pPr>
            <a:r>
              <a:rPr lang="en" sz="1600">
                <a:solidFill>
                  <a:srgbClr val="FFD966"/>
                </a:solidFill>
              </a:rPr>
              <a:t>Add</a:t>
            </a:r>
            <a:endParaRPr sz="1600">
              <a:solidFill>
                <a:srgbClr val="FFD966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600"/>
              <a:buChar char="➢"/>
            </a:pPr>
            <a:r>
              <a:rPr lang="en" sz="1600">
                <a:solidFill>
                  <a:srgbClr val="FFD966"/>
                </a:solidFill>
              </a:rPr>
              <a:t>Fetch</a:t>
            </a:r>
            <a:endParaRPr sz="1600">
              <a:solidFill>
                <a:srgbClr val="FFD966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600"/>
              <a:buChar char="➢"/>
            </a:pPr>
            <a:r>
              <a:rPr lang="en" sz="1600">
                <a:solidFill>
                  <a:srgbClr val="FFD966"/>
                </a:solidFill>
              </a:rPr>
              <a:t>Remove</a:t>
            </a:r>
            <a:endParaRPr sz="1600">
              <a:solidFill>
                <a:srgbClr val="FFD966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600"/>
              <a:buChar char="➢"/>
            </a:pPr>
            <a:r>
              <a:rPr lang="en" sz="1600">
                <a:solidFill>
                  <a:srgbClr val="FFD966"/>
                </a:solidFill>
              </a:rPr>
              <a:t>Check membership</a:t>
            </a:r>
            <a:endParaRPr sz="1600">
              <a:solidFill>
                <a:srgbClr val="FFD966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➢"/>
            </a:pPr>
            <a:r>
              <a:rPr lang="en" sz="1600">
                <a:solidFill>
                  <a:srgbClr val="F3F3F3"/>
                </a:solidFill>
              </a:rPr>
              <a:t>Retrieve random member</a:t>
            </a:r>
            <a:endParaRPr sz="1600">
              <a:solidFill>
                <a:srgbClr val="F3F3F3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❖"/>
            </a:pPr>
            <a:r>
              <a:rPr lang="en" sz="1600">
                <a:solidFill>
                  <a:srgbClr val="F3F3F3"/>
                </a:solidFill>
              </a:rPr>
              <a:t>Allows many operations</a:t>
            </a:r>
            <a:endParaRPr sz="1600">
              <a:solidFill>
                <a:srgbClr val="F3F3F3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➢"/>
            </a:pPr>
            <a:r>
              <a:rPr lang="en" sz="1600">
                <a:solidFill>
                  <a:srgbClr val="F3F3F3"/>
                </a:solidFill>
              </a:rPr>
              <a:t>Intersection</a:t>
            </a:r>
            <a:endParaRPr sz="1600">
              <a:solidFill>
                <a:srgbClr val="F3F3F3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➢"/>
            </a:pPr>
            <a:r>
              <a:rPr lang="en" sz="1600">
                <a:solidFill>
                  <a:srgbClr val="F3F3F3"/>
                </a:solidFill>
              </a:rPr>
              <a:t>Union</a:t>
            </a:r>
            <a:endParaRPr sz="1600">
              <a:solidFill>
                <a:srgbClr val="F3F3F3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➢"/>
            </a:pPr>
            <a:r>
              <a:rPr lang="en" sz="1600">
                <a:solidFill>
                  <a:srgbClr val="F3F3F3"/>
                </a:solidFill>
              </a:rPr>
              <a:t>Set difference</a:t>
            </a:r>
            <a:endParaRPr sz="1600">
              <a:solidFill>
                <a:srgbClr val="F3F3F3"/>
              </a:solidFill>
            </a:endParaRPr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800" y="1246692"/>
            <a:ext cx="4295351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2"/>
          <p:cNvSpPr txBox="1"/>
          <p:nvPr/>
        </p:nvSpPr>
        <p:spPr>
          <a:xfrm>
            <a:off x="0" y="4756025"/>
            <a:ext cx="14466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Bingnan Zhou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Arial"/>
                <a:ea typeface="Arial"/>
                <a:cs typeface="Arial"/>
                <a:sym typeface="Arial"/>
              </a:rPr>
              <a:t>Data Structure - Sorted Sets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1085025" y="1172175"/>
            <a:ext cx="3237600" cy="3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❖"/>
            </a:pPr>
            <a:r>
              <a:rPr lang="en" sz="1600">
                <a:solidFill>
                  <a:srgbClr val="F3F3F3"/>
                </a:solidFill>
              </a:rPr>
              <a:t>Stores a unique set of members </a:t>
            </a:r>
            <a:r>
              <a:rPr lang="en" sz="1600">
                <a:solidFill>
                  <a:srgbClr val="FFD966"/>
                </a:solidFill>
              </a:rPr>
              <a:t>ordered</a:t>
            </a:r>
            <a:r>
              <a:rPr lang="en" sz="1600">
                <a:solidFill>
                  <a:srgbClr val="F3F3F3"/>
                </a:solidFill>
              </a:rPr>
              <a:t> by floating-point scores</a:t>
            </a:r>
            <a:endParaRPr sz="1600">
              <a:solidFill>
                <a:srgbClr val="F3F3F3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❖"/>
            </a:pPr>
            <a:r>
              <a:rPr lang="en" sz="1600">
                <a:solidFill>
                  <a:srgbClr val="F3F3F3"/>
                </a:solidFill>
              </a:rPr>
              <a:t>Users can</a:t>
            </a:r>
            <a:endParaRPr sz="1600">
              <a:solidFill>
                <a:srgbClr val="F3F3F3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600"/>
              <a:buChar char="➢"/>
            </a:pPr>
            <a:r>
              <a:rPr lang="en" sz="1600">
                <a:solidFill>
                  <a:srgbClr val="FFD966"/>
                </a:solidFill>
              </a:rPr>
              <a:t>Add</a:t>
            </a:r>
            <a:endParaRPr sz="1600">
              <a:solidFill>
                <a:srgbClr val="FFD966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600"/>
              <a:buChar char="➢"/>
            </a:pPr>
            <a:r>
              <a:rPr lang="en" sz="1600">
                <a:solidFill>
                  <a:srgbClr val="FFD966"/>
                </a:solidFill>
              </a:rPr>
              <a:t>Fetch</a:t>
            </a:r>
            <a:endParaRPr sz="1600">
              <a:solidFill>
                <a:srgbClr val="FFD966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600"/>
              <a:buChar char="➢"/>
            </a:pPr>
            <a:r>
              <a:rPr lang="en" sz="1600">
                <a:solidFill>
                  <a:srgbClr val="FFD966"/>
                </a:solidFill>
              </a:rPr>
              <a:t>Remove</a:t>
            </a:r>
            <a:endParaRPr sz="1600">
              <a:solidFill>
                <a:srgbClr val="F3F3F3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❖"/>
            </a:pPr>
            <a:r>
              <a:rPr lang="en" sz="1600">
                <a:solidFill>
                  <a:srgbClr val="F3F3F3"/>
                </a:solidFill>
              </a:rPr>
              <a:t>Allows many operations</a:t>
            </a:r>
            <a:endParaRPr sz="1600">
              <a:solidFill>
                <a:srgbClr val="F3F3F3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➢"/>
            </a:pPr>
            <a:r>
              <a:rPr lang="en" sz="1600">
                <a:solidFill>
                  <a:srgbClr val="F3F3F3"/>
                </a:solidFill>
              </a:rPr>
              <a:t>Intersection</a:t>
            </a:r>
            <a:endParaRPr sz="1600">
              <a:solidFill>
                <a:srgbClr val="F3F3F3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➢"/>
            </a:pPr>
            <a:r>
              <a:rPr lang="en" sz="1600">
                <a:solidFill>
                  <a:srgbClr val="F3F3F3"/>
                </a:solidFill>
              </a:rPr>
              <a:t>Union</a:t>
            </a:r>
            <a:endParaRPr sz="1600">
              <a:solidFill>
                <a:srgbClr val="F3F3F3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➢"/>
            </a:pPr>
            <a:r>
              <a:rPr lang="en" sz="1600">
                <a:solidFill>
                  <a:srgbClr val="F3F3F3"/>
                </a:solidFill>
              </a:rPr>
              <a:t>Set difference</a:t>
            </a:r>
            <a:endParaRPr sz="1600">
              <a:solidFill>
                <a:srgbClr val="F3F3F3"/>
              </a:solidFill>
            </a:endParaRPr>
          </a:p>
        </p:txBody>
      </p:sp>
      <p:pic>
        <p:nvPicPr>
          <p:cNvPr id="210" name="Google Shape;2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801" y="1238529"/>
            <a:ext cx="4295350" cy="32688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 txBox="1"/>
          <p:nvPr/>
        </p:nvSpPr>
        <p:spPr>
          <a:xfrm>
            <a:off x="0" y="4756025"/>
            <a:ext cx="14466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Bingnan Zhou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Arial"/>
                <a:ea typeface="Arial"/>
                <a:cs typeface="Arial"/>
                <a:sym typeface="Arial"/>
              </a:rPr>
              <a:t>Data Structures - Conclusion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1297500" y="1066350"/>
            <a:ext cx="7038900" cy="3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❖"/>
            </a:pPr>
            <a:r>
              <a:rPr lang="en" sz="1600">
                <a:solidFill>
                  <a:srgbClr val="F3F3F3"/>
                </a:solidFill>
              </a:rPr>
              <a:t>Designed with developers in mind</a:t>
            </a:r>
            <a:endParaRPr sz="1600">
              <a:solidFill>
                <a:srgbClr val="F3F3F3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❖"/>
            </a:pPr>
            <a:r>
              <a:rPr lang="en" sz="1600">
                <a:solidFill>
                  <a:srgbClr val="FFD966"/>
                </a:solidFill>
              </a:rPr>
              <a:t>Avoiding</a:t>
            </a:r>
            <a:r>
              <a:rPr lang="en" sz="1600">
                <a:solidFill>
                  <a:srgbClr val="F3F3F3"/>
                </a:solidFill>
              </a:rPr>
              <a:t> the overhead associated with the </a:t>
            </a:r>
            <a:r>
              <a:rPr lang="en" sz="1600">
                <a:solidFill>
                  <a:srgbClr val="FFD966"/>
                </a:solidFill>
              </a:rPr>
              <a:t>conversion</a:t>
            </a:r>
            <a:r>
              <a:rPr lang="en" sz="1600">
                <a:solidFill>
                  <a:srgbClr val="F3F3F3"/>
                </a:solidFill>
              </a:rPr>
              <a:t> between application objects to database entities for every database operation.</a:t>
            </a:r>
            <a:endParaRPr sz="1600">
              <a:solidFill>
                <a:srgbClr val="F3F3F3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❖"/>
            </a:pPr>
            <a:r>
              <a:rPr lang="en" sz="1600">
                <a:solidFill>
                  <a:srgbClr val="F3F3F3"/>
                </a:solidFill>
              </a:rPr>
              <a:t>Less space and faster in-memory processing</a:t>
            </a:r>
            <a:endParaRPr sz="1600">
              <a:solidFill>
                <a:srgbClr val="F3F3F3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❖"/>
            </a:pPr>
            <a:r>
              <a:rPr lang="en" sz="1600">
                <a:solidFill>
                  <a:srgbClr val="FFD966"/>
                </a:solidFill>
              </a:rPr>
              <a:t>Backbone</a:t>
            </a:r>
            <a:r>
              <a:rPr lang="en" sz="1600">
                <a:solidFill>
                  <a:srgbClr val="F3F3F3"/>
                </a:solidFill>
              </a:rPr>
              <a:t> for many popular Redis use cases </a:t>
            </a:r>
            <a:endParaRPr sz="1600">
              <a:solidFill>
                <a:srgbClr val="999999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➢"/>
            </a:pPr>
            <a:r>
              <a:rPr lang="en" sz="1600">
                <a:solidFill>
                  <a:srgbClr val="F3F3F3"/>
                </a:solidFill>
              </a:rPr>
              <a:t>Caching</a:t>
            </a:r>
            <a:endParaRPr sz="1600">
              <a:solidFill>
                <a:srgbClr val="F3F3F3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➢"/>
            </a:pPr>
            <a:r>
              <a:rPr lang="en" sz="1600">
                <a:solidFill>
                  <a:srgbClr val="F3F3F3"/>
                </a:solidFill>
              </a:rPr>
              <a:t>Messaging</a:t>
            </a:r>
            <a:endParaRPr sz="1600">
              <a:solidFill>
                <a:srgbClr val="F3F3F3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➢"/>
            </a:pPr>
            <a:r>
              <a:rPr lang="en" sz="1600">
                <a:solidFill>
                  <a:srgbClr val="F3F3F3"/>
                </a:solidFill>
              </a:rPr>
              <a:t>Gaming </a:t>
            </a:r>
            <a:endParaRPr sz="1600">
              <a:solidFill>
                <a:srgbClr val="F3F3F3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➢"/>
            </a:pPr>
            <a:r>
              <a:rPr lang="en" sz="1600">
                <a:solidFill>
                  <a:srgbClr val="F3F3F3"/>
                </a:solidFill>
              </a:rPr>
              <a:t>Streaming</a:t>
            </a:r>
            <a:endParaRPr sz="1600">
              <a:solidFill>
                <a:srgbClr val="F3F3F3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➢"/>
            </a:pPr>
            <a:r>
              <a:rPr lang="en" sz="1600">
                <a:solidFill>
                  <a:srgbClr val="F3F3F3"/>
                </a:solidFill>
              </a:rPr>
              <a:t>etc ...</a:t>
            </a:r>
            <a:endParaRPr sz="1600">
              <a:solidFill>
                <a:srgbClr val="F3F3F3"/>
              </a:solidFill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0" y="4756025"/>
            <a:ext cx="14466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Bingnan Zhou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Arial"/>
                <a:ea typeface="Arial"/>
                <a:cs typeface="Arial"/>
                <a:sym typeface="Arial"/>
              </a:rPr>
              <a:t>Some Common Redis Commands (List)</a:t>
            </a:r>
            <a:endParaRPr sz="22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613" y="1144125"/>
            <a:ext cx="6022775" cy="309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Arial"/>
                <a:ea typeface="Arial"/>
                <a:cs typeface="Arial"/>
                <a:sym typeface="Arial"/>
              </a:rPr>
              <a:t>Some Common Redis Commands (List)</a:t>
            </a:r>
            <a:endParaRPr sz="22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875" y="1429350"/>
            <a:ext cx="7217520" cy="25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Arial"/>
                <a:ea typeface="Arial"/>
                <a:cs typeface="Arial"/>
                <a:sym typeface="Arial"/>
              </a:rPr>
              <a:t>Some Common Redis Commands (Hash)</a:t>
            </a:r>
            <a:endParaRPr/>
          </a:p>
        </p:txBody>
      </p:sp>
      <p:pic>
        <p:nvPicPr>
          <p:cNvPr id="236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725" y="1460250"/>
            <a:ext cx="730567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Arial"/>
                <a:ea typeface="Arial"/>
                <a:cs typeface="Arial"/>
                <a:sym typeface="Arial"/>
              </a:rPr>
              <a:t>Some Common Redis Commands (Set)</a:t>
            </a:r>
            <a:endParaRPr/>
          </a:p>
        </p:txBody>
      </p:sp>
      <p:pic>
        <p:nvPicPr>
          <p:cNvPr id="242" name="Google Shape;2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150" y="941625"/>
            <a:ext cx="5679600" cy="380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Arial"/>
                <a:ea typeface="Arial"/>
                <a:cs typeface="Arial"/>
                <a:sym typeface="Arial"/>
              </a:rPr>
              <a:t>Some Common Redis Commands (Set)</a:t>
            </a:r>
            <a:endParaRPr/>
          </a:p>
        </p:txBody>
      </p:sp>
      <p:pic>
        <p:nvPicPr>
          <p:cNvPr id="248" name="Google Shape;2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775" y="2014875"/>
            <a:ext cx="6130125" cy="15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Arial"/>
                <a:ea typeface="Arial"/>
                <a:cs typeface="Arial"/>
                <a:sym typeface="Arial"/>
              </a:rPr>
              <a:t>Some Common Redis Commands (Set)</a:t>
            </a:r>
            <a:endParaRPr/>
          </a:p>
        </p:txBody>
      </p:sp>
      <p:pic>
        <p:nvPicPr>
          <p:cNvPr id="254" name="Google Shape;2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625" y="1529400"/>
            <a:ext cx="6458825" cy="27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Arial"/>
                <a:ea typeface="Arial"/>
                <a:cs typeface="Arial"/>
                <a:sym typeface="Arial"/>
              </a:rPr>
              <a:t>Some Common Redis Commands (Set)</a:t>
            </a:r>
            <a:endParaRPr/>
          </a:p>
        </p:txBody>
      </p:sp>
      <p:pic>
        <p:nvPicPr>
          <p:cNvPr id="260" name="Google Shape;2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175" y="2067750"/>
            <a:ext cx="6811650" cy="13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Arial"/>
                <a:ea typeface="Arial"/>
                <a:cs typeface="Arial"/>
                <a:sym typeface="Arial"/>
              </a:rPr>
              <a:t>              Redis vs. Other Databases</a:t>
            </a:r>
            <a:endParaRPr/>
          </a:p>
        </p:txBody>
      </p:sp>
      <p:graphicFrame>
        <p:nvGraphicFramePr>
          <p:cNvPr id="143" name="Google Shape;143;p14"/>
          <p:cNvGraphicFramePr/>
          <p:nvPr/>
        </p:nvGraphicFramePr>
        <p:xfrm>
          <a:off x="1366950" y="1020725"/>
          <a:ext cx="7239000" cy="3901290"/>
        </p:xfrm>
        <a:graphic>
          <a:graphicData uri="http://schemas.openxmlformats.org/drawingml/2006/table">
            <a:tbl>
              <a:tblPr>
                <a:noFill/>
                <a:tableStyleId>{351A3A48-1086-413F-8773-480F12C51F13}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9CB9C"/>
                          </a:solidFill>
                        </a:rPr>
                        <a:t>Database</a:t>
                      </a:r>
                      <a:endParaRPr b="1">
                        <a:solidFill>
                          <a:srgbClr val="F9CB9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9CB9C"/>
                          </a:solidFill>
                        </a:rPr>
                        <a:t>Type</a:t>
                      </a:r>
                      <a:endParaRPr b="1">
                        <a:solidFill>
                          <a:srgbClr val="F9CB9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9CB9C"/>
                          </a:solidFill>
                        </a:rPr>
                        <a:t>Data Storage</a:t>
                      </a:r>
                      <a:endParaRPr b="1">
                        <a:solidFill>
                          <a:srgbClr val="F9CB9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9CB9C"/>
                          </a:solidFill>
                        </a:rPr>
                        <a:t>Query Type</a:t>
                      </a:r>
                      <a:endParaRPr b="1">
                        <a:solidFill>
                          <a:srgbClr val="F9CB9C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Redis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Key-value store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Strings, lists,hashes, set, sorted sets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Commands for each Data Type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MySQL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Relational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Table, rows, Columns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Select, Insert, Delete, Update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MongoDB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Non-relational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Schemaless BSON documents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Commands for create, read, update, delete, conditional queries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2CC"/>
                          </a:solidFill>
                        </a:rPr>
                        <a:t>Memcached</a:t>
                      </a:r>
                      <a:endParaRPr>
                        <a:solidFill>
                          <a:srgbClr val="FFF2C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Key-Value store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Strings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Commands for create, read, update, delete, and a few others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Arial"/>
                <a:ea typeface="Arial"/>
                <a:cs typeface="Arial"/>
                <a:sym typeface="Arial"/>
              </a:rPr>
              <a:t>Resources to Additional Command</a:t>
            </a:r>
            <a:endParaRPr/>
          </a:p>
        </p:txBody>
      </p:sp>
      <p:sp>
        <p:nvSpPr>
          <p:cNvPr id="266" name="Google Shape;266;p32"/>
          <p:cNvSpPr txBox="1"/>
          <p:nvPr/>
        </p:nvSpPr>
        <p:spPr>
          <a:xfrm>
            <a:off x="1510125" y="2176875"/>
            <a:ext cx="60345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https://redis.io/commands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>
            <a:spLocks noGrp="1"/>
          </p:cNvSpPr>
          <p:nvPr>
            <p:ph type="title"/>
          </p:nvPr>
        </p:nvSpPr>
        <p:spPr>
          <a:xfrm>
            <a:off x="1208600" y="2298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</a:t>
            </a:r>
            <a:r>
              <a:rPr lang="en" sz="4700">
                <a:latin typeface="Arial"/>
                <a:ea typeface="Arial"/>
                <a:cs typeface="Arial"/>
                <a:sym typeface="Arial"/>
              </a:rPr>
              <a:t> Demo</a:t>
            </a:r>
            <a:endParaRPr sz="4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/>
        </p:nvSpPr>
        <p:spPr>
          <a:xfrm>
            <a:off x="1308250" y="1561550"/>
            <a:ext cx="6423900" cy="31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700"/>
              <a:buChar char="❖"/>
            </a:pPr>
            <a:r>
              <a:rPr lang="en" sz="1700" b="1">
                <a:solidFill>
                  <a:srgbClr val="F1C232"/>
                </a:solidFill>
              </a:rPr>
              <a:t>Login and cookie caching</a:t>
            </a:r>
            <a:endParaRPr sz="1700" b="1">
              <a:solidFill>
                <a:srgbClr val="F1C232"/>
              </a:solidFill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Char char="❖"/>
            </a:pPr>
            <a:r>
              <a:rPr lang="en" sz="1700">
                <a:solidFill>
                  <a:srgbClr val="F3F3F3"/>
                </a:solidFill>
              </a:rPr>
              <a:t>Shopping carts in Redis</a:t>
            </a:r>
            <a:endParaRPr sz="1700">
              <a:solidFill>
                <a:srgbClr val="F3F3F3"/>
              </a:solidFill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Char char="❖"/>
            </a:pPr>
            <a:r>
              <a:rPr lang="en" sz="1700">
                <a:solidFill>
                  <a:srgbClr val="F3F3F3"/>
                </a:solidFill>
              </a:rPr>
              <a:t>Web page caching</a:t>
            </a:r>
            <a:endParaRPr sz="1700">
              <a:solidFill>
                <a:srgbClr val="F3F3F3"/>
              </a:solidFill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Char char="❖"/>
            </a:pPr>
            <a:r>
              <a:rPr lang="en" sz="1700">
                <a:solidFill>
                  <a:srgbClr val="F3F3F3"/>
                </a:solidFill>
              </a:rPr>
              <a:t>Database row caching</a:t>
            </a:r>
            <a:endParaRPr sz="1700">
              <a:solidFill>
                <a:srgbClr val="F3F3F3"/>
              </a:solidFill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Char char="❖"/>
            </a:pPr>
            <a:r>
              <a:rPr lang="en" sz="1700">
                <a:solidFill>
                  <a:srgbClr val="F3F3F3"/>
                </a:solidFill>
              </a:rPr>
              <a:t>Web page analytics</a:t>
            </a:r>
            <a:endParaRPr sz="1700">
              <a:solidFill>
                <a:srgbClr val="F3F3F3"/>
              </a:solidFill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1095300" y="452900"/>
            <a:ext cx="7681800" cy="12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D9D9D9"/>
                </a:solidFill>
              </a:rPr>
              <a:t>Use Cases of </a:t>
            </a:r>
            <a:r>
              <a:rPr lang="en" sz="2200" b="1">
                <a:solidFill>
                  <a:schemeClr val="lt1"/>
                </a:solidFill>
              </a:rPr>
              <a:t>Redis</a:t>
            </a:r>
            <a:r>
              <a:rPr lang="en" sz="2200" b="1">
                <a:solidFill>
                  <a:srgbClr val="D9D9D9"/>
                </a:solidFill>
              </a:rPr>
              <a:t> in ‘Web Application’</a:t>
            </a:r>
            <a:endParaRPr sz="2200" b="1">
              <a:solidFill>
                <a:srgbClr val="D9D9D9"/>
              </a:solidFill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0" y="4662350"/>
            <a:ext cx="29112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Amir Ebrahimi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/>
        </p:nvSpPr>
        <p:spPr>
          <a:xfrm>
            <a:off x="1095300" y="452900"/>
            <a:ext cx="76818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D9D9D9"/>
                </a:solidFill>
              </a:rPr>
              <a:t>Login and cookie caching</a:t>
            </a:r>
            <a:endParaRPr sz="2200" b="1">
              <a:solidFill>
                <a:srgbClr val="D9D9D9"/>
              </a:solidFill>
            </a:endParaRPr>
          </a:p>
        </p:txBody>
      </p:sp>
      <p:sp>
        <p:nvSpPr>
          <p:cNvPr id="284" name="Google Shape;284;p35"/>
          <p:cNvSpPr txBox="1"/>
          <p:nvPr/>
        </p:nvSpPr>
        <p:spPr>
          <a:xfrm>
            <a:off x="1308250" y="1561550"/>
            <a:ext cx="6423900" cy="31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Char char="❖"/>
            </a:pPr>
            <a:r>
              <a:rPr lang="en" sz="1600" b="1">
                <a:solidFill>
                  <a:srgbClr val="D9D9D9"/>
                </a:solidFill>
              </a:rPr>
              <a:t>Signed Cookies</a:t>
            </a:r>
            <a:endParaRPr sz="1600" b="1">
              <a:solidFill>
                <a:srgbClr val="D9D9D9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Char char="➢"/>
            </a:pPr>
            <a:r>
              <a:rPr lang="en" sz="1600">
                <a:solidFill>
                  <a:srgbClr val="D9D9D9"/>
                </a:solidFill>
              </a:rPr>
              <a:t>e.g. user’s name, privileges, user ID, last logged in, and etc.</a:t>
            </a:r>
            <a:endParaRPr sz="1600">
              <a:solidFill>
                <a:srgbClr val="D9D9D9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Char char="➢"/>
            </a:pPr>
            <a:r>
              <a:rPr lang="en" sz="1600">
                <a:solidFill>
                  <a:srgbClr val="D9D9D9"/>
                </a:solidFill>
              </a:rPr>
              <a:t>Verification signature</a:t>
            </a:r>
            <a:endParaRPr sz="1600">
              <a:solidFill>
                <a:srgbClr val="D9D9D9"/>
              </a:solidFill>
            </a:endParaRPr>
          </a:p>
        </p:txBody>
      </p:sp>
      <p:sp>
        <p:nvSpPr>
          <p:cNvPr id="285" name="Google Shape;285;p35"/>
          <p:cNvSpPr txBox="1"/>
          <p:nvPr/>
        </p:nvSpPr>
        <p:spPr>
          <a:xfrm>
            <a:off x="0" y="4662350"/>
            <a:ext cx="29112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Amir Ebrahimi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/>
          <p:nvPr/>
        </p:nvSpPr>
        <p:spPr>
          <a:xfrm>
            <a:off x="4806836" y="3767071"/>
            <a:ext cx="1147932" cy="1064412"/>
          </a:xfrm>
          <a:prstGeom prst="flowChartMagneticDisk">
            <a:avLst/>
          </a:prstGeom>
          <a:solidFill>
            <a:srgbClr val="EA9999"/>
          </a:solidFill>
          <a:ln w="9525" cap="flat" cmpd="sng">
            <a:solidFill>
              <a:srgbClr val="DD7E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1" name="Google Shape;2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50" y="1671209"/>
            <a:ext cx="2426402" cy="146333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6"/>
          <p:cNvSpPr/>
          <p:nvPr/>
        </p:nvSpPr>
        <p:spPr>
          <a:xfrm>
            <a:off x="4655353" y="1828848"/>
            <a:ext cx="1450800" cy="11481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Server</a:t>
            </a:r>
            <a:endParaRPr b="1"/>
          </a:p>
        </p:txBody>
      </p:sp>
      <p:sp>
        <p:nvSpPr>
          <p:cNvPr id="293" name="Google Shape;293;p36"/>
          <p:cNvSpPr/>
          <p:nvPr/>
        </p:nvSpPr>
        <p:spPr>
          <a:xfrm>
            <a:off x="7755540" y="1870671"/>
            <a:ext cx="977310" cy="1064412"/>
          </a:xfrm>
          <a:prstGeom prst="flowChartMagneticDisk">
            <a:avLst/>
          </a:prstGeom>
          <a:solidFill>
            <a:srgbClr val="FFD966"/>
          </a:solidFill>
          <a:ln w="9525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4" name="Google Shape;294;p36"/>
          <p:cNvCxnSpPr>
            <a:stCxn id="292" idx="2"/>
            <a:endCxn id="290" idx="1"/>
          </p:cNvCxnSpPr>
          <p:nvPr/>
        </p:nvCxnSpPr>
        <p:spPr>
          <a:xfrm>
            <a:off x="5380753" y="2976948"/>
            <a:ext cx="0" cy="79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95" name="Google Shape;29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4805" y="4172254"/>
            <a:ext cx="291993" cy="254046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6"/>
          <p:cNvSpPr txBox="1"/>
          <p:nvPr/>
        </p:nvSpPr>
        <p:spPr>
          <a:xfrm>
            <a:off x="4830462" y="4379472"/>
            <a:ext cx="11007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990000"/>
                </a:solidFill>
              </a:rPr>
              <a:t>Redis </a:t>
            </a:r>
            <a:endParaRPr sz="900" b="1">
              <a:solidFill>
                <a:srgbClr val="99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990000"/>
                </a:solidFill>
              </a:rPr>
              <a:t>session store</a:t>
            </a:r>
            <a:endParaRPr sz="900" b="1">
              <a:solidFill>
                <a:srgbClr val="990000"/>
              </a:solidFill>
            </a:endParaRPr>
          </a:p>
        </p:txBody>
      </p:sp>
      <p:sp>
        <p:nvSpPr>
          <p:cNvPr id="297" name="Google Shape;297;p36"/>
          <p:cNvSpPr txBox="1"/>
          <p:nvPr/>
        </p:nvSpPr>
        <p:spPr>
          <a:xfrm>
            <a:off x="7788211" y="2356699"/>
            <a:ext cx="9120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Verdana"/>
                <a:ea typeface="Verdana"/>
                <a:cs typeface="Verdana"/>
                <a:sym typeface="Verdana"/>
              </a:rPr>
              <a:t>Relational / NoSQL DB</a:t>
            </a:r>
            <a:endParaRPr sz="800"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8" name="Google Shape;298;p36"/>
          <p:cNvSpPr/>
          <p:nvPr/>
        </p:nvSpPr>
        <p:spPr>
          <a:xfrm>
            <a:off x="3007918" y="2086526"/>
            <a:ext cx="291900" cy="29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endParaRPr sz="1000"/>
          </a:p>
        </p:txBody>
      </p:sp>
      <p:sp>
        <p:nvSpPr>
          <p:cNvPr id="299" name="Google Shape;299;p36"/>
          <p:cNvSpPr/>
          <p:nvPr/>
        </p:nvSpPr>
        <p:spPr>
          <a:xfrm>
            <a:off x="3686273" y="2323283"/>
            <a:ext cx="291900" cy="29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</a:t>
            </a:r>
            <a:endParaRPr sz="1000"/>
          </a:p>
        </p:txBody>
      </p:sp>
      <p:sp>
        <p:nvSpPr>
          <p:cNvPr id="300" name="Google Shape;300;p36"/>
          <p:cNvSpPr/>
          <p:nvPr/>
        </p:nvSpPr>
        <p:spPr>
          <a:xfrm>
            <a:off x="4737812" y="2538061"/>
            <a:ext cx="291900" cy="29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</a:t>
            </a:r>
            <a:endParaRPr sz="1000"/>
          </a:p>
        </p:txBody>
      </p:sp>
      <p:sp>
        <p:nvSpPr>
          <p:cNvPr id="301" name="Google Shape;301;p36"/>
          <p:cNvSpPr/>
          <p:nvPr/>
        </p:nvSpPr>
        <p:spPr>
          <a:xfrm>
            <a:off x="6784900" y="2059876"/>
            <a:ext cx="291900" cy="29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</a:t>
            </a:r>
            <a:endParaRPr sz="1000"/>
          </a:p>
        </p:txBody>
      </p:sp>
      <p:sp>
        <p:nvSpPr>
          <p:cNvPr id="302" name="Google Shape;302;p36"/>
          <p:cNvSpPr/>
          <p:nvPr/>
        </p:nvSpPr>
        <p:spPr>
          <a:xfrm>
            <a:off x="5029705" y="3225603"/>
            <a:ext cx="291900" cy="29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</a:t>
            </a:r>
            <a:endParaRPr sz="1000"/>
          </a:p>
        </p:txBody>
      </p:sp>
      <p:cxnSp>
        <p:nvCxnSpPr>
          <p:cNvPr id="303" name="Google Shape;303;p36"/>
          <p:cNvCxnSpPr/>
          <p:nvPr/>
        </p:nvCxnSpPr>
        <p:spPr>
          <a:xfrm rot="10800000">
            <a:off x="2922853" y="2684448"/>
            <a:ext cx="173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4" name="Google Shape;304;p36"/>
          <p:cNvSpPr txBox="1"/>
          <p:nvPr/>
        </p:nvSpPr>
        <p:spPr>
          <a:xfrm>
            <a:off x="2970905" y="1198925"/>
            <a:ext cx="16401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D9D9D9"/>
                </a:solidFill>
              </a:rPr>
              <a:t>POST </a:t>
            </a:r>
            <a:r>
              <a:rPr lang="en" sz="900">
                <a:solidFill>
                  <a:srgbClr val="D9D9D9"/>
                </a:solidFill>
              </a:rPr>
              <a:t>/login</a:t>
            </a:r>
            <a:endParaRPr sz="9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9D9D9"/>
                </a:solidFill>
              </a:rPr>
              <a:t>{</a:t>
            </a:r>
            <a:endParaRPr sz="9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9D9D9"/>
                </a:solidFill>
              </a:rPr>
              <a:t>  “email”: “</a:t>
            </a:r>
            <a:r>
              <a:rPr lang="en" sz="900">
                <a:solidFill>
                  <a:srgbClr val="D9D9D9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amir@gmail.com</a:t>
            </a:r>
            <a:r>
              <a:rPr lang="en" sz="900">
                <a:solidFill>
                  <a:srgbClr val="D9D9D9"/>
                </a:solidFill>
              </a:rPr>
              <a:t>”,</a:t>
            </a:r>
            <a:endParaRPr sz="9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9D9D9"/>
                </a:solidFill>
              </a:rPr>
              <a:t>  “password”: “12345”</a:t>
            </a:r>
            <a:endParaRPr sz="9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9D9D9"/>
                </a:solidFill>
              </a:rPr>
              <a:t>}</a:t>
            </a:r>
            <a:endParaRPr sz="900">
              <a:solidFill>
                <a:srgbClr val="D9D9D9"/>
              </a:solidFill>
            </a:endParaRPr>
          </a:p>
        </p:txBody>
      </p:sp>
      <p:sp>
        <p:nvSpPr>
          <p:cNvPr id="305" name="Google Shape;305;p36"/>
          <p:cNvSpPr txBox="1"/>
          <p:nvPr/>
        </p:nvSpPr>
        <p:spPr>
          <a:xfrm>
            <a:off x="3007916" y="2752825"/>
            <a:ext cx="15663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9D9D9"/>
                </a:solidFill>
              </a:rPr>
              <a:t>Return cookie that contains the user’s session id </a:t>
            </a:r>
            <a:endParaRPr sz="900">
              <a:solidFill>
                <a:srgbClr val="D9D9D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9D9D9"/>
                </a:solidFill>
              </a:rPr>
              <a:t>(e.g. </a:t>
            </a:r>
            <a:r>
              <a:rPr lang="en" sz="900" b="1">
                <a:solidFill>
                  <a:srgbClr val="D9D9D9"/>
                </a:solidFill>
              </a:rPr>
              <a:t>sessionId1</a:t>
            </a:r>
            <a:r>
              <a:rPr lang="en" sz="900">
                <a:solidFill>
                  <a:srgbClr val="D9D9D9"/>
                </a:solidFill>
              </a:rPr>
              <a:t>)</a:t>
            </a:r>
            <a:endParaRPr sz="900">
              <a:solidFill>
                <a:srgbClr val="D9D9D9"/>
              </a:solidFill>
            </a:endParaRPr>
          </a:p>
        </p:txBody>
      </p:sp>
      <p:sp>
        <p:nvSpPr>
          <p:cNvPr id="306" name="Google Shape;306;p36"/>
          <p:cNvSpPr txBox="1"/>
          <p:nvPr/>
        </p:nvSpPr>
        <p:spPr>
          <a:xfrm>
            <a:off x="6173300" y="2444686"/>
            <a:ext cx="1533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9D9D9"/>
                </a:solidFill>
              </a:rPr>
              <a:t>Fetch user associated with email and password hash from database</a:t>
            </a:r>
            <a:endParaRPr sz="900">
              <a:solidFill>
                <a:srgbClr val="D9D9D9"/>
              </a:solidFill>
            </a:endParaRPr>
          </a:p>
        </p:txBody>
      </p:sp>
      <p:cxnSp>
        <p:nvCxnSpPr>
          <p:cNvPr id="307" name="Google Shape;307;p36"/>
          <p:cNvCxnSpPr>
            <a:stCxn id="292" idx="3"/>
            <a:endCxn id="293" idx="2"/>
          </p:cNvCxnSpPr>
          <p:nvPr/>
        </p:nvCxnSpPr>
        <p:spPr>
          <a:xfrm>
            <a:off x="6106153" y="2402898"/>
            <a:ext cx="164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" name="Google Shape;308;p36"/>
          <p:cNvCxnSpPr/>
          <p:nvPr/>
        </p:nvCxnSpPr>
        <p:spPr>
          <a:xfrm>
            <a:off x="2926726" y="2033625"/>
            <a:ext cx="17286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" name="Google Shape;309;p36"/>
          <p:cNvSpPr txBox="1"/>
          <p:nvPr/>
        </p:nvSpPr>
        <p:spPr>
          <a:xfrm>
            <a:off x="6096839" y="3897788"/>
            <a:ext cx="1732500" cy="10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{</a:t>
            </a:r>
            <a:endParaRPr sz="9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   “sessionId”:  {</a:t>
            </a:r>
            <a:endParaRPr sz="9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        “roles”: {“ADMIN”},</a:t>
            </a:r>
            <a:endParaRPr sz="9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        “locale”: “EN”</a:t>
            </a:r>
            <a:endParaRPr sz="9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   }</a:t>
            </a:r>
            <a:endParaRPr sz="9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9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p36"/>
          <p:cNvSpPr txBox="1"/>
          <p:nvPr/>
        </p:nvSpPr>
        <p:spPr>
          <a:xfrm>
            <a:off x="1095300" y="452900"/>
            <a:ext cx="76818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D9D9D9"/>
                </a:solidFill>
              </a:rPr>
              <a:t>Session-based authentication/authorization using Redis</a:t>
            </a:r>
            <a:endParaRPr sz="2200" b="1">
              <a:solidFill>
                <a:srgbClr val="D9D9D9"/>
              </a:solidFill>
            </a:endParaRPr>
          </a:p>
        </p:txBody>
      </p:sp>
      <p:sp>
        <p:nvSpPr>
          <p:cNvPr id="311" name="Google Shape;311;p36"/>
          <p:cNvSpPr txBox="1"/>
          <p:nvPr/>
        </p:nvSpPr>
        <p:spPr>
          <a:xfrm>
            <a:off x="5321600" y="3225600"/>
            <a:ext cx="12138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9D9D9"/>
                </a:solidFill>
              </a:rPr>
              <a:t>Create session</a:t>
            </a:r>
            <a:endParaRPr sz="900">
              <a:solidFill>
                <a:srgbClr val="D9D9D9"/>
              </a:solidFill>
            </a:endParaRPr>
          </a:p>
        </p:txBody>
      </p:sp>
      <p:sp>
        <p:nvSpPr>
          <p:cNvPr id="312" name="Google Shape;312;p36"/>
          <p:cNvSpPr txBox="1"/>
          <p:nvPr/>
        </p:nvSpPr>
        <p:spPr>
          <a:xfrm>
            <a:off x="4917763" y="2538050"/>
            <a:ext cx="9120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</a:rPr>
              <a:t>Compare password hashes</a:t>
            </a:r>
            <a:endParaRPr sz="700">
              <a:solidFill>
                <a:srgbClr val="434343"/>
              </a:solidFill>
            </a:endParaRPr>
          </a:p>
        </p:txBody>
      </p:sp>
      <p:sp>
        <p:nvSpPr>
          <p:cNvPr id="313" name="Google Shape;313;p36"/>
          <p:cNvSpPr txBox="1"/>
          <p:nvPr/>
        </p:nvSpPr>
        <p:spPr>
          <a:xfrm>
            <a:off x="0" y="4662350"/>
            <a:ext cx="29112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Amir Ebrahimi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Arial"/>
                <a:ea typeface="Arial"/>
                <a:cs typeface="Arial"/>
                <a:sym typeface="Arial"/>
              </a:rPr>
              <a:t>Additional Features</a:t>
            </a:r>
            <a:endParaRPr sz="22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1297500" y="1595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❖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Atomic Operations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➢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Transactions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❖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Master/Slave Replication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❖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Disk Persistence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➢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RDB file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➢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AOF file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❖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Key Expiration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 to install (</a:t>
            </a:r>
            <a:r>
              <a:rPr lang="en" sz="2200" b="1" u="sng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https://redis.io/download</a:t>
            </a:r>
            <a:r>
              <a:rPr lang="en"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2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Mac OS</a:t>
            </a:r>
            <a:endParaRPr sz="22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❖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$ wget https://download.redis.io/releases/redis-6.0.9.tar.gz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❖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$ tar xzf redis-6.0.9.tar.gz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❖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$ cd redis-6.0.9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❖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$ make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Ubuntu</a:t>
            </a:r>
            <a:endParaRPr sz="20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❖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$ sudo add-apt-repository ppa:redislabs/redis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❖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$ sudo apt-get update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❖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$ sudo apt-get install redis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Arial"/>
                <a:ea typeface="Arial"/>
                <a:cs typeface="Arial"/>
                <a:sym typeface="Arial"/>
              </a:rPr>
              <a:t>How to Start up </a:t>
            </a:r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❖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➢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$ Redis-server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❖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Command Line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➢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$ Redis-cli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17"/>
          <p:cNvPicPr preferRelativeResize="0"/>
          <p:nvPr/>
        </p:nvPicPr>
        <p:blipFill rotWithShape="1">
          <a:blip r:embed="rId3">
            <a:alphaModFix/>
          </a:blip>
          <a:srcRect l="8499" t="11722" r="8007" b="16273"/>
          <a:stretch/>
        </p:blipFill>
        <p:spPr>
          <a:xfrm>
            <a:off x="4183800" y="257875"/>
            <a:ext cx="4487550" cy="270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 rotWithShape="1">
          <a:blip r:embed="rId4">
            <a:alphaModFix/>
          </a:blip>
          <a:srcRect l="7343" t="71355" r="35510" b="15035"/>
          <a:stretch/>
        </p:blipFill>
        <p:spPr>
          <a:xfrm>
            <a:off x="4183800" y="3595575"/>
            <a:ext cx="4202399" cy="69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Arial"/>
                <a:ea typeface="Arial"/>
                <a:cs typeface="Arial"/>
                <a:sym typeface="Arial"/>
              </a:rPr>
              <a:t>Data Structures (Types)</a:t>
            </a:r>
            <a:endParaRPr sz="22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088" y="1225175"/>
            <a:ext cx="5307813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0" y="4756025"/>
            <a:ext cx="14466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Bingnan Zhou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Arial"/>
                <a:ea typeface="Arial"/>
                <a:cs typeface="Arial"/>
                <a:sym typeface="Arial"/>
              </a:rPr>
              <a:t>Data Structure - Strings</a:t>
            </a:r>
            <a:endParaRPr sz="22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800" y="1243013"/>
            <a:ext cx="4314825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 txBox="1"/>
          <p:nvPr/>
        </p:nvSpPr>
        <p:spPr>
          <a:xfrm>
            <a:off x="1085025" y="1172175"/>
            <a:ext cx="3222000" cy="3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❖"/>
            </a:pPr>
            <a:r>
              <a:rPr lang="en" sz="1600">
                <a:solidFill>
                  <a:srgbClr val="FFD966"/>
                </a:solidFill>
              </a:rPr>
              <a:t>Binary-safe</a:t>
            </a:r>
            <a:r>
              <a:rPr lang="en" sz="1600">
                <a:solidFill>
                  <a:srgbClr val="F3F3F3"/>
                </a:solidFill>
              </a:rPr>
              <a:t> data structure</a:t>
            </a:r>
            <a:endParaRPr sz="1600">
              <a:solidFill>
                <a:srgbClr val="F3F3F3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❖"/>
            </a:pPr>
            <a:r>
              <a:rPr lang="en" sz="1600">
                <a:solidFill>
                  <a:srgbClr val="F3F3F3"/>
                </a:solidFill>
              </a:rPr>
              <a:t>Includes:</a:t>
            </a:r>
            <a:endParaRPr sz="1600">
              <a:solidFill>
                <a:srgbClr val="F3F3F3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600"/>
              <a:buChar char="➢"/>
            </a:pPr>
            <a:r>
              <a:rPr lang="en" sz="1600">
                <a:solidFill>
                  <a:srgbClr val="FFD966"/>
                </a:solidFill>
              </a:rPr>
              <a:t>Normal string</a:t>
            </a:r>
            <a:endParaRPr sz="1600">
              <a:solidFill>
                <a:srgbClr val="FFD966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600"/>
              <a:buChar char="➢"/>
            </a:pPr>
            <a:r>
              <a:rPr lang="en" sz="1600">
                <a:solidFill>
                  <a:srgbClr val="FFD966"/>
                </a:solidFill>
              </a:rPr>
              <a:t>Integer</a:t>
            </a:r>
            <a:endParaRPr sz="1600">
              <a:solidFill>
                <a:srgbClr val="FFD966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600"/>
              <a:buChar char="➢"/>
            </a:pPr>
            <a:r>
              <a:rPr lang="en" sz="1600">
                <a:solidFill>
                  <a:srgbClr val="FFD966"/>
                </a:solidFill>
              </a:rPr>
              <a:t>Floating point value</a:t>
            </a:r>
            <a:endParaRPr sz="1600">
              <a:solidFill>
                <a:srgbClr val="FFD966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➢"/>
            </a:pPr>
            <a:r>
              <a:rPr lang="en" sz="1600">
                <a:solidFill>
                  <a:srgbClr val="F3F3F3"/>
                </a:solidFill>
              </a:rPr>
              <a:t>JPEG image data</a:t>
            </a:r>
            <a:endParaRPr sz="1600">
              <a:solidFill>
                <a:srgbClr val="F3F3F3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➢"/>
            </a:pPr>
            <a:r>
              <a:rPr lang="en" sz="1600">
                <a:solidFill>
                  <a:srgbClr val="F3F3F3"/>
                </a:solidFill>
              </a:rPr>
              <a:t>Serialized Ruby object</a:t>
            </a:r>
            <a:endParaRPr sz="1600">
              <a:solidFill>
                <a:srgbClr val="F3F3F3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➢"/>
            </a:pPr>
            <a:r>
              <a:rPr lang="en" sz="1600">
                <a:solidFill>
                  <a:srgbClr val="F3F3F3"/>
                </a:solidFill>
              </a:rPr>
              <a:t>etc ...</a:t>
            </a:r>
            <a:endParaRPr sz="1600">
              <a:solidFill>
                <a:srgbClr val="F3F3F3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❖"/>
            </a:pPr>
            <a:r>
              <a:rPr lang="en" sz="1600">
                <a:solidFill>
                  <a:srgbClr val="F3F3F3"/>
                </a:solidFill>
              </a:rPr>
              <a:t>Allows many operations</a:t>
            </a:r>
            <a:endParaRPr sz="1600">
              <a:solidFill>
                <a:srgbClr val="F3F3F3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➢"/>
            </a:pPr>
            <a:r>
              <a:rPr lang="en" sz="1600">
                <a:solidFill>
                  <a:srgbClr val="F3F3F3"/>
                </a:solidFill>
              </a:rPr>
              <a:t>Increment</a:t>
            </a:r>
            <a:endParaRPr sz="1600">
              <a:solidFill>
                <a:srgbClr val="F3F3F3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➢"/>
            </a:pPr>
            <a:r>
              <a:rPr lang="en" sz="1600">
                <a:solidFill>
                  <a:srgbClr val="F3F3F3"/>
                </a:solidFill>
              </a:rPr>
              <a:t>Decrement</a:t>
            </a:r>
            <a:endParaRPr sz="1600">
              <a:solidFill>
                <a:srgbClr val="F3F3F3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➢"/>
            </a:pPr>
            <a:r>
              <a:rPr lang="en" sz="1600">
                <a:solidFill>
                  <a:srgbClr val="F3F3F3"/>
                </a:solidFill>
              </a:rPr>
              <a:t>etc ...</a:t>
            </a:r>
            <a:endParaRPr sz="1600">
              <a:solidFill>
                <a:srgbClr val="F3F3F3"/>
              </a:solidFill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0" y="4756025"/>
            <a:ext cx="14466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Bingnan Zhou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Arial"/>
                <a:ea typeface="Arial"/>
                <a:cs typeface="Arial"/>
                <a:sym typeface="Arial"/>
              </a:rPr>
              <a:t>Data Structure - List</a:t>
            </a:r>
            <a:endParaRPr sz="22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1085025" y="1172175"/>
            <a:ext cx="3191400" cy="28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❖"/>
            </a:pPr>
            <a:r>
              <a:rPr lang="en" sz="1600">
                <a:solidFill>
                  <a:srgbClr val="F3F3F3"/>
                </a:solidFill>
              </a:rPr>
              <a:t>Holds collections of strings</a:t>
            </a:r>
            <a:endParaRPr sz="1600">
              <a:solidFill>
                <a:srgbClr val="F3F3F3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❖"/>
            </a:pPr>
            <a:r>
              <a:rPr lang="en" sz="1600">
                <a:solidFill>
                  <a:srgbClr val="F3F3F3"/>
                </a:solidFill>
              </a:rPr>
              <a:t>Users can</a:t>
            </a:r>
            <a:endParaRPr sz="1600">
              <a:solidFill>
                <a:srgbClr val="F3F3F3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600"/>
              <a:buChar char="➢"/>
            </a:pPr>
            <a:r>
              <a:rPr lang="en" sz="1600">
                <a:solidFill>
                  <a:srgbClr val="FFD966"/>
                </a:solidFill>
              </a:rPr>
              <a:t>Push (Add)</a:t>
            </a:r>
            <a:endParaRPr sz="1600">
              <a:solidFill>
                <a:srgbClr val="FFD966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600"/>
              <a:buChar char="➢"/>
            </a:pPr>
            <a:r>
              <a:rPr lang="en" sz="1600">
                <a:solidFill>
                  <a:srgbClr val="FFD966"/>
                </a:solidFill>
              </a:rPr>
              <a:t>Fetch</a:t>
            </a:r>
            <a:endParaRPr sz="1600">
              <a:solidFill>
                <a:srgbClr val="FFD966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600"/>
              <a:buChar char="➢"/>
            </a:pPr>
            <a:r>
              <a:rPr lang="en" sz="1600">
                <a:solidFill>
                  <a:srgbClr val="FFD966"/>
                </a:solidFill>
              </a:rPr>
              <a:t>Pop (Remove)</a:t>
            </a:r>
            <a:endParaRPr sz="1600">
              <a:solidFill>
                <a:srgbClr val="FFD966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➢"/>
            </a:pPr>
            <a:r>
              <a:rPr lang="en" sz="1600">
                <a:solidFill>
                  <a:srgbClr val="EFEFEF"/>
                </a:solidFill>
              </a:rPr>
              <a:t>Trim based on offsets</a:t>
            </a:r>
            <a:endParaRPr sz="1600">
              <a:solidFill>
                <a:srgbClr val="EFEFEF"/>
              </a:solidFill>
            </a:endParaRPr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275" y="1238508"/>
            <a:ext cx="4295350" cy="29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 txBox="1"/>
          <p:nvPr/>
        </p:nvSpPr>
        <p:spPr>
          <a:xfrm>
            <a:off x="0" y="4756025"/>
            <a:ext cx="14466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Bingnan Zhou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Arial"/>
                <a:ea typeface="Arial"/>
                <a:cs typeface="Arial"/>
                <a:sym typeface="Arial"/>
              </a:rPr>
              <a:t>Data Structure - Hashes</a:t>
            </a:r>
            <a:endParaRPr sz="22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1085025" y="1172175"/>
            <a:ext cx="3027300" cy="28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❖"/>
            </a:pPr>
            <a:r>
              <a:rPr lang="en" sz="1600">
                <a:solidFill>
                  <a:srgbClr val="F3F3F3"/>
                </a:solidFill>
              </a:rPr>
              <a:t>Stores a set of </a:t>
            </a:r>
            <a:r>
              <a:rPr lang="en" sz="1600">
                <a:solidFill>
                  <a:srgbClr val="FFD966"/>
                </a:solidFill>
              </a:rPr>
              <a:t>field-value</a:t>
            </a:r>
            <a:r>
              <a:rPr lang="en" sz="1600">
                <a:solidFill>
                  <a:srgbClr val="F3F3F3"/>
                </a:solidFill>
              </a:rPr>
              <a:t> pairs</a:t>
            </a:r>
            <a:endParaRPr sz="1600">
              <a:solidFill>
                <a:srgbClr val="F3F3F3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❖"/>
            </a:pPr>
            <a:r>
              <a:rPr lang="en" sz="1600">
                <a:solidFill>
                  <a:srgbClr val="F3F3F3"/>
                </a:solidFill>
              </a:rPr>
              <a:t>Provides the ability to:</a:t>
            </a:r>
            <a:endParaRPr sz="1600">
              <a:solidFill>
                <a:srgbClr val="F3F3F3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600"/>
              <a:buChar char="➢"/>
            </a:pPr>
            <a:r>
              <a:rPr lang="en" sz="1600">
                <a:solidFill>
                  <a:srgbClr val="FFD966"/>
                </a:solidFill>
              </a:rPr>
              <a:t>Add</a:t>
            </a:r>
            <a:endParaRPr sz="1600">
              <a:solidFill>
                <a:srgbClr val="FFD966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600"/>
              <a:buChar char="➢"/>
            </a:pPr>
            <a:r>
              <a:rPr lang="en" sz="1600">
                <a:solidFill>
                  <a:srgbClr val="FFD966"/>
                </a:solidFill>
              </a:rPr>
              <a:t>Fetch</a:t>
            </a:r>
            <a:endParaRPr sz="1600">
              <a:solidFill>
                <a:srgbClr val="FFD966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600"/>
              <a:buChar char="➢"/>
            </a:pPr>
            <a:r>
              <a:rPr lang="en" sz="1600">
                <a:solidFill>
                  <a:srgbClr val="FFD966"/>
                </a:solidFill>
              </a:rPr>
              <a:t>Remove</a:t>
            </a:r>
            <a:endParaRPr sz="1600">
              <a:solidFill>
                <a:srgbClr val="F3F3F3"/>
              </a:solidFill>
            </a:endParaRPr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800" y="1239479"/>
            <a:ext cx="4314825" cy="318193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1"/>
          <p:cNvSpPr txBox="1"/>
          <p:nvPr/>
        </p:nvSpPr>
        <p:spPr>
          <a:xfrm>
            <a:off x="0" y="4756025"/>
            <a:ext cx="14466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Bingnan Zhou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Microsoft Office PowerPoint</Application>
  <PresentationFormat>On-screen Show (16:9)</PresentationFormat>
  <Paragraphs>167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Lato</vt:lpstr>
      <vt:lpstr>Impact</vt:lpstr>
      <vt:lpstr>Montserrat</vt:lpstr>
      <vt:lpstr>Arial</vt:lpstr>
      <vt:lpstr>EB Garamond Regular</vt:lpstr>
      <vt:lpstr>Verdana</vt:lpstr>
      <vt:lpstr>Focus</vt:lpstr>
      <vt:lpstr>CS5220 - Final Presentation</vt:lpstr>
      <vt:lpstr>              Redis vs. Other Databases</vt:lpstr>
      <vt:lpstr>Additional Features</vt:lpstr>
      <vt:lpstr>How to install (https://redis.io/download)</vt:lpstr>
      <vt:lpstr>How to Start up </vt:lpstr>
      <vt:lpstr>Data Structures (Types)</vt:lpstr>
      <vt:lpstr>Data Structure - Strings</vt:lpstr>
      <vt:lpstr>Data Structure - List</vt:lpstr>
      <vt:lpstr>Data Structure - Hashes</vt:lpstr>
      <vt:lpstr>Data Structure - Sets</vt:lpstr>
      <vt:lpstr>Data Structure - Sorted Sets</vt:lpstr>
      <vt:lpstr>Data Structures - Conclusion</vt:lpstr>
      <vt:lpstr>Some Common Redis Commands (List)</vt:lpstr>
      <vt:lpstr>Some Common Redis Commands (List)</vt:lpstr>
      <vt:lpstr>Some Common Redis Commands (Hash)</vt:lpstr>
      <vt:lpstr>Some Common Redis Commands (Set)</vt:lpstr>
      <vt:lpstr>Some Common Redis Commands (Set)</vt:lpstr>
      <vt:lpstr>Some Common Redis Commands (Set)</vt:lpstr>
      <vt:lpstr>Some Common Redis Commands (Set)</vt:lpstr>
      <vt:lpstr>Resources to Additional Command</vt:lpstr>
      <vt:lpstr>                            Demo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CS5220 - Final Presentation</dc:title>
  <cp:lastModifiedBy>Amir Ebrahimi</cp:lastModifiedBy>
  <cp:revision>4</cp:revision>
  <dcterms:modified xsi:type="dcterms:W3CDTF">2020-12-14T21:14:00Z</dcterms:modified>
</cp:coreProperties>
</file>