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78" r:id="rId5"/>
    <p:sldId id="279" r:id="rId6"/>
    <p:sldId id="280" r:id="rId7"/>
    <p:sldId id="281" r:id="rId8"/>
    <p:sldId id="282" r:id="rId9"/>
    <p:sldId id="283" r:id="rId10"/>
    <p:sldId id="284" r:id="rId11"/>
    <p:sldId id="285" r:id="rId12"/>
    <p:sldId id="286" r:id="rId13"/>
    <p:sldId id="299"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1D0C6-5D48-4E7E-B5C7-11520646BC24}" v="3" dt="2023-05-09T22:00:21.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ulmeera Shaik" userId="5208ace866380db7" providerId="LiveId" clId="{8081D0C6-5D48-4E7E-B5C7-11520646BC24}"/>
    <pc:docChg chg="custSel addSld modSld">
      <pc:chgData name="Nagulmeera Shaik" userId="5208ace866380db7" providerId="LiveId" clId="{8081D0C6-5D48-4E7E-B5C7-11520646BC24}" dt="2023-05-09T22:01:15.365" v="52" actId="1076"/>
      <pc:docMkLst>
        <pc:docMk/>
      </pc:docMkLst>
      <pc:sldChg chg="addSp delSp modSp mod">
        <pc:chgData name="Nagulmeera Shaik" userId="5208ace866380db7" providerId="LiveId" clId="{8081D0C6-5D48-4E7E-B5C7-11520646BC24}" dt="2023-05-09T21:59:59.122" v="21" actId="1076"/>
        <pc:sldMkLst>
          <pc:docMk/>
          <pc:sldMk cId="2665687560" sldId="286"/>
        </pc:sldMkLst>
        <pc:picChg chg="add del mod">
          <ac:chgData name="Nagulmeera Shaik" userId="5208ace866380db7" providerId="LiveId" clId="{8081D0C6-5D48-4E7E-B5C7-11520646BC24}" dt="2023-05-09T21:59:50.238" v="18" actId="478"/>
          <ac:picMkLst>
            <pc:docMk/>
            <pc:sldMk cId="2665687560" sldId="286"/>
            <ac:picMk id="2" creationId="{16AB37A4-657D-2503-744D-8879145FEC44}"/>
          </ac:picMkLst>
        </pc:picChg>
        <pc:picChg chg="mod">
          <ac:chgData name="Nagulmeera Shaik" userId="5208ace866380db7" providerId="LiveId" clId="{8081D0C6-5D48-4E7E-B5C7-11520646BC24}" dt="2023-05-09T21:59:59.122" v="21" actId="1076"/>
          <ac:picMkLst>
            <pc:docMk/>
            <pc:sldMk cId="2665687560" sldId="286"/>
            <ac:picMk id="5" creationId="{E2A8D2B8-64BA-A7D6-3DE8-25DC06A49DB8}"/>
          </ac:picMkLst>
        </pc:picChg>
        <pc:picChg chg="del">
          <ac:chgData name="Nagulmeera Shaik" userId="5208ace866380db7" providerId="LiveId" clId="{8081D0C6-5D48-4E7E-B5C7-11520646BC24}" dt="2023-05-09T21:58:27.130" v="0" actId="478"/>
          <ac:picMkLst>
            <pc:docMk/>
            <pc:sldMk cId="2665687560" sldId="286"/>
            <ac:picMk id="6" creationId="{05439441-6066-B57C-B0B8-310C96F67122}"/>
          </ac:picMkLst>
        </pc:picChg>
      </pc:sldChg>
      <pc:sldChg chg="addSp modSp mod">
        <pc:chgData name="Nagulmeera Shaik" userId="5208ace866380db7" providerId="LiveId" clId="{8081D0C6-5D48-4E7E-B5C7-11520646BC24}" dt="2023-05-09T22:00:44.576" v="50" actId="20577"/>
        <pc:sldMkLst>
          <pc:docMk/>
          <pc:sldMk cId="3753017710" sldId="288"/>
        </pc:sldMkLst>
        <pc:spChg chg="add mod">
          <ac:chgData name="Nagulmeera Shaik" userId="5208ace866380db7" providerId="LiveId" clId="{8081D0C6-5D48-4E7E-B5C7-11520646BC24}" dt="2023-05-09T22:00:44.576" v="50" actId="20577"/>
          <ac:spMkLst>
            <pc:docMk/>
            <pc:sldMk cId="3753017710" sldId="288"/>
            <ac:spMk id="2" creationId="{5C28918A-AEB9-62CF-63E9-40C05465A55A}"/>
          </ac:spMkLst>
        </pc:spChg>
        <pc:picChg chg="mod">
          <ac:chgData name="Nagulmeera Shaik" userId="5208ace866380db7" providerId="LiveId" clId="{8081D0C6-5D48-4E7E-B5C7-11520646BC24}" dt="2023-05-09T22:00:10.748" v="22" actId="1076"/>
          <ac:picMkLst>
            <pc:docMk/>
            <pc:sldMk cId="3753017710" sldId="288"/>
            <ac:picMk id="5" creationId="{9902DC8D-71F2-460A-4A84-C20F7FCC057F}"/>
          </ac:picMkLst>
        </pc:picChg>
      </pc:sldChg>
      <pc:sldChg chg="modSp mod">
        <pc:chgData name="Nagulmeera Shaik" userId="5208ace866380db7" providerId="LiveId" clId="{8081D0C6-5D48-4E7E-B5C7-11520646BC24}" dt="2023-05-09T22:01:00.993" v="51" actId="1076"/>
        <pc:sldMkLst>
          <pc:docMk/>
          <pc:sldMk cId="4236914851" sldId="289"/>
        </pc:sldMkLst>
        <pc:spChg chg="mod">
          <ac:chgData name="Nagulmeera Shaik" userId="5208ace866380db7" providerId="LiveId" clId="{8081D0C6-5D48-4E7E-B5C7-11520646BC24}" dt="2023-05-09T22:01:00.993" v="51" actId="1076"/>
          <ac:spMkLst>
            <pc:docMk/>
            <pc:sldMk cId="4236914851" sldId="289"/>
            <ac:spMk id="2" creationId="{71E8C95B-49C2-36B3-68DE-3214441753E3}"/>
          </ac:spMkLst>
        </pc:spChg>
      </pc:sldChg>
      <pc:sldChg chg="modSp mod">
        <pc:chgData name="Nagulmeera Shaik" userId="5208ace866380db7" providerId="LiveId" clId="{8081D0C6-5D48-4E7E-B5C7-11520646BC24}" dt="2023-05-09T22:01:15.365" v="52" actId="1076"/>
        <pc:sldMkLst>
          <pc:docMk/>
          <pc:sldMk cId="1299488" sldId="290"/>
        </pc:sldMkLst>
        <pc:spChg chg="mod">
          <ac:chgData name="Nagulmeera Shaik" userId="5208ace866380db7" providerId="LiveId" clId="{8081D0C6-5D48-4E7E-B5C7-11520646BC24}" dt="2023-05-09T22:01:15.365" v="52" actId="1076"/>
          <ac:spMkLst>
            <pc:docMk/>
            <pc:sldMk cId="1299488" sldId="290"/>
            <ac:spMk id="2" creationId="{4D8C02B9-83F1-6161-7586-607DAEEDA081}"/>
          </ac:spMkLst>
        </pc:spChg>
      </pc:sldChg>
      <pc:sldChg chg="addSp delSp modSp new mod">
        <pc:chgData name="Nagulmeera Shaik" userId="5208ace866380db7" providerId="LiveId" clId="{8081D0C6-5D48-4E7E-B5C7-11520646BC24}" dt="2023-05-09T21:59:46.961" v="17" actId="14100"/>
        <pc:sldMkLst>
          <pc:docMk/>
          <pc:sldMk cId="3342003351" sldId="299"/>
        </pc:sldMkLst>
        <pc:spChg chg="del">
          <ac:chgData name="Nagulmeera Shaik" userId="5208ace866380db7" providerId="LiveId" clId="{8081D0C6-5D48-4E7E-B5C7-11520646BC24}" dt="2023-05-09T21:59:27.931" v="12" actId="21"/>
          <ac:spMkLst>
            <pc:docMk/>
            <pc:sldMk cId="3342003351" sldId="299"/>
            <ac:spMk id="2" creationId="{33799C05-6C3C-9B74-E14D-A3163208AE97}"/>
          </ac:spMkLst>
        </pc:spChg>
        <pc:spChg chg="del mod">
          <ac:chgData name="Nagulmeera Shaik" userId="5208ace866380db7" providerId="LiveId" clId="{8081D0C6-5D48-4E7E-B5C7-11520646BC24}" dt="2023-05-09T21:59:40.925" v="15"/>
          <ac:spMkLst>
            <pc:docMk/>
            <pc:sldMk cId="3342003351" sldId="299"/>
            <ac:spMk id="3" creationId="{0D3F38D4-7093-C46F-3AC1-737378942A20}"/>
          </ac:spMkLst>
        </pc:spChg>
        <pc:picChg chg="add mod">
          <ac:chgData name="Nagulmeera Shaik" userId="5208ace866380db7" providerId="LiveId" clId="{8081D0C6-5D48-4E7E-B5C7-11520646BC24}" dt="2023-05-09T21:59:46.961" v="17" actId="14100"/>
          <ac:picMkLst>
            <pc:docMk/>
            <pc:sldMk cId="3342003351" sldId="299"/>
            <ac:picMk id="4" creationId="{D16365C2-C93C-F3B5-ADA5-AF621D6A7C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14009" y="1206230"/>
            <a:ext cx="6099242" cy="1721796"/>
          </a:xfrm>
        </p:spPr>
        <p:txBody>
          <a:bodyPr>
            <a:noAutofit/>
          </a:bodyPr>
          <a:lstStyle/>
          <a:p>
            <a:pPr algn="l"/>
            <a:r>
              <a:rPr lang="en-US" sz="3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NOMINEES AND WINNERS ACADEMY AWARDS</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2130356"/>
            <a:ext cx="3485072" cy="3132307"/>
          </a:xfrm>
        </p:spPr>
        <p:txBody>
          <a:bodyPr>
            <a:normAutofit/>
          </a:bodyPr>
          <a:lstStyle/>
          <a:p>
            <a:pPr>
              <a:lnSpc>
                <a:spcPct val="107000"/>
              </a:lnSpc>
              <a:spcAft>
                <a:spcPts val="800"/>
              </a:spcAft>
            </a:pP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3200" b="1" kern="100" dirty="0">
                <a:effectLst/>
                <a:latin typeface="Calibri" panose="020F0502020204030204" pitchFamily="34" charset="0"/>
                <a:ea typeface="Calibri" panose="020F0502020204030204" pitchFamily="34" charset="0"/>
                <a:cs typeface="Calibri" panose="020F0502020204030204" pitchFamily="34" charset="0"/>
              </a:rPr>
              <a:t>Presenting</a:t>
            </a:r>
          </a:p>
          <a:p>
            <a:pPr>
              <a:lnSpc>
                <a:spcPct val="107000"/>
              </a:lnSpc>
              <a:spcAft>
                <a:spcPts val="800"/>
              </a:spcAft>
            </a:pPr>
            <a:r>
              <a:rPr lang="en-IN" sz="3200" b="1" kern="100" dirty="0">
                <a:effectLst/>
                <a:latin typeface="Calibri" panose="020F0502020204030204" pitchFamily="34" charset="0"/>
                <a:ea typeface="Calibri" panose="020F0502020204030204" pitchFamily="34" charset="0"/>
                <a:cs typeface="Calibri" panose="020F0502020204030204" pitchFamily="34" charset="0"/>
              </a:rPr>
              <a:t>By</a:t>
            </a: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Calibri" panose="020F0502020204030204" pitchFamily="34" charset="0"/>
              </a:rPr>
              <a:t>Akanksha Chaturvedi</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kern="100" dirty="0" err="1">
                <a:effectLst/>
                <a:latin typeface="Calibri" panose="020F0502020204030204" pitchFamily="34" charset="0"/>
                <a:ea typeface="Calibri" panose="020F0502020204030204" pitchFamily="34" charset="0"/>
                <a:cs typeface="Calibri" panose="020F0502020204030204" pitchFamily="34" charset="0"/>
              </a:rPr>
              <a:t>Huzefa</a:t>
            </a:r>
            <a:r>
              <a:rPr lang="en-US" sz="1400" b="1" kern="100" dirty="0">
                <a:effectLst/>
                <a:latin typeface="Calibri" panose="020F0502020204030204" pitchFamily="34" charset="0"/>
                <a:ea typeface="Calibri" panose="020F0502020204030204" pitchFamily="34" charset="0"/>
                <a:cs typeface="Calibri" panose="020F0502020204030204" pitchFamily="34" charset="0"/>
              </a:rPr>
              <a:t> Shabbir </a:t>
            </a:r>
            <a:r>
              <a:rPr lang="en-US" sz="1400" b="1" kern="100" dirty="0" err="1">
                <a:effectLst/>
                <a:latin typeface="Calibri" panose="020F0502020204030204" pitchFamily="34" charset="0"/>
                <a:ea typeface="Calibri" panose="020F0502020204030204" pitchFamily="34" charset="0"/>
                <a:cs typeface="Calibri" panose="020F0502020204030204" pitchFamily="34" charset="0"/>
              </a:rPr>
              <a:t>Sadikot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kern="100" dirty="0">
                <a:effectLst/>
                <a:latin typeface="Calibri" panose="020F0502020204030204" pitchFamily="34" charset="0"/>
                <a:ea typeface="Calibri" panose="020F0502020204030204" pitchFamily="34" charset="0"/>
                <a:cs typeface="Calibri" panose="020F0502020204030204" pitchFamily="34" charset="0"/>
              </a:rPr>
              <a:t>Nagul Meera Shaik</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screenshot of a computer&#10;&#10;Description automatically generated">
            <a:extLst>
              <a:ext uri="{FF2B5EF4-FFF2-40B4-BE49-F238E27FC236}">
                <a16:creationId xmlns:a16="http://schemas.microsoft.com/office/drawing/2014/main" id="{D16365C2-C93C-F3B5-ADA5-AF621D6A7CAD}"/>
              </a:ext>
            </a:extLst>
          </p:cNvPr>
          <p:cNvPicPr>
            <a:picLocks noGrp="1" noChangeAspect="1"/>
          </p:cNvPicPr>
          <p:nvPr>
            <p:ph idx="1"/>
          </p:nvPr>
        </p:nvPicPr>
        <p:blipFill>
          <a:blip r:embed="rId2"/>
          <a:stretch>
            <a:fillRect/>
          </a:stretch>
        </p:blipFill>
        <p:spPr>
          <a:xfrm>
            <a:off x="919162" y="510450"/>
            <a:ext cx="10353675" cy="5763889"/>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34200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92E7-F16E-5827-7C29-70AD4F6E4574}"/>
              </a:ext>
            </a:extLst>
          </p:cNvPr>
          <p:cNvSpPr>
            <a:spLocks noGrp="1"/>
          </p:cNvSpPr>
          <p:nvPr>
            <p:ph type="title"/>
          </p:nvPr>
        </p:nvSpPr>
        <p:spPr>
          <a:xfrm>
            <a:off x="924443" y="289398"/>
            <a:ext cx="10353762" cy="1257300"/>
          </a:xfrm>
        </p:spPr>
        <p:txBody>
          <a:bodyPr>
            <a:normAutofit/>
          </a:bodyPr>
          <a:lstStyle/>
          <a:p>
            <a:r>
              <a:rPr lang="en-IN" sz="4400" b="1" dirty="0">
                <a:effectLst/>
                <a:latin typeface="Calibri" panose="020F0502020204030204" pitchFamily="34" charset="0"/>
                <a:ea typeface="Calibri" panose="020F0502020204030204" pitchFamily="34" charset="0"/>
              </a:rPr>
              <a:t>MODEL WITH LOOPS</a:t>
            </a:r>
            <a:endParaRPr lang="en-IN" sz="4400" dirty="0"/>
          </a:p>
        </p:txBody>
      </p:sp>
      <p:sp>
        <p:nvSpPr>
          <p:cNvPr id="3" name="Content Placeholder 2">
            <a:extLst>
              <a:ext uri="{FF2B5EF4-FFF2-40B4-BE49-F238E27FC236}">
                <a16:creationId xmlns:a16="http://schemas.microsoft.com/office/drawing/2014/main" id="{52C90E9B-CA97-F9A5-4E8E-2FDD0BBCEB90}"/>
              </a:ext>
            </a:extLst>
          </p:cNvPr>
          <p:cNvSpPr>
            <a:spLocks noGrp="1"/>
          </p:cNvSpPr>
          <p:nvPr>
            <p:ph idx="1"/>
          </p:nvPr>
        </p:nvSpPr>
        <p:spPr>
          <a:xfrm>
            <a:off x="913795" y="1546698"/>
            <a:ext cx="10353762" cy="4970834"/>
          </a:xfrm>
        </p:spPr>
        <p:txBody>
          <a:bodyPr>
            <a:normAutofit/>
          </a:bodyPr>
          <a:lstStyle/>
          <a:p>
            <a:pPr marL="36900" indent="0">
              <a:lnSpc>
                <a:spcPct val="107000"/>
              </a:lnSpc>
              <a:spcAft>
                <a:spcPts val="800"/>
              </a:spcAft>
              <a:buNone/>
            </a:pPr>
            <a:r>
              <a:rPr lang="en-IN" sz="1800" dirty="0">
                <a:effectLst/>
                <a:latin typeface="Calibri" panose="020F0502020204030204" pitchFamily="34" charset="0"/>
                <a:ea typeface="Calibri" panose="020F0502020204030204" pitchFamily="34" charset="0"/>
              </a:rPr>
              <a:t>To check the property of nodes:</a:t>
            </a:r>
          </a:p>
          <a:p>
            <a:pPr marL="36900" indent="0">
              <a:lnSpc>
                <a:spcPct val="100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								Syntax:    MATCH (n)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ctr">
              <a:lnSpc>
                <a:spcPct val="100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					WHERE (n)-[:RELATIONSHIP*]-&gt;(n)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ctr">
              <a:lnSpc>
                <a:spcPct val="100000"/>
              </a:lnSpc>
              <a:buNone/>
            </a:pPr>
            <a:r>
              <a:rPr lang="en-IN" sz="1800" b="1" dirty="0">
                <a:effectLst/>
                <a:latin typeface="Calibri" panose="020F0502020204030204" pitchFamily="34" charset="0"/>
                <a:ea typeface="Calibri" panose="020F0502020204030204" pitchFamily="34" charset="0"/>
              </a:rPr>
              <a:t>RETURN n</a:t>
            </a:r>
          </a:p>
          <a:p>
            <a:r>
              <a:rPr lang="en-IN" sz="1800" dirty="0">
                <a:effectLst/>
                <a:latin typeface="Calibri" panose="020F0502020204030204" pitchFamily="34" charset="0"/>
                <a:ea typeface="Calibri" panose="020F0502020204030204" pitchFamily="34" charset="0"/>
              </a:rPr>
              <a:t>n is a placeholder for any node in your graph. </a:t>
            </a:r>
          </a:p>
          <a:p>
            <a:r>
              <a:rPr lang="en-IN" sz="1800" dirty="0">
                <a:effectLst/>
                <a:latin typeface="Calibri" panose="020F0502020204030204" pitchFamily="34" charset="0"/>
                <a:ea typeface="Calibri" panose="020F0502020204030204" pitchFamily="34" charset="0"/>
              </a:rPr>
              <a:t>The [: RELATIONSHIP*] syntax specifies that we want to match any path that includes zero or more relationships. </a:t>
            </a:r>
          </a:p>
          <a:p>
            <a:r>
              <a:rPr lang="en-IN" sz="1800" dirty="0">
                <a:effectLst/>
                <a:latin typeface="Calibri" panose="020F0502020204030204" pitchFamily="34" charset="0"/>
                <a:ea typeface="Calibri" panose="020F0502020204030204" pitchFamily="34" charset="0"/>
              </a:rPr>
              <a:t>The -&gt; and &lt;- arrows indicate the direction of the relationship. </a:t>
            </a:r>
          </a:p>
          <a:p>
            <a:r>
              <a:rPr lang="en-IN" sz="1800" dirty="0">
                <a:effectLst/>
                <a:latin typeface="Calibri" panose="020F0502020204030204" pitchFamily="34" charset="0"/>
                <a:ea typeface="Calibri" panose="020F0502020204030204" pitchFamily="34" charset="0"/>
              </a:rPr>
              <a:t>The WHERE clause filters the results to only include nodes that have a relationship that forms a cycle with itself. </a:t>
            </a:r>
          </a:p>
          <a:p>
            <a:r>
              <a:rPr lang="en-IN" sz="1800" dirty="0">
                <a:effectLst/>
                <a:latin typeface="Calibri" panose="020F0502020204030204" pitchFamily="34" charset="0"/>
                <a:ea typeface="Calibri" panose="020F0502020204030204" pitchFamily="34" charset="0"/>
              </a:rPr>
              <a:t>Finally, the RETURN clause returns all nodes that match the query.</a:t>
            </a:r>
            <a:endParaRPr lang="en-IN" sz="18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6536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9902DC8D-71F2-460A-4A84-C20F7FCC057F}"/>
              </a:ext>
            </a:extLst>
          </p:cNvPr>
          <p:cNvPicPr>
            <a:picLocks noGrp="1" noChangeAspect="1"/>
          </p:cNvPicPr>
          <p:nvPr>
            <p:ph idx="1"/>
          </p:nvPr>
        </p:nvPicPr>
        <p:blipFill>
          <a:blip r:embed="rId2"/>
          <a:stretch>
            <a:fillRect/>
          </a:stretch>
        </p:blipFill>
        <p:spPr>
          <a:xfrm>
            <a:off x="1397540" y="1517347"/>
            <a:ext cx="9396920" cy="4945062"/>
          </a:xfrm>
          <a:prstGeom prst="rect">
            <a:avLst/>
          </a:prstGeom>
        </p:spPr>
      </p:pic>
      <p:sp>
        <p:nvSpPr>
          <p:cNvPr id="2" name="Title 1">
            <a:extLst>
              <a:ext uri="{FF2B5EF4-FFF2-40B4-BE49-F238E27FC236}">
                <a16:creationId xmlns:a16="http://schemas.microsoft.com/office/drawing/2014/main" id="{5C28918A-AEB9-62CF-63E9-40C05465A55A}"/>
              </a:ext>
            </a:extLst>
          </p:cNvPr>
          <p:cNvSpPr>
            <a:spLocks noGrp="1"/>
          </p:cNvSpPr>
          <p:nvPr>
            <p:ph type="title"/>
          </p:nvPr>
        </p:nvSpPr>
        <p:spPr>
          <a:xfrm>
            <a:off x="919119" y="142672"/>
            <a:ext cx="10353762" cy="1257300"/>
          </a:xfrm>
        </p:spPr>
        <p:txBody>
          <a:bodyPr>
            <a:normAutofit/>
          </a:bodyPr>
          <a:lstStyle/>
          <a:p>
            <a:r>
              <a:rPr lang="en-IN" sz="3600" b="1" dirty="0">
                <a:effectLst/>
                <a:latin typeface="Calibri" panose="020F0502020204030204" pitchFamily="34" charset="0"/>
                <a:ea typeface="Calibri" panose="020F0502020204030204" pitchFamily="34" charset="0"/>
              </a:rPr>
              <a:t>PROPERTY OF THE NODE</a:t>
            </a:r>
            <a:endParaRPr lang="en-IN" sz="3600" dirty="0"/>
          </a:p>
        </p:txBody>
      </p:sp>
    </p:spTree>
    <p:extLst>
      <p:ext uri="{BB962C8B-B14F-4D97-AF65-F5344CB8AC3E}">
        <p14:creationId xmlns:p14="http://schemas.microsoft.com/office/powerpoint/2010/main" val="3753017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C95B-49C2-36B3-68DE-3214441753E3}"/>
              </a:ext>
            </a:extLst>
          </p:cNvPr>
          <p:cNvSpPr>
            <a:spLocks noGrp="1"/>
          </p:cNvSpPr>
          <p:nvPr>
            <p:ph type="title"/>
          </p:nvPr>
        </p:nvSpPr>
        <p:spPr>
          <a:xfrm>
            <a:off x="913795" y="210765"/>
            <a:ext cx="10353762" cy="1257300"/>
          </a:xfrm>
        </p:spPr>
        <p:txBody>
          <a:bodyPr>
            <a:normAutofit/>
          </a:bodyPr>
          <a:lstStyle/>
          <a:p>
            <a:r>
              <a:rPr lang="en-IN" sz="3600" b="1" dirty="0">
                <a:effectLst/>
                <a:latin typeface="Calibri" panose="020F0502020204030204" pitchFamily="34" charset="0"/>
                <a:ea typeface="Calibri" panose="020F0502020204030204" pitchFamily="34" charset="0"/>
              </a:rPr>
              <a:t>CLEANING THE DATA FOR ANY NULL VALUES</a:t>
            </a:r>
            <a:endParaRPr lang="en-IN" sz="3600" dirty="0"/>
          </a:p>
        </p:txBody>
      </p:sp>
      <p:sp>
        <p:nvSpPr>
          <p:cNvPr id="3" name="Content Placeholder 2">
            <a:extLst>
              <a:ext uri="{FF2B5EF4-FFF2-40B4-BE49-F238E27FC236}">
                <a16:creationId xmlns:a16="http://schemas.microsoft.com/office/drawing/2014/main" id="{4EE0FF16-27A6-C799-A784-C52659AEC7F2}"/>
              </a:ext>
            </a:extLst>
          </p:cNvPr>
          <p:cNvSpPr>
            <a:spLocks noGrp="1"/>
          </p:cNvSpPr>
          <p:nvPr>
            <p:ph idx="1"/>
          </p:nvPr>
        </p:nvSpPr>
        <p:spPr>
          <a:xfrm>
            <a:off x="913795" y="1862441"/>
            <a:ext cx="10353762" cy="4450810"/>
          </a:xfrm>
        </p:spPr>
        <p:txBody>
          <a:bodyPr/>
          <a:lstStyle/>
          <a:p>
            <a:r>
              <a:rPr lang="en-IN" sz="1800" kern="100" dirty="0">
                <a:effectLst/>
                <a:latin typeface="Calibri" panose="020F0502020204030204" pitchFamily="34" charset="0"/>
                <a:ea typeface="Calibri" panose="020F0502020204030204" pitchFamily="34" charset="0"/>
                <a:cs typeface="Calibri" panose="020F0502020204030204" pitchFamily="34" charset="0"/>
              </a:rPr>
              <a:t>There are no null values present in our database.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screenshot of a computer&#10;&#10;Description automatically generated with medium confidence">
            <a:extLst>
              <a:ext uri="{FF2B5EF4-FFF2-40B4-BE49-F238E27FC236}">
                <a16:creationId xmlns:a16="http://schemas.microsoft.com/office/drawing/2014/main" id="{5FDB5D3E-6E4C-3A6F-79B6-388EA72D9425}"/>
              </a:ext>
            </a:extLst>
          </p:cNvPr>
          <p:cNvPicPr>
            <a:picLocks noChangeAspect="1"/>
          </p:cNvPicPr>
          <p:nvPr/>
        </p:nvPicPr>
        <p:blipFill>
          <a:blip r:embed="rId2"/>
          <a:stretch>
            <a:fillRect/>
          </a:stretch>
        </p:blipFill>
        <p:spPr>
          <a:xfrm>
            <a:off x="1265257" y="2599480"/>
            <a:ext cx="9688087" cy="3713771"/>
          </a:xfrm>
          <a:prstGeom prst="rect">
            <a:avLst/>
          </a:prstGeom>
        </p:spPr>
      </p:pic>
    </p:spTree>
    <p:extLst>
      <p:ext uri="{BB962C8B-B14F-4D97-AF65-F5344CB8AC3E}">
        <p14:creationId xmlns:p14="http://schemas.microsoft.com/office/powerpoint/2010/main" val="423691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02B9-83F1-6161-7586-607DAEEDA081}"/>
              </a:ext>
            </a:extLst>
          </p:cNvPr>
          <p:cNvSpPr>
            <a:spLocks noGrp="1"/>
          </p:cNvSpPr>
          <p:nvPr>
            <p:ph type="title"/>
          </p:nvPr>
        </p:nvSpPr>
        <p:spPr>
          <a:xfrm>
            <a:off x="1020799" y="438151"/>
            <a:ext cx="10353762" cy="1257300"/>
          </a:xfrm>
        </p:spPr>
        <p:txBody>
          <a:bodyPr>
            <a:normAutofit/>
          </a:bodyPr>
          <a:lstStyle/>
          <a:p>
            <a:r>
              <a:rPr lang="en-IN" sz="4400" b="1" dirty="0">
                <a:effectLst/>
                <a:latin typeface="Calibri" panose="020F0502020204030204" pitchFamily="34" charset="0"/>
                <a:ea typeface="Calibri" panose="020F0502020204030204" pitchFamily="34" charset="0"/>
              </a:rPr>
              <a:t>TRANSFORMING THE DATA</a:t>
            </a:r>
            <a:endParaRPr lang="en-IN" sz="4400" dirty="0"/>
          </a:p>
        </p:txBody>
      </p:sp>
      <p:sp>
        <p:nvSpPr>
          <p:cNvPr id="3" name="Content Placeholder 2">
            <a:extLst>
              <a:ext uri="{FF2B5EF4-FFF2-40B4-BE49-F238E27FC236}">
                <a16:creationId xmlns:a16="http://schemas.microsoft.com/office/drawing/2014/main" id="{B619ADF3-C65A-C620-583E-88F0ACC24703}"/>
              </a:ext>
            </a:extLst>
          </p:cNvPr>
          <p:cNvSpPr>
            <a:spLocks noGrp="1"/>
          </p:cNvSpPr>
          <p:nvPr>
            <p:ph idx="1"/>
          </p:nvPr>
        </p:nvSpPr>
        <p:spPr/>
        <p:txBody>
          <a:bodyPr>
            <a:normAutofit lnSpcReduction="10000"/>
          </a:bodyPr>
          <a:lstStyle/>
          <a:p>
            <a:r>
              <a:rPr lang="en-IN" sz="2400" dirty="0">
                <a:effectLst/>
                <a:latin typeface="Calibri" panose="020F0502020204030204" pitchFamily="34" charset="0"/>
                <a:ea typeface="Calibri" panose="020F0502020204030204" pitchFamily="34" charset="0"/>
              </a:rPr>
              <a:t>To transform data in a Neo4j graph database, you can use the Cypher query language to create new nodes, relationships, and properties based on existing data</a:t>
            </a:r>
          </a:p>
          <a:p>
            <a:r>
              <a:rPr lang="en-IN" sz="2400" dirty="0">
                <a:effectLst/>
                <a:latin typeface="Calibri" panose="020F0502020204030204" pitchFamily="34" charset="0"/>
                <a:ea typeface="Calibri" panose="020F0502020204030204" pitchFamily="34" charset="0"/>
              </a:rPr>
              <a:t>We can create new nodes in the graph by selecting data from existing nodes and relationships and creating new nodes with the CREATE clause.</a:t>
            </a:r>
          </a:p>
          <a:p>
            <a:r>
              <a:rPr lang="en-IN" sz="2400" kern="100" dirty="0">
                <a:effectLst/>
                <a:latin typeface="Calibri" panose="020F0502020204030204" pitchFamily="34" charset="0"/>
                <a:ea typeface="Calibri" panose="020F0502020204030204" pitchFamily="34" charset="0"/>
                <a:cs typeface="Calibri" panose="020F0502020204030204" pitchFamily="34" charset="0"/>
              </a:rPr>
              <a:t>To update properties on existing nodes using the SET clause.</a:t>
            </a:r>
          </a:p>
          <a:p>
            <a:r>
              <a:rPr lang="en-IN" sz="2400" dirty="0">
                <a:effectLst/>
                <a:latin typeface="Calibri" panose="020F0502020204030204" pitchFamily="34" charset="0"/>
                <a:ea typeface="Calibri" panose="020F0502020204030204" pitchFamily="34" charset="0"/>
              </a:rPr>
              <a:t>We can delete the nodes and relationships from the graph by using the DELETE clause</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9A94E009-2CE9-6A06-5F7D-EF4659891DDE}"/>
              </a:ext>
            </a:extLst>
          </p:cNvPr>
          <p:cNvPicPr>
            <a:picLocks noGrp="1" noChangeAspect="1"/>
          </p:cNvPicPr>
          <p:nvPr>
            <p:ph idx="1"/>
          </p:nvPr>
        </p:nvPicPr>
        <p:blipFill>
          <a:blip r:embed="rId2"/>
          <a:stretch>
            <a:fillRect/>
          </a:stretch>
        </p:blipFill>
        <p:spPr>
          <a:xfrm>
            <a:off x="914400" y="724425"/>
            <a:ext cx="10353675" cy="5496462"/>
          </a:xfrm>
          <a:prstGeom prst="rect">
            <a:avLst/>
          </a:prstGeom>
        </p:spPr>
      </p:pic>
    </p:spTree>
    <p:extLst>
      <p:ext uri="{BB962C8B-B14F-4D97-AF65-F5344CB8AC3E}">
        <p14:creationId xmlns:p14="http://schemas.microsoft.com/office/powerpoint/2010/main" val="304777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E6F4-421A-B911-A342-F6820E33C923}"/>
              </a:ext>
            </a:extLst>
          </p:cNvPr>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rPr>
              <a:t>PERFORMING AGGREGATION OPERATIONS</a:t>
            </a:r>
            <a:endParaRPr lang="en-IN" sz="3600" dirty="0"/>
          </a:p>
        </p:txBody>
      </p:sp>
      <p:sp>
        <p:nvSpPr>
          <p:cNvPr id="3" name="Content Placeholder 2">
            <a:extLst>
              <a:ext uri="{FF2B5EF4-FFF2-40B4-BE49-F238E27FC236}">
                <a16:creationId xmlns:a16="http://schemas.microsoft.com/office/drawing/2014/main" id="{3F6FA673-AFB4-D04B-A04F-4C7C5D56CC59}"/>
              </a:ext>
            </a:extLst>
          </p:cNvPr>
          <p:cNvSpPr>
            <a:spLocks noGrp="1"/>
          </p:cNvSpPr>
          <p:nvPr>
            <p:ph idx="1"/>
          </p:nvPr>
        </p:nvSpPr>
        <p:spPr/>
        <p:txBody>
          <a:bodyPr>
            <a:normAutofit/>
          </a:bodyPr>
          <a:lstStyle/>
          <a:p>
            <a:r>
              <a:rPr lang="en-IN" sz="3200" dirty="0">
                <a:effectLst/>
                <a:latin typeface="Calibri" panose="020F0502020204030204" pitchFamily="34" charset="0"/>
                <a:ea typeface="Calibri" panose="020F0502020204030204" pitchFamily="34" charset="0"/>
              </a:rPr>
              <a:t>To perform aggregate operations in Neo4j, we can use the Cypher query language to group nodes by common properties.</a:t>
            </a:r>
          </a:p>
          <a:p>
            <a:r>
              <a:rPr lang="en-IN" sz="3200" dirty="0">
                <a:effectLst/>
                <a:latin typeface="Calibri" panose="020F0502020204030204" pitchFamily="34" charset="0"/>
                <a:ea typeface="Calibri" panose="020F0502020204030204" pitchFamily="34" charset="0"/>
              </a:rPr>
              <a:t>For Calculating the aggregate values, we can perform aggregate operations like counts, sums, averages, and more.</a:t>
            </a:r>
            <a:endParaRPr lang="en-IN" sz="3200" dirty="0"/>
          </a:p>
        </p:txBody>
      </p:sp>
    </p:spTree>
    <p:extLst>
      <p:ext uri="{BB962C8B-B14F-4D97-AF65-F5344CB8AC3E}">
        <p14:creationId xmlns:p14="http://schemas.microsoft.com/office/powerpoint/2010/main" val="176075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9EBFE0-D9B8-CB80-AE10-9FD213334CF8}"/>
              </a:ext>
            </a:extLst>
          </p:cNvPr>
          <p:cNvSpPr>
            <a:spLocks noGrp="1"/>
          </p:cNvSpPr>
          <p:nvPr>
            <p:ph idx="1"/>
          </p:nvPr>
        </p:nvSpPr>
        <p:spPr>
          <a:xfrm>
            <a:off x="913795" y="428018"/>
            <a:ext cx="10353762" cy="6040876"/>
          </a:xfrm>
        </p:spPr>
        <p:txBody>
          <a:bodyPr/>
          <a:lstStyle/>
          <a:p>
            <a:r>
              <a:rPr lang="en-IN" sz="1800" dirty="0">
                <a:effectLst/>
                <a:latin typeface="Calibri" panose="020F0502020204030204" pitchFamily="34" charset="0"/>
                <a:ea typeface="Calibri" panose="020F0502020204030204" pitchFamily="34" charset="0"/>
              </a:rPr>
              <a:t>Below we can see the counts of all the nodes and relationships that are created by all the actors more than 3 times nominated. Here we have used COUNT() function to count the number of nodes to match a certain pattern.</a:t>
            </a:r>
          </a:p>
          <a:p>
            <a:endParaRPr lang="en-IN" dirty="0"/>
          </a:p>
        </p:txBody>
      </p:sp>
      <p:pic>
        <p:nvPicPr>
          <p:cNvPr id="8" name="Picture 7" descr="A screenshot of a computer&#10;&#10;Description automatically generated">
            <a:extLst>
              <a:ext uri="{FF2B5EF4-FFF2-40B4-BE49-F238E27FC236}">
                <a16:creationId xmlns:a16="http://schemas.microsoft.com/office/drawing/2014/main" id="{AA7B87D6-0615-7B5A-CB1A-B7C1BB19AC46}"/>
              </a:ext>
            </a:extLst>
          </p:cNvPr>
          <p:cNvPicPr>
            <a:picLocks noChangeAspect="1"/>
          </p:cNvPicPr>
          <p:nvPr/>
        </p:nvPicPr>
        <p:blipFill>
          <a:blip r:embed="rId2"/>
          <a:stretch>
            <a:fillRect/>
          </a:stretch>
        </p:blipFill>
        <p:spPr>
          <a:xfrm>
            <a:off x="680936" y="1777250"/>
            <a:ext cx="10739335" cy="4511211"/>
          </a:xfrm>
          <a:prstGeom prst="rect">
            <a:avLst/>
          </a:prstGeom>
        </p:spPr>
      </p:pic>
    </p:spTree>
    <p:extLst>
      <p:ext uri="{BB962C8B-B14F-4D97-AF65-F5344CB8AC3E}">
        <p14:creationId xmlns:p14="http://schemas.microsoft.com/office/powerpoint/2010/main" val="327913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9B853-7DD5-0625-2289-5A62CCF8411B}"/>
              </a:ext>
            </a:extLst>
          </p:cNvPr>
          <p:cNvSpPr>
            <a:spLocks noGrp="1"/>
          </p:cNvSpPr>
          <p:nvPr>
            <p:ph idx="1"/>
          </p:nvPr>
        </p:nvSpPr>
        <p:spPr>
          <a:xfrm>
            <a:off x="913795" y="466928"/>
            <a:ext cx="10353762" cy="5904689"/>
          </a:xfrm>
        </p:spPr>
        <p:txBody>
          <a:bodyPr/>
          <a:lstStyle/>
          <a:p>
            <a:r>
              <a:rPr lang="en-IN" sz="1800" dirty="0">
                <a:effectLst/>
                <a:latin typeface="Calibri" panose="020F0502020204030204" pitchFamily="34" charset="0"/>
                <a:ea typeface="Calibri" panose="020F0502020204030204" pitchFamily="34" charset="0"/>
              </a:rPr>
              <a:t>Here, we have used ORDER BY() clause to total number of nominees in each category</a:t>
            </a:r>
          </a:p>
          <a:p>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84044978-2F21-2680-06FB-FD7692D93BE8}"/>
              </a:ext>
            </a:extLst>
          </p:cNvPr>
          <p:cNvPicPr>
            <a:picLocks noChangeAspect="1"/>
          </p:cNvPicPr>
          <p:nvPr/>
        </p:nvPicPr>
        <p:blipFill>
          <a:blip r:embed="rId2"/>
          <a:stretch>
            <a:fillRect/>
          </a:stretch>
        </p:blipFill>
        <p:spPr>
          <a:xfrm>
            <a:off x="913794" y="1284052"/>
            <a:ext cx="10439859" cy="4688732"/>
          </a:xfrm>
          <a:prstGeom prst="rect">
            <a:avLst/>
          </a:prstGeom>
        </p:spPr>
      </p:pic>
    </p:spTree>
    <p:extLst>
      <p:ext uri="{BB962C8B-B14F-4D97-AF65-F5344CB8AC3E}">
        <p14:creationId xmlns:p14="http://schemas.microsoft.com/office/powerpoint/2010/main" val="3354967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068D0-86C9-86FC-5F3C-DECBF09CB08F}"/>
              </a:ext>
            </a:extLst>
          </p:cNvPr>
          <p:cNvSpPr>
            <a:spLocks noGrp="1"/>
          </p:cNvSpPr>
          <p:nvPr>
            <p:ph idx="1"/>
          </p:nvPr>
        </p:nvSpPr>
        <p:spPr>
          <a:xfrm>
            <a:off x="913795" y="554478"/>
            <a:ext cx="10353762" cy="5894960"/>
          </a:xfrm>
        </p:spPr>
        <p:txBody>
          <a:bodyPr/>
          <a:lstStyle/>
          <a:p>
            <a:r>
              <a:rPr lang="en-IN" sz="1800" dirty="0">
                <a:effectLst/>
                <a:latin typeface="Calibri" panose="020F0502020204030204" pitchFamily="34" charset="0"/>
                <a:ea typeface="Calibri" panose="020F0502020204030204" pitchFamily="34" charset="0"/>
              </a:rPr>
              <a:t>Here, we are able to see the number of the highest and lowest number of nominees. By using, UNION () clause we can calculate the sum and average of the property across a group of functions.</a:t>
            </a:r>
          </a:p>
          <a:p>
            <a:endParaRPr lang="en-IN" dirty="0"/>
          </a:p>
        </p:txBody>
      </p:sp>
      <p:pic>
        <p:nvPicPr>
          <p:cNvPr id="5" name="Picture 4" descr="A screenshot of a computer&#10;&#10;Description automatically generated">
            <a:extLst>
              <a:ext uri="{FF2B5EF4-FFF2-40B4-BE49-F238E27FC236}">
                <a16:creationId xmlns:a16="http://schemas.microsoft.com/office/drawing/2014/main" id="{7626BF72-87A4-D11F-B64C-CC3FEAAC7EC1}"/>
              </a:ext>
            </a:extLst>
          </p:cNvPr>
          <p:cNvPicPr>
            <a:picLocks noChangeAspect="1"/>
          </p:cNvPicPr>
          <p:nvPr/>
        </p:nvPicPr>
        <p:blipFill>
          <a:blip r:embed="rId2"/>
          <a:stretch>
            <a:fillRect/>
          </a:stretch>
        </p:blipFill>
        <p:spPr>
          <a:xfrm>
            <a:off x="1021404" y="1575881"/>
            <a:ext cx="10256801" cy="4873557"/>
          </a:xfrm>
          <a:prstGeom prst="rect">
            <a:avLst/>
          </a:prstGeom>
        </p:spPr>
      </p:pic>
    </p:spTree>
    <p:extLst>
      <p:ext uri="{BB962C8B-B14F-4D97-AF65-F5344CB8AC3E}">
        <p14:creationId xmlns:p14="http://schemas.microsoft.com/office/powerpoint/2010/main" val="90519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r>
              <a:rPr lang="en-US" sz="4000" b="1" dirty="0"/>
              <a:t>AGENDA</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a:bodyPr>
          <a:lstStyle/>
          <a:p>
            <a:pPr>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p>
          <a:p>
            <a:pPr>
              <a:lnSpc>
                <a:spcPct val="107000"/>
              </a:lnSpc>
              <a:spcAft>
                <a:spcPts val="800"/>
              </a:spcAft>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Graph Database</a:t>
            </a:r>
          </a:p>
          <a:p>
            <a:pPr>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Model the Database</a:t>
            </a:r>
          </a:p>
          <a:p>
            <a:r>
              <a:rPr lang="en-US" sz="2200" b="1" dirty="0">
                <a:latin typeface="Times New Roman" panose="02020603050405020304" pitchFamily="18" charset="0"/>
                <a:cs typeface="Times New Roman" panose="02020603050405020304" pitchFamily="18" charset="0"/>
              </a:rPr>
              <a:t>Relationship with nodes and loops</a:t>
            </a:r>
          </a:p>
          <a:p>
            <a:r>
              <a:rPr lang="en-US" sz="2200" b="1" dirty="0">
                <a:latin typeface="Times New Roman" panose="02020603050405020304" pitchFamily="18" charset="0"/>
                <a:cs typeface="Times New Roman" panose="02020603050405020304" pitchFamily="18" charset="0"/>
              </a:rPr>
              <a:t>Cleaning the data</a:t>
            </a:r>
          </a:p>
          <a:p>
            <a:r>
              <a:rPr lang="en-US" sz="2200" b="1" dirty="0">
                <a:latin typeface="Times New Roman" panose="02020603050405020304" pitchFamily="18" charset="0"/>
                <a:cs typeface="Times New Roman" panose="02020603050405020304" pitchFamily="18" charset="0"/>
              </a:rPr>
              <a:t>Transform data</a:t>
            </a:r>
          </a:p>
          <a:p>
            <a:r>
              <a:rPr lang="en-US" sz="2200" b="1" dirty="0">
                <a:latin typeface="Times New Roman" panose="02020603050405020304" pitchFamily="18" charset="0"/>
                <a:cs typeface="Times New Roman" panose="02020603050405020304" pitchFamily="18" charset="0"/>
              </a:rPr>
              <a:t>Perform Aggregate Operations</a:t>
            </a:r>
          </a:p>
          <a:p>
            <a:r>
              <a:rPr lang="en-US" sz="2200" b="1" dirty="0">
                <a:latin typeface="Times New Roman" panose="02020603050405020304" pitchFamily="18" charset="0"/>
                <a:cs typeface="Times New Roman" panose="02020603050405020304" pitchFamily="18" charset="0"/>
              </a:rPr>
              <a:t>Conclusion</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0FFB-0E37-4CF3-1B36-06941B3900FC}"/>
              </a:ext>
            </a:extLst>
          </p:cNvPr>
          <p:cNvSpPr>
            <a:spLocks noGrp="1"/>
          </p:cNvSpPr>
          <p:nvPr>
            <p:ph type="title"/>
          </p:nvPr>
        </p:nvSpPr>
        <p:spPr>
          <a:xfrm>
            <a:off x="914356" y="298314"/>
            <a:ext cx="10353762" cy="1257300"/>
          </a:xfrm>
        </p:spPr>
        <p:txBody>
          <a:bodyPr/>
          <a:lstStyle/>
          <a:p>
            <a:r>
              <a:rPr lang="en-IN" dirty="0"/>
              <a:t>OUTPUT</a:t>
            </a:r>
          </a:p>
        </p:txBody>
      </p:sp>
      <p:sp>
        <p:nvSpPr>
          <p:cNvPr id="6" name="Content Placeholder 5">
            <a:extLst>
              <a:ext uri="{FF2B5EF4-FFF2-40B4-BE49-F238E27FC236}">
                <a16:creationId xmlns:a16="http://schemas.microsoft.com/office/drawing/2014/main" id="{6C47C38D-D8D1-160F-A68E-2471D04F0FE8}"/>
              </a:ext>
            </a:extLst>
          </p:cNvPr>
          <p:cNvSpPr>
            <a:spLocks noGrp="1"/>
          </p:cNvSpPr>
          <p:nvPr>
            <p:ph idx="1"/>
          </p:nvPr>
        </p:nvSpPr>
        <p:spPr>
          <a:xfrm>
            <a:off x="913795" y="2076450"/>
            <a:ext cx="10353762" cy="4655090"/>
          </a:xfrm>
        </p:spPr>
        <p:txBody>
          <a:bodyPr/>
          <a:lstStyle/>
          <a:p>
            <a:r>
              <a:rPr lang="en-IN" sz="2400" dirty="0">
                <a:effectLst/>
                <a:latin typeface="Calibri" panose="020F0502020204030204" pitchFamily="34" charset="0"/>
                <a:ea typeface="Calibri" panose="020F0502020204030204" pitchFamily="34" charset="0"/>
              </a:rPr>
              <a:t>Below, we can see the output of the total number of people who won the awards is 6 and the number of people who lost it is 18.</a:t>
            </a:r>
          </a:p>
          <a:p>
            <a:endParaRPr lang="en-IN" dirty="0"/>
          </a:p>
        </p:txBody>
      </p:sp>
      <p:pic>
        <p:nvPicPr>
          <p:cNvPr id="7" name="Picture 6" descr="A screenshot of a computer&#10;&#10;Description automatically generated with medium confidence">
            <a:extLst>
              <a:ext uri="{FF2B5EF4-FFF2-40B4-BE49-F238E27FC236}">
                <a16:creationId xmlns:a16="http://schemas.microsoft.com/office/drawing/2014/main" id="{7EC6B354-6EF7-FF04-AF2A-35A8DBC09673}"/>
              </a:ext>
            </a:extLst>
          </p:cNvPr>
          <p:cNvPicPr>
            <a:picLocks noChangeAspect="1"/>
          </p:cNvPicPr>
          <p:nvPr/>
        </p:nvPicPr>
        <p:blipFill>
          <a:blip r:embed="rId2"/>
          <a:stretch>
            <a:fillRect/>
          </a:stretch>
        </p:blipFill>
        <p:spPr>
          <a:xfrm>
            <a:off x="1761369" y="3236453"/>
            <a:ext cx="8832052" cy="3076798"/>
          </a:xfrm>
          <a:prstGeom prst="rect">
            <a:avLst/>
          </a:prstGeom>
        </p:spPr>
      </p:pic>
    </p:spTree>
    <p:extLst>
      <p:ext uri="{BB962C8B-B14F-4D97-AF65-F5344CB8AC3E}">
        <p14:creationId xmlns:p14="http://schemas.microsoft.com/office/powerpoint/2010/main" val="2249480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45FB-8D24-B433-2D5B-377861C88453}"/>
              </a:ext>
            </a:extLst>
          </p:cNvPr>
          <p:cNvSpPr>
            <a:spLocks noGrp="1"/>
          </p:cNvSpPr>
          <p:nvPr>
            <p:ph type="title"/>
          </p:nvPr>
        </p:nvSpPr>
        <p:spPr/>
        <p:txBody>
          <a:bodyPr>
            <a:normAutofit/>
          </a:bodyPr>
          <a:lstStyle/>
          <a:p>
            <a:r>
              <a:rPr lang="en-IN" sz="4400" b="1" dirty="0">
                <a:effectLst/>
                <a:latin typeface="Calibri" panose="020F0502020204030204" pitchFamily="34" charset="0"/>
                <a:ea typeface="Calibri" panose="020F0502020204030204" pitchFamily="34" charset="0"/>
              </a:rPr>
              <a:t>Conclusion</a:t>
            </a:r>
            <a:endParaRPr lang="en-IN" sz="4400" dirty="0"/>
          </a:p>
        </p:txBody>
      </p:sp>
      <p:sp>
        <p:nvSpPr>
          <p:cNvPr id="3" name="Content Placeholder 2">
            <a:extLst>
              <a:ext uri="{FF2B5EF4-FFF2-40B4-BE49-F238E27FC236}">
                <a16:creationId xmlns:a16="http://schemas.microsoft.com/office/drawing/2014/main" id="{341DB2C7-EEDA-C241-F8AD-13E7C90264B8}"/>
              </a:ext>
            </a:extLst>
          </p:cNvPr>
          <p:cNvSpPr>
            <a:spLocks noGrp="1"/>
          </p:cNvSpPr>
          <p:nvPr>
            <p:ph idx="1"/>
          </p:nvPr>
        </p:nvSpPr>
        <p:spPr/>
        <p:txBody>
          <a:bodyPr>
            <a:normAutofit/>
          </a:bodyPr>
          <a:lstStyle/>
          <a:p>
            <a:r>
              <a:rPr lang="en-IN" sz="2400" dirty="0">
                <a:effectLst/>
                <a:latin typeface="Calibri" panose="020F0502020204030204" pitchFamily="34" charset="0"/>
                <a:ea typeface="Calibri" panose="020F0502020204030204" pitchFamily="34" charset="0"/>
              </a:rPr>
              <a:t>In conclusion, we were able to identify the different movies and roles that actors were nominated for, as well as the different awards that they received.</a:t>
            </a:r>
          </a:p>
          <a:p>
            <a:r>
              <a:rPr lang="en-IN" sz="2400" dirty="0">
                <a:effectLst/>
                <a:latin typeface="Calibri" panose="020F0502020204030204" pitchFamily="34" charset="0"/>
                <a:ea typeface="Calibri" panose="020F0502020204030204" pitchFamily="34" charset="0"/>
              </a:rPr>
              <a:t>The project has also allowed us to gain insights into the patterns and trends in the data, which can be useful in various applications such as the film industry, marketing, and research.</a:t>
            </a:r>
          </a:p>
          <a:p>
            <a:r>
              <a:rPr lang="en-US" sz="2400" dirty="0">
                <a:effectLst/>
                <a:latin typeface="Calibri" panose="020F0502020204030204" pitchFamily="34" charset="0"/>
                <a:ea typeface="Calibri" panose="020F0502020204030204" pitchFamily="34" charset="0"/>
              </a:rPr>
              <a:t>Overall, a graph database would be a good fit for managing and analyzing the complex relationships between the actors and movies of the Academy Awards.</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00605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E3DAD3-60F4-150B-17BF-8EAAACB4BA2A}"/>
              </a:ext>
            </a:extLst>
          </p:cNvPr>
          <p:cNvPicPr>
            <a:picLocks noGrp="1" noChangeAspect="1"/>
          </p:cNvPicPr>
          <p:nvPr>
            <p:ph idx="1"/>
          </p:nvPr>
        </p:nvPicPr>
        <p:blipFill>
          <a:blip r:embed="rId2"/>
          <a:stretch>
            <a:fillRect/>
          </a:stretch>
        </p:blipFill>
        <p:spPr>
          <a:xfrm>
            <a:off x="1239837" y="700088"/>
            <a:ext cx="9702800" cy="5457825"/>
          </a:xfrm>
        </p:spPr>
      </p:pic>
    </p:spTree>
    <p:extLst>
      <p:ext uri="{BB962C8B-B14F-4D97-AF65-F5344CB8AC3E}">
        <p14:creationId xmlns:p14="http://schemas.microsoft.com/office/powerpoint/2010/main" val="37900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2CAF-4622-D2CB-E31D-EEFD417831C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1709D44-9641-4FDD-EFBB-E46334A52D4F}"/>
              </a:ext>
            </a:extLst>
          </p:cNvPr>
          <p:cNvSpPr>
            <a:spLocks noGrp="1"/>
          </p:cNvSpPr>
          <p:nvPr>
            <p:ph idx="1"/>
          </p:nvPr>
        </p:nvSpPr>
        <p:spPr/>
        <p:txBody>
          <a:bodyPr/>
          <a:lstStyle/>
          <a:p>
            <a:r>
              <a:rPr lang="en-IN" sz="3200" dirty="0">
                <a:effectLst/>
                <a:latin typeface="Calibri" panose="020F0502020204030204" pitchFamily="34" charset="0"/>
                <a:ea typeface="Calibri" panose="020F0502020204030204" pitchFamily="34" charset="0"/>
              </a:rPr>
              <a:t>This problem defines the academy awards of the actors and directors nominated for a particular role.</a:t>
            </a:r>
            <a:endParaRPr lang="en-IN" sz="3200" kern="100" dirty="0">
              <a:effectLst/>
              <a:latin typeface="Calibri" panose="020F0502020204030204" pitchFamily="34" charset="0"/>
              <a:ea typeface="Calibri" panose="020F0502020204030204" pitchFamily="34" charset="0"/>
              <a:cs typeface="Calibri" panose="020F0502020204030204" pitchFamily="34" charset="0"/>
            </a:endParaRPr>
          </a:p>
          <a:p>
            <a:r>
              <a:rPr lang="en-IN" sz="3200" kern="100" dirty="0">
                <a:effectLst/>
                <a:latin typeface="Calibri" panose="020F0502020204030204" pitchFamily="34" charset="0"/>
                <a:ea typeface="Calibri" panose="020F0502020204030204" pitchFamily="34" charset="0"/>
                <a:cs typeface="Calibri" panose="020F0502020204030204" pitchFamily="34" charset="0"/>
              </a:rPr>
              <a:t>We have to create nodes using the graph database neo4j by showing the relationship between various nodes.</a:t>
            </a:r>
          </a:p>
        </p:txBody>
      </p:sp>
    </p:spTree>
    <p:extLst>
      <p:ext uri="{BB962C8B-B14F-4D97-AF65-F5344CB8AC3E}">
        <p14:creationId xmlns:p14="http://schemas.microsoft.com/office/powerpoint/2010/main" val="9400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EF66-FDA8-3C65-2C9F-357EA1FAEA28}"/>
              </a:ext>
            </a:extLst>
          </p:cNvPr>
          <p:cNvSpPr>
            <a:spLocks noGrp="1"/>
          </p:cNvSpPr>
          <p:nvPr>
            <p:ph type="title"/>
          </p:nvPr>
        </p:nvSpPr>
        <p:spPr/>
        <p:txBody>
          <a:bodyPr>
            <a:normAutofit fontScale="90000"/>
          </a:bodyPr>
          <a:lstStyle/>
          <a:p>
            <a:r>
              <a:rPr lang="en-US" dirty="0"/>
              <a:t>EXPLAIN HOW GRAPH DATABASE IS BEST FIT FOR OUR PROBLEM</a:t>
            </a:r>
            <a:endParaRPr lang="en-IN" dirty="0"/>
          </a:p>
        </p:txBody>
      </p:sp>
      <p:sp>
        <p:nvSpPr>
          <p:cNvPr id="3" name="Content Placeholder 2">
            <a:extLst>
              <a:ext uri="{FF2B5EF4-FFF2-40B4-BE49-F238E27FC236}">
                <a16:creationId xmlns:a16="http://schemas.microsoft.com/office/drawing/2014/main" id="{45B5379C-EBF6-1AE8-883F-4CC142DE2051}"/>
              </a:ext>
            </a:extLst>
          </p:cNvPr>
          <p:cNvSpPr>
            <a:spLocks noGrp="1"/>
          </p:cNvSpPr>
          <p:nvPr>
            <p:ph idx="1"/>
          </p:nvPr>
        </p:nvSpPr>
        <p:spPr/>
        <p:txBody>
          <a:bodyPr>
            <a:normAutofit/>
          </a:bodyPr>
          <a:lstStyle/>
          <a:p>
            <a:r>
              <a:rPr lang="en-US" sz="2000" b="0" i="0" dirty="0">
                <a:solidFill>
                  <a:schemeClr val="tx1"/>
                </a:solidFill>
                <a:effectLst/>
                <a:latin typeface="Times New Roman" panose="02020603050405020304" pitchFamily="18" charset="0"/>
                <a:cs typeface="Times New Roman" panose="02020603050405020304" pitchFamily="18" charset="0"/>
              </a:rPr>
              <a:t>A graph database is a type of database that stores data in a graph structure, with nodes representing entities and edges representing the relationships between them.</a:t>
            </a:r>
          </a:p>
          <a:p>
            <a:r>
              <a:rPr lang="en-US" sz="2000" b="0" i="0" dirty="0">
                <a:solidFill>
                  <a:schemeClr val="tx1"/>
                </a:solidFill>
                <a:effectLst/>
                <a:latin typeface="Times New Roman" panose="02020603050405020304" pitchFamily="18" charset="0"/>
                <a:cs typeface="Times New Roman" panose="02020603050405020304" pitchFamily="18" charset="0"/>
              </a:rPr>
              <a:t>This type of database is particularly well-suited for problems that involve complex relationships between entities, such as the nominees and winners of the Academy Awards.</a:t>
            </a:r>
          </a:p>
          <a:p>
            <a:r>
              <a:rPr lang="en-US" sz="2000" b="0" i="0" dirty="0">
                <a:solidFill>
                  <a:schemeClr val="tx1"/>
                </a:solidFill>
                <a:effectLst/>
                <a:latin typeface="Times New Roman" panose="02020603050405020304" pitchFamily="18" charset="0"/>
                <a:cs typeface="Times New Roman" panose="02020603050405020304" pitchFamily="18" charset="0"/>
              </a:rPr>
              <a:t>Graph databases also allow for flexible querying and analysis of the data, as they allow for complex queries involving multiple levels of relationships.</a:t>
            </a:r>
            <a:endParaRPr lang="en-US" sz="2000" dirty="0">
              <a:solidFill>
                <a:schemeClr val="tx1"/>
              </a:solidFill>
              <a:effectLst/>
              <a:latin typeface="Times New Roman" panose="02020603050405020304" pitchFamily="18" charset="0"/>
              <a:cs typeface="Times New Roman" panose="02020603050405020304" pitchFamily="18" charset="0"/>
            </a:endParaRPr>
          </a:p>
          <a:p>
            <a:r>
              <a:rPr lang="en-US" sz="2000" b="0" i="0" dirty="0">
                <a:solidFill>
                  <a:schemeClr val="tx1"/>
                </a:solidFill>
                <a:effectLst/>
                <a:latin typeface="Times New Roman" panose="02020603050405020304" pitchFamily="18" charset="0"/>
                <a:cs typeface="Times New Roman" panose="02020603050405020304" pitchFamily="18" charset="0"/>
              </a:rPr>
              <a:t>Overall, a graph database would be a good fit for managing and analyzing the complex relationships between the nominees and winners of the Academy Awards.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08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607F-3EE2-E573-067D-B133A149BD46}"/>
              </a:ext>
            </a:extLst>
          </p:cNvPr>
          <p:cNvSpPr>
            <a:spLocks noGrp="1"/>
          </p:cNvSpPr>
          <p:nvPr>
            <p:ph type="title"/>
          </p:nvPr>
        </p:nvSpPr>
        <p:spPr/>
        <p:txBody>
          <a:bodyPr/>
          <a:lstStyle/>
          <a:p>
            <a:r>
              <a:rPr lang="en-IN" dirty="0"/>
              <a:t>MODEL THE GRAPH DATABASE</a:t>
            </a:r>
          </a:p>
        </p:txBody>
      </p:sp>
      <p:sp>
        <p:nvSpPr>
          <p:cNvPr id="3" name="Content Placeholder 2">
            <a:extLst>
              <a:ext uri="{FF2B5EF4-FFF2-40B4-BE49-F238E27FC236}">
                <a16:creationId xmlns:a16="http://schemas.microsoft.com/office/drawing/2014/main" id="{97DAD506-CCED-1C86-3450-D272FB99202F}"/>
              </a:ext>
            </a:extLst>
          </p:cNvPr>
          <p:cNvSpPr>
            <a:spLocks noGrp="1"/>
          </p:cNvSpPr>
          <p:nvPr>
            <p:ph idx="1"/>
          </p:nvPr>
        </p:nvSpPr>
        <p:spPr>
          <a:xfrm>
            <a:off x="913795" y="2076450"/>
            <a:ext cx="10353762" cy="3740690"/>
          </a:xfrm>
        </p:spPr>
        <p:txBody>
          <a:bodyPr>
            <a:normAutofit/>
          </a:bodyPr>
          <a:lstStyle/>
          <a:p>
            <a:r>
              <a:rPr lang="en-IN" sz="2800" kern="100" dirty="0">
                <a:effectLst/>
                <a:latin typeface="Calibri" panose="020F0502020204030204" pitchFamily="34" charset="0"/>
                <a:ea typeface="Calibri" panose="020F0502020204030204" pitchFamily="34" charset="0"/>
                <a:cs typeface="Calibri" panose="020F0502020204030204" pitchFamily="34" charset="0"/>
              </a:rPr>
              <a:t>Modelling the graph database involves various steps like identifying the entities and relationships in your model, defining the node labels and edges, defining the relationship types, adding properties to nodes and relationships, creating the graphs, and querying the graph.</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800" dirty="0">
                <a:effectLst/>
                <a:latin typeface="Calibri" panose="020F0502020204030204" pitchFamily="34" charset="0"/>
                <a:ea typeface="Calibri" panose="020F0502020204030204" pitchFamily="34" charset="0"/>
              </a:rPr>
              <a:t>First, we created the database, created the labels for nodes and defined the relationships between the nodes.</a:t>
            </a:r>
            <a:endParaRPr lang="en-IN" sz="2800" dirty="0"/>
          </a:p>
        </p:txBody>
      </p:sp>
      <p:sp>
        <p:nvSpPr>
          <p:cNvPr id="4" name="Content Placeholder 2">
            <a:extLst>
              <a:ext uri="{FF2B5EF4-FFF2-40B4-BE49-F238E27FC236}">
                <a16:creationId xmlns:a16="http://schemas.microsoft.com/office/drawing/2014/main" id="{8EA80551-6844-6528-03CE-B2BE592BB97C}"/>
              </a:ext>
            </a:extLst>
          </p:cNvPr>
          <p:cNvSpPr txBox="1">
            <a:spLocks/>
          </p:cNvSpPr>
          <p:nvPr/>
        </p:nvSpPr>
        <p:spPr>
          <a:xfrm>
            <a:off x="6688782" y="2076450"/>
            <a:ext cx="5182205" cy="374069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lang="en-IN" dirty="0"/>
          </a:p>
        </p:txBody>
      </p:sp>
    </p:spTree>
    <p:extLst>
      <p:ext uri="{BB962C8B-B14F-4D97-AF65-F5344CB8AC3E}">
        <p14:creationId xmlns:p14="http://schemas.microsoft.com/office/powerpoint/2010/main" val="84625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with medium confidence">
            <a:extLst>
              <a:ext uri="{FF2B5EF4-FFF2-40B4-BE49-F238E27FC236}">
                <a16:creationId xmlns:a16="http://schemas.microsoft.com/office/drawing/2014/main" id="{24F4AC2E-C5DE-B766-DF01-70F955FB3D04}"/>
              </a:ext>
            </a:extLst>
          </p:cNvPr>
          <p:cNvPicPr>
            <a:picLocks noGrp="1" noChangeAspect="1"/>
          </p:cNvPicPr>
          <p:nvPr>
            <p:ph idx="1"/>
          </p:nvPr>
        </p:nvPicPr>
        <p:blipFill>
          <a:blip r:embed="rId2"/>
          <a:stretch>
            <a:fillRect/>
          </a:stretch>
        </p:blipFill>
        <p:spPr>
          <a:xfrm>
            <a:off x="969523" y="1011676"/>
            <a:ext cx="10252954" cy="4941651"/>
          </a:xfrm>
          <a:prstGeom prst="rect">
            <a:avLst/>
          </a:prstGeom>
        </p:spPr>
      </p:pic>
    </p:spTree>
    <p:extLst>
      <p:ext uri="{BB962C8B-B14F-4D97-AF65-F5344CB8AC3E}">
        <p14:creationId xmlns:p14="http://schemas.microsoft.com/office/powerpoint/2010/main" val="288430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low confidence">
            <a:extLst>
              <a:ext uri="{FF2B5EF4-FFF2-40B4-BE49-F238E27FC236}">
                <a16:creationId xmlns:a16="http://schemas.microsoft.com/office/drawing/2014/main" id="{E8FDD197-4F8E-A990-38C5-AD571477C9CC}"/>
              </a:ext>
            </a:extLst>
          </p:cNvPr>
          <p:cNvPicPr>
            <a:picLocks noGrp="1" noChangeAspect="1"/>
          </p:cNvPicPr>
          <p:nvPr>
            <p:ph idx="1"/>
          </p:nvPr>
        </p:nvPicPr>
        <p:blipFill>
          <a:blip r:embed="rId2"/>
          <a:stretch>
            <a:fillRect/>
          </a:stretch>
        </p:blipFill>
        <p:spPr>
          <a:xfrm>
            <a:off x="1575881" y="904875"/>
            <a:ext cx="9134272" cy="5048250"/>
          </a:xfrm>
          <a:prstGeom prst="rect">
            <a:avLst/>
          </a:prstGeom>
        </p:spPr>
      </p:pic>
    </p:spTree>
    <p:extLst>
      <p:ext uri="{BB962C8B-B14F-4D97-AF65-F5344CB8AC3E}">
        <p14:creationId xmlns:p14="http://schemas.microsoft.com/office/powerpoint/2010/main" val="83699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12741-02CC-D4FB-DDE6-7454B67F838C}"/>
              </a:ext>
            </a:extLst>
          </p:cNvPr>
          <p:cNvSpPr>
            <a:spLocks noGrp="1"/>
          </p:cNvSpPr>
          <p:nvPr>
            <p:ph type="title"/>
          </p:nvPr>
        </p:nvSpPr>
        <p:spPr/>
        <p:txBody>
          <a:bodyPr>
            <a:normAutofit/>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Database schema</a:t>
            </a:r>
            <a:endParaRPr lang="en-IN" sz="4400" dirty="0">
              <a:latin typeface="Times New Roman" panose="02020603050405020304" pitchFamily="18" charset="0"/>
              <a:cs typeface="Times New Roman" panose="02020603050405020304" pitchFamily="18" charset="0"/>
            </a:endParaRP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C8CC78CF-9268-A3DE-49E2-561105DAD8D9}"/>
              </a:ext>
            </a:extLst>
          </p:cNvPr>
          <p:cNvPicPr>
            <a:picLocks noGrp="1" noChangeAspect="1"/>
          </p:cNvPicPr>
          <p:nvPr>
            <p:ph idx="1"/>
          </p:nvPr>
        </p:nvPicPr>
        <p:blipFill>
          <a:blip r:embed="rId2"/>
          <a:stretch>
            <a:fillRect/>
          </a:stretch>
        </p:blipFill>
        <p:spPr>
          <a:xfrm>
            <a:off x="1303506" y="2076450"/>
            <a:ext cx="9406647" cy="4441082"/>
          </a:xfrm>
          <a:prstGeom prst="rect">
            <a:avLst/>
          </a:prstGeom>
        </p:spPr>
      </p:pic>
    </p:spTree>
    <p:extLst>
      <p:ext uri="{BB962C8B-B14F-4D97-AF65-F5344CB8AC3E}">
        <p14:creationId xmlns:p14="http://schemas.microsoft.com/office/powerpoint/2010/main" val="391202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4CEF8-E8F6-6D80-BDAA-83302C2E8D96}"/>
              </a:ext>
            </a:extLst>
          </p:cNvPr>
          <p:cNvSpPr>
            <a:spLocks noGrp="1"/>
          </p:cNvSpPr>
          <p:nvPr>
            <p:ph idx="1"/>
          </p:nvPr>
        </p:nvSpPr>
        <p:spPr>
          <a:xfrm>
            <a:off x="913795" y="466928"/>
            <a:ext cx="10353762" cy="5324271"/>
          </a:xfrm>
        </p:spPr>
        <p:txBody>
          <a:bodyPr/>
          <a:lstStyle/>
          <a:p>
            <a:r>
              <a:rPr lang="en-IN" sz="1800" dirty="0">
                <a:effectLst/>
                <a:latin typeface="Calibri" panose="020F0502020204030204" pitchFamily="34" charset="0"/>
                <a:ea typeface="Calibri" panose="020F0502020204030204" pitchFamily="34" charset="0"/>
              </a:rPr>
              <a:t>After creating the nodes, we need to create the relationships between the nodes who were nominated for actors and the awards. These relationships are created by using commands.</a:t>
            </a:r>
          </a:p>
          <a:p>
            <a:endParaRPr lang="en-IN" dirty="0"/>
          </a:p>
        </p:txBody>
      </p:sp>
      <p:pic>
        <p:nvPicPr>
          <p:cNvPr id="5" name="Picture 4" descr="A screenshot of a computer code&#10;&#10;Description automatically generated with low confidence">
            <a:extLst>
              <a:ext uri="{FF2B5EF4-FFF2-40B4-BE49-F238E27FC236}">
                <a16:creationId xmlns:a16="http://schemas.microsoft.com/office/drawing/2014/main" id="{E2A8D2B8-64BA-A7D6-3DE8-25DC06A49DB8}"/>
              </a:ext>
            </a:extLst>
          </p:cNvPr>
          <p:cNvPicPr>
            <a:picLocks noChangeAspect="1"/>
          </p:cNvPicPr>
          <p:nvPr/>
        </p:nvPicPr>
        <p:blipFill>
          <a:blip r:embed="rId2"/>
          <a:stretch>
            <a:fillRect/>
          </a:stretch>
        </p:blipFill>
        <p:spPr>
          <a:xfrm>
            <a:off x="1091820" y="1449103"/>
            <a:ext cx="10260358" cy="5029518"/>
          </a:xfrm>
          <a:prstGeom prst="rect">
            <a:avLst/>
          </a:prstGeom>
        </p:spPr>
      </p:pic>
    </p:spTree>
    <p:extLst>
      <p:ext uri="{BB962C8B-B14F-4D97-AF65-F5344CB8AC3E}">
        <p14:creationId xmlns:p14="http://schemas.microsoft.com/office/powerpoint/2010/main" val="2665687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{B7687D55-BC50-4560-9006-BD709BBD32D0}tf55705232_win32</Template>
  <TotalTime>201</TotalTime>
  <Words>785</Words>
  <Application>Microsoft Office PowerPoint</Application>
  <PresentationFormat>Widescreen</PresentationFormat>
  <Paragraphs>60</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Goudy Old Style</vt:lpstr>
      <vt:lpstr>Times New Roman</vt:lpstr>
      <vt:lpstr>Wingdings 2</vt:lpstr>
      <vt:lpstr>SlateVTI</vt:lpstr>
      <vt:lpstr>NOMINEES AND WINNERS ACADEMY AWARDS</vt:lpstr>
      <vt:lpstr>AGENDA </vt:lpstr>
      <vt:lpstr>PROBLEM STATEMENT</vt:lpstr>
      <vt:lpstr>EXPLAIN HOW GRAPH DATABASE IS BEST FIT FOR OUR PROBLEM</vt:lpstr>
      <vt:lpstr>MODEL THE GRAPH DATABASE</vt:lpstr>
      <vt:lpstr>PowerPoint Presentation</vt:lpstr>
      <vt:lpstr>PowerPoint Presentation</vt:lpstr>
      <vt:lpstr>Database schema</vt:lpstr>
      <vt:lpstr>PowerPoint Presentation</vt:lpstr>
      <vt:lpstr>PowerPoint Presentation</vt:lpstr>
      <vt:lpstr>MODEL WITH LOOPS</vt:lpstr>
      <vt:lpstr>PROPERTY OF THE NODE</vt:lpstr>
      <vt:lpstr>CLEANING THE DATA FOR ANY NULL VALUES</vt:lpstr>
      <vt:lpstr>TRANSFORMING THE DATA</vt:lpstr>
      <vt:lpstr>PowerPoint Presentation</vt:lpstr>
      <vt:lpstr>PERFORMING AGGREGATION OPERATIONS</vt:lpstr>
      <vt:lpstr>PowerPoint Presentation</vt:lpstr>
      <vt:lpstr>PowerPoint Presentation</vt:lpstr>
      <vt:lpstr>PowerPoint Presentation</vt:lpstr>
      <vt:lpstr>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NOMINEES AND WINNERS ACADEMY AWARDS</dc:title>
  <dc:creator>Nagulmeera Shaik</dc:creator>
  <cp:lastModifiedBy>Nagulmeera Shaik</cp:lastModifiedBy>
  <cp:revision>1</cp:revision>
  <dcterms:created xsi:type="dcterms:W3CDTF">2023-05-09T18:30:09Z</dcterms:created>
  <dcterms:modified xsi:type="dcterms:W3CDTF">2023-05-09T22:01:21Z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