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
  </p:notesMasterIdLst>
  <p:sldIdLst>
    <p:sldId id="260" r:id="rId2"/>
    <p:sldId id="266" r:id="rId3"/>
    <p:sldId id="267" r:id="rId4"/>
    <p:sldId id="259"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1"/>
  </p:normalViewPr>
  <p:slideViewPr>
    <p:cSldViewPr snapToGrid="0">
      <p:cViewPr varScale="1">
        <p:scale>
          <a:sx n="102" d="100"/>
          <a:sy n="102" d="100"/>
        </p:scale>
        <p:origin x="898"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a67f805e3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a67f805e3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a67f805e3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a67f805e3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93180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a67f805e3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a67f805e3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48552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3"/>
        <p:cNvGrpSpPr/>
        <p:nvPr/>
      </p:nvGrpSpPr>
      <p:grpSpPr>
        <a:xfrm>
          <a:off x="0" y="0"/>
          <a:ext cx="0" cy="0"/>
          <a:chOff x="0" y="0"/>
          <a:chExt cx="0" cy="0"/>
        </a:xfrm>
      </p:grpSpPr>
      <p:sp>
        <p:nvSpPr>
          <p:cNvPr id="60" name="Google Shape;94;p14">
            <a:extLst>
              <a:ext uri="{FF2B5EF4-FFF2-40B4-BE49-F238E27FC236}">
                <a16:creationId xmlns:a16="http://schemas.microsoft.com/office/drawing/2014/main" id="{344B861F-EE85-6BD8-1192-9C73F50F3E3C}"/>
              </a:ext>
            </a:extLst>
          </p:cNvPr>
          <p:cNvSpPr txBox="1"/>
          <p:nvPr/>
        </p:nvSpPr>
        <p:spPr>
          <a:xfrm>
            <a:off x="213018" y="70843"/>
            <a:ext cx="9144000" cy="55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Sequence Diagram – Bargain Hunter</a:t>
            </a:r>
          </a:p>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Use Case - 03.02. Manage Payment Methods</a:t>
            </a:r>
            <a:endParaRPr lang="en-US" altLang="en-GB" b="1"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lang="en-US" altLang="en-GB" b="1"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lang="zh-CN" altLang="en-US" b="1" dirty="0">
              <a:latin typeface="Times New Roman" panose="02020603050405020304" pitchFamily="18" charset="0"/>
              <a:cs typeface="Times New Roman" panose="02020603050405020304" pitchFamily="18" charset="0"/>
            </a:endParaRPr>
          </a:p>
        </p:txBody>
      </p:sp>
      <p:sp>
        <p:nvSpPr>
          <p:cNvPr id="61" name="Google Shape;97;p14">
            <a:extLst>
              <a:ext uri="{FF2B5EF4-FFF2-40B4-BE49-F238E27FC236}">
                <a16:creationId xmlns:a16="http://schemas.microsoft.com/office/drawing/2014/main" id="{49F1B81F-1773-BA48-8C81-80D2322F550D}"/>
              </a:ext>
            </a:extLst>
          </p:cNvPr>
          <p:cNvSpPr/>
          <p:nvPr/>
        </p:nvSpPr>
        <p:spPr>
          <a:xfrm>
            <a:off x="4302974" y="964145"/>
            <a:ext cx="1276800" cy="473700"/>
          </a:xfrm>
          <a:prstGeom prst="roundRect">
            <a:avLst>
              <a:gd name="adj" fmla="val 16667"/>
            </a:avLst>
          </a:prstGeom>
          <a:solidFill>
            <a:schemeClr val="accent3">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b="1"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a:t>
            </a:r>
            <a:r>
              <a:rPr lang="en-US" sz="900" b="1"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Transactions</a:t>
            </a:r>
            <a:endParaRPr lang="en-US" altLang="en-GB" sz="900" b="1" dirty="0">
              <a:solidFill>
                <a:schemeClr val="dk1"/>
              </a:solidFill>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sp>
        <p:nvSpPr>
          <p:cNvPr id="62" name="Google Shape;98;p14">
            <a:extLst>
              <a:ext uri="{FF2B5EF4-FFF2-40B4-BE49-F238E27FC236}">
                <a16:creationId xmlns:a16="http://schemas.microsoft.com/office/drawing/2014/main" id="{96A6E1ED-5595-8BF2-09B5-BE985996C5F7}"/>
              </a:ext>
            </a:extLst>
          </p:cNvPr>
          <p:cNvSpPr/>
          <p:nvPr/>
        </p:nvSpPr>
        <p:spPr>
          <a:xfrm>
            <a:off x="905950" y="1502255"/>
            <a:ext cx="154500" cy="3521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3" name="Google Shape;101;p14">
            <a:extLst>
              <a:ext uri="{FF2B5EF4-FFF2-40B4-BE49-F238E27FC236}">
                <a16:creationId xmlns:a16="http://schemas.microsoft.com/office/drawing/2014/main" id="{78760A3A-BB5E-9AEC-7C94-8E020B2C5361}"/>
              </a:ext>
            </a:extLst>
          </p:cNvPr>
          <p:cNvSpPr/>
          <p:nvPr/>
        </p:nvSpPr>
        <p:spPr>
          <a:xfrm>
            <a:off x="4857443" y="2175510"/>
            <a:ext cx="154305" cy="2733675"/>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cxnSp>
        <p:nvCxnSpPr>
          <p:cNvPr id="64" name="Google Shape;102;p14">
            <a:extLst>
              <a:ext uri="{FF2B5EF4-FFF2-40B4-BE49-F238E27FC236}">
                <a16:creationId xmlns:a16="http://schemas.microsoft.com/office/drawing/2014/main" id="{DD0C986F-CC98-6D44-7DC5-AEE980E90332}"/>
              </a:ext>
            </a:extLst>
          </p:cNvPr>
          <p:cNvCxnSpPr>
            <a:cxnSpLocks/>
          </p:cNvCxnSpPr>
          <p:nvPr/>
        </p:nvCxnSpPr>
        <p:spPr>
          <a:xfrm>
            <a:off x="1016448" y="2383031"/>
            <a:ext cx="1725888" cy="0"/>
          </a:xfrm>
          <a:prstGeom prst="straightConnector1">
            <a:avLst/>
          </a:prstGeom>
          <a:noFill/>
          <a:ln w="9525" cap="flat" cmpd="sng">
            <a:solidFill>
              <a:schemeClr val="dk2"/>
            </a:solidFill>
            <a:prstDash val="solid"/>
            <a:round/>
            <a:headEnd type="none" w="med" len="med"/>
            <a:tailEnd type="stealth" w="med" len="med"/>
          </a:ln>
        </p:spPr>
      </p:cxnSp>
      <p:cxnSp>
        <p:nvCxnSpPr>
          <p:cNvPr id="66" name="Google Shape;107;p14">
            <a:extLst>
              <a:ext uri="{FF2B5EF4-FFF2-40B4-BE49-F238E27FC236}">
                <a16:creationId xmlns:a16="http://schemas.microsoft.com/office/drawing/2014/main" id="{3279E227-E47C-EB48-8594-834B3342CA15}"/>
              </a:ext>
            </a:extLst>
          </p:cNvPr>
          <p:cNvCxnSpPr>
            <a:cxnSpLocks/>
          </p:cNvCxnSpPr>
          <p:nvPr/>
        </p:nvCxnSpPr>
        <p:spPr>
          <a:xfrm flipV="1">
            <a:off x="1060450" y="4645199"/>
            <a:ext cx="1747529" cy="20455"/>
          </a:xfrm>
          <a:prstGeom prst="straightConnector1">
            <a:avLst/>
          </a:prstGeom>
          <a:noFill/>
          <a:ln w="9525" cap="flat" cmpd="sng">
            <a:solidFill>
              <a:schemeClr val="dk2"/>
            </a:solidFill>
            <a:prstDash val="dash"/>
            <a:round/>
            <a:headEnd type="stealth" w="med" len="med"/>
            <a:tailEnd type="none" w="med" len="med"/>
          </a:ln>
        </p:spPr>
      </p:cxnSp>
      <p:cxnSp>
        <p:nvCxnSpPr>
          <p:cNvPr id="67" name="Google Shape;115;p14">
            <a:extLst>
              <a:ext uri="{FF2B5EF4-FFF2-40B4-BE49-F238E27FC236}">
                <a16:creationId xmlns:a16="http://schemas.microsoft.com/office/drawing/2014/main" id="{C49A37D3-7866-F7BE-99A6-B6209FAA7A5C}"/>
              </a:ext>
            </a:extLst>
          </p:cNvPr>
          <p:cNvCxnSpPr>
            <a:endCxn id="62" idx="0"/>
          </p:cNvCxnSpPr>
          <p:nvPr/>
        </p:nvCxnSpPr>
        <p:spPr>
          <a:xfrm>
            <a:off x="983835" y="1327355"/>
            <a:ext cx="0" cy="174900"/>
          </a:xfrm>
          <a:prstGeom prst="straightConnector1">
            <a:avLst/>
          </a:prstGeom>
          <a:noFill/>
          <a:ln w="9525" cap="flat" cmpd="sng">
            <a:solidFill>
              <a:schemeClr val="dk2"/>
            </a:solidFill>
            <a:prstDash val="dot"/>
            <a:round/>
            <a:headEnd type="none" w="med" len="med"/>
            <a:tailEnd type="none" w="med" len="med"/>
          </a:ln>
        </p:spPr>
      </p:cxnSp>
      <p:cxnSp>
        <p:nvCxnSpPr>
          <p:cNvPr id="68" name="Google Shape;119;p14">
            <a:extLst>
              <a:ext uri="{FF2B5EF4-FFF2-40B4-BE49-F238E27FC236}">
                <a16:creationId xmlns:a16="http://schemas.microsoft.com/office/drawing/2014/main" id="{B4C04AC7-9558-99EE-FB7E-75B6FB88231C}"/>
              </a:ext>
            </a:extLst>
          </p:cNvPr>
          <p:cNvCxnSpPr>
            <a:stCxn id="61" idx="2"/>
            <a:endCxn id="63" idx="0"/>
          </p:cNvCxnSpPr>
          <p:nvPr/>
        </p:nvCxnSpPr>
        <p:spPr>
          <a:xfrm flipH="1">
            <a:off x="4934596" y="1437845"/>
            <a:ext cx="6778" cy="737665"/>
          </a:xfrm>
          <a:prstGeom prst="straightConnector1">
            <a:avLst/>
          </a:prstGeom>
          <a:noFill/>
          <a:ln w="9525" cap="flat" cmpd="sng">
            <a:solidFill>
              <a:schemeClr val="dk2"/>
            </a:solidFill>
            <a:prstDash val="dot"/>
            <a:round/>
            <a:headEnd type="none" w="med" len="med"/>
            <a:tailEnd type="none" w="med" len="med"/>
          </a:ln>
        </p:spPr>
      </p:cxnSp>
      <p:sp>
        <p:nvSpPr>
          <p:cNvPr id="69" name="Google Shape;121;p14">
            <a:extLst>
              <a:ext uri="{FF2B5EF4-FFF2-40B4-BE49-F238E27FC236}">
                <a16:creationId xmlns:a16="http://schemas.microsoft.com/office/drawing/2014/main" id="{61B3828B-D207-6B23-5C67-D6A7FD58EF3E}"/>
              </a:ext>
            </a:extLst>
          </p:cNvPr>
          <p:cNvSpPr txBox="1"/>
          <p:nvPr/>
        </p:nvSpPr>
        <p:spPr>
          <a:xfrm>
            <a:off x="1034706" y="2699310"/>
            <a:ext cx="1689373" cy="30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1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activate payment</a:t>
            </a:r>
          </a:p>
        </p:txBody>
      </p:sp>
      <p:sp>
        <p:nvSpPr>
          <p:cNvPr id="72" name="Google Shape;129;p14">
            <a:extLst>
              <a:ext uri="{FF2B5EF4-FFF2-40B4-BE49-F238E27FC236}">
                <a16:creationId xmlns:a16="http://schemas.microsoft.com/office/drawing/2014/main" id="{78474BF6-3CD6-C52F-F6D5-E30FFB1A1C11}"/>
              </a:ext>
            </a:extLst>
          </p:cNvPr>
          <p:cNvSpPr txBox="1"/>
          <p:nvPr/>
        </p:nvSpPr>
        <p:spPr>
          <a:xfrm>
            <a:off x="130034" y="972297"/>
            <a:ext cx="1706332" cy="30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 Customer</a:t>
            </a:r>
            <a:endParaRPr dirty="0">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sp>
        <p:nvSpPr>
          <p:cNvPr id="73" name="Google Shape;127;p14">
            <a:extLst>
              <a:ext uri="{FF2B5EF4-FFF2-40B4-BE49-F238E27FC236}">
                <a16:creationId xmlns:a16="http://schemas.microsoft.com/office/drawing/2014/main" id="{5B227CD2-B701-23D5-1FF3-7E177DF5566F}"/>
              </a:ext>
            </a:extLst>
          </p:cNvPr>
          <p:cNvSpPr txBox="1"/>
          <p:nvPr/>
        </p:nvSpPr>
        <p:spPr>
          <a:xfrm>
            <a:off x="956223" y="1947415"/>
            <a:ext cx="1889359" cy="45044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makePayment</a:t>
            </a:r>
            <a:r>
              <a:rPr lang="en-GB"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a:t>
            </a:r>
          </a:p>
        </p:txBody>
      </p:sp>
      <p:sp>
        <p:nvSpPr>
          <p:cNvPr id="74" name="Google Shape;99;p14">
            <a:extLst>
              <a:ext uri="{FF2B5EF4-FFF2-40B4-BE49-F238E27FC236}">
                <a16:creationId xmlns:a16="http://schemas.microsoft.com/office/drawing/2014/main" id="{711056F1-9F95-7032-1C36-F7DBDB2D0621}"/>
              </a:ext>
            </a:extLst>
          </p:cNvPr>
          <p:cNvSpPr/>
          <p:nvPr/>
        </p:nvSpPr>
        <p:spPr>
          <a:xfrm>
            <a:off x="2815429" y="1878330"/>
            <a:ext cx="154305" cy="316738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5" name="Google Shape;95;p14">
            <a:extLst>
              <a:ext uri="{FF2B5EF4-FFF2-40B4-BE49-F238E27FC236}">
                <a16:creationId xmlns:a16="http://schemas.microsoft.com/office/drawing/2014/main" id="{7D3CB324-EE36-8514-82DE-D43B04E21076}"/>
              </a:ext>
            </a:extLst>
          </p:cNvPr>
          <p:cNvSpPr/>
          <p:nvPr/>
        </p:nvSpPr>
        <p:spPr>
          <a:xfrm>
            <a:off x="2251869" y="967138"/>
            <a:ext cx="1276800" cy="473700"/>
          </a:xfrm>
          <a:prstGeom prst="roundRect">
            <a:avLst>
              <a:gd name="adj" fmla="val 16667"/>
            </a:avLst>
          </a:prstGeom>
          <a:solidFill>
            <a:schemeClr val="accent3">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b="1"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a:t>
            </a:r>
            <a:r>
              <a:rPr lang="en-US" sz="900" b="1"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Payment</a:t>
            </a:r>
            <a:endParaRPr lang="en-US" altLang="en-GB" sz="900" b="1" dirty="0">
              <a:solidFill>
                <a:schemeClr val="dk1"/>
              </a:solidFill>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cxnSp>
        <p:nvCxnSpPr>
          <p:cNvPr id="76" name="Google Shape;117;p14">
            <a:extLst>
              <a:ext uri="{FF2B5EF4-FFF2-40B4-BE49-F238E27FC236}">
                <a16:creationId xmlns:a16="http://schemas.microsoft.com/office/drawing/2014/main" id="{0A139018-79B4-3A55-477F-637DCBE7C3D3}"/>
              </a:ext>
            </a:extLst>
          </p:cNvPr>
          <p:cNvCxnSpPr>
            <a:cxnSpLocks/>
            <a:stCxn id="75" idx="2"/>
          </p:cNvCxnSpPr>
          <p:nvPr/>
        </p:nvCxnSpPr>
        <p:spPr>
          <a:xfrm>
            <a:off x="2890269" y="1440838"/>
            <a:ext cx="11263" cy="387962"/>
          </a:xfrm>
          <a:prstGeom prst="straightConnector1">
            <a:avLst/>
          </a:prstGeom>
          <a:noFill/>
          <a:ln w="9525" cap="flat" cmpd="sng">
            <a:solidFill>
              <a:schemeClr val="dk2"/>
            </a:solidFill>
            <a:prstDash val="dot"/>
            <a:round/>
            <a:headEnd type="none" w="med" len="med"/>
            <a:tailEnd type="none" w="med" len="med"/>
          </a:ln>
        </p:spPr>
      </p:cxnSp>
      <p:cxnSp>
        <p:nvCxnSpPr>
          <p:cNvPr id="77" name="Google Shape;102;p14">
            <a:extLst>
              <a:ext uri="{FF2B5EF4-FFF2-40B4-BE49-F238E27FC236}">
                <a16:creationId xmlns:a16="http://schemas.microsoft.com/office/drawing/2014/main" id="{88FCA5E8-33CF-586E-E53B-1E5A0DAC667B}"/>
              </a:ext>
            </a:extLst>
          </p:cNvPr>
          <p:cNvCxnSpPr>
            <a:cxnSpLocks/>
          </p:cNvCxnSpPr>
          <p:nvPr/>
        </p:nvCxnSpPr>
        <p:spPr>
          <a:xfrm>
            <a:off x="2969734" y="2390606"/>
            <a:ext cx="1849257" cy="0"/>
          </a:xfrm>
          <a:prstGeom prst="straightConnector1">
            <a:avLst/>
          </a:prstGeom>
          <a:noFill/>
          <a:ln w="9525" cap="flat" cmpd="sng">
            <a:solidFill>
              <a:schemeClr val="dk2"/>
            </a:solidFill>
            <a:prstDash val="solid"/>
            <a:round/>
            <a:headEnd type="none" w="med" len="med"/>
            <a:tailEnd type="stealth" w="med" len="med"/>
          </a:ln>
        </p:spPr>
      </p:cxnSp>
      <p:sp>
        <p:nvSpPr>
          <p:cNvPr id="78" name="Google Shape;127;p14">
            <a:extLst>
              <a:ext uri="{FF2B5EF4-FFF2-40B4-BE49-F238E27FC236}">
                <a16:creationId xmlns:a16="http://schemas.microsoft.com/office/drawing/2014/main" id="{344A3D28-A5F7-6E2A-6EAF-EE1C95E1A56B}"/>
              </a:ext>
            </a:extLst>
          </p:cNvPr>
          <p:cNvSpPr txBox="1"/>
          <p:nvPr/>
        </p:nvSpPr>
        <p:spPr>
          <a:xfrm>
            <a:off x="2807979" y="2063628"/>
            <a:ext cx="2043600" cy="30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logTransaction()</a:t>
            </a:r>
            <a:endParaRPr lang="en-GB"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sp>
        <p:nvSpPr>
          <p:cNvPr id="79" name="TextBox 5">
            <a:extLst>
              <a:ext uri="{FF2B5EF4-FFF2-40B4-BE49-F238E27FC236}">
                <a16:creationId xmlns:a16="http://schemas.microsoft.com/office/drawing/2014/main" id="{9F79AE49-455D-A15B-2640-E2DC7E479FCE}"/>
              </a:ext>
            </a:extLst>
          </p:cNvPr>
          <p:cNvSpPr txBox="1"/>
          <p:nvPr/>
        </p:nvSpPr>
        <p:spPr>
          <a:xfrm>
            <a:off x="7294694" y="914513"/>
            <a:ext cx="1767520" cy="3785652"/>
          </a:xfrm>
          <a:prstGeom prst="rect">
            <a:avLst/>
          </a:prstGeom>
          <a:noFill/>
        </p:spPr>
        <p:txBody>
          <a:bodyPr wrap="square" rtlCol="0">
            <a:spAutoFit/>
          </a:bodyPr>
          <a:lstStyle/>
          <a:p>
            <a:r>
              <a:rPr lang="en-US" sz="1000" b="1" u="sng" dirty="0">
                <a:latin typeface="Times New Roman" panose="02020603050405020304" pitchFamily="18" charset="0"/>
                <a:cs typeface="Times New Roman" panose="02020603050405020304" pitchFamily="18" charset="0"/>
              </a:rPr>
              <a:t>Use Case Scenario</a:t>
            </a:r>
          </a:p>
          <a:p>
            <a:pPr marL="228600" indent="-228600">
              <a:buAutoNum type="arabicPeriod"/>
            </a:pPr>
            <a:r>
              <a:rPr lang="en-US" sz="1000" dirty="0">
                <a:latin typeface="Times New Roman" panose="02020603050405020304" pitchFamily="18" charset="0"/>
                <a:cs typeface="Times New Roman" panose="02020603050405020304" pitchFamily="18" charset="0"/>
              </a:rPr>
              <a:t>The use case begins with  the customer initiates a payment through the "makePayment()" function, activating the "Payment" class, which then logs the transaction details using the "logTransaction()" function in the "Transaction" class. </a:t>
            </a:r>
          </a:p>
          <a:p>
            <a:pPr marL="228600" indent="-228600">
              <a:buAutoNum type="arabicPeriod"/>
            </a:pPr>
            <a:r>
              <a:rPr lang="en-US" sz="1000" dirty="0">
                <a:latin typeface="Times New Roman" panose="02020603050405020304" pitchFamily="18" charset="0"/>
                <a:cs typeface="Times New Roman" panose="02020603050405020304" pitchFamily="18" charset="0"/>
              </a:rPr>
              <a:t>Once processed, the "Payment" class confirms the transaction with a unique ID. </a:t>
            </a:r>
          </a:p>
          <a:p>
            <a:pPr marL="228600" indent="-228600">
              <a:buAutoNum type="arabicPeriod"/>
            </a:pPr>
            <a:r>
              <a:rPr lang="en-US" sz="1000" dirty="0">
                <a:latin typeface="Times New Roman" panose="02020603050405020304" pitchFamily="18" charset="0"/>
                <a:cs typeface="Times New Roman" panose="02020603050405020304" pitchFamily="18" charset="0"/>
              </a:rPr>
              <a:t>Subsequently, the customer  requests their transaction history, triggering the "Transaction" class to retrieve and return the history data. </a:t>
            </a:r>
          </a:p>
          <a:p>
            <a:pPr marL="228600" indent="-228600">
              <a:buAutoNum type="arabicPeriod"/>
            </a:pPr>
            <a:r>
              <a:rPr lang="en-US" sz="1000" dirty="0">
                <a:latin typeface="Times New Roman" panose="02020603050405020304" pitchFamily="18" charset="0"/>
                <a:cs typeface="Times New Roman" panose="02020603050405020304" pitchFamily="18" charset="0"/>
              </a:rPr>
              <a:t> The use case ends</a:t>
            </a:r>
          </a:p>
        </p:txBody>
      </p:sp>
      <p:cxnSp>
        <p:nvCxnSpPr>
          <p:cNvPr id="80" name="Google Shape;71;p13">
            <a:extLst>
              <a:ext uri="{FF2B5EF4-FFF2-40B4-BE49-F238E27FC236}">
                <a16:creationId xmlns:a16="http://schemas.microsoft.com/office/drawing/2014/main" id="{CD0CEA95-0F57-7690-7E6B-DC7E4B1CB8B0}"/>
              </a:ext>
            </a:extLst>
          </p:cNvPr>
          <p:cNvCxnSpPr/>
          <p:nvPr/>
        </p:nvCxnSpPr>
        <p:spPr>
          <a:xfrm flipH="1">
            <a:off x="983675" y="4979505"/>
            <a:ext cx="2700" cy="164100"/>
          </a:xfrm>
          <a:prstGeom prst="straightConnector1">
            <a:avLst/>
          </a:prstGeom>
          <a:noFill/>
          <a:ln w="9525" cap="flat" cmpd="sng">
            <a:solidFill>
              <a:schemeClr val="dk2"/>
            </a:solidFill>
            <a:prstDash val="dot"/>
            <a:round/>
            <a:headEnd type="none" w="med" len="med"/>
            <a:tailEnd type="none" w="med" len="med"/>
          </a:ln>
        </p:spPr>
      </p:cxnSp>
      <p:cxnSp>
        <p:nvCxnSpPr>
          <p:cNvPr id="81" name="Google Shape;71;p13">
            <a:extLst>
              <a:ext uri="{FF2B5EF4-FFF2-40B4-BE49-F238E27FC236}">
                <a16:creationId xmlns:a16="http://schemas.microsoft.com/office/drawing/2014/main" id="{4D89675C-0664-E137-2C4F-E38EF2AE5341}"/>
              </a:ext>
            </a:extLst>
          </p:cNvPr>
          <p:cNvCxnSpPr/>
          <p:nvPr/>
        </p:nvCxnSpPr>
        <p:spPr>
          <a:xfrm flipH="1">
            <a:off x="3215700" y="5023955"/>
            <a:ext cx="2700" cy="164100"/>
          </a:xfrm>
          <a:prstGeom prst="straightConnector1">
            <a:avLst/>
          </a:prstGeom>
          <a:noFill/>
          <a:ln w="9525" cap="flat" cmpd="sng">
            <a:solidFill>
              <a:schemeClr val="dk2"/>
            </a:solidFill>
            <a:prstDash val="dot"/>
            <a:round/>
            <a:headEnd type="none" w="med" len="med"/>
            <a:tailEnd type="none" w="med" len="med"/>
          </a:ln>
        </p:spPr>
      </p:cxnSp>
      <p:cxnSp>
        <p:nvCxnSpPr>
          <p:cNvPr id="82" name="Google Shape;71;p13">
            <a:extLst>
              <a:ext uri="{FF2B5EF4-FFF2-40B4-BE49-F238E27FC236}">
                <a16:creationId xmlns:a16="http://schemas.microsoft.com/office/drawing/2014/main" id="{8708C272-1258-9FAC-6DF0-1ABD70D348F2}"/>
              </a:ext>
            </a:extLst>
          </p:cNvPr>
          <p:cNvCxnSpPr>
            <a:stCxn id="63" idx="2"/>
          </p:cNvCxnSpPr>
          <p:nvPr/>
        </p:nvCxnSpPr>
        <p:spPr>
          <a:xfrm>
            <a:off x="4934913" y="4909185"/>
            <a:ext cx="0" cy="234315"/>
          </a:xfrm>
          <a:prstGeom prst="straightConnector1">
            <a:avLst/>
          </a:prstGeom>
          <a:noFill/>
          <a:ln w="9525" cap="flat" cmpd="sng">
            <a:solidFill>
              <a:schemeClr val="dk2"/>
            </a:solidFill>
            <a:prstDash val="dot"/>
            <a:round/>
            <a:headEnd type="none" w="med" len="med"/>
            <a:tailEnd type="none" w="med" len="med"/>
          </a:ln>
        </p:spPr>
      </p:cxnSp>
      <p:pic>
        <p:nvPicPr>
          <p:cNvPr id="83" name="Google Shape;128;p14">
            <a:extLst>
              <a:ext uri="{FF2B5EF4-FFF2-40B4-BE49-F238E27FC236}">
                <a16:creationId xmlns:a16="http://schemas.microsoft.com/office/drawing/2014/main" id="{D9C3B109-3B36-1DCB-5250-369C8AB8C40C}"/>
              </a:ext>
            </a:extLst>
          </p:cNvPr>
          <p:cNvPicPr preferRelativeResize="0"/>
          <p:nvPr/>
        </p:nvPicPr>
        <p:blipFill>
          <a:blip r:embed="rId3"/>
          <a:stretch>
            <a:fillRect/>
          </a:stretch>
        </p:blipFill>
        <p:spPr>
          <a:xfrm>
            <a:off x="711469" y="374380"/>
            <a:ext cx="558165" cy="561340"/>
          </a:xfrm>
          <a:prstGeom prst="rect">
            <a:avLst/>
          </a:prstGeom>
          <a:ln/>
          <a:effectLst>
            <a:glow rad="101600">
              <a:srgbClr val="00B050">
                <a:alpha val="40000"/>
              </a:srgb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pic>
      <p:cxnSp>
        <p:nvCxnSpPr>
          <p:cNvPr id="90" name="Google Shape;119;p14">
            <a:extLst>
              <a:ext uri="{FF2B5EF4-FFF2-40B4-BE49-F238E27FC236}">
                <a16:creationId xmlns:a16="http://schemas.microsoft.com/office/drawing/2014/main" id="{3F4E61FE-5800-CCF0-1BDC-4BBCA47201FD}"/>
              </a:ext>
            </a:extLst>
          </p:cNvPr>
          <p:cNvCxnSpPr>
            <a:cxnSpLocks/>
          </p:cNvCxnSpPr>
          <p:nvPr/>
        </p:nvCxnSpPr>
        <p:spPr>
          <a:xfrm flipH="1">
            <a:off x="6900372" y="1437845"/>
            <a:ext cx="6036" cy="715221"/>
          </a:xfrm>
          <a:prstGeom prst="straightConnector1">
            <a:avLst/>
          </a:prstGeom>
          <a:noFill/>
          <a:ln w="9525" cap="flat" cmpd="sng">
            <a:solidFill>
              <a:schemeClr val="dk2"/>
            </a:solidFill>
            <a:prstDash val="dot"/>
            <a:round/>
            <a:headEnd type="none" w="med" len="med"/>
            <a:tailEnd type="none" w="med" len="med"/>
          </a:ln>
        </p:spPr>
      </p:cxnSp>
      <p:sp>
        <p:nvSpPr>
          <p:cNvPr id="91" name="Google Shape;85;p13">
            <a:extLst>
              <a:ext uri="{FF2B5EF4-FFF2-40B4-BE49-F238E27FC236}">
                <a16:creationId xmlns:a16="http://schemas.microsoft.com/office/drawing/2014/main" id="{D71B292F-D34A-088A-F1C0-6019BE48E52A}"/>
              </a:ext>
            </a:extLst>
          </p:cNvPr>
          <p:cNvSpPr txBox="1"/>
          <p:nvPr/>
        </p:nvSpPr>
        <p:spPr>
          <a:xfrm>
            <a:off x="946133" y="4679149"/>
            <a:ext cx="2043600" cy="228767"/>
          </a:xfrm>
          <a:prstGeom prst="rect">
            <a:avLst/>
          </a:prstGeom>
          <a:noFill/>
          <a:ln>
            <a:noFill/>
          </a:ln>
        </p:spPr>
        <p:txBody>
          <a:bodyPr spcFirstLastPara="1" wrap="square" lIns="91425" tIns="91425" rIns="91425" bIns="91425" anchor="ctr" anchorCtr="0">
            <a:noAutofit/>
          </a:bodyPr>
          <a:lstStyle/>
          <a:p>
            <a:pPr lvl="1" algn="ctr"/>
            <a:r>
              <a:rPr lang="en-US" sz="1200" dirty="0">
                <a:solidFill>
                  <a:schemeClr val="dk1"/>
                </a:solidFill>
                <a:latin typeface="Times New Roman" panose="02020603050405020304" pitchFamily="18" charset="0"/>
                <a:ea typeface="Comic Sans MS"/>
                <a:cs typeface="Times New Roman" panose="02020603050405020304" pitchFamily="18" charset="0"/>
                <a:sym typeface="Comic Sans MS"/>
              </a:rPr>
              <a:t>deactivate payment</a:t>
            </a:r>
            <a:endParaRPr lang="en-US" sz="1200" dirty="0">
              <a:latin typeface="Times New Roman" panose="02020603050405020304" pitchFamily="18" charset="0"/>
              <a:ea typeface="Comic Sans MS"/>
              <a:cs typeface="Times New Roman" panose="02020603050405020304" pitchFamily="18" charset="0"/>
              <a:sym typeface="Comic Sans MS"/>
            </a:endParaRPr>
          </a:p>
        </p:txBody>
      </p:sp>
      <p:cxnSp>
        <p:nvCxnSpPr>
          <p:cNvPr id="92" name="Google Shape;69;p13">
            <a:extLst>
              <a:ext uri="{FF2B5EF4-FFF2-40B4-BE49-F238E27FC236}">
                <a16:creationId xmlns:a16="http://schemas.microsoft.com/office/drawing/2014/main" id="{30EA182C-3F88-0C8D-F07E-6CCDEE45A0CB}"/>
              </a:ext>
            </a:extLst>
          </p:cNvPr>
          <p:cNvCxnSpPr>
            <a:cxnSpLocks/>
          </p:cNvCxnSpPr>
          <p:nvPr/>
        </p:nvCxnSpPr>
        <p:spPr>
          <a:xfrm flipH="1">
            <a:off x="1098053" y="4010131"/>
            <a:ext cx="1747529" cy="0"/>
          </a:xfrm>
          <a:prstGeom prst="straightConnector1">
            <a:avLst/>
          </a:prstGeom>
          <a:noFill/>
          <a:ln w="9525" cap="flat" cmpd="sng">
            <a:solidFill>
              <a:schemeClr val="dk2"/>
            </a:solidFill>
            <a:prstDash val="dash"/>
            <a:round/>
            <a:headEnd type="stealth" w="med" len="med"/>
            <a:tailEnd type="none" w="med" len="med"/>
          </a:ln>
        </p:spPr>
      </p:cxnSp>
      <p:cxnSp>
        <p:nvCxnSpPr>
          <p:cNvPr id="93" name="Google Shape;69;p13">
            <a:extLst>
              <a:ext uri="{FF2B5EF4-FFF2-40B4-BE49-F238E27FC236}">
                <a16:creationId xmlns:a16="http://schemas.microsoft.com/office/drawing/2014/main" id="{412BDA1E-0732-A013-110E-CD9876644A37}"/>
              </a:ext>
            </a:extLst>
          </p:cNvPr>
          <p:cNvCxnSpPr>
            <a:cxnSpLocks/>
          </p:cNvCxnSpPr>
          <p:nvPr/>
        </p:nvCxnSpPr>
        <p:spPr>
          <a:xfrm flipV="1">
            <a:off x="2959039" y="4654865"/>
            <a:ext cx="1870646" cy="10789"/>
          </a:xfrm>
          <a:prstGeom prst="straightConnector1">
            <a:avLst/>
          </a:prstGeom>
          <a:noFill/>
          <a:ln w="9525" cap="flat" cmpd="sng">
            <a:solidFill>
              <a:schemeClr val="dk2"/>
            </a:solidFill>
            <a:prstDash val="dash"/>
            <a:round/>
            <a:headEnd type="stealth" w="med" len="med"/>
            <a:tailEnd type="none" w="med" len="med"/>
          </a:ln>
        </p:spPr>
      </p:cxnSp>
      <p:sp>
        <p:nvSpPr>
          <p:cNvPr id="118" name="Google Shape;127;p14">
            <a:extLst>
              <a:ext uri="{FF2B5EF4-FFF2-40B4-BE49-F238E27FC236}">
                <a16:creationId xmlns:a16="http://schemas.microsoft.com/office/drawing/2014/main" id="{9E062C19-A935-29A2-876E-161C356D0A1B}"/>
              </a:ext>
            </a:extLst>
          </p:cNvPr>
          <p:cNvSpPr txBox="1"/>
          <p:nvPr/>
        </p:nvSpPr>
        <p:spPr>
          <a:xfrm>
            <a:off x="4851579" y="2501051"/>
            <a:ext cx="2043600" cy="304800"/>
          </a:xfrm>
          <a:prstGeom prst="rect">
            <a:avLst/>
          </a:prstGeom>
          <a:noFill/>
          <a:ln>
            <a:noFill/>
          </a:ln>
        </p:spPr>
        <p:txBody>
          <a:bodyPr spcFirstLastPara="1" wrap="square" lIns="91425" tIns="91425" rIns="91425" bIns="91425" anchor="ctr" anchorCtr="0">
            <a:noAutofit/>
          </a:bodyPr>
          <a:lstStyle/>
          <a:p>
            <a:pPr algn="ctr"/>
            <a:endParaRPr lang="en-GB"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sp>
        <p:nvSpPr>
          <p:cNvPr id="126" name="Google Shape;124;p14">
            <a:extLst>
              <a:ext uri="{FF2B5EF4-FFF2-40B4-BE49-F238E27FC236}">
                <a16:creationId xmlns:a16="http://schemas.microsoft.com/office/drawing/2014/main" id="{9E1AF206-0D90-E3C5-C386-672C27F71089}"/>
              </a:ext>
            </a:extLst>
          </p:cNvPr>
          <p:cNvSpPr txBox="1"/>
          <p:nvPr/>
        </p:nvSpPr>
        <p:spPr>
          <a:xfrm>
            <a:off x="4879887" y="2952668"/>
            <a:ext cx="2043600" cy="304800"/>
          </a:xfrm>
          <a:prstGeom prst="rect">
            <a:avLst/>
          </a:prstGeom>
          <a:noFill/>
          <a:ln>
            <a:noFill/>
          </a:ln>
        </p:spPr>
        <p:txBody>
          <a:bodyPr spcFirstLastPara="1" wrap="square" lIns="91425" tIns="91425" rIns="91425" bIns="91425" anchor="ctr" anchorCtr="0">
            <a:noAutofit/>
          </a:bodyPr>
          <a:lstStyle/>
          <a:p>
            <a:pPr algn="ctr"/>
            <a:endParaRPr lang="en-US" altLang="en-GB" sz="1100" dirty="0">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cxnSp>
        <p:nvCxnSpPr>
          <p:cNvPr id="2" name="Google Shape;69;p13">
            <a:extLst>
              <a:ext uri="{FF2B5EF4-FFF2-40B4-BE49-F238E27FC236}">
                <a16:creationId xmlns:a16="http://schemas.microsoft.com/office/drawing/2014/main" id="{4670A1DB-1CBA-A1C0-D166-5CF51D13089A}"/>
              </a:ext>
            </a:extLst>
          </p:cNvPr>
          <p:cNvCxnSpPr>
            <a:cxnSpLocks/>
          </p:cNvCxnSpPr>
          <p:nvPr/>
        </p:nvCxnSpPr>
        <p:spPr>
          <a:xfrm flipH="1">
            <a:off x="2999560" y="2670210"/>
            <a:ext cx="1808084" cy="0"/>
          </a:xfrm>
          <a:prstGeom prst="straightConnector1">
            <a:avLst/>
          </a:prstGeom>
          <a:noFill/>
          <a:ln w="9525" cap="flat" cmpd="sng">
            <a:solidFill>
              <a:schemeClr val="dk2"/>
            </a:solidFill>
            <a:prstDash val="dash"/>
            <a:round/>
            <a:headEnd type="stealth" w="med" len="med"/>
            <a:tailEnd type="none" w="med" len="med"/>
          </a:ln>
        </p:spPr>
      </p:cxnSp>
      <p:sp>
        <p:nvSpPr>
          <p:cNvPr id="9" name="TextBox 8">
            <a:extLst>
              <a:ext uri="{FF2B5EF4-FFF2-40B4-BE49-F238E27FC236}">
                <a16:creationId xmlns:a16="http://schemas.microsoft.com/office/drawing/2014/main" id="{BC101AE2-0856-7901-1E34-E085303BE8EA}"/>
              </a:ext>
            </a:extLst>
          </p:cNvPr>
          <p:cNvSpPr txBox="1"/>
          <p:nvPr/>
        </p:nvSpPr>
        <p:spPr>
          <a:xfrm>
            <a:off x="1534860" y="2713586"/>
            <a:ext cx="467693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activate transaction</a:t>
            </a:r>
            <a:endParaRPr lang="en-GB" dirty="0">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cxnSp>
        <p:nvCxnSpPr>
          <p:cNvPr id="11" name="Google Shape;102;p14">
            <a:extLst>
              <a:ext uri="{FF2B5EF4-FFF2-40B4-BE49-F238E27FC236}">
                <a16:creationId xmlns:a16="http://schemas.microsoft.com/office/drawing/2014/main" id="{D6A025B1-244B-2291-DDC2-AAE684B96053}"/>
              </a:ext>
            </a:extLst>
          </p:cNvPr>
          <p:cNvCxnSpPr>
            <a:cxnSpLocks/>
          </p:cNvCxnSpPr>
          <p:nvPr/>
        </p:nvCxnSpPr>
        <p:spPr>
          <a:xfrm>
            <a:off x="3030630" y="3462020"/>
            <a:ext cx="1849257" cy="0"/>
          </a:xfrm>
          <a:prstGeom prst="straightConnector1">
            <a:avLst/>
          </a:prstGeom>
          <a:noFill/>
          <a:ln w="9525" cap="flat" cmpd="sng">
            <a:solidFill>
              <a:schemeClr val="dk2"/>
            </a:solidFill>
            <a:prstDash val="solid"/>
            <a:round/>
            <a:headEnd type="none" w="med" len="med"/>
            <a:tailEnd type="stealth" w="med" len="med"/>
          </a:ln>
        </p:spPr>
      </p:cxnSp>
      <p:cxnSp>
        <p:nvCxnSpPr>
          <p:cNvPr id="12" name="Google Shape;102;p14">
            <a:extLst>
              <a:ext uri="{FF2B5EF4-FFF2-40B4-BE49-F238E27FC236}">
                <a16:creationId xmlns:a16="http://schemas.microsoft.com/office/drawing/2014/main" id="{377C9792-1B58-9058-28B3-142332FBD0A8}"/>
              </a:ext>
            </a:extLst>
          </p:cNvPr>
          <p:cNvCxnSpPr>
            <a:cxnSpLocks/>
            <a:endCxn id="74" idx="1"/>
          </p:cNvCxnSpPr>
          <p:nvPr/>
        </p:nvCxnSpPr>
        <p:spPr>
          <a:xfrm flipV="1">
            <a:off x="1016448" y="3462020"/>
            <a:ext cx="1798981" cy="16781"/>
          </a:xfrm>
          <a:prstGeom prst="straightConnector1">
            <a:avLst/>
          </a:prstGeom>
          <a:noFill/>
          <a:ln w="9525" cap="flat" cmpd="sng">
            <a:solidFill>
              <a:schemeClr val="dk2"/>
            </a:solidFill>
            <a:prstDash val="solid"/>
            <a:round/>
            <a:headEnd type="none" w="med" len="med"/>
            <a:tailEnd type="stealth" w="med" len="med"/>
          </a:ln>
        </p:spPr>
      </p:cxnSp>
      <p:sp>
        <p:nvSpPr>
          <p:cNvPr id="14" name="TextBox 13">
            <a:extLst>
              <a:ext uri="{FF2B5EF4-FFF2-40B4-BE49-F238E27FC236}">
                <a16:creationId xmlns:a16="http://schemas.microsoft.com/office/drawing/2014/main" id="{A3403CB2-8AFB-A00E-ED0D-AFDE44E7914C}"/>
              </a:ext>
            </a:extLst>
          </p:cNvPr>
          <p:cNvSpPr txBox="1"/>
          <p:nvPr/>
        </p:nvSpPr>
        <p:spPr>
          <a:xfrm>
            <a:off x="444249" y="3539697"/>
            <a:ext cx="3066878" cy="276999"/>
          </a:xfrm>
          <a:prstGeom prst="rect">
            <a:avLst/>
          </a:prstGeom>
          <a:noFill/>
        </p:spPr>
        <p:txBody>
          <a:bodyPr wrap="square">
            <a:spAutoFit/>
          </a:bodyPr>
          <a:lstStyle/>
          <a:p>
            <a:pPr marL="0" lvl="0" indent="0" algn="ctr" rtl="0">
              <a:spcBef>
                <a:spcPts val="0"/>
              </a:spcBef>
              <a:spcAft>
                <a:spcPts val="0"/>
              </a:spcAft>
              <a:buNone/>
            </a:pPr>
            <a:r>
              <a:rPr lang="en-US"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getTransactionHistory()</a:t>
            </a:r>
            <a:endParaRPr lang="en-GB" dirty="0">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sp>
        <p:nvSpPr>
          <p:cNvPr id="15" name="TextBox 14">
            <a:extLst>
              <a:ext uri="{FF2B5EF4-FFF2-40B4-BE49-F238E27FC236}">
                <a16:creationId xmlns:a16="http://schemas.microsoft.com/office/drawing/2014/main" id="{AE26A6BB-8CD2-B7EB-1E81-67BA57A8478B}"/>
              </a:ext>
            </a:extLst>
          </p:cNvPr>
          <p:cNvSpPr txBox="1"/>
          <p:nvPr/>
        </p:nvSpPr>
        <p:spPr>
          <a:xfrm>
            <a:off x="2863425" y="3524820"/>
            <a:ext cx="2289433" cy="276999"/>
          </a:xfrm>
          <a:prstGeom prst="rect">
            <a:avLst/>
          </a:prstGeom>
          <a:noFill/>
        </p:spPr>
        <p:txBody>
          <a:bodyPr wrap="square">
            <a:spAutoFit/>
          </a:bodyPr>
          <a:lstStyle/>
          <a:p>
            <a:pPr marL="0" lvl="0" indent="0" algn="ctr" rtl="0">
              <a:spcBef>
                <a:spcPts val="0"/>
              </a:spcBef>
              <a:spcAft>
                <a:spcPts val="0"/>
              </a:spcAft>
              <a:buNone/>
            </a:pPr>
            <a:r>
              <a:rPr lang="en-US"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getTransactionHistory()</a:t>
            </a:r>
            <a:endParaRPr lang="en-GB" dirty="0">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sp>
        <p:nvSpPr>
          <p:cNvPr id="17" name="TextBox 16">
            <a:extLst>
              <a:ext uri="{FF2B5EF4-FFF2-40B4-BE49-F238E27FC236}">
                <a16:creationId xmlns:a16="http://schemas.microsoft.com/office/drawing/2014/main" id="{1B5585F6-63A2-03E9-1527-13090E7CC752}"/>
              </a:ext>
            </a:extLst>
          </p:cNvPr>
          <p:cNvSpPr txBox="1"/>
          <p:nvPr/>
        </p:nvSpPr>
        <p:spPr>
          <a:xfrm>
            <a:off x="2953495" y="4645199"/>
            <a:ext cx="1920187" cy="276999"/>
          </a:xfrm>
          <a:prstGeom prst="rect">
            <a:avLst/>
          </a:prstGeom>
          <a:noFill/>
        </p:spPr>
        <p:txBody>
          <a:bodyPr wrap="square">
            <a:spAutoFit/>
          </a:bodyPr>
          <a:lstStyle/>
          <a:p>
            <a:pPr lvl="1" algn="ctr"/>
            <a:r>
              <a:rPr lang="en-US" sz="1200" dirty="0">
                <a:solidFill>
                  <a:schemeClr val="dk1"/>
                </a:solidFill>
                <a:latin typeface="Times New Roman" panose="02020603050405020304" pitchFamily="18" charset="0"/>
                <a:ea typeface="Comic Sans MS"/>
                <a:cs typeface="Times New Roman" panose="02020603050405020304" pitchFamily="18" charset="0"/>
                <a:sym typeface="Comic Sans MS"/>
              </a:rPr>
              <a:t>deactivate transaction</a:t>
            </a:r>
            <a:endParaRPr lang="en-US" sz="1200" dirty="0">
              <a:latin typeface="Times New Roman" panose="02020603050405020304" pitchFamily="18" charset="0"/>
              <a:ea typeface="Comic Sans MS"/>
              <a:cs typeface="Times New Roman" panose="02020603050405020304" pitchFamily="18" charset="0"/>
              <a:sym typeface="Comic Sans MS"/>
            </a:endParaRPr>
          </a:p>
        </p:txBody>
      </p:sp>
      <p:cxnSp>
        <p:nvCxnSpPr>
          <p:cNvPr id="18" name="Google Shape;69;p13">
            <a:extLst>
              <a:ext uri="{FF2B5EF4-FFF2-40B4-BE49-F238E27FC236}">
                <a16:creationId xmlns:a16="http://schemas.microsoft.com/office/drawing/2014/main" id="{05FD7E13-760C-4BCD-DE79-D317A1C86380}"/>
              </a:ext>
            </a:extLst>
          </p:cNvPr>
          <p:cNvCxnSpPr>
            <a:cxnSpLocks/>
          </p:cNvCxnSpPr>
          <p:nvPr/>
        </p:nvCxnSpPr>
        <p:spPr>
          <a:xfrm flipH="1">
            <a:off x="1067900" y="2670210"/>
            <a:ext cx="1747529" cy="0"/>
          </a:xfrm>
          <a:prstGeom prst="straightConnector1">
            <a:avLst/>
          </a:prstGeom>
          <a:noFill/>
          <a:ln w="9525" cap="flat" cmpd="sng">
            <a:solidFill>
              <a:schemeClr val="dk2"/>
            </a:solidFill>
            <a:prstDash val="dash"/>
            <a:round/>
            <a:headEnd type="stealth" w="med" len="med"/>
            <a:tailEnd type="none" w="med" len="med"/>
          </a:ln>
        </p:spPr>
      </p:cxnSp>
      <p:cxnSp>
        <p:nvCxnSpPr>
          <p:cNvPr id="19" name="Google Shape;69;p13">
            <a:extLst>
              <a:ext uri="{FF2B5EF4-FFF2-40B4-BE49-F238E27FC236}">
                <a16:creationId xmlns:a16="http://schemas.microsoft.com/office/drawing/2014/main" id="{743903F2-8AA0-B41D-2393-931BF1510BEC}"/>
              </a:ext>
            </a:extLst>
          </p:cNvPr>
          <p:cNvCxnSpPr>
            <a:cxnSpLocks/>
          </p:cNvCxnSpPr>
          <p:nvPr/>
        </p:nvCxnSpPr>
        <p:spPr>
          <a:xfrm flipH="1">
            <a:off x="2969734" y="4060098"/>
            <a:ext cx="1881845" cy="0"/>
          </a:xfrm>
          <a:prstGeom prst="straightConnector1">
            <a:avLst/>
          </a:prstGeom>
          <a:noFill/>
          <a:ln w="9525" cap="flat" cmpd="sng">
            <a:solidFill>
              <a:schemeClr val="dk2"/>
            </a:solidFill>
            <a:prstDash val="dash"/>
            <a:round/>
            <a:headEnd type="stealth" w="med" len="med"/>
            <a:tailEnd type="none" w="med" len="med"/>
          </a:ln>
        </p:spPr>
      </p:cxnSp>
      <p:sp>
        <p:nvSpPr>
          <p:cNvPr id="22" name="TextBox 21">
            <a:extLst>
              <a:ext uri="{FF2B5EF4-FFF2-40B4-BE49-F238E27FC236}">
                <a16:creationId xmlns:a16="http://schemas.microsoft.com/office/drawing/2014/main" id="{CD2E09E2-75D9-DC43-A08F-BE1BCF5B547E}"/>
              </a:ext>
            </a:extLst>
          </p:cNvPr>
          <p:cNvSpPr txBox="1"/>
          <p:nvPr/>
        </p:nvSpPr>
        <p:spPr>
          <a:xfrm>
            <a:off x="-302586" y="4054743"/>
            <a:ext cx="4676930" cy="276999"/>
          </a:xfrm>
          <a:prstGeom prst="rect">
            <a:avLst/>
          </a:prstGeom>
          <a:noFill/>
        </p:spPr>
        <p:txBody>
          <a:bodyPr wrap="square">
            <a:spAutoFit/>
          </a:bodyPr>
          <a:lstStyle/>
          <a:p>
            <a:pPr lvl="1" algn="ctr"/>
            <a:r>
              <a:rPr lang="en-US" sz="1200" dirty="0">
                <a:solidFill>
                  <a:schemeClr val="dk1"/>
                </a:solidFill>
                <a:latin typeface="Times New Roman" panose="02020603050405020304" pitchFamily="18" charset="0"/>
                <a:ea typeface="Comic Sans MS"/>
                <a:cs typeface="Times New Roman" panose="02020603050405020304" pitchFamily="18" charset="0"/>
                <a:sym typeface="Comic Sans MS"/>
              </a:rPr>
              <a:t>transaction history</a:t>
            </a:r>
            <a:endParaRPr lang="en-US" sz="1200" dirty="0">
              <a:latin typeface="Times New Roman" panose="02020603050405020304" pitchFamily="18" charset="0"/>
              <a:ea typeface="Comic Sans MS"/>
              <a:cs typeface="Times New Roman" panose="02020603050405020304" pitchFamily="18" charset="0"/>
              <a:sym typeface="Comic Sans MS"/>
            </a:endParaRPr>
          </a:p>
        </p:txBody>
      </p:sp>
      <p:sp>
        <p:nvSpPr>
          <p:cNvPr id="24" name="TextBox 23">
            <a:extLst>
              <a:ext uri="{FF2B5EF4-FFF2-40B4-BE49-F238E27FC236}">
                <a16:creationId xmlns:a16="http://schemas.microsoft.com/office/drawing/2014/main" id="{17976DDF-5994-FAC0-CD24-4E6B34863E2B}"/>
              </a:ext>
            </a:extLst>
          </p:cNvPr>
          <p:cNvSpPr txBox="1"/>
          <p:nvPr/>
        </p:nvSpPr>
        <p:spPr>
          <a:xfrm>
            <a:off x="3132944" y="4106742"/>
            <a:ext cx="1878804" cy="276999"/>
          </a:xfrm>
          <a:prstGeom prst="rect">
            <a:avLst/>
          </a:prstGeom>
          <a:noFill/>
        </p:spPr>
        <p:txBody>
          <a:bodyPr wrap="square">
            <a:spAutoFit/>
          </a:bodyPr>
          <a:lstStyle/>
          <a:p>
            <a:pPr lvl="1" algn="ctr"/>
            <a:r>
              <a:rPr lang="en-US" sz="1200" dirty="0">
                <a:solidFill>
                  <a:schemeClr val="dk1"/>
                </a:solidFill>
                <a:latin typeface="Times New Roman" panose="02020603050405020304" pitchFamily="18" charset="0"/>
                <a:ea typeface="Comic Sans MS"/>
                <a:cs typeface="Times New Roman" panose="02020603050405020304" pitchFamily="18" charset="0"/>
                <a:sym typeface="Comic Sans MS"/>
              </a:rPr>
              <a:t>transaction history</a:t>
            </a:r>
            <a:endParaRPr lang="en-US" sz="1200" dirty="0">
              <a:latin typeface="Times New Roman" panose="02020603050405020304" pitchFamily="18" charset="0"/>
              <a:ea typeface="Comic Sans MS"/>
              <a:cs typeface="Times New Roman" panose="02020603050405020304" pitchFamily="18" charset="0"/>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3"/>
        <p:cNvGrpSpPr/>
        <p:nvPr/>
      </p:nvGrpSpPr>
      <p:grpSpPr>
        <a:xfrm>
          <a:off x="0" y="0"/>
          <a:ext cx="0" cy="0"/>
          <a:chOff x="0" y="0"/>
          <a:chExt cx="0" cy="0"/>
        </a:xfrm>
      </p:grpSpPr>
      <p:sp>
        <p:nvSpPr>
          <p:cNvPr id="94" name="Google Shape;94;p14"/>
          <p:cNvSpPr txBox="1"/>
          <p:nvPr/>
        </p:nvSpPr>
        <p:spPr>
          <a:xfrm>
            <a:off x="0" y="0"/>
            <a:ext cx="9144000" cy="55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Sequence Diagram – Bargain Hunter</a:t>
            </a:r>
          </a:p>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Use Case - 03.03. Process Returns and Refunds</a:t>
            </a:r>
            <a:endParaRPr lang="en-US" altLang="en-GB" b="1"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lang="en-US" altLang="en-GB" b="1"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lang="zh-CN" altLang="en-US" b="1" dirty="0">
              <a:latin typeface="Times New Roman" panose="02020603050405020304" pitchFamily="18" charset="0"/>
              <a:cs typeface="Times New Roman" panose="02020603050405020304" pitchFamily="18" charset="0"/>
            </a:endParaRPr>
          </a:p>
        </p:txBody>
      </p:sp>
      <p:sp>
        <p:nvSpPr>
          <p:cNvPr id="97" name="Google Shape;97;p14"/>
          <p:cNvSpPr/>
          <p:nvPr/>
        </p:nvSpPr>
        <p:spPr>
          <a:xfrm>
            <a:off x="3847493" y="999812"/>
            <a:ext cx="1276800" cy="473700"/>
          </a:xfrm>
          <a:prstGeom prst="roundRect">
            <a:avLst>
              <a:gd name="adj" fmla="val 16667"/>
            </a:avLst>
          </a:prstGeom>
          <a:solidFill>
            <a:schemeClr val="accent3">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b="1"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:Bookings</a:t>
            </a:r>
            <a:endParaRPr lang="en-US" altLang="en-GB" sz="900" b="1" dirty="0">
              <a:solidFill>
                <a:schemeClr val="dk1"/>
              </a:solidFill>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sp>
        <p:nvSpPr>
          <p:cNvPr id="98" name="Google Shape;98;p14"/>
          <p:cNvSpPr/>
          <p:nvPr/>
        </p:nvSpPr>
        <p:spPr>
          <a:xfrm>
            <a:off x="905950" y="1502255"/>
            <a:ext cx="154500" cy="3521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 name="Google Shape;101;p14"/>
          <p:cNvSpPr/>
          <p:nvPr/>
        </p:nvSpPr>
        <p:spPr>
          <a:xfrm>
            <a:off x="4419959" y="1894175"/>
            <a:ext cx="152041" cy="308533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cxnSp>
        <p:nvCxnSpPr>
          <p:cNvPr id="102" name="Google Shape;102;p14"/>
          <p:cNvCxnSpPr>
            <a:cxnSpLocks/>
          </p:cNvCxnSpPr>
          <p:nvPr/>
        </p:nvCxnSpPr>
        <p:spPr>
          <a:xfrm>
            <a:off x="1063480" y="2257275"/>
            <a:ext cx="1565464" cy="0"/>
          </a:xfrm>
          <a:prstGeom prst="straightConnector1">
            <a:avLst/>
          </a:prstGeom>
          <a:noFill/>
          <a:ln w="9525" cap="flat" cmpd="sng">
            <a:solidFill>
              <a:schemeClr val="dk2"/>
            </a:solidFill>
            <a:prstDash val="solid"/>
            <a:round/>
            <a:headEnd type="none" w="med" len="med"/>
            <a:tailEnd type="stealth" w="med" len="med"/>
          </a:ln>
        </p:spPr>
      </p:cxnSp>
      <p:cxnSp>
        <p:nvCxnSpPr>
          <p:cNvPr id="115" name="Google Shape;115;p14"/>
          <p:cNvCxnSpPr>
            <a:endCxn id="98" idx="0"/>
          </p:cNvCxnSpPr>
          <p:nvPr/>
        </p:nvCxnSpPr>
        <p:spPr>
          <a:xfrm>
            <a:off x="983835" y="1327355"/>
            <a:ext cx="0" cy="174900"/>
          </a:xfrm>
          <a:prstGeom prst="straightConnector1">
            <a:avLst/>
          </a:prstGeom>
          <a:noFill/>
          <a:ln w="9525" cap="flat" cmpd="sng">
            <a:solidFill>
              <a:schemeClr val="dk2"/>
            </a:solidFill>
            <a:prstDash val="dot"/>
            <a:round/>
            <a:headEnd type="none" w="med" len="med"/>
            <a:tailEnd type="none" w="med" len="med"/>
          </a:ln>
        </p:spPr>
      </p:cxnSp>
      <p:cxnSp>
        <p:nvCxnSpPr>
          <p:cNvPr id="119" name="Google Shape;119;p14"/>
          <p:cNvCxnSpPr>
            <a:cxnSpLocks/>
            <a:stCxn id="97" idx="2"/>
            <a:endCxn id="101" idx="0"/>
          </p:cNvCxnSpPr>
          <p:nvPr/>
        </p:nvCxnSpPr>
        <p:spPr>
          <a:xfrm>
            <a:off x="4485893" y="1473512"/>
            <a:ext cx="10087" cy="420663"/>
          </a:xfrm>
          <a:prstGeom prst="straightConnector1">
            <a:avLst/>
          </a:prstGeom>
          <a:noFill/>
          <a:ln w="9525" cap="flat" cmpd="sng">
            <a:solidFill>
              <a:schemeClr val="dk2"/>
            </a:solidFill>
            <a:prstDash val="dot"/>
            <a:round/>
            <a:headEnd type="none" w="med" len="med"/>
            <a:tailEnd type="none" w="med" len="med"/>
          </a:ln>
        </p:spPr>
      </p:cxnSp>
      <p:sp>
        <p:nvSpPr>
          <p:cNvPr id="124" name="Google Shape;124;p14"/>
          <p:cNvSpPr txBox="1"/>
          <p:nvPr/>
        </p:nvSpPr>
        <p:spPr>
          <a:xfrm>
            <a:off x="2543496" y="3574659"/>
            <a:ext cx="2043600" cy="30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US" altLang="en-GB" sz="1100" dirty="0">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sp>
        <p:nvSpPr>
          <p:cNvPr id="129" name="Google Shape;129;p14"/>
          <p:cNvSpPr txBox="1"/>
          <p:nvPr/>
        </p:nvSpPr>
        <p:spPr>
          <a:xfrm>
            <a:off x="122467" y="963673"/>
            <a:ext cx="1706332" cy="30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 Customer</a:t>
            </a:r>
            <a:endParaRPr dirty="0">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sp>
        <p:nvSpPr>
          <p:cNvPr id="2" name="Google Shape;127;p14"/>
          <p:cNvSpPr txBox="1"/>
          <p:nvPr/>
        </p:nvSpPr>
        <p:spPr>
          <a:xfrm>
            <a:off x="723609" y="1983816"/>
            <a:ext cx="2155370" cy="29777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getBookingDetails</a:t>
            </a:r>
            <a:r>
              <a:rPr lang="en-GB" sz="10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a:t>
            </a:r>
          </a:p>
        </p:txBody>
      </p:sp>
      <p:sp>
        <p:nvSpPr>
          <p:cNvPr id="27" name="Google Shape;99;p14"/>
          <p:cNvSpPr/>
          <p:nvPr/>
        </p:nvSpPr>
        <p:spPr>
          <a:xfrm>
            <a:off x="2628944" y="1894175"/>
            <a:ext cx="154305" cy="316738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 name="Google Shape;95;p14"/>
          <p:cNvSpPr/>
          <p:nvPr/>
        </p:nvSpPr>
        <p:spPr>
          <a:xfrm>
            <a:off x="2067697" y="999812"/>
            <a:ext cx="1276800" cy="473700"/>
          </a:xfrm>
          <a:prstGeom prst="roundRect">
            <a:avLst>
              <a:gd name="adj" fmla="val 16667"/>
            </a:avLst>
          </a:prstGeom>
          <a:solidFill>
            <a:schemeClr val="accent3">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b="1"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:Transactions</a:t>
            </a:r>
            <a:endParaRPr lang="en-US" altLang="en-GB" sz="900" b="1" dirty="0">
              <a:solidFill>
                <a:schemeClr val="dk1"/>
              </a:solidFill>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cxnSp>
        <p:nvCxnSpPr>
          <p:cNvPr id="29" name="Google Shape;117;p14"/>
          <p:cNvCxnSpPr>
            <a:cxnSpLocks/>
            <a:stCxn id="28" idx="2"/>
            <a:endCxn id="27" idx="0"/>
          </p:cNvCxnSpPr>
          <p:nvPr/>
        </p:nvCxnSpPr>
        <p:spPr>
          <a:xfrm>
            <a:off x="2706097" y="1473512"/>
            <a:ext cx="0" cy="420663"/>
          </a:xfrm>
          <a:prstGeom prst="straightConnector1">
            <a:avLst/>
          </a:prstGeom>
          <a:noFill/>
          <a:ln w="9525" cap="flat" cmpd="sng">
            <a:solidFill>
              <a:schemeClr val="dk2"/>
            </a:solidFill>
            <a:prstDash val="dot"/>
            <a:round/>
            <a:headEnd type="none" w="med" len="med"/>
            <a:tailEnd type="none" w="med" len="med"/>
          </a:ln>
        </p:spPr>
      </p:cxnSp>
      <p:cxnSp>
        <p:nvCxnSpPr>
          <p:cNvPr id="35" name="Google Shape;102;p14"/>
          <p:cNvCxnSpPr>
            <a:cxnSpLocks/>
          </p:cNvCxnSpPr>
          <p:nvPr/>
        </p:nvCxnSpPr>
        <p:spPr>
          <a:xfrm>
            <a:off x="1051749" y="3890468"/>
            <a:ext cx="1601628" cy="0"/>
          </a:xfrm>
          <a:prstGeom prst="straightConnector1">
            <a:avLst/>
          </a:prstGeom>
          <a:noFill/>
          <a:ln w="9525" cap="flat" cmpd="sng">
            <a:solidFill>
              <a:schemeClr val="dk2"/>
            </a:solidFill>
            <a:prstDash val="solid"/>
            <a:round/>
            <a:headEnd type="none" w="med" len="med"/>
            <a:tailEnd type="stealth" w="med" len="med"/>
          </a:ln>
        </p:spPr>
      </p:cxnSp>
      <p:sp>
        <p:nvSpPr>
          <p:cNvPr id="36" name="Google Shape;127;p14"/>
          <p:cNvSpPr txBox="1"/>
          <p:nvPr/>
        </p:nvSpPr>
        <p:spPr>
          <a:xfrm>
            <a:off x="779494" y="2319592"/>
            <a:ext cx="2043600" cy="30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activate booking</a:t>
            </a:r>
            <a:endParaRPr lang="en-GB"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sp>
        <p:nvSpPr>
          <p:cNvPr id="147" name="TextBox 5"/>
          <p:cNvSpPr txBox="1"/>
          <p:nvPr/>
        </p:nvSpPr>
        <p:spPr>
          <a:xfrm>
            <a:off x="7044228" y="1633251"/>
            <a:ext cx="2099772" cy="2862322"/>
          </a:xfrm>
          <a:prstGeom prst="rect">
            <a:avLst/>
          </a:prstGeom>
          <a:noFill/>
        </p:spPr>
        <p:txBody>
          <a:bodyPr wrap="square" rtlCol="0">
            <a:spAutoFit/>
          </a:bodyPr>
          <a:lstStyle/>
          <a:p>
            <a:r>
              <a:rPr lang="en-US" sz="1000" b="1" u="sng" dirty="0">
                <a:latin typeface="Times New Roman" panose="02020603050405020304" pitchFamily="18" charset="0"/>
                <a:cs typeface="Times New Roman" panose="02020603050405020304" pitchFamily="18" charset="0"/>
              </a:rPr>
              <a:t>Use Case Scenario</a:t>
            </a:r>
            <a:endParaRPr lang="en-US" sz="1000" dirty="0">
              <a:latin typeface="Times New Roman" panose="02020603050405020304" pitchFamily="18" charset="0"/>
              <a:cs typeface="Times New Roman" panose="02020603050405020304" pitchFamily="18" charset="0"/>
              <a:sym typeface="+mn-ea"/>
            </a:endParaRPr>
          </a:p>
          <a:p>
            <a:pPr marL="174625" indent="-174625">
              <a:buAutoNum type="arabicPeriod"/>
            </a:pPr>
            <a:endParaRPr lang="en-US" sz="1000" dirty="0">
              <a:latin typeface="Times New Roman" panose="02020603050405020304" pitchFamily="18" charset="0"/>
              <a:cs typeface="Times New Roman" panose="02020603050405020304" pitchFamily="18" charset="0"/>
              <a:sym typeface="+mn-ea"/>
            </a:endParaRPr>
          </a:p>
          <a:p>
            <a:pPr marL="174625" indent="-174625">
              <a:buAutoNum type="arabicPeriod"/>
            </a:pPr>
            <a:r>
              <a:rPr lang="en-US" sz="1000" dirty="0">
                <a:latin typeface="Times New Roman" panose="02020603050405020304" pitchFamily="18" charset="0"/>
                <a:cs typeface="Times New Roman" panose="02020603050405020304" pitchFamily="18" charset="0"/>
                <a:sym typeface="+mn-ea"/>
              </a:rPr>
              <a:t>The use case begins with a customer initiates a request to check the availability of rooms for a specific room type and time period. </a:t>
            </a:r>
          </a:p>
          <a:p>
            <a:pPr marL="174625" indent="-174625">
              <a:buAutoNum type="arabicPeriod"/>
            </a:pPr>
            <a:r>
              <a:rPr lang="en-US" sz="1000" dirty="0">
                <a:latin typeface="Times New Roman" panose="02020603050405020304" pitchFamily="18" charset="0"/>
                <a:cs typeface="Times New Roman" panose="02020603050405020304" pitchFamily="18" charset="0"/>
                <a:sym typeface="+mn-ea"/>
              </a:rPr>
              <a:t>The system processes the request, querying the booking system for available rooms. </a:t>
            </a:r>
          </a:p>
          <a:p>
            <a:pPr marL="174625" indent="-174625">
              <a:buAutoNum type="arabicPeriod"/>
            </a:pPr>
            <a:r>
              <a:rPr lang="en-US" sz="1000" dirty="0">
                <a:latin typeface="Times New Roman" panose="02020603050405020304" pitchFamily="18" charset="0"/>
                <a:cs typeface="Times New Roman" panose="02020603050405020304" pitchFamily="18" charset="0"/>
                <a:sym typeface="+mn-ea"/>
              </a:rPr>
              <a:t>Once retrieved, the system returns the available room information to the user. This concise scenario illustrates the interaction between the customer  and the system for checking room availability..</a:t>
            </a:r>
          </a:p>
          <a:p>
            <a:pPr marL="174625" indent="-174625">
              <a:buAutoNum type="arabicPeriod"/>
            </a:pPr>
            <a:r>
              <a:rPr lang="en-US" sz="1000" dirty="0">
                <a:latin typeface="Times New Roman" panose="02020603050405020304" pitchFamily="18" charset="0"/>
                <a:cs typeface="Times New Roman" panose="02020603050405020304" pitchFamily="18" charset="0"/>
                <a:sym typeface="+mn-ea"/>
              </a:rPr>
              <a:t> The use case ends.</a:t>
            </a:r>
            <a:endParaRPr lang="en-US" sz="1000" dirty="0">
              <a:latin typeface="Times New Roman" panose="02020603050405020304" pitchFamily="18" charset="0"/>
              <a:cs typeface="Times New Roman" panose="02020603050405020304" pitchFamily="18" charset="0"/>
            </a:endParaRPr>
          </a:p>
        </p:txBody>
      </p:sp>
      <p:cxnSp>
        <p:nvCxnSpPr>
          <p:cNvPr id="71" name="Google Shape;71;p13"/>
          <p:cNvCxnSpPr/>
          <p:nvPr/>
        </p:nvCxnSpPr>
        <p:spPr>
          <a:xfrm flipH="1">
            <a:off x="983675" y="4979505"/>
            <a:ext cx="2700" cy="164100"/>
          </a:xfrm>
          <a:prstGeom prst="straightConnector1">
            <a:avLst/>
          </a:prstGeom>
          <a:noFill/>
          <a:ln w="9525" cap="flat" cmpd="sng">
            <a:solidFill>
              <a:schemeClr val="dk2"/>
            </a:solidFill>
            <a:prstDash val="dot"/>
            <a:round/>
            <a:headEnd type="none" w="med" len="med"/>
            <a:tailEnd type="none" w="med" len="med"/>
          </a:ln>
        </p:spPr>
      </p:cxnSp>
      <p:cxnSp>
        <p:nvCxnSpPr>
          <p:cNvPr id="4" name="Google Shape;71;p13"/>
          <p:cNvCxnSpPr/>
          <p:nvPr/>
        </p:nvCxnSpPr>
        <p:spPr>
          <a:xfrm flipH="1">
            <a:off x="3215700" y="5023955"/>
            <a:ext cx="2700" cy="164100"/>
          </a:xfrm>
          <a:prstGeom prst="straightConnector1">
            <a:avLst/>
          </a:prstGeom>
          <a:noFill/>
          <a:ln w="9525" cap="flat" cmpd="sng">
            <a:solidFill>
              <a:schemeClr val="dk2"/>
            </a:solidFill>
            <a:prstDash val="dot"/>
            <a:round/>
            <a:headEnd type="none" w="med" len="med"/>
            <a:tailEnd type="none" w="med" len="med"/>
          </a:ln>
        </p:spPr>
      </p:cxnSp>
      <p:cxnSp>
        <p:nvCxnSpPr>
          <p:cNvPr id="3" name="Google Shape;71;p13"/>
          <p:cNvCxnSpPr>
            <a:cxnSpLocks/>
            <a:stCxn id="101" idx="2"/>
          </p:cNvCxnSpPr>
          <p:nvPr/>
        </p:nvCxnSpPr>
        <p:spPr>
          <a:xfrm flipV="1">
            <a:off x="4495980" y="4862165"/>
            <a:ext cx="1449" cy="117340"/>
          </a:xfrm>
          <a:prstGeom prst="straightConnector1">
            <a:avLst/>
          </a:prstGeom>
          <a:noFill/>
          <a:ln w="9525" cap="flat" cmpd="sng">
            <a:solidFill>
              <a:schemeClr val="dk2"/>
            </a:solidFill>
            <a:prstDash val="dot"/>
            <a:round/>
            <a:headEnd type="none" w="med" len="med"/>
            <a:tailEnd type="none" w="med" len="med"/>
          </a:ln>
        </p:spPr>
      </p:cxnSp>
      <p:pic>
        <p:nvPicPr>
          <p:cNvPr id="25" name="Google Shape;128;p14">
            <a:extLst>
              <a:ext uri="{FF2B5EF4-FFF2-40B4-BE49-F238E27FC236}">
                <a16:creationId xmlns:a16="http://schemas.microsoft.com/office/drawing/2014/main" id="{F2ACCB95-FDE5-4DCD-9CC3-F3C4B867C04B}"/>
              </a:ext>
            </a:extLst>
          </p:cNvPr>
          <p:cNvPicPr preferRelativeResize="0"/>
          <p:nvPr/>
        </p:nvPicPr>
        <p:blipFill>
          <a:blip r:embed="rId3"/>
          <a:stretch>
            <a:fillRect/>
          </a:stretch>
        </p:blipFill>
        <p:spPr>
          <a:xfrm>
            <a:off x="711469" y="374380"/>
            <a:ext cx="558165" cy="561340"/>
          </a:xfrm>
          <a:prstGeom prst="rect">
            <a:avLst/>
          </a:prstGeom>
          <a:ln/>
          <a:effectLst>
            <a:glow rad="101600">
              <a:srgbClr val="00B050">
                <a:alpha val="40000"/>
              </a:srgb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pic>
      <p:cxnSp>
        <p:nvCxnSpPr>
          <p:cNvPr id="24" name="Google Shape;119;p14">
            <a:extLst>
              <a:ext uri="{FF2B5EF4-FFF2-40B4-BE49-F238E27FC236}">
                <a16:creationId xmlns:a16="http://schemas.microsoft.com/office/drawing/2014/main" id="{943624E6-15D1-CED4-1E36-AF2BA565BD97}"/>
              </a:ext>
            </a:extLst>
          </p:cNvPr>
          <p:cNvCxnSpPr/>
          <p:nvPr/>
        </p:nvCxnSpPr>
        <p:spPr>
          <a:xfrm>
            <a:off x="6232629" y="1473512"/>
            <a:ext cx="11219" cy="772318"/>
          </a:xfrm>
          <a:prstGeom prst="straightConnector1">
            <a:avLst/>
          </a:prstGeom>
          <a:noFill/>
          <a:ln w="9525" cap="flat" cmpd="sng">
            <a:solidFill>
              <a:schemeClr val="dk2"/>
            </a:solidFill>
            <a:prstDash val="dot"/>
            <a:round/>
            <a:headEnd type="none" w="med" len="med"/>
            <a:tailEnd type="none" w="med" len="med"/>
          </a:ln>
        </p:spPr>
      </p:cxnSp>
      <p:cxnSp>
        <p:nvCxnSpPr>
          <p:cNvPr id="34" name="Google Shape;107;p14">
            <a:extLst>
              <a:ext uri="{FF2B5EF4-FFF2-40B4-BE49-F238E27FC236}">
                <a16:creationId xmlns:a16="http://schemas.microsoft.com/office/drawing/2014/main" id="{F24DE157-587A-8229-231F-AC308A375AFB}"/>
              </a:ext>
            </a:extLst>
          </p:cNvPr>
          <p:cNvCxnSpPr>
            <a:cxnSpLocks/>
          </p:cNvCxnSpPr>
          <p:nvPr/>
        </p:nvCxnSpPr>
        <p:spPr>
          <a:xfrm flipH="1">
            <a:off x="2823093" y="3945368"/>
            <a:ext cx="1568494" cy="0"/>
          </a:xfrm>
          <a:prstGeom prst="straightConnector1">
            <a:avLst/>
          </a:prstGeom>
          <a:noFill/>
          <a:ln w="9525" cap="flat" cmpd="sng">
            <a:solidFill>
              <a:schemeClr val="dk2"/>
            </a:solidFill>
            <a:prstDash val="dash"/>
            <a:round/>
            <a:headEnd type="stealth" w="med" len="med"/>
            <a:tailEnd type="none" w="med" len="med"/>
          </a:ln>
        </p:spPr>
      </p:cxnSp>
      <p:sp>
        <p:nvSpPr>
          <p:cNvPr id="40" name="Google Shape;121;p14">
            <a:extLst>
              <a:ext uri="{FF2B5EF4-FFF2-40B4-BE49-F238E27FC236}">
                <a16:creationId xmlns:a16="http://schemas.microsoft.com/office/drawing/2014/main" id="{30B3CE1E-4E57-9E93-A3BC-9C64678B5BB0}"/>
              </a:ext>
            </a:extLst>
          </p:cNvPr>
          <p:cNvSpPr txBox="1"/>
          <p:nvPr/>
        </p:nvSpPr>
        <p:spPr>
          <a:xfrm>
            <a:off x="865906" y="4526720"/>
            <a:ext cx="1774888" cy="42748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1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logTransaction()</a:t>
            </a:r>
          </a:p>
        </p:txBody>
      </p:sp>
      <p:sp>
        <p:nvSpPr>
          <p:cNvPr id="43" name="Google Shape;127;p14">
            <a:extLst>
              <a:ext uri="{FF2B5EF4-FFF2-40B4-BE49-F238E27FC236}">
                <a16:creationId xmlns:a16="http://schemas.microsoft.com/office/drawing/2014/main" id="{362867D4-A68B-1196-FFE2-2BDFB0F5119E}"/>
              </a:ext>
            </a:extLst>
          </p:cNvPr>
          <p:cNvSpPr txBox="1"/>
          <p:nvPr/>
        </p:nvSpPr>
        <p:spPr>
          <a:xfrm>
            <a:off x="4464340" y="2257275"/>
            <a:ext cx="1763450" cy="30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GB"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sp>
        <p:nvSpPr>
          <p:cNvPr id="46" name="Google Shape;124;p14">
            <a:extLst>
              <a:ext uri="{FF2B5EF4-FFF2-40B4-BE49-F238E27FC236}">
                <a16:creationId xmlns:a16="http://schemas.microsoft.com/office/drawing/2014/main" id="{B4ED26F4-9632-801D-4852-BBDDC3D22948}"/>
              </a:ext>
            </a:extLst>
          </p:cNvPr>
          <p:cNvSpPr txBox="1"/>
          <p:nvPr/>
        </p:nvSpPr>
        <p:spPr>
          <a:xfrm>
            <a:off x="4347343" y="3570343"/>
            <a:ext cx="2043600" cy="30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US" altLang="en-GB" sz="1100" dirty="0">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cxnSp>
        <p:nvCxnSpPr>
          <p:cNvPr id="12" name="Straight Arrow Connector 11">
            <a:extLst>
              <a:ext uri="{FF2B5EF4-FFF2-40B4-BE49-F238E27FC236}">
                <a16:creationId xmlns:a16="http://schemas.microsoft.com/office/drawing/2014/main" id="{7A5B050B-4744-E1E9-815E-7258957B1AA2}"/>
              </a:ext>
            </a:extLst>
          </p:cNvPr>
          <p:cNvCxnSpPr/>
          <p:nvPr/>
        </p:nvCxnSpPr>
        <p:spPr>
          <a:xfrm flipH="1">
            <a:off x="2789857" y="4626378"/>
            <a:ext cx="1634965"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8501BD46-EFDF-3A97-7EB1-D437C6712041}"/>
              </a:ext>
            </a:extLst>
          </p:cNvPr>
          <p:cNvSpPr txBox="1"/>
          <p:nvPr/>
        </p:nvSpPr>
        <p:spPr>
          <a:xfrm>
            <a:off x="2999275" y="2922072"/>
            <a:ext cx="1132041"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booking details</a:t>
            </a:r>
          </a:p>
        </p:txBody>
      </p:sp>
      <p:sp>
        <p:nvSpPr>
          <p:cNvPr id="11" name="Google Shape;121;p14">
            <a:extLst>
              <a:ext uri="{FF2B5EF4-FFF2-40B4-BE49-F238E27FC236}">
                <a16:creationId xmlns:a16="http://schemas.microsoft.com/office/drawing/2014/main" id="{2CF648F9-4E77-3C28-A9F7-0DBE6E85CA62}"/>
              </a:ext>
            </a:extLst>
          </p:cNvPr>
          <p:cNvSpPr txBox="1"/>
          <p:nvPr/>
        </p:nvSpPr>
        <p:spPr>
          <a:xfrm>
            <a:off x="951458" y="3852402"/>
            <a:ext cx="1774888" cy="42748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1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getTransactionHistory()</a:t>
            </a:r>
          </a:p>
        </p:txBody>
      </p:sp>
      <p:cxnSp>
        <p:nvCxnSpPr>
          <p:cNvPr id="19" name="Google Shape;107;p14">
            <a:extLst>
              <a:ext uri="{FF2B5EF4-FFF2-40B4-BE49-F238E27FC236}">
                <a16:creationId xmlns:a16="http://schemas.microsoft.com/office/drawing/2014/main" id="{15E98007-E3D8-75A9-4BA9-BEF75DD93A66}"/>
              </a:ext>
            </a:extLst>
          </p:cNvPr>
          <p:cNvCxnSpPr>
            <a:cxnSpLocks/>
          </p:cNvCxnSpPr>
          <p:nvPr/>
        </p:nvCxnSpPr>
        <p:spPr>
          <a:xfrm flipH="1">
            <a:off x="1051749" y="2364299"/>
            <a:ext cx="1568494" cy="0"/>
          </a:xfrm>
          <a:prstGeom prst="straightConnector1">
            <a:avLst/>
          </a:prstGeom>
          <a:noFill/>
          <a:ln w="9525" cap="flat" cmpd="sng">
            <a:solidFill>
              <a:schemeClr val="dk2"/>
            </a:solidFill>
            <a:prstDash val="dash"/>
            <a:round/>
            <a:headEnd type="stealth" w="med" len="med"/>
            <a:tailEnd type="none" w="med" len="med"/>
          </a:ln>
        </p:spPr>
      </p:cxnSp>
      <p:cxnSp>
        <p:nvCxnSpPr>
          <p:cNvPr id="6" name="Google Shape;107;p14">
            <a:extLst>
              <a:ext uri="{FF2B5EF4-FFF2-40B4-BE49-F238E27FC236}">
                <a16:creationId xmlns:a16="http://schemas.microsoft.com/office/drawing/2014/main" id="{CDB5E848-65D4-231D-54F2-B212E8BCC976}"/>
              </a:ext>
            </a:extLst>
          </p:cNvPr>
          <p:cNvCxnSpPr>
            <a:cxnSpLocks/>
          </p:cNvCxnSpPr>
          <p:nvPr/>
        </p:nvCxnSpPr>
        <p:spPr>
          <a:xfrm>
            <a:off x="2783249" y="2854966"/>
            <a:ext cx="1573797" cy="0"/>
          </a:xfrm>
          <a:prstGeom prst="straightConnector1">
            <a:avLst/>
          </a:prstGeom>
          <a:noFill/>
          <a:ln w="9525" cap="flat" cmpd="sng">
            <a:solidFill>
              <a:schemeClr val="dk2"/>
            </a:solidFill>
            <a:prstDash val="dash"/>
            <a:round/>
            <a:headEnd type="stealth" w="med" len="med"/>
            <a:tailEnd type="none" w="med" len="med"/>
          </a:ln>
        </p:spPr>
      </p:cxnSp>
      <p:cxnSp>
        <p:nvCxnSpPr>
          <p:cNvPr id="16" name="Google Shape;107;p14">
            <a:extLst>
              <a:ext uri="{FF2B5EF4-FFF2-40B4-BE49-F238E27FC236}">
                <a16:creationId xmlns:a16="http://schemas.microsoft.com/office/drawing/2014/main" id="{2D6ED535-D156-BFB2-6975-5D9562A1F595}"/>
              </a:ext>
            </a:extLst>
          </p:cNvPr>
          <p:cNvCxnSpPr>
            <a:cxnSpLocks/>
          </p:cNvCxnSpPr>
          <p:nvPr/>
        </p:nvCxnSpPr>
        <p:spPr>
          <a:xfrm>
            <a:off x="1083784" y="2854966"/>
            <a:ext cx="1573797" cy="0"/>
          </a:xfrm>
          <a:prstGeom prst="straightConnector1">
            <a:avLst/>
          </a:prstGeom>
          <a:noFill/>
          <a:ln w="9525" cap="flat" cmpd="sng">
            <a:solidFill>
              <a:schemeClr val="dk2"/>
            </a:solidFill>
            <a:prstDash val="dash"/>
            <a:round/>
            <a:headEnd type="stealth" w="med" len="med"/>
            <a:tailEnd type="none" w="med" len="med"/>
          </a:ln>
        </p:spPr>
      </p:cxnSp>
      <p:sp>
        <p:nvSpPr>
          <p:cNvPr id="18" name="TextBox 17">
            <a:extLst>
              <a:ext uri="{FF2B5EF4-FFF2-40B4-BE49-F238E27FC236}">
                <a16:creationId xmlns:a16="http://schemas.microsoft.com/office/drawing/2014/main" id="{BAA36642-0473-760E-6EB1-B06BA1782B83}"/>
              </a:ext>
            </a:extLst>
          </p:cNvPr>
          <p:cNvSpPr txBox="1"/>
          <p:nvPr/>
        </p:nvSpPr>
        <p:spPr>
          <a:xfrm>
            <a:off x="1130996" y="3401964"/>
            <a:ext cx="1481301" cy="276999"/>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  deactivate booking</a:t>
            </a:r>
          </a:p>
        </p:txBody>
      </p:sp>
      <p:sp>
        <p:nvSpPr>
          <p:cNvPr id="21" name="TextBox 20">
            <a:extLst>
              <a:ext uri="{FF2B5EF4-FFF2-40B4-BE49-F238E27FC236}">
                <a16:creationId xmlns:a16="http://schemas.microsoft.com/office/drawing/2014/main" id="{F0C544BC-8FF2-E638-F97E-AFAD5E3D77F6}"/>
              </a:ext>
            </a:extLst>
          </p:cNvPr>
          <p:cNvSpPr txBox="1"/>
          <p:nvPr/>
        </p:nvSpPr>
        <p:spPr>
          <a:xfrm>
            <a:off x="1336603" y="2840016"/>
            <a:ext cx="1229428" cy="307777"/>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booking</a:t>
            </a:r>
            <a:r>
              <a:rPr lang="en-US" sz="14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details</a:t>
            </a:r>
            <a:endParaRPr lang="en-US" sz="1400" dirty="0">
              <a:latin typeface="Times New Roman" panose="02020603050405020304" pitchFamily="18" charset="0"/>
              <a:cs typeface="Times New Roman" panose="02020603050405020304" pitchFamily="18" charset="0"/>
            </a:endParaRPr>
          </a:p>
        </p:txBody>
      </p:sp>
      <p:cxnSp>
        <p:nvCxnSpPr>
          <p:cNvPr id="22" name="Google Shape;107;p14">
            <a:extLst>
              <a:ext uri="{FF2B5EF4-FFF2-40B4-BE49-F238E27FC236}">
                <a16:creationId xmlns:a16="http://schemas.microsoft.com/office/drawing/2014/main" id="{5B3F2ACB-EDF3-E4BF-09BF-1F4682A03195}"/>
              </a:ext>
            </a:extLst>
          </p:cNvPr>
          <p:cNvCxnSpPr>
            <a:cxnSpLocks/>
          </p:cNvCxnSpPr>
          <p:nvPr/>
        </p:nvCxnSpPr>
        <p:spPr>
          <a:xfrm flipH="1">
            <a:off x="2794632" y="2357177"/>
            <a:ext cx="1610231" cy="27959"/>
          </a:xfrm>
          <a:prstGeom prst="straightConnector1">
            <a:avLst/>
          </a:prstGeom>
          <a:noFill/>
          <a:ln w="9525" cap="flat" cmpd="sng">
            <a:solidFill>
              <a:schemeClr val="dk2"/>
            </a:solidFill>
            <a:prstDash val="dash"/>
            <a:round/>
            <a:headEnd type="stealth" w="med" len="med"/>
            <a:tailEnd type="none" w="med" len="med"/>
          </a:ln>
        </p:spPr>
      </p:cxnSp>
      <p:sp>
        <p:nvSpPr>
          <p:cNvPr id="31" name="TextBox 30">
            <a:extLst>
              <a:ext uri="{FF2B5EF4-FFF2-40B4-BE49-F238E27FC236}">
                <a16:creationId xmlns:a16="http://schemas.microsoft.com/office/drawing/2014/main" id="{7D8FF9BB-D839-AFDF-AC24-6C0DD98631F4}"/>
              </a:ext>
            </a:extLst>
          </p:cNvPr>
          <p:cNvSpPr txBox="1"/>
          <p:nvPr/>
        </p:nvSpPr>
        <p:spPr>
          <a:xfrm>
            <a:off x="2732528" y="2361493"/>
            <a:ext cx="1763451" cy="276999"/>
          </a:xfrm>
          <a:prstGeom prst="rect">
            <a:avLst/>
          </a:prstGeom>
          <a:noFill/>
        </p:spPr>
        <p:txBody>
          <a:bodyPr wrap="square">
            <a:spAutoFit/>
          </a:bodyPr>
          <a:lstStyle/>
          <a:p>
            <a:pPr marL="0" lvl="0" indent="0" algn="ctr" rtl="0">
              <a:spcBef>
                <a:spcPts val="0"/>
              </a:spcBef>
              <a:spcAft>
                <a:spcPts val="0"/>
              </a:spcAft>
              <a:buNone/>
            </a:pPr>
            <a:r>
              <a:rPr lang="en-US"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activate booking</a:t>
            </a:r>
            <a:endParaRPr lang="en-GB"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cxnSp>
        <p:nvCxnSpPr>
          <p:cNvPr id="32" name="Google Shape;107;p14">
            <a:extLst>
              <a:ext uri="{FF2B5EF4-FFF2-40B4-BE49-F238E27FC236}">
                <a16:creationId xmlns:a16="http://schemas.microsoft.com/office/drawing/2014/main" id="{33FA37BB-4BAD-60B5-CBD4-D574B58EB65B}"/>
              </a:ext>
            </a:extLst>
          </p:cNvPr>
          <p:cNvCxnSpPr>
            <a:cxnSpLocks/>
          </p:cNvCxnSpPr>
          <p:nvPr/>
        </p:nvCxnSpPr>
        <p:spPr>
          <a:xfrm>
            <a:off x="2783249" y="3393148"/>
            <a:ext cx="1573797" cy="0"/>
          </a:xfrm>
          <a:prstGeom prst="straightConnector1">
            <a:avLst/>
          </a:prstGeom>
          <a:noFill/>
          <a:ln w="9525" cap="flat" cmpd="sng">
            <a:solidFill>
              <a:schemeClr val="dk2"/>
            </a:solidFill>
            <a:prstDash val="dash"/>
            <a:round/>
            <a:headEnd type="stealth" w="med" len="med"/>
            <a:tailEnd type="none" w="med" len="med"/>
          </a:ln>
        </p:spPr>
      </p:cxnSp>
      <p:cxnSp>
        <p:nvCxnSpPr>
          <p:cNvPr id="33" name="Google Shape;107;p14">
            <a:extLst>
              <a:ext uri="{FF2B5EF4-FFF2-40B4-BE49-F238E27FC236}">
                <a16:creationId xmlns:a16="http://schemas.microsoft.com/office/drawing/2014/main" id="{2DADCA82-A8C4-AD0B-AC09-EBE8D6D6D54D}"/>
              </a:ext>
            </a:extLst>
          </p:cNvPr>
          <p:cNvCxnSpPr>
            <a:cxnSpLocks/>
          </p:cNvCxnSpPr>
          <p:nvPr/>
        </p:nvCxnSpPr>
        <p:spPr>
          <a:xfrm>
            <a:off x="1083784" y="3383815"/>
            <a:ext cx="1573797" cy="0"/>
          </a:xfrm>
          <a:prstGeom prst="straightConnector1">
            <a:avLst/>
          </a:prstGeom>
          <a:noFill/>
          <a:ln w="9525" cap="flat" cmpd="sng">
            <a:solidFill>
              <a:schemeClr val="dk2"/>
            </a:solidFill>
            <a:prstDash val="dash"/>
            <a:round/>
            <a:headEnd type="stealth" w="med" len="med"/>
            <a:tailEnd type="none" w="med" len="med"/>
          </a:ln>
        </p:spPr>
      </p:cxnSp>
      <p:sp>
        <p:nvSpPr>
          <p:cNvPr id="38" name="TextBox 37">
            <a:extLst>
              <a:ext uri="{FF2B5EF4-FFF2-40B4-BE49-F238E27FC236}">
                <a16:creationId xmlns:a16="http://schemas.microsoft.com/office/drawing/2014/main" id="{2337AAF1-B8DC-62BB-786B-826729A8DBFB}"/>
              </a:ext>
            </a:extLst>
          </p:cNvPr>
          <p:cNvSpPr txBox="1"/>
          <p:nvPr/>
        </p:nvSpPr>
        <p:spPr>
          <a:xfrm>
            <a:off x="2905884" y="3393221"/>
            <a:ext cx="4781862" cy="276999"/>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 deactivate booking</a:t>
            </a:r>
            <a:endParaRPr lang="en-IN" sz="1200" dirty="0"/>
          </a:p>
        </p:txBody>
      </p:sp>
      <p:sp>
        <p:nvSpPr>
          <p:cNvPr id="42" name="TextBox 41">
            <a:extLst>
              <a:ext uri="{FF2B5EF4-FFF2-40B4-BE49-F238E27FC236}">
                <a16:creationId xmlns:a16="http://schemas.microsoft.com/office/drawing/2014/main" id="{6BCE6EEF-4E73-E479-30EF-4A178D9A332C}"/>
              </a:ext>
            </a:extLst>
          </p:cNvPr>
          <p:cNvSpPr txBox="1"/>
          <p:nvPr/>
        </p:nvSpPr>
        <p:spPr>
          <a:xfrm>
            <a:off x="1186906" y="3920756"/>
            <a:ext cx="4781862" cy="276999"/>
          </a:xfrm>
          <a:prstGeom prst="rect">
            <a:avLst/>
          </a:prstGeom>
          <a:noFill/>
        </p:spPr>
        <p:txBody>
          <a:bodyPr wrap="square">
            <a:spAutoFit/>
          </a:bodyPr>
          <a:lstStyle/>
          <a:p>
            <a:pPr marL="0" lvl="0" indent="0" algn="ctr" rtl="0">
              <a:spcBef>
                <a:spcPts val="0"/>
              </a:spcBef>
              <a:spcAft>
                <a:spcPts val="0"/>
              </a:spcAft>
              <a:buNone/>
            </a:pPr>
            <a:r>
              <a:rPr lang="en-US" altLang="en-GB"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getTransactionHistory()</a:t>
            </a:r>
            <a:endParaRPr lang="en-US" altLang="en-GB" sz="1600" dirty="0">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cxnSp>
        <p:nvCxnSpPr>
          <p:cNvPr id="44" name="Straight Arrow Connector 43">
            <a:extLst>
              <a:ext uri="{FF2B5EF4-FFF2-40B4-BE49-F238E27FC236}">
                <a16:creationId xmlns:a16="http://schemas.microsoft.com/office/drawing/2014/main" id="{39922971-132B-81FD-23BF-D79283417C70}"/>
              </a:ext>
            </a:extLst>
          </p:cNvPr>
          <p:cNvCxnSpPr>
            <a:cxnSpLocks/>
          </p:cNvCxnSpPr>
          <p:nvPr/>
        </p:nvCxnSpPr>
        <p:spPr>
          <a:xfrm flipH="1">
            <a:off x="1018412" y="4602721"/>
            <a:ext cx="1593885"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8" name="TextBox 47">
            <a:extLst>
              <a:ext uri="{FF2B5EF4-FFF2-40B4-BE49-F238E27FC236}">
                <a16:creationId xmlns:a16="http://schemas.microsoft.com/office/drawing/2014/main" id="{8D25B8AD-E153-7340-B33A-6BF238C30A69}"/>
              </a:ext>
            </a:extLst>
          </p:cNvPr>
          <p:cNvSpPr txBox="1"/>
          <p:nvPr/>
        </p:nvSpPr>
        <p:spPr>
          <a:xfrm>
            <a:off x="2779732" y="4569177"/>
            <a:ext cx="1713547" cy="276999"/>
          </a:xfrm>
          <a:prstGeom prst="rect">
            <a:avLst/>
          </a:prstGeom>
          <a:noFill/>
        </p:spPr>
        <p:txBody>
          <a:bodyPr wrap="square">
            <a:spAutoFit/>
          </a:bodyPr>
          <a:lstStyle/>
          <a:p>
            <a:pPr marL="0" lvl="0" indent="0" algn="ctr" rtl="0">
              <a:spcBef>
                <a:spcPts val="0"/>
              </a:spcBef>
              <a:spcAft>
                <a:spcPts val="0"/>
              </a:spcAft>
              <a:buNone/>
            </a:pPr>
            <a:r>
              <a:rPr lang="en-US" altLang="en-GB"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logTransaction()</a:t>
            </a:r>
          </a:p>
        </p:txBody>
      </p:sp>
      <p:sp>
        <p:nvSpPr>
          <p:cNvPr id="7" name="TextBox 6">
            <a:extLst>
              <a:ext uri="{FF2B5EF4-FFF2-40B4-BE49-F238E27FC236}">
                <a16:creationId xmlns:a16="http://schemas.microsoft.com/office/drawing/2014/main" id="{A97F8831-6B2F-90B6-6595-1B1B689DAB20}"/>
              </a:ext>
            </a:extLst>
          </p:cNvPr>
          <p:cNvSpPr txBox="1"/>
          <p:nvPr/>
        </p:nvSpPr>
        <p:spPr>
          <a:xfrm>
            <a:off x="2250640" y="1945959"/>
            <a:ext cx="2902325" cy="276999"/>
          </a:xfrm>
          <a:prstGeom prst="rect">
            <a:avLst/>
          </a:prstGeom>
          <a:noFill/>
        </p:spPr>
        <p:txBody>
          <a:bodyPr wrap="square">
            <a:spAutoFit/>
          </a:bodyPr>
          <a:lstStyle/>
          <a:p>
            <a:pPr marL="0" lvl="0" indent="0" algn="ctr" rtl="0">
              <a:spcBef>
                <a:spcPts val="0"/>
              </a:spcBef>
              <a:spcAft>
                <a:spcPts val="0"/>
              </a:spcAft>
              <a:buNone/>
            </a:pPr>
            <a:r>
              <a:rPr lang="en-US"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getBookingDetails</a:t>
            </a:r>
            <a:r>
              <a:rPr lang="en-GB" sz="10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a:t>
            </a:r>
          </a:p>
        </p:txBody>
      </p:sp>
      <p:cxnSp>
        <p:nvCxnSpPr>
          <p:cNvPr id="8" name="Google Shape;102;p14">
            <a:extLst>
              <a:ext uri="{FF2B5EF4-FFF2-40B4-BE49-F238E27FC236}">
                <a16:creationId xmlns:a16="http://schemas.microsoft.com/office/drawing/2014/main" id="{3D23F890-6A31-FF79-9235-6102800AF986}"/>
              </a:ext>
            </a:extLst>
          </p:cNvPr>
          <p:cNvCxnSpPr>
            <a:cxnSpLocks/>
          </p:cNvCxnSpPr>
          <p:nvPr/>
        </p:nvCxnSpPr>
        <p:spPr>
          <a:xfrm flipV="1">
            <a:off x="2823093" y="2234639"/>
            <a:ext cx="1568494" cy="11191"/>
          </a:xfrm>
          <a:prstGeom prst="straightConnector1">
            <a:avLst/>
          </a:prstGeom>
          <a:noFill/>
          <a:ln w="9525" cap="flat" cmpd="sng">
            <a:solidFill>
              <a:schemeClr val="dk2"/>
            </a:solidFill>
            <a:prstDash val="solid"/>
            <a:round/>
            <a:headEnd type="none" w="med" len="med"/>
            <a:tailEnd type="stealth" w="med" len="med"/>
          </a:ln>
        </p:spPr>
      </p:cxnSp>
    </p:spTree>
    <p:extLst>
      <p:ext uri="{BB962C8B-B14F-4D97-AF65-F5344CB8AC3E}">
        <p14:creationId xmlns:p14="http://schemas.microsoft.com/office/powerpoint/2010/main" val="1251166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3"/>
        <p:cNvGrpSpPr/>
        <p:nvPr/>
      </p:nvGrpSpPr>
      <p:grpSpPr>
        <a:xfrm>
          <a:off x="0" y="0"/>
          <a:ext cx="0" cy="0"/>
          <a:chOff x="0" y="0"/>
          <a:chExt cx="0" cy="0"/>
        </a:xfrm>
      </p:grpSpPr>
      <p:sp>
        <p:nvSpPr>
          <p:cNvPr id="94" name="Google Shape;94;p14"/>
          <p:cNvSpPr txBox="1"/>
          <p:nvPr/>
        </p:nvSpPr>
        <p:spPr>
          <a:xfrm>
            <a:off x="213018" y="70843"/>
            <a:ext cx="9144000" cy="55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Sequence Diagram – Bargain Hunter</a:t>
            </a:r>
          </a:p>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Use Case - 03.04. Ensure Security &amp; Fraud Prevention Measures</a:t>
            </a:r>
            <a:endParaRPr lang="en-US" altLang="en-GB" b="1"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lang="en-US" altLang="en-GB" b="1"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lang="zh-CN" altLang="en-US" b="1" dirty="0">
              <a:latin typeface="Times New Roman" panose="02020603050405020304" pitchFamily="18" charset="0"/>
              <a:cs typeface="Times New Roman" panose="02020603050405020304" pitchFamily="18" charset="0"/>
            </a:endParaRPr>
          </a:p>
        </p:txBody>
      </p:sp>
      <p:sp>
        <p:nvSpPr>
          <p:cNvPr id="97" name="Google Shape;97;p14"/>
          <p:cNvSpPr/>
          <p:nvPr/>
        </p:nvSpPr>
        <p:spPr>
          <a:xfrm>
            <a:off x="4302974" y="964145"/>
            <a:ext cx="1276800" cy="473700"/>
          </a:xfrm>
          <a:prstGeom prst="roundRect">
            <a:avLst>
              <a:gd name="adj" fmla="val 16667"/>
            </a:avLst>
          </a:prstGeom>
          <a:solidFill>
            <a:schemeClr val="accent3">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b="1"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a:t>
            </a:r>
            <a:r>
              <a:rPr lang="en-US" sz="900" b="1"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Security</a:t>
            </a:r>
            <a:endParaRPr lang="en-US" altLang="en-GB" sz="900" b="1" dirty="0">
              <a:solidFill>
                <a:schemeClr val="dk1"/>
              </a:solidFill>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sp>
        <p:nvSpPr>
          <p:cNvPr id="98" name="Google Shape;98;p14"/>
          <p:cNvSpPr/>
          <p:nvPr/>
        </p:nvSpPr>
        <p:spPr>
          <a:xfrm>
            <a:off x="905950" y="1502255"/>
            <a:ext cx="154500" cy="3521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 name="Google Shape;101;p14"/>
          <p:cNvSpPr/>
          <p:nvPr/>
        </p:nvSpPr>
        <p:spPr>
          <a:xfrm>
            <a:off x="4857443" y="2175510"/>
            <a:ext cx="154305" cy="2733675"/>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cxnSp>
        <p:nvCxnSpPr>
          <p:cNvPr id="102" name="Google Shape;102;p14"/>
          <p:cNvCxnSpPr>
            <a:cxnSpLocks/>
          </p:cNvCxnSpPr>
          <p:nvPr/>
        </p:nvCxnSpPr>
        <p:spPr>
          <a:xfrm>
            <a:off x="1063480" y="2795825"/>
            <a:ext cx="1983509" cy="80"/>
          </a:xfrm>
          <a:prstGeom prst="straightConnector1">
            <a:avLst/>
          </a:prstGeom>
          <a:noFill/>
          <a:ln w="9525" cap="flat" cmpd="sng">
            <a:solidFill>
              <a:schemeClr val="dk2"/>
            </a:solidFill>
            <a:prstDash val="solid"/>
            <a:round/>
            <a:headEnd type="none" w="med" len="med"/>
            <a:tailEnd type="stealth" w="med" len="med"/>
          </a:ln>
        </p:spPr>
      </p:cxnSp>
      <p:cxnSp>
        <p:nvCxnSpPr>
          <p:cNvPr id="105" name="Google Shape;105;p14"/>
          <p:cNvCxnSpPr>
            <a:cxnSpLocks/>
          </p:cNvCxnSpPr>
          <p:nvPr/>
        </p:nvCxnSpPr>
        <p:spPr>
          <a:xfrm>
            <a:off x="3201294" y="3578153"/>
            <a:ext cx="1656149" cy="0"/>
          </a:xfrm>
          <a:prstGeom prst="straightConnector1">
            <a:avLst/>
          </a:prstGeom>
          <a:noFill/>
          <a:ln w="9525" cap="flat" cmpd="sng">
            <a:solidFill>
              <a:schemeClr val="dk2"/>
            </a:solidFill>
            <a:prstDash val="dash"/>
            <a:round/>
            <a:headEnd type="stealth" w="med" len="med"/>
            <a:tailEnd type="none" w="med" len="med"/>
          </a:ln>
        </p:spPr>
      </p:cxnSp>
      <p:cxnSp>
        <p:nvCxnSpPr>
          <p:cNvPr id="115" name="Google Shape;115;p14"/>
          <p:cNvCxnSpPr>
            <a:endCxn id="98" idx="0"/>
          </p:cNvCxnSpPr>
          <p:nvPr/>
        </p:nvCxnSpPr>
        <p:spPr>
          <a:xfrm>
            <a:off x="983835" y="1327355"/>
            <a:ext cx="0" cy="174900"/>
          </a:xfrm>
          <a:prstGeom prst="straightConnector1">
            <a:avLst/>
          </a:prstGeom>
          <a:noFill/>
          <a:ln w="9525" cap="flat" cmpd="sng">
            <a:solidFill>
              <a:schemeClr val="dk2"/>
            </a:solidFill>
            <a:prstDash val="dot"/>
            <a:round/>
            <a:headEnd type="none" w="med" len="med"/>
            <a:tailEnd type="none" w="med" len="med"/>
          </a:ln>
        </p:spPr>
      </p:cxnSp>
      <p:cxnSp>
        <p:nvCxnSpPr>
          <p:cNvPr id="119" name="Google Shape;119;p14"/>
          <p:cNvCxnSpPr>
            <a:stCxn id="97" idx="2"/>
            <a:endCxn id="101" idx="0"/>
          </p:cNvCxnSpPr>
          <p:nvPr/>
        </p:nvCxnSpPr>
        <p:spPr>
          <a:xfrm flipH="1">
            <a:off x="4934596" y="1437845"/>
            <a:ext cx="6778" cy="737665"/>
          </a:xfrm>
          <a:prstGeom prst="straightConnector1">
            <a:avLst/>
          </a:prstGeom>
          <a:noFill/>
          <a:ln w="9525" cap="flat" cmpd="sng">
            <a:solidFill>
              <a:schemeClr val="dk2"/>
            </a:solidFill>
            <a:prstDash val="dot"/>
            <a:round/>
            <a:headEnd type="none" w="med" len="med"/>
            <a:tailEnd type="none" w="med" len="med"/>
          </a:ln>
        </p:spPr>
      </p:cxnSp>
      <p:sp>
        <p:nvSpPr>
          <p:cNvPr id="129" name="Google Shape;129;p14"/>
          <p:cNvSpPr txBox="1"/>
          <p:nvPr/>
        </p:nvSpPr>
        <p:spPr>
          <a:xfrm>
            <a:off x="130034" y="972297"/>
            <a:ext cx="1706332" cy="30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Customer</a:t>
            </a:r>
            <a:endParaRPr dirty="0">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sp>
        <p:nvSpPr>
          <p:cNvPr id="2" name="Google Shape;127;p14"/>
          <p:cNvSpPr txBox="1"/>
          <p:nvPr/>
        </p:nvSpPr>
        <p:spPr>
          <a:xfrm>
            <a:off x="1014835" y="2359997"/>
            <a:ext cx="2028036" cy="51281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login</a:t>
            </a:r>
            <a:r>
              <a:rPr lang="en-GB" sz="105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a:t>
            </a:r>
          </a:p>
        </p:txBody>
      </p:sp>
      <p:sp>
        <p:nvSpPr>
          <p:cNvPr id="27" name="Google Shape;99;p14"/>
          <p:cNvSpPr/>
          <p:nvPr/>
        </p:nvSpPr>
        <p:spPr>
          <a:xfrm>
            <a:off x="3046989" y="1894175"/>
            <a:ext cx="154305" cy="316738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 name="Google Shape;95;p14"/>
          <p:cNvSpPr/>
          <p:nvPr/>
        </p:nvSpPr>
        <p:spPr>
          <a:xfrm>
            <a:off x="2477579" y="1015746"/>
            <a:ext cx="1276800" cy="473700"/>
          </a:xfrm>
          <a:prstGeom prst="roundRect">
            <a:avLst>
              <a:gd name="adj" fmla="val 16667"/>
            </a:avLst>
          </a:prstGeom>
          <a:solidFill>
            <a:schemeClr val="accent3">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b="1"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a:t>
            </a:r>
            <a:r>
              <a:rPr lang="en-US" sz="900" b="1"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Login</a:t>
            </a:r>
            <a:endParaRPr lang="en-US" altLang="en-GB" sz="900" b="1" dirty="0">
              <a:solidFill>
                <a:schemeClr val="dk1"/>
              </a:solidFill>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cxnSp>
        <p:nvCxnSpPr>
          <p:cNvPr id="29" name="Google Shape;117;p14"/>
          <p:cNvCxnSpPr>
            <a:cxnSpLocks/>
            <a:stCxn id="28" idx="2"/>
          </p:cNvCxnSpPr>
          <p:nvPr/>
        </p:nvCxnSpPr>
        <p:spPr>
          <a:xfrm>
            <a:off x="3115979" y="1489446"/>
            <a:ext cx="11263" cy="387962"/>
          </a:xfrm>
          <a:prstGeom prst="straightConnector1">
            <a:avLst/>
          </a:prstGeom>
          <a:noFill/>
          <a:ln w="9525" cap="flat" cmpd="sng">
            <a:solidFill>
              <a:schemeClr val="dk2"/>
            </a:solidFill>
            <a:prstDash val="dot"/>
            <a:round/>
            <a:headEnd type="none" w="med" len="med"/>
            <a:tailEnd type="none" w="med" len="med"/>
          </a:ln>
        </p:spPr>
      </p:cxnSp>
      <p:cxnSp>
        <p:nvCxnSpPr>
          <p:cNvPr id="35" name="Google Shape;102;p14"/>
          <p:cNvCxnSpPr>
            <a:cxnSpLocks/>
          </p:cNvCxnSpPr>
          <p:nvPr/>
        </p:nvCxnSpPr>
        <p:spPr>
          <a:xfrm flipV="1">
            <a:off x="3222397" y="2791368"/>
            <a:ext cx="1660667" cy="17095"/>
          </a:xfrm>
          <a:prstGeom prst="straightConnector1">
            <a:avLst/>
          </a:prstGeom>
          <a:noFill/>
          <a:ln w="9525" cap="flat" cmpd="sng">
            <a:solidFill>
              <a:schemeClr val="dk2"/>
            </a:solidFill>
            <a:prstDash val="solid"/>
            <a:round/>
            <a:headEnd type="none" w="med" len="med"/>
            <a:tailEnd type="stealth" w="med" len="med"/>
          </a:ln>
        </p:spPr>
      </p:cxnSp>
      <p:sp>
        <p:nvSpPr>
          <p:cNvPr id="36" name="Google Shape;127;p14"/>
          <p:cNvSpPr txBox="1"/>
          <p:nvPr/>
        </p:nvSpPr>
        <p:spPr>
          <a:xfrm>
            <a:off x="3009827" y="2482580"/>
            <a:ext cx="2043600" cy="30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checkInGuest()</a:t>
            </a:r>
            <a:endParaRPr lang="en-GB"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sp>
        <p:nvSpPr>
          <p:cNvPr id="147" name="TextBox 5"/>
          <p:cNvSpPr txBox="1"/>
          <p:nvPr/>
        </p:nvSpPr>
        <p:spPr>
          <a:xfrm>
            <a:off x="6819102" y="1502255"/>
            <a:ext cx="2324898" cy="3170099"/>
          </a:xfrm>
          <a:prstGeom prst="rect">
            <a:avLst/>
          </a:prstGeom>
          <a:noFill/>
        </p:spPr>
        <p:txBody>
          <a:bodyPr wrap="square" rtlCol="0">
            <a:spAutoFit/>
          </a:bodyPr>
          <a:lstStyle/>
          <a:p>
            <a:r>
              <a:rPr lang="en-US" sz="1000" b="1" u="sng" dirty="0">
                <a:latin typeface="Times New Roman" panose="02020603050405020304" pitchFamily="18" charset="0"/>
                <a:cs typeface="Times New Roman" panose="02020603050405020304" pitchFamily="18" charset="0"/>
              </a:rPr>
              <a:t>Use Case Scenario:</a:t>
            </a:r>
          </a:p>
          <a:p>
            <a:pPr marL="228600" indent="-228600">
              <a:buAutoNum type="arabicPeriod"/>
            </a:pPr>
            <a:r>
              <a:rPr lang="en-US" sz="1000" dirty="0">
                <a:latin typeface="Times New Roman" panose="02020603050405020304" pitchFamily="18" charset="0"/>
                <a:cs typeface="Times New Roman" panose="02020603050405020304" pitchFamily="18" charset="0"/>
              </a:rPr>
              <a:t>The use case begins with a customer attempts to log in to the platform, prompting the system to verify their subscription status for integration and marketing services and authenticate their credentials for security purposes. Once authenticated, the system grants access and enforces security measures like session encryption. </a:t>
            </a:r>
          </a:p>
          <a:p>
            <a:pPr marL="228600" indent="-228600">
              <a:buAutoNum type="arabicPeriod"/>
            </a:pPr>
            <a:r>
              <a:rPr lang="en-US" sz="1000" dirty="0">
                <a:latin typeface="Times New Roman" panose="02020603050405020304" pitchFamily="18" charset="0"/>
                <a:cs typeface="Times New Roman" panose="02020603050405020304" pitchFamily="18" charset="0"/>
              </a:rPr>
              <a:t>The user then proceeds with tasks such as checking in guests and managing their accommodation.</a:t>
            </a:r>
          </a:p>
          <a:p>
            <a:pPr marL="228600" indent="-228600">
              <a:buAutoNum type="arabicPeriod"/>
            </a:pPr>
            <a:r>
              <a:rPr lang="en-US" sz="1000" dirty="0">
                <a:latin typeface="Times New Roman" panose="02020603050405020304" pitchFamily="18" charset="0"/>
                <a:cs typeface="Times New Roman" panose="02020603050405020304" pitchFamily="18" charset="0"/>
              </a:rPr>
              <a:t> When the session concludes, the user logs out.</a:t>
            </a:r>
          </a:p>
          <a:p>
            <a:pPr marL="228600" indent="-228600">
              <a:buAutoNum type="arabicPeriod"/>
            </a:pPr>
            <a:r>
              <a:rPr lang="en-US" sz="1000" dirty="0">
                <a:latin typeface="Times New Roman" panose="02020603050405020304" pitchFamily="18" charset="0"/>
                <a:cs typeface="Times New Roman" panose="02020603050405020304" pitchFamily="18" charset="0"/>
              </a:rPr>
              <a:t> The system terminates the session, ensuring secure access throughout the process.</a:t>
            </a:r>
          </a:p>
          <a:p>
            <a:r>
              <a:rPr lang="en-US" sz="1000" dirty="0">
                <a:latin typeface="Times New Roman" panose="02020603050405020304" pitchFamily="18" charset="0"/>
                <a:cs typeface="Times New Roman" panose="02020603050405020304" pitchFamily="18" charset="0"/>
              </a:rPr>
              <a:t>5.     The use case ends.</a:t>
            </a:r>
          </a:p>
        </p:txBody>
      </p:sp>
      <p:cxnSp>
        <p:nvCxnSpPr>
          <p:cNvPr id="71" name="Google Shape;71;p13"/>
          <p:cNvCxnSpPr/>
          <p:nvPr/>
        </p:nvCxnSpPr>
        <p:spPr>
          <a:xfrm flipH="1">
            <a:off x="983675" y="4979505"/>
            <a:ext cx="2700" cy="164100"/>
          </a:xfrm>
          <a:prstGeom prst="straightConnector1">
            <a:avLst/>
          </a:prstGeom>
          <a:noFill/>
          <a:ln w="9525" cap="flat" cmpd="sng">
            <a:solidFill>
              <a:schemeClr val="dk2"/>
            </a:solidFill>
            <a:prstDash val="dot"/>
            <a:round/>
            <a:headEnd type="none" w="med" len="med"/>
            <a:tailEnd type="none" w="med" len="med"/>
          </a:ln>
        </p:spPr>
      </p:cxnSp>
      <p:cxnSp>
        <p:nvCxnSpPr>
          <p:cNvPr id="4" name="Google Shape;71;p13"/>
          <p:cNvCxnSpPr/>
          <p:nvPr/>
        </p:nvCxnSpPr>
        <p:spPr>
          <a:xfrm flipH="1">
            <a:off x="3215700" y="5023955"/>
            <a:ext cx="2700" cy="164100"/>
          </a:xfrm>
          <a:prstGeom prst="straightConnector1">
            <a:avLst/>
          </a:prstGeom>
          <a:noFill/>
          <a:ln w="9525" cap="flat" cmpd="sng">
            <a:solidFill>
              <a:schemeClr val="dk2"/>
            </a:solidFill>
            <a:prstDash val="dot"/>
            <a:round/>
            <a:headEnd type="none" w="med" len="med"/>
            <a:tailEnd type="none" w="med" len="med"/>
          </a:ln>
        </p:spPr>
      </p:cxnSp>
      <p:cxnSp>
        <p:nvCxnSpPr>
          <p:cNvPr id="3" name="Google Shape;71;p13"/>
          <p:cNvCxnSpPr>
            <a:stCxn id="101" idx="2"/>
          </p:cNvCxnSpPr>
          <p:nvPr/>
        </p:nvCxnSpPr>
        <p:spPr>
          <a:xfrm>
            <a:off x="4934913" y="4909185"/>
            <a:ext cx="0" cy="234315"/>
          </a:xfrm>
          <a:prstGeom prst="straightConnector1">
            <a:avLst/>
          </a:prstGeom>
          <a:noFill/>
          <a:ln w="9525" cap="flat" cmpd="sng">
            <a:solidFill>
              <a:schemeClr val="dk2"/>
            </a:solidFill>
            <a:prstDash val="dot"/>
            <a:round/>
            <a:headEnd type="none" w="med" len="med"/>
            <a:tailEnd type="none" w="med" len="med"/>
          </a:ln>
        </p:spPr>
      </p:cxnSp>
      <p:pic>
        <p:nvPicPr>
          <p:cNvPr id="25" name="Google Shape;128;p14">
            <a:extLst>
              <a:ext uri="{FF2B5EF4-FFF2-40B4-BE49-F238E27FC236}">
                <a16:creationId xmlns:a16="http://schemas.microsoft.com/office/drawing/2014/main" id="{F2ACCB95-FDE5-4DCD-9CC3-F3C4B867C04B}"/>
              </a:ext>
            </a:extLst>
          </p:cNvPr>
          <p:cNvPicPr preferRelativeResize="0"/>
          <p:nvPr/>
        </p:nvPicPr>
        <p:blipFill>
          <a:blip r:embed="rId3"/>
          <a:stretch>
            <a:fillRect/>
          </a:stretch>
        </p:blipFill>
        <p:spPr>
          <a:xfrm>
            <a:off x="711469" y="374380"/>
            <a:ext cx="558165" cy="561340"/>
          </a:xfrm>
          <a:prstGeom prst="rect">
            <a:avLst/>
          </a:prstGeom>
          <a:ln/>
          <a:effectLst>
            <a:glow rad="101600">
              <a:srgbClr val="00B050">
                <a:alpha val="40000"/>
              </a:srgb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pic>
      <p:sp>
        <p:nvSpPr>
          <p:cNvPr id="7" name="Google Shape;85;p13">
            <a:extLst>
              <a:ext uri="{FF2B5EF4-FFF2-40B4-BE49-F238E27FC236}">
                <a16:creationId xmlns:a16="http://schemas.microsoft.com/office/drawing/2014/main" id="{5BC2D9E9-A8D6-AFA9-2419-26A3AA134288}"/>
              </a:ext>
            </a:extLst>
          </p:cNvPr>
          <p:cNvSpPr txBox="1"/>
          <p:nvPr/>
        </p:nvSpPr>
        <p:spPr>
          <a:xfrm>
            <a:off x="1060450" y="3093383"/>
            <a:ext cx="2043600" cy="304800"/>
          </a:xfrm>
          <a:prstGeom prst="rect">
            <a:avLst/>
          </a:prstGeom>
          <a:noFill/>
          <a:ln>
            <a:noFill/>
          </a:ln>
        </p:spPr>
        <p:txBody>
          <a:bodyPr spcFirstLastPara="1" wrap="square" lIns="91425" tIns="91425" rIns="91425" bIns="91425" anchor="ctr" anchorCtr="0">
            <a:noAutofit/>
          </a:bodyPr>
          <a:lstStyle/>
          <a:p>
            <a:pPr lvl="1" algn="ctr"/>
            <a:r>
              <a:rPr lang="en-US" sz="1200" dirty="0">
                <a:solidFill>
                  <a:schemeClr val="dk1"/>
                </a:solidFill>
                <a:latin typeface="Times New Roman" panose="02020603050405020304" pitchFamily="18" charset="0"/>
                <a:ea typeface="Comic Sans MS"/>
                <a:cs typeface="Times New Roman" panose="02020603050405020304" pitchFamily="18" charset="0"/>
                <a:sym typeface="Comic Sans MS"/>
              </a:rPr>
              <a:t>activate login</a:t>
            </a:r>
            <a:endParaRPr lang="en-US" sz="1200" dirty="0">
              <a:latin typeface="Times New Roman" panose="02020603050405020304" pitchFamily="18" charset="0"/>
              <a:ea typeface="Comic Sans MS"/>
              <a:cs typeface="Times New Roman" panose="02020603050405020304" pitchFamily="18" charset="0"/>
              <a:sym typeface="Comic Sans MS"/>
            </a:endParaRPr>
          </a:p>
        </p:txBody>
      </p:sp>
      <p:cxnSp>
        <p:nvCxnSpPr>
          <p:cNvPr id="8" name="Google Shape;69;p13">
            <a:extLst>
              <a:ext uri="{FF2B5EF4-FFF2-40B4-BE49-F238E27FC236}">
                <a16:creationId xmlns:a16="http://schemas.microsoft.com/office/drawing/2014/main" id="{20883240-9E30-9AA5-57DA-1B7AFC1929DE}"/>
              </a:ext>
            </a:extLst>
          </p:cNvPr>
          <p:cNvCxnSpPr>
            <a:cxnSpLocks/>
          </p:cNvCxnSpPr>
          <p:nvPr/>
        </p:nvCxnSpPr>
        <p:spPr>
          <a:xfrm>
            <a:off x="1063948" y="4433338"/>
            <a:ext cx="1982571" cy="0"/>
          </a:xfrm>
          <a:prstGeom prst="straightConnector1">
            <a:avLst/>
          </a:prstGeom>
          <a:noFill/>
          <a:ln w="9525" cap="flat" cmpd="sng">
            <a:solidFill>
              <a:schemeClr val="dk2"/>
            </a:solidFill>
            <a:prstDash val="dash"/>
            <a:round/>
            <a:headEnd type="stealth" w="med" len="med"/>
            <a:tailEnd type="none" w="med" len="med"/>
          </a:ln>
        </p:spPr>
      </p:cxnSp>
      <p:sp>
        <p:nvSpPr>
          <p:cNvPr id="20" name="Google Shape;85;p13">
            <a:extLst>
              <a:ext uri="{FF2B5EF4-FFF2-40B4-BE49-F238E27FC236}">
                <a16:creationId xmlns:a16="http://schemas.microsoft.com/office/drawing/2014/main" id="{447E4623-72B5-45EC-93E1-216267A0F338}"/>
              </a:ext>
            </a:extLst>
          </p:cNvPr>
          <p:cNvSpPr txBox="1"/>
          <p:nvPr/>
        </p:nvSpPr>
        <p:spPr>
          <a:xfrm>
            <a:off x="3009827" y="3578153"/>
            <a:ext cx="2043600" cy="304800"/>
          </a:xfrm>
          <a:prstGeom prst="rect">
            <a:avLst/>
          </a:prstGeom>
          <a:noFill/>
          <a:ln>
            <a:noFill/>
          </a:ln>
        </p:spPr>
        <p:txBody>
          <a:bodyPr spcFirstLastPara="1" wrap="square" lIns="91425" tIns="91425" rIns="91425" bIns="91425" anchor="ctr" anchorCtr="0">
            <a:noAutofit/>
          </a:bodyPr>
          <a:lstStyle/>
          <a:p>
            <a:pPr lvl="1" algn="ctr"/>
            <a:r>
              <a:rPr lang="en-US" sz="1200" dirty="0">
                <a:solidFill>
                  <a:schemeClr val="dk1"/>
                </a:solidFill>
                <a:latin typeface="Times New Roman" panose="02020603050405020304" pitchFamily="18" charset="0"/>
                <a:ea typeface="Comic Sans MS"/>
                <a:cs typeface="Times New Roman" panose="02020603050405020304" pitchFamily="18" charset="0"/>
                <a:sym typeface="Comic Sans MS"/>
              </a:rPr>
              <a:t>authenticationResult</a:t>
            </a:r>
            <a:endParaRPr lang="en-US" sz="1200" dirty="0">
              <a:latin typeface="Times New Roman" panose="02020603050405020304" pitchFamily="18" charset="0"/>
              <a:ea typeface="Comic Sans MS"/>
              <a:cs typeface="Times New Roman" panose="02020603050405020304" pitchFamily="18" charset="0"/>
              <a:sym typeface="Comic Sans MS"/>
            </a:endParaRPr>
          </a:p>
        </p:txBody>
      </p:sp>
      <p:sp>
        <p:nvSpPr>
          <p:cNvPr id="9" name="TextBox 8">
            <a:extLst>
              <a:ext uri="{FF2B5EF4-FFF2-40B4-BE49-F238E27FC236}">
                <a16:creationId xmlns:a16="http://schemas.microsoft.com/office/drawing/2014/main" id="{9C84746B-CF2A-8EA2-1D0C-0416C0F4C1FD}"/>
              </a:ext>
            </a:extLst>
          </p:cNvPr>
          <p:cNvSpPr txBox="1"/>
          <p:nvPr/>
        </p:nvSpPr>
        <p:spPr>
          <a:xfrm>
            <a:off x="3182685" y="4440076"/>
            <a:ext cx="1777802" cy="261610"/>
          </a:xfrm>
          <a:prstGeom prst="rect">
            <a:avLst/>
          </a:prstGeom>
          <a:noFill/>
        </p:spPr>
        <p:txBody>
          <a:bodyPr wrap="square">
            <a:spAutoFit/>
          </a:bodyPr>
          <a:lstStyle/>
          <a:p>
            <a:pPr marL="0" lvl="0" indent="0" algn="ctr" rtl="0">
              <a:spcBef>
                <a:spcPts val="0"/>
              </a:spcBef>
              <a:spcAft>
                <a:spcPts val="0"/>
              </a:spcAft>
              <a:buNone/>
            </a:pPr>
            <a:r>
              <a:rPr lang="en-US" sz="11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deactivate security</a:t>
            </a:r>
            <a:endParaRPr lang="en-GB" sz="1100" dirty="0">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cxnSp>
        <p:nvCxnSpPr>
          <p:cNvPr id="10" name="Google Shape;102;p14">
            <a:extLst>
              <a:ext uri="{FF2B5EF4-FFF2-40B4-BE49-F238E27FC236}">
                <a16:creationId xmlns:a16="http://schemas.microsoft.com/office/drawing/2014/main" id="{9B9AF4D8-F8EA-0940-9E2E-8ADD2052984E}"/>
              </a:ext>
            </a:extLst>
          </p:cNvPr>
          <p:cNvCxnSpPr>
            <a:cxnSpLocks/>
          </p:cNvCxnSpPr>
          <p:nvPr/>
        </p:nvCxnSpPr>
        <p:spPr>
          <a:xfrm flipH="1" flipV="1">
            <a:off x="1146748" y="4045783"/>
            <a:ext cx="1903341" cy="2425"/>
          </a:xfrm>
          <a:prstGeom prst="straightConnector1">
            <a:avLst/>
          </a:prstGeom>
          <a:noFill/>
          <a:ln w="9525" cap="flat" cmpd="sng">
            <a:solidFill>
              <a:schemeClr val="dk2"/>
            </a:solidFill>
            <a:prstDash val="solid"/>
            <a:round/>
            <a:headEnd type="none" w="med" len="med"/>
            <a:tailEnd type="stealth" w="med" len="med"/>
          </a:ln>
        </p:spPr>
      </p:cxnSp>
      <p:cxnSp>
        <p:nvCxnSpPr>
          <p:cNvPr id="5" name="Google Shape;69;p13">
            <a:extLst>
              <a:ext uri="{FF2B5EF4-FFF2-40B4-BE49-F238E27FC236}">
                <a16:creationId xmlns:a16="http://schemas.microsoft.com/office/drawing/2014/main" id="{3266D656-F82E-C5F6-3DCC-22BD532EF265}"/>
              </a:ext>
            </a:extLst>
          </p:cNvPr>
          <p:cNvCxnSpPr>
            <a:cxnSpLocks/>
          </p:cNvCxnSpPr>
          <p:nvPr/>
        </p:nvCxnSpPr>
        <p:spPr>
          <a:xfrm flipH="1">
            <a:off x="1060450" y="3100104"/>
            <a:ext cx="1949377" cy="0"/>
          </a:xfrm>
          <a:prstGeom prst="straightConnector1">
            <a:avLst/>
          </a:prstGeom>
          <a:noFill/>
          <a:ln w="9525" cap="flat" cmpd="sng">
            <a:solidFill>
              <a:schemeClr val="dk2"/>
            </a:solidFill>
            <a:prstDash val="dash"/>
            <a:round/>
            <a:headEnd type="stealth" w="med" len="med"/>
            <a:tailEnd type="none" w="med" len="med"/>
          </a:ln>
        </p:spPr>
      </p:cxnSp>
      <p:sp>
        <p:nvSpPr>
          <p:cNvPr id="12" name="TextBox 11">
            <a:extLst>
              <a:ext uri="{FF2B5EF4-FFF2-40B4-BE49-F238E27FC236}">
                <a16:creationId xmlns:a16="http://schemas.microsoft.com/office/drawing/2014/main" id="{97D343E3-096D-78C8-1FA9-CAF2A1644B18}"/>
              </a:ext>
            </a:extLst>
          </p:cNvPr>
          <p:cNvSpPr txBox="1"/>
          <p:nvPr/>
        </p:nvSpPr>
        <p:spPr>
          <a:xfrm>
            <a:off x="905950" y="4403608"/>
            <a:ext cx="2292336" cy="276999"/>
          </a:xfrm>
          <a:prstGeom prst="rect">
            <a:avLst/>
          </a:prstGeom>
          <a:noFill/>
        </p:spPr>
        <p:txBody>
          <a:bodyPr wrap="square">
            <a:spAutoFit/>
          </a:bodyPr>
          <a:lstStyle/>
          <a:p>
            <a:pPr marL="0" lvl="0" indent="0" algn="ctr" rtl="0">
              <a:spcBef>
                <a:spcPts val="0"/>
              </a:spcBef>
              <a:spcAft>
                <a:spcPts val="0"/>
              </a:spcAft>
              <a:buNone/>
            </a:pPr>
            <a:r>
              <a:rPr lang="en-US"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deactivate login</a:t>
            </a:r>
            <a:endParaRPr lang="en-GB"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cxnSp>
        <p:nvCxnSpPr>
          <p:cNvPr id="15" name="Google Shape;69;p13">
            <a:extLst>
              <a:ext uri="{FF2B5EF4-FFF2-40B4-BE49-F238E27FC236}">
                <a16:creationId xmlns:a16="http://schemas.microsoft.com/office/drawing/2014/main" id="{C5865BD1-DDC2-6B16-D21A-9DDF74149B0D}"/>
              </a:ext>
            </a:extLst>
          </p:cNvPr>
          <p:cNvCxnSpPr>
            <a:cxnSpLocks/>
          </p:cNvCxnSpPr>
          <p:nvPr/>
        </p:nvCxnSpPr>
        <p:spPr>
          <a:xfrm flipH="1">
            <a:off x="3215700" y="3112741"/>
            <a:ext cx="1641743" cy="0"/>
          </a:xfrm>
          <a:prstGeom prst="straightConnector1">
            <a:avLst/>
          </a:prstGeom>
          <a:noFill/>
          <a:ln w="9525" cap="flat" cmpd="sng">
            <a:solidFill>
              <a:schemeClr val="dk2"/>
            </a:solidFill>
            <a:prstDash val="dash"/>
            <a:round/>
            <a:headEnd type="stealth" w="med" len="med"/>
            <a:tailEnd type="none" w="med" len="med"/>
          </a:ln>
        </p:spPr>
      </p:cxnSp>
      <p:sp>
        <p:nvSpPr>
          <p:cNvPr id="18" name="TextBox 17">
            <a:extLst>
              <a:ext uri="{FF2B5EF4-FFF2-40B4-BE49-F238E27FC236}">
                <a16:creationId xmlns:a16="http://schemas.microsoft.com/office/drawing/2014/main" id="{C493CFEE-C356-A574-E596-E0D696729F8F}"/>
              </a:ext>
            </a:extLst>
          </p:cNvPr>
          <p:cNvSpPr txBox="1"/>
          <p:nvPr/>
        </p:nvSpPr>
        <p:spPr>
          <a:xfrm>
            <a:off x="3215700" y="3094450"/>
            <a:ext cx="1777802" cy="276999"/>
          </a:xfrm>
          <a:prstGeom prst="rect">
            <a:avLst/>
          </a:prstGeom>
          <a:noFill/>
        </p:spPr>
        <p:txBody>
          <a:bodyPr wrap="square">
            <a:spAutoFit/>
          </a:bodyPr>
          <a:lstStyle/>
          <a:p>
            <a:pPr lvl="1" algn="ctr"/>
            <a:r>
              <a:rPr lang="en-US" sz="1200" dirty="0">
                <a:solidFill>
                  <a:schemeClr val="dk1"/>
                </a:solidFill>
                <a:latin typeface="Times New Roman" panose="02020603050405020304" pitchFamily="18" charset="0"/>
                <a:ea typeface="Comic Sans MS"/>
                <a:cs typeface="Times New Roman" panose="02020603050405020304" pitchFamily="18" charset="0"/>
                <a:sym typeface="Comic Sans MS"/>
              </a:rPr>
              <a:t>activate security</a:t>
            </a:r>
            <a:endParaRPr lang="en-US" sz="1200" dirty="0">
              <a:latin typeface="Times New Roman" panose="02020603050405020304" pitchFamily="18" charset="0"/>
              <a:ea typeface="Comic Sans MS"/>
              <a:cs typeface="Times New Roman" panose="02020603050405020304" pitchFamily="18" charset="0"/>
              <a:sym typeface="Comic Sans MS"/>
            </a:endParaRPr>
          </a:p>
        </p:txBody>
      </p:sp>
      <p:cxnSp>
        <p:nvCxnSpPr>
          <p:cNvPr id="21" name="Google Shape;69;p13">
            <a:extLst>
              <a:ext uri="{FF2B5EF4-FFF2-40B4-BE49-F238E27FC236}">
                <a16:creationId xmlns:a16="http://schemas.microsoft.com/office/drawing/2014/main" id="{4DDC4E55-A60D-1CAE-94B8-8FAA62C58E8A}"/>
              </a:ext>
            </a:extLst>
          </p:cNvPr>
          <p:cNvCxnSpPr>
            <a:cxnSpLocks/>
          </p:cNvCxnSpPr>
          <p:nvPr/>
        </p:nvCxnSpPr>
        <p:spPr>
          <a:xfrm>
            <a:off x="3211039" y="4405057"/>
            <a:ext cx="1636658" cy="11190"/>
          </a:xfrm>
          <a:prstGeom prst="straightConnector1">
            <a:avLst/>
          </a:prstGeom>
          <a:noFill/>
          <a:ln w="9525" cap="flat" cmpd="sng">
            <a:solidFill>
              <a:schemeClr val="dk2"/>
            </a:solidFill>
            <a:prstDash val="dash"/>
            <a:round/>
            <a:headEnd type="stealth" w="med" len="med"/>
            <a:tailEnd type="none" w="med" len="med"/>
          </a:ln>
        </p:spPr>
      </p:cxnSp>
      <p:sp>
        <p:nvSpPr>
          <p:cNvPr id="37" name="TextBox 36">
            <a:extLst>
              <a:ext uri="{FF2B5EF4-FFF2-40B4-BE49-F238E27FC236}">
                <a16:creationId xmlns:a16="http://schemas.microsoft.com/office/drawing/2014/main" id="{52454701-45C9-A2A9-992F-1DAA9F940DD4}"/>
              </a:ext>
            </a:extLst>
          </p:cNvPr>
          <p:cNvSpPr txBox="1"/>
          <p:nvPr/>
        </p:nvSpPr>
        <p:spPr>
          <a:xfrm>
            <a:off x="-121155" y="3762396"/>
            <a:ext cx="4789356" cy="276999"/>
          </a:xfrm>
          <a:prstGeom prst="rect">
            <a:avLst/>
          </a:prstGeom>
          <a:noFill/>
        </p:spPr>
        <p:txBody>
          <a:bodyPr wrap="square">
            <a:spAutoFit/>
          </a:bodyPr>
          <a:lstStyle/>
          <a:p>
            <a:pPr marL="0" lvl="0" indent="0" algn="ctr" rtl="0">
              <a:spcBef>
                <a:spcPts val="0"/>
              </a:spcBef>
              <a:spcAft>
                <a:spcPts val="0"/>
              </a:spcAft>
              <a:buNone/>
            </a:pPr>
            <a:r>
              <a:rPr lang="en-US"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checkOutGuest()</a:t>
            </a:r>
            <a:endParaRPr lang="en-GB"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cxnSp>
        <p:nvCxnSpPr>
          <p:cNvPr id="38" name="Google Shape;102;p14">
            <a:extLst>
              <a:ext uri="{FF2B5EF4-FFF2-40B4-BE49-F238E27FC236}">
                <a16:creationId xmlns:a16="http://schemas.microsoft.com/office/drawing/2014/main" id="{F453E66A-4C68-E880-DDB7-D8E314C96731}"/>
              </a:ext>
            </a:extLst>
          </p:cNvPr>
          <p:cNvCxnSpPr>
            <a:cxnSpLocks/>
          </p:cNvCxnSpPr>
          <p:nvPr/>
        </p:nvCxnSpPr>
        <p:spPr>
          <a:xfrm flipH="1" flipV="1">
            <a:off x="1097612" y="4823778"/>
            <a:ext cx="1959127" cy="14290"/>
          </a:xfrm>
          <a:prstGeom prst="straightConnector1">
            <a:avLst/>
          </a:prstGeom>
          <a:noFill/>
          <a:ln w="9525" cap="flat" cmpd="sng">
            <a:solidFill>
              <a:schemeClr val="dk2"/>
            </a:solidFill>
            <a:prstDash val="solid"/>
            <a:round/>
            <a:headEnd type="none" w="med" len="med"/>
            <a:tailEnd type="stealth" w="med" len="med"/>
          </a:ln>
        </p:spPr>
      </p:cxnSp>
      <p:sp>
        <p:nvSpPr>
          <p:cNvPr id="43" name="TextBox 42">
            <a:extLst>
              <a:ext uri="{FF2B5EF4-FFF2-40B4-BE49-F238E27FC236}">
                <a16:creationId xmlns:a16="http://schemas.microsoft.com/office/drawing/2014/main" id="{4292DC5E-BA06-702C-0A4E-A583EABB2990}"/>
              </a:ext>
            </a:extLst>
          </p:cNvPr>
          <p:cNvSpPr txBox="1"/>
          <p:nvPr/>
        </p:nvSpPr>
        <p:spPr>
          <a:xfrm>
            <a:off x="-317503" y="4824958"/>
            <a:ext cx="4789356" cy="276999"/>
          </a:xfrm>
          <a:prstGeom prst="rect">
            <a:avLst/>
          </a:prstGeom>
          <a:noFill/>
        </p:spPr>
        <p:txBody>
          <a:bodyPr wrap="square">
            <a:spAutoFit/>
          </a:bodyPr>
          <a:lstStyle/>
          <a:p>
            <a:pPr marL="0" lvl="0" indent="0" algn="ctr" rtl="0">
              <a:spcBef>
                <a:spcPts val="0"/>
              </a:spcBef>
              <a:spcAft>
                <a:spcPts val="0"/>
              </a:spcAft>
              <a:buNone/>
            </a:pPr>
            <a:r>
              <a:rPr lang="en-US"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logout()</a:t>
            </a:r>
            <a:endParaRPr lang="en-GB"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spTree>
    <p:extLst>
      <p:ext uri="{BB962C8B-B14F-4D97-AF65-F5344CB8AC3E}">
        <p14:creationId xmlns:p14="http://schemas.microsoft.com/office/powerpoint/2010/main" val="1152667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53"/>
        <p:cNvGrpSpPr/>
        <p:nvPr/>
      </p:nvGrpSpPr>
      <p:grpSpPr>
        <a:xfrm>
          <a:off x="0" y="0"/>
          <a:ext cx="0" cy="0"/>
          <a:chOff x="0" y="0"/>
          <a:chExt cx="0" cy="0"/>
        </a:xfrm>
      </p:grpSpPr>
      <p:sp>
        <p:nvSpPr>
          <p:cNvPr id="65" name="Google Shape;94;p14">
            <a:extLst>
              <a:ext uri="{FF2B5EF4-FFF2-40B4-BE49-F238E27FC236}">
                <a16:creationId xmlns:a16="http://schemas.microsoft.com/office/drawing/2014/main" id="{FB87A6B5-185D-EF85-60E1-6E95D23B540E}"/>
              </a:ext>
            </a:extLst>
          </p:cNvPr>
          <p:cNvSpPr txBox="1"/>
          <p:nvPr/>
        </p:nvSpPr>
        <p:spPr>
          <a:xfrm>
            <a:off x="213018" y="70843"/>
            <a:ext cx="9144000" cy="55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Sequence Diagram – Bargain Hunter</a:t>
            </a:r>
          </a:p>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Use Case - 04.01. Post more ads by Premium users</a:t>
            </a:r>
            <a:endParaRPr lang="en-US" altLang="en-GB" b="1"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lang="en-US" altLang="en-GB" b="1"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lang="zh-CN" altLang="en-US" b="1" dirty="0">
              <a:latin typeface="Times New Roman" panose="02020603050405020304" pitchFamily="18" charset="0"/>
              <a:cs typeface="Times New Roman" panose="02020603050405020304" pitchFamily="18" charset="0"/>
            </a:endParaRPr>
          </a:p>
        </p:txBody>
      </p:sp>
      <p:sp>
        <p:nvSpPr>
          <p:cNvPr id="66" name="Google Shape;97;p14">
            <a:extLst>
              <a:ext uri="{FF2B5EF4-FFF2-40B4-BE49-F238E27FC236}">
                <a16:creationId xmlns:a16="http://schemas.microsoft.com/office/drawing/2014/main" id="{4FE49868-29B3-FD9D-5A2C-835B753755D5}"/>
              </a:ext>
            </a:extLst>
          </p:cNvPr>
          <p:cNvSpPr/>
          <p:nvPr/>
        </p:nvSpPr>
        <p:spPr>
          <a:xfrm>
            <a:off x="4455305" y="955885"/>
            <a:ext cx="1276800" cy="473700"/>
          </a:xfrm>
          <a:prstGeom prst="roundRect">
            <a:avLst>
              <a:gd name="adj" fmla="val 16667"/>
            </a:avLst>
          </a:prstGeom>
          <a:solidFill>
            <a:schemeClr val="accent3">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b="1"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:Bookings</a:t>
            </a:r>
            <a:endParaRPr lang="en-US" altLang="en-GB" sz="900" b="1" dirty="0">
              <a:solidFill>
                <a:schemeClr val="dk1"/>
              </a:solidFill>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sp>
        <p:nvSpPr>
          <p:cNvPr id="67" name="Google Shape;98;p14">
            <a:extLst>
              <a:ext uri="{FF2B5EF4-FFF2-40B4-BE49-F238E27FC236}">
                <a16:creationId xmlns:a16="http://schemas.microsoft.com/office/drawing/2014/main" id="{18CB1336-E6AB-0768-4B38-FE08F3C6C116}"/>
              </a:ext>
            </a:extLst>
          </p:cNvPr>
          <p:cNvSpPr/>
          <p:nvPr/>
        </p:nvSpPr>
        <p:spPr>
          <a:xfrm>
            <a:off x="905950" y="1502255"/>
            <a:ext cx="154500" cy="3521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8" name="Google Shape;101;p14">
            <a:extLst>
              <a:ext uri="{FF2B5EF4-FFF2-40B4-BE49-F238E27FC236}">
                <a16:creationId xmlns:a16="http://schemas.microsoft.com/office/drawing/2014/main" id="{FF2453A8-3A09-7840-0C12-1E437A8639BF}"/>
              </a:ext>
            </a:extLst>
          </p:cNvPr>
          <p:cNvSpPr/>
          <p:nvPr/>
        </p:nvSpPr>
        <p:spPr>
          <a:xfrm>
            <a:off x="5016553" y="2181786"/>
            <a:ext cx="154305" cy="2733675"/>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cxnSp>
        <p:nvCxnSpPr>
          <p:cNvPr id="69" name="Google Shape;102;p14">
            <a:extLst>
              <a:ext uri="{FF2B5EF4-FFF2-40B4-BE49-F238E27FC236}">
                <a16:creationId xmlns:a16="http://schemas.microsoft.com/office/drawing/2014/main" id="{20FF8FDF-9166-79A4-4B89-658A09B0CF21}"/>
              </a:ext>
            </a:extLst>
          </p:cNvPr>
          <p:cNvCxnSpPr>
            <a:cxnSpLocks/>
          </p:cNvCxnSpPr>
          <p:nvPr/>
        </p:nvCxnSpPr>
        <p:spPr>
          <a:xfrm>
            <a:off x="1063480" y="2795825"/>
            <a:ext cx="1915894" cy="80"/>
          </a:xfrm>
          <a:prstGeom prst="straightConnector1">
            <a:avLst/>
          </a:prstGeom>
          <a:noFill/>
          <a:ln w="9525" cap="flat" cmpd="sng">
            <a:solidFill>
              <a:schemeClr val="dk2"/>
            </a:solidFill>
            <a:prstDash val="solid"/>
            <a:round/>
            <a:headEnd type="none" w="med" len="med"/>
            <a:tailEnd type="stealth" w="med" len="med"/>
          </a:ln>
        </p:spPr>
      </p:cxnSp>
      <p:cxnSp>
        <p:nvCxnSpPr>
          <p:cNvPr id="74" name="Google Shape;107;p14">
            <a:extLst>
              <a:ext uri="{FF2B5EF4-FFF2-40B4-BE49-F238E27FC236}">
                <a16:creationId xmlns:a16="http://schemas.microsoft.com/office/drawing/2014/main" id="{084FBF78-A4AC-3D58-3281-247E219E0AAD}"/>
              </a:ext>
            </a:extLst>
          </p:cNvPr>
          <p:cNvCxnSpPr>
            <a:cxnSpLocks/>
          </p:cNvCxnSpPr>
          <p:nvPr/>
        </p:nvCxnSpPr>
        <p:spPr>
          <a:xfrm>
            <a:off x="1099048" y="4454329"/>
            <a:ext cx="1897497" cy="0"/>
          </a:xfrm>
          <a:prstGeom prst="straightConnector1">
            <a:avLst/>
          </a:prstGeom>
          <a:noFill/>
          <a:ln w="9525" cap="flat" cmpd="sng">
            <a:solidFill>
              <a:schemeClr val="dk2"/>
            </a:solidFill>
            <a:prstDash val="dash"/>
            <a:round/>
            <a:headEnd type="stealth" w="med" len="med"/>
            <a:tailEnd type="none" w="med" len="med"/>
          </a:ln>
        </p:spPr>
      </p:cxnSp>
      <p:cxnSp>
        <p:nvCxnSpPr>
          <p:cNvPr id="76" name="Google Shape;115;p14">
            <a:extLst>
              <a:ext uri="{FF2B5EF4-FFF2-40B4-BE49-F238E27FC236}">
                <a16:creationId xmlns:a16="http://schemas.microsoft.com/office/drawing/2014/main" id="{7F51B279-B742-6CCE-4B07-DE7EDF00537A}"/>
              </a:ext>
            </a:extLst>
          </p:cNvPr>
          <p:cNvCxnSpPr>
            <a:endCxn id="67" idx="0"/>
          </p:cNvCxnSpPr>
          <p:nvPr/>
        </p:nvCxnSpPr>
        <p:spPr>
          <a:xfrm>
            <a:off x="983835" y="1327355"/>
            <a:ext cx="0" cy="174900"/>
          </a:xfrm>
          <a:prstGeom prst="straightConnector1">
            <a:avLst/>
          </a:prstGeom>
          <a:noFill/>
          <a:ln w="9525" cap="flat" cmpd="sng">
            <a:solidFill>
              <a:schemeClr val="dk2"/>
            </a:solidFill>
            <a:prstDash val="dot"/>
            <a:round/>
            <a:headEnd type="none" w="med" len="med"/>
            <a:tailEnd type="none" w="med" len="med"/>
          </a:ln>
        </p:spPr>
      </p:cxnSp>
      <p:cxnSp>
        <p:nvCxnSpPr>
          <p:cNvPr id="79" name="Google Shape;119;p14">
            <a:extLst>
              <a:ext uri="{FF2B5EF4-FFF2-40B4-BE49-F238E27FC236}">
                <a16:creationId xmlns:a16="http://schemas.microsoft.com/office/drawing/2014/main" id="{59E5F289-6264-FB8F-E5CC-883B1C6B16EE}"/>
              </a:ext>
            </a:extLst>
          </p:cNvPr>
          <p:cNvCxnSpPr>
            <a:stCxn id="66" idx="2"/>
            <a:endCxn id="68" idx="0"/>
          </p:cNvCxnSpPr>
          <p:nvPr/>
        </p:nvCxnSpPr>
        <p:spPr>
          <a:xfrm>
            <a:off x="5093705" y="1429585"/>
            <a:ext cx="1" cy="752201"/>
          </a:xfrm>
          <a:prstGeom prst="straightConnector1">
            <a:avLst/>
          </a:prstGeom>
          <a:noFill/>
          <a:ln w="9525" cap="flat" cmpd="sng">
            <a:solidFill>
              <a:schemeClr val="dk2"/>
            </a:solidFill>
            <a:prstDash val="dot"/>
            <a:round/>
            <a:headEnd type="none" w="med" len="med"/>
            <a:tailEnd type="none" w="med" len="med"/>
          </a:ln>
        </p:spPr>
      </p:cxnSp>
      <p:sp>
        <p:nvSpPr>
          <p:cNvPr id="80" name="Google Shape;121;p14">
            <a:extLst>
              <a:ext uri="{FF2B5EF4-FFF2-40B4-BE49-F238E27FC236}">
                <a16:creationId xmlns:a16="http://schemas.microsoft.com/office/drawing/2014/main" id="{0F087455-56E5-E0D9-965A-EA75B3692A98}"/>
              </a:ext>
            </a:extLst>
          </p:cNvPr>
          <p:cNvSpPr txBox="1"/>
          <p:nvPr/>
        </p:nvSpPr>
        <p:spPr>
          <a:xfrm>
            <a:off x="1153651" y="4402291"/>
            <a:ext cx="1820086" cy="35210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1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availableRoom</a:t>
            </a:r>
          </a:p>
        </p:txBody>
      </p:sp>
      <p:sp>
        <p:nvSpPr>
          <p:cNvPr id="81" name="Google Shape;124;p14">
            <a:extLst>
              <a:ext uri="{FF2B5EF4-FFF2-40B4-BE49-F238E27FC236}">
                <a16:creationId xmlns:a16="http://schemas.microsoft.com/office/drawing/2014/main" id="{DB18C393-EE4D-6C90-DBEA-6EDDC8E0FD25}"/>
              </a:ext>
            </a:extLst>
          </p:cNvPr>
          <p:cNvSpPr txBox="1"/>
          <p:nvPr/>
        </p:nvSpPr>
        <p:spPr>
          <a:xfrm>
            <a:off x="3071397" y="3624920"/>
            <a:ext cx="2043600" cy="304800"/>
          </a:xfrm>
          <a:prstGeom prst="rect">
            <a:avLst/>
          </a:prstGeom>
          <a:noFill/>
          <a:ln>
            <a:noFill/>
          </a:ln>
        </p:spPr>
        <p:txBody>
          <a:bodyPr spcFirstLastPara="1" wrap="square" lIns="91425" tIns="91425" rIns="91425" bIns="91425" anchor="ctr" anchorCtr="0">
            <a:noAutofit/>
          </a:bodyPr>
          <a:lstStyle/>
          <a:p>
            <a:pPr algn="ctr"/>
            <a:r>
              <a:rPr lang="en-US" altLang="en-GB" sz="11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checkAvailability()</a:t>
            </a:r>
          </a:p>
        </p:txBody>
      </p:sp>
      <p:sp>
        <p:nvSpPr>
          <p:cNvPr id="82" name="Google Shape;129;p14">
            <a:extLst>
              <a:ext uri="{FF2B5EF4-FFF2-40B4-BE49-F238E27FC236}">
                <a16:creationId xmlns:a16="http://schemas.microsoft.com/office/drawing/2014/main" id="{B672FEAA-F144-8A20-AA0D-70B2EFFA2B7A}"/>
              </a:ext>
            </a:extLst>
          </p:cNvPr>
          <p:cNvSpPr txBox="1"/>
          <p:nvPr/>
        </p:nvSpPr>
        <p:spPr>
          <a:xfrm>
            <a:off x="130034" y="972297"/>
            <a:ext cx="1706332" cy="30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 Customer</a:t>
            </a:r>
            <a:endParaRPr dirty="0">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sp>
        <p:nvSpPr>
          <p:cNvPr id="83" name="Google Shape;127;p14">
            <a:extLst>
              <a:ext uri="{FF2B5EF4-FFF2-40B4-BE49-F238E27FC236}">
                <a16:creationId xmlns:a16="http://schemas.microsoft.com/office/drawing/2014/main" id="{DEF96B94-2019-3B12-C021-EA34C46738E9}"/>
              </a:ext>
            </a:extLst>
          </p:cNvPr>
          <p:cNvSpPr txBox="1"/>
          <p:nvPr/>
        </p:nvSpPr>
        <p:spPr>
          <a:xfrm>
            <a:off x="1060300" y="2483104"/>
            <a:ext cx="1919074" cy="28143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makepayment</a:t>
            </a:r>
            <a:r>
              <a:rPr lang="en-GB"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a:t>
            </a:r>
          </a:p>
        </p:txBody>
      </p:sp>
      <p:sp>
        <p:nvSpPr>
          <p:cNvPr id="84" name="Google Shape;99;p14">
            <a:extLst>
              <a:ext uri="{FF2B5EF4-FFF2-40B4-BE49-F238E27FC236}">
                <a16:creationId xmlns:a16="http://schemas.microsoft.com/office/drawing/2014/main" id="{B8894F6F-78FA-EE83-BC8C-B525D6122BC9}"/>
              </a:ext>
            </a:extLst>
          </p:cNvPr>
          <p:cNvSpPr/>
          <p:nvPr/>
        </p:nvSpPr>
        <p:spPr>
          <a:xfrm>
            <a:off x="2996545" y="1856575"/>
            <a:ext cx="154305" cy="316738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5" name="Google Shape;95;p14">
            <a:extLst>
              <a:ext uri="{FF2B5EF4-FFF2-40B4-BE49-F238E27FC236}">
                <a16:creationId xmlns:a16="http://schemas.microsoft.com/office/drawing/2014/main" id="{8052A797-7A13-D38E-FFA9-9D3546D6681B}"/>
              </a:ext>
            </a:extLst>
          </p:cNvPr>
          <p:cNvSpPr/>
          <p:nvPr/>
        </p:nvSpPr>
        <p:spPr>
          <a:xfrm>
            <a:off x="2438677" y="992065"/>
            <a:ext cx="1276800" cy="473700"/>
          </a:xfrm>
          <a:prstGeom prst="roundRect">
            <a:avLst>
              <a:gd name="adj" fmla="val 16667"/>
            </a:avLst>
          </a:prstGeom>
          <a:solidFill>
            <a:schemeClr val="accent3">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b="1"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a:t>
            </a:r>
            <a:r>
              <a:rPr lang="en-US" sz="900" b="1"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Payment</a:t>
            </a:r>
            <a:endParaRPr lang="en-US" altLang="en-GB" sz="900" b="1" dirty="0">
              <a:solidFill>
                <a:schemeClr val="dk1"/>
              </a:solidFill>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cxnSp>
        <p:nvCxnSpPr>
          <p:cNvPr id="86" name="Google Shape;117;p14">
            <a:extLst>
              <a:ext uri="{FF2B5EF4-FFF2-40B4-BE49-F238E27FC236}">
                <a16:creationId xmlns:a16="http://schemas.microsoft.com/office/drawing/2014/main" id="{B8EC8292-53CE-465E-DBE3-79047760CFB3}"/>
              </a:ext>
            </a:extLst>
          </p:cNvPr>
          <p:cNvCxnSpPr>
            <a:cxnSpLocks/>
            <a:stCxn id="85" idx="2"/>
          </p:cNvCxnSpPr>
          <p:nvPr/>
        </p:nvCxnSpPr>
        <p:spPr>
          <a:xfrm>
            <a:off x="3077077" y="1465765"/>
            <a:ext cx="11263" cy="387962"/>
          </a:xfrm>
          <a:prstGeom prst="straightConnector1">
            <a:avLst/>
          </a:prstGeom>
          <a:noFill/>
          <a:ln w="9525" cap="flat" cmpd="sng">
            <a:solidFill>
              <a:schemeClr val="dk2"/>
            </a:solidFill>
            <a:prstDash val="dot"/>
            <a:round/>
            <a:headEnd type="none" w="med" len="med"/>
            <a:tailEnd type="none" w="med" len="med"/>
          </a:ln>
        </p:spPr>
      </p:cxnSp>
      <p:cxnSp>
        <p:nvCxnSpPr>
          <p:cNvPr id="87" name="Google Shape;102;p14">
            <a:extLst>
              <a:ext uri="{FF2B5EF4-FFF2-40B4-BE49-F238E27FC236}">
                <a16:creationId xmlns:a16="http://schemas.microsoft.com/office/drawing/2014/main" id="{75A8DBA7-4265-B21F-5B98-1CB34AF35E68}"/>
              </a:ext>
            </a:extLst>
          </p:cNvPr>
          <p:cNvCxnSpPr>
            <a:cxnSpLocks/>
          </p:cNvCxnSpPr>
          <p:nvPr/>
        </p:nvCxnSpPr>
        <p:spPr>
          <a:xfrm>
            <a:off x="3153719" y="2958358"/>
            <a:ext cx="1849257" cy="0"/>
          </a:xfrm>
          <a:prstGeom prst="straightConnector1">
            <a:avLst/>
          </a:prstGeom>
          <a:noFill/>
          <a:ln w="9525" cap="flat" cmpd="sng">
            <a:solidFill>
              <a:schemeClr val="dk2"/>
            </a:solidFill>
            <a:prstDash val="solid"/>
            <a:round/>
            <a:headEnd type="none" w="med" len="med"/>
            <a:tailEnd type="stealth" w="med" len="med"/>
          </a:ln>
        </p:spPr>
      </p:cxnSp>
      <p:sp>
        <p:nvSpPr>
          <p:cNvPr id="90" name="Google Shape;127;p14">
            <a:extLst>
              <a:ext uri="{FF2B5EF4-FFF2-40B4-BE49-F238E27FC236}">
                <a16:creationId xmlns:a16="http://schemas.microsoft.com/office/drawing/2014/main" id="{977C1CB2-5EF1-AEB1-03B1-9B0CF83A2593}"/>
              </a:ext>
            </a:extLst>
          </p:cNvPr>
          <p:cNvSpPr txBox="1"/>
          <p:nvPr/>
        </p:nvSpPr>
        <p:spPr>
          <a:xfrm>
            <a:off x="3133724" y="2663372"/>
            <a:ext cx="1915894" cy="27277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makepayment()</a:t>
            </a:r>
            <a:endParaRPr lang="en-GB"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sp>
        <p:nvSpPr>
          <p:cNvPr id="91" name="TextBox 5">
            <a:extLst>
              <a:ext uri="{FF2B5EF4-FFF2-40B4-BE49-F238E27FC236}">
                <a16:creationId xmlns:a16="http://schemas.microsoft.com/office/drawing/2014/main" id="{D7A209BC-032D-46FA-98F9-D8D499CDC177}"/>
              </a:ext>
            </a:extLst>
          </p:cNvPr>
          <p:cNvSpPr txBox="1"/>
          <p:nvPr/>
        </p:nvSpPr>
        <p:spPr>
          <a:xfrm>
            <a:off x="6512121" y="1440839"/>
            <a:ext cx="2423631" cy="3323987"/>
          </a:xfrm>
          <a:prstGeom prst="rect">
            <a:avLst/>
          </a:prstGeom>
          <a:noFill/>
        </p:spPr>
        <p:txBody>
          <a:bodyPr wrap="square" rtlCol="0">
            <a:spAutoFit/>
          </a:bodyPr>
          <a:lstStyle/>
          <a:p>
            <a:r>
              <a:rPr lang="en-US" sz="1000" b="1" u="sng" dirty="0">
                <a:latin typeface="Times New Roman" panose="02020603050405020304" pitchFamily="18" charset="0"/>
                <a:cs typeface="Times New Roman" panose="02020603050405020304" pitchFamily="18" charset="0"/>
              </a:rPr>
              <a:t>Use Case Scenario:</a:t>
            </a:r>
          </a:p>
          <a:p>
            <a:pPr marL="228600" indent="-228600">
              <a:buFont typeface="+mj-lt"/>
              <a:buAutoNum type="arabicPeriod"/>
            </a:pPr>
            <a:r>
              <a:rPr lang="en-US" sz="1000" dirty="0">
                <a:latin typeface="Times New Roman" panose="02020603050405020304" pitchFamily="18" charset="0"/>
                <a:cs typeface="Times New Roman" panose="02020603050405020304" pitchFamily="18" charset="0"/>
                <a:sym typeface="+mn-ea"/>
              </a:rPr>
              <a:t>In this use case, it begins with a customer initiates a payment process by providing the required amount. The system processes the payment and confirms it to the user. </a:t>
            </a:r>
          </a:p>
          <a:p>
            <a:pPr marL="228600" indent="-228600">
              <a:buFont typeface="+mj-lt"/>
              <a:buAutoNum type="arabicPeriod"/>
            </a:pPr>
            <a:r>
              <a:rPr lang="en-US" sz="1000" dirty="0">
                <a:latin typeface="Times New Roman" panose="02020603050405020304" pitchFamily="18" charset="0"/>
                <a:cs typeface="Times New Roman" panose="02020603050405020304" pitchFamily="18" charset="0"/>
                <a:sym typeface="+mn-ea"/>
              </a:rPr>
              <a:t>Meanwhile, the user also requests to check the availability of rooms for a specific room type and time period.</a:t>
            </a:r>
          </a:p>
          <a:p>
            <a:pPr marL="228600" indent="-228600">
              <a:buFont typeface="+mj-lt"/>
              <a:buAutoNum type="arabicPeriod"/>
            </a:pPr>
            <a:r>
              <a:rPr lang="en-US" sz="1000" dirty="0">
                <a:latin typeface="Times New Roman" panose="02020603050405020304" pitchFamily="18" charset="0"/>
                <a:cs typeface="Times New Roman" panose="02020603050405020304" pitchFamily="18" charset="0"/>
                <a:sym typeface="+mn-ea"/>
              </a:rPr>
              <a:t> The system retrieves the available rooms and provides the information to the user. </a:t>
            </a:r>
          </a:p>
          <a:p>
            <a:pPr marL="228600" indent="-228600">
              <a:buFont typeface="+mj-lt"/>
              <a:buAutoNum type="arabicPeriod"/>
            </a:pPr>
            <a:r>
              <a:rPr lang="en-US" sz="1000" dirty="0">
                <a:latin typeface="Times New Roman" panose="02020603050405020304" pitchFamily="18" charset="0"/>
                <a:cs typeface="Times New Roman" panose="02020603050405020304" pitchFamily="18" charset="0"/>
                <a:sym typeface="+mn-ea"/>
              </a:rPr>
              <a:t>Subsequently, the user further queries for available rooms of a specific type and time period. </a:t>
            </a:r>
          </a:p>
          <a:p>
            <a:pPr marL="228600" indent="-228600">
              <a:buFont typeface="+mj-lt"/>
              <a:buAutoNum type="arabicPeriod"/>
            </a:pPr>
            <a:r>
              <a:rPr lang="en-US" sz="1000" dirty="0">
                <a:latin typeface="Times New Roman" panose="02020603050405020304" pitchFamily="18" charset="0"/>
                <a:cs typeface="Times New Roman" panose="02020603050405020304" pitchFamily="18" charset="0"/>
                <a:sym typeface="+mn-ea"/>
              </a:rPr>
              <a:t>This succinct scenario encapsulates the interactions between the user and the system for payment processing, room availability checking, and booking details retrieval.</a:t>
            </a:r>
          </a:p>
          <a:p>
            <a:pPr marL="228600" indent="-228600">
              <a:buFont typeface="+mj-lt"/>
              <a:buAutoNum type="arabicPeriod"/>
            </a:pPr>
            <a:r>
              <a:rPr lang="en-US" sz="1000" dirty="0">
                <a:latin typeface="Times New Roman" panose="02020603050405020304" pitchFamily="18" charset="0"/>
                <a:cs typeface="Times New Roman" panose="02020603050405020304" pitchFamily="18" charset="0"/>
                <a:sym typeface="+mn-ea"/>
              </a:rPr>
              <a:t>The Use Case ends.</a:t>
            </a:r>
            <a:endParaRPr lang="en-US" sz="1000" dirty="0">
              <a:latin typeface="Times New Roman" panose="02020603050405020304" pitchFamily="18" charset="0"/>
              <a:cs typeface="Times New Roman" panose="02020603050405020304" pitchFamily="18" charset="0"/>
            </a:endParaRPr>
          </a:p>
        </p:txBody>
      </p:sp>
      <p:cxnSp>
        <p:nvCxnSpPr>
          <p:cNvPr id="92" name="Google Shape;71;p13">
            <a:extLst>
              <a:ext uri="{FF2B5EF4-FFF2-40B4-BE49-F238E27FC236}">
                <a16:creationId xmlns:a16="http://schemas.microsoft.com/office/drawing/2014/main" id="{3FF5F5E4-EB89-A3D2-B675-B6DEF2499126}"/>
              </a:ext>
            </a:extLst>
          </p:cNvPr>
          <p:cNvCxnSpPr/>
          <p:nvPr/>
        </p:nvCxnSpPr>
        <p:spPr>
          <a:xfrm flipH="1">
            <a:off x="983675" y="4979505"/>
            <a:ext cx="2700" cy="164100"/>
          </a:xfrm>
          <a:prstGeom prst="straightConnector1">
            <a:avLst/>
          </a:prstGeom>
          <a:noFill/>
          <a:ln w="9525" cap="flat" cmpd="sng">
            <a:solidFill>
              <a:schemeClr val="dk2"/>
            </a:solidFill>
            <a:prstDash val="dot"/>
            <a:round/>
            <a:headEnd type="none" w="med" len="med"/>
            <a:tailEnd type="none" w="med" len="med"/>
          </a:ln>
        </p:spPr>
      </p:cxnSp>
      <p:cxnSp>
        <p:nvCxnSpPr>
          <p:cNvPr id="93" name="Google Shape;71;p13">
            <a:extLst>
              <a:ext uri="{FF2B5EF4-FFF2-40B4-BE49-F238E27FC236}">
                <a16:creationId xmlns:a16="http://schemas.microsoft.com/office/drawing/2014/main" id="{1C880D2D-89C5-F9BA-D07E-079D9815C490}"/>
              </a:ext>
            </a:extLst>
          </p:cNvPr>
          <p:cNvCxnSpPr/>
          <p:nvPr/>
        </p:nvCxnSpPr>
        <p:spPr>
          <a:xfrm flipH="1">
            <a:off x="3215700" y="5023955"/>
            <a:ext cx="2700" cy="164100"/>
          </a:xfrm>
          <a:prstGeom prst="straightConnector1">
            <a:avLst/>
          </a:prstGeom>
          <a:noFill/>
          <a:ln w="9525" cap="flat" cmpd="sng">
            <a:solidFill>
              <a:schemeClr val="dk2"/>
            </a:solidFill>
            <a:prstDash val="dot"/>
            <a:round/>
            <a:headEnd type="none" w="med" len="med"/>
            <a:tailEnd type="none" w="med" len="med"/>
          </a:ln>
        </p:spPr>
      </p:cxnSp>
      <p:cxnSp>
        <p:nvCxnSpPr>
          <p:cNvPr id="94" name="Google Shape;71;p13">
            <a:extLst>
              <a:ext uri="{FF2B5EF4-FFF2-40B4-BE49-F238E27FC236}">
                <a16:creationId xmlns:a16="http://schemas.microsoft.com/office/drawing/2014/main" id="{A95EE36E-C9D5-18F3-73B5-1DBA7DB2805B}"/>
              </a:ext>
            </a:extLst>
          </p:cNvPr>
          <p:cNvCxnSpPr>
            <a:stCxn id="68" idx="2"/>
          </p:cNvCxnSpPr>
          <p:nvPr/>
        </p:nvCxnSpPr>
        <p:spPr>
          <a:xfrm>
            <a:off x="5094023" y="4915461"/>
            <a:ext cx="0" cy="234315"/>
          </a:xfrm>
          <a:prstGeom prst="straightConnector1">
            <a:avLst/>
          </a:prstGeom>
          <a:noFill/>
          <a:ln w="9525" cap="flat" cmpd="sng">
            <a:solidFill>
              <a:schemeClr val="dk2"/>
            </a:solidFill>
            <a:prstDash val="dot"/>
            <a:round/>
            <a:headEnd type="none" w="med" len="med"/>
            <a:tailEnd type="none" w="med" len="med"/>
          </a:ln>
        </p:spPr>
      </p:cxnSp>
      <p:pic>
        <p:nvPicPr>
          <p:cNvPr id="95" name="Google Shape;128;p14">
            <a:extLst>
              <a:ext uri="{FF2B5EF4-FFF2-40B4-BE49-F238E27FC236}">
                <a16:creationId xmlns:a16="http://schemas.microsoft.com/office/drawing/2014/main" id="{16F646D0-A1FD-B7B7-CD86-CFA6D057C3AF}"/>
              </a:ext>
            </a:extLst>
          </p:cNvPr>
          <p:cNvPicPr preferRelativeResize="0"/>
          <p:nvPr/>
        </p:nvPicPr>
        <p:blipFill>
          <a:blip r:embed="rId3"/>
          <a:stretch>
            <a:fillRect/>
          </a:stretch>
        </p:blipFill>
        <p:spPr>
          <a:xfrm>
            <a:off x="711469" y="374380"/>
            <a:ext cx="558165" cy="561340"/>
          </a:xfrm>
          <a:prstGeom prst="rect">
            <a:avLst/>
          </a:prstGeom>
          <a:ln/>
          <a:effectLst>
            <a:glow rad="101600">
              <a:srgbClr val="00B050">
                <a:alpha val="40000"/>
              </a:srgb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pic>
      <p:sp>
        <p:nvSpPr>
          <p:cNvPr id="6" name="Google Shape;121;p14">
            <a:extLst>
              <a:ext uri="{FF2B5EF4-FFF2-40B4-BE49-F238E27FC236}">
                <a16:creationId xmlns:a16="http://schemas.microsoft.com/office/drawing/2014/main" id="{86146A43-9531-8600-F90D-427DB69AB780}"/>
              </a:ext>
            </a:extLst>
          </p:cNvPr>
          <p:cNvSpPr txBox="1"/>
          <p:nvPr/>
        </p:nvSpPr>
        <p:spPr>
          <a:xfrm>
            <a:off x="3133640" y="4110382"/>
            <a:ext cx="1820086" cy="35210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1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getAvailableRoom()</a:t>
            </a:r>
          </a:p>
        </p:txBody>
      </p:sp>
      <p:cxnSp>
        <p:nvCxnSpPr>
          <p:cNvPr id="2" name="Google Shape;107;p14">
            <a:extLst>
              <a:ext uri="{FF2B5EF4-FFF2-40B4-BE49-F238E27FC236}">
                <a16:creationId xmlns:a16="http://schemas.microsoft.com/office/drawing/2014/main" id="{16F4B47D-DF3E-30DF-9A07-30023F510657}"/>
              </a:ext>
            </a:extLst>
          </p:cNvPr>
          <p:cNvCxnSpPr>
            <a:cxnSpLocks/>
          </p:cNvCxnSpPr>
          <p:nvPr/>
        </p:nvCxnSpPr>
        <p:spPr>
          <a:xfrm>
            <a:off x="1099048" y="3856215"/>
            <a:ext cx="1897497" cy="0"/>
          </a:xfrm>
          <a:prstGeom prst="straightConnector1">
            <a:avLst/>
          </a:prstGeom>
          <a:noFill/>
          <a:ln w="9525" cap="flat" cmpd="sng">
            <a:solidFill>
              <a:schemeClr val="dk2"/>
            </a:solidFill>
            <a:prstDash val="dash"/>
            <a:round/>
            <a:headEnd type="stealth" w="med" len="med"/>
            <a:tailEnd type="none" w="med" len="med"/>
          </a:ln>
        </p:spPr>
      </p:cxnSp>
      <p:cxnSp>
        <p:nvCxnSpPr>
          <p:cNvPr id="3" name="Google Shape;107;p14">
            <a:extLst>
              <a:ext uri="{FF2B5EF4-FFF2-40B4-BE49-F238E27FC236}">
                <a16:creationId xmlns:a16="http://schemas.microsoft.com/office/drawing/2014/main" id="{74C4FAB3-53CD-A82A-C577-1E34193087A1}"/>
              </a:ext>
            </a:extLst>
          </p:cNvPr>
          <p:cNvCxnSpPr>
            <a:cxnSpLocks/>
          </p:cNvCxnSpPr>
          <p:nvPr/>
        </p:nvCxnSpPr>
        <p:spPr>
          <a:xfrm>
            <a:off x="1099047" y="4914960"/>
            <a:ext cx="1897497" cy="0"/>
          </a:xfrm>
          <a:prstGeom prst="straightConnector1">
            <a:avLst/>
          </a:prstGeom>
          <a:noFill/>
          <a:ln w="9525" cap="flat" cmpd="sng">
            <a:solidFill>
              <a:schemeClr val="dk2"/>
            </a:solidFill>
            <a:prstDash val="dash"/>
            <a:round/>
            <a:headEnd type="stealth" w="med" len="med"/>
            <a:tailEnd type="none" w="med" len="med"/>
          </a:ln>
        </p:spPr>
      </p:cxnSp>
      <p:sp>
        <p:nvSpPr>
          <p:cNvPr id="4" name="TextBox 3">
            <a:extLst>
              <a:ext uri="{FF2B5EF4-FFF2-40B4-BE49-F238E27FC236}">
                <a16:creationId xmlns:a16="http://schemas.microsoft.com/office/drawing/2014/main" id="{2722B1C8-424F-2C0D-C422-925014974C40}"/>
              </a:ext>
            </a:extLst>
          </p:cNvPr>
          <p:cNvSpPr txBox="1"/>
          <p:nvPr/>
        </p:nvSpPr>
        <p:spPr>
          <a:xfrm>
            <a:off x="1563350" y="3829824"/>
            <a:ext cx="1035861"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availableRoom</a:t>
            </a:r>
          </a:p>
        </p:txBody>
      </p:sp>
      <p:cxnSp>
        <p:nvCxnSpPr>
          <p:cNvPr id="5" name="Google Shape;107;p14">
            <a:extLst>
              <a:ext uri="{FF2B5EF4-FFF2-40B4-BE49-F238E27FC236}">
                <a16:creationId xmlns:a16="http://schemas.microsoft.com/office/drawing/2014/main" id="{C7505BF4-330F-0506-7F9E-AC89B871F986}"/>
              </a:ext>
            </a:extLst>
          </p:cNvPr>
          <p:cNvCxnSpPr>
            <a:cxnSpLocks/>
          </p:cNvCxnSpPr>
          <p:nvPr/>
        </p:nvCxnSpPr>
        <p:spPr>
          <a:xfrm>
            <a:off x="3152121" y="3130069"/>
            <a:ext cx="1897497" cy="0"/>
          </a:xfrm>
          <a:prstGeom prst="straightConnector1">
            <a:avLst/>
          </a:prstGeom>
          <a:noFill/>
          <a:ln w="9525" cap="flat" cmpd="sng">
            <a:solidFill>
              <a:schemeClr val="dk2"/>
            </a:solidFill>
            <a:prstDash val="dash"/>
            <a:round/>
            <a:headEnd type="stealth" w="med" len="med"/>
            <a:tailEnd type="none" w="med" len="med"/>
          </a:ln>
        </p:spPr>
      </p:cxnSp>
      <p:cxnSp>
        <p:nvCxnSpPr>
          <p:cNvPr id="7" name="Google Shape;107;p14">
            <a:extLst>
              <a:ext uri="{FF2B5EF4-FFF2-40B4-BE49-F238E27FC236}">
                <a16:creationId xmlns:a16="http://schemas.microsoft.com/office/drawing/2014/main" id="{E373B75C-3500-E32F-E3FB-6934939F3475}"/>
              </a:ext>
            </a:extLst>
          </p:cNvPr>
          <p:cNvCxnSpPr>
            <a:cxnSpLocks/>
          </p:cNvCxnSpPr>
          <p:nvPr/>
        </p:nvCxnSpPr>
        <p:spPr>
          <a:xfrm>
            <a:off x="1081877" y="3130069"/>
            <a:ext cx="1897497" cy="0"/>
          </a:xfrm>
          <a:prstGeom prst="straightConnector1">
            <a:avLst/>
          </a:prstGeom>
          <a:noFill/>
          <a:ln w="9525" cap="flat" cmpd="sng">
            <a:solidFill>
              <a:schemeClr val="dk2"/>
            </a:solidFill>
            <a:prstDash val="dash"/>
            <a:round/>
            <a:headEnd type="stealth" w="med" len="med"/>
            <a:tailEnd type="none" w="med" len="med"/>
          </a:ln>
        </p:spPr>
      </p:cxnSp>
      <p:sp>
        <p:nvSpPr>
          <p:cNvPr id="9" name="TextBox 8">
            <a:extLst>
              <a:ext uri="{FF2B5EF4-FFF2-40B4-BE49-F238E27FC236}">
                <a16:creationId xmlns:a16="http://schemas.microsoft.com/office/drawing/2014/main" id="{7A959C53-717E-0A59-0B33-C43E6345B3C4}"/>
              </a:ext>
            </a:extLst>
          </p:cNvPr>
          <p:cNvSpPr txBox="1"/>
          <p:nvPr/>
        </p:nvSpPr>
        <p:spPr>
          <a:xfrm>
            <a:off x="1729339" y="3103519"/>
            <a:ext cx="4676930" cy="276999"/>
          </a:xfrm>
          <a:prstGeom prst="rect">
            <a:avLst/>
          </a:prstGeom>
          <a:noFill/>
        </p:spPr>
        <p:txBody>
          <a:bodyPr wrap="square">
            <a:spAutoFit/>
          </a:bodyPr>
          <a:lstStyle/>
          <a:p>
            <a:pPr algn="ctr"/>
            <a:r>
              <a:rPr lang="en-US" altLang="en-GB"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payment confirmation</a:t>
            </a:r>
          </a:p>
        </p:txBody>
      </p:sp>
      <p:sp>
        <p:nvSpPr>
          <p:cNvPr id="10" name="TextBox 9">
            <a:extLst>
              <a:ext uri="{FF2B5EF4-FFF2-40B4-BE49-F238E27FC236}">
                <a16:creationId xmlns:a16="http://schemas.microsoft.com/office/drawing/2014/main" id="{DB922060-FFD1-5C37-23DA-B7B22DC859A5}"/>
              </a:ext>
            </a:extLst>
          </p:cNvPr>
          <p:cNvSpPr txBox="1"/>
          <p:nvPr/>
        </p:nvSpPr>
        <p:spPr>
          <a:xfrm>
            <a:off x="-203293" y="3143525"/>
            <a:ext cx="4676930" cy="276999"/>
          </a:xfrm>
          <a:prstGeom prst="rect">
            <a:avLst/>
          </a:prstGeom>
          <a:noFill/>
        </p:spPr>
        <p:txBody>
          <a:bodyPr wrap="square">
            <a:spAutoFit/>
          </a:bodyPr>
          <a:lstStyle/>
          <a:p>
            <a:pPr algn="ctr"/>
            <a:r>
              <a:rPr lang="en-US" altLang="en-GB"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payment confirmation</a:t>
            </a:r>
          </a:p>
        </p:txBody>
      </p:sp>
      <p:cxnSp>
        <p:nvCxnSpPr>
          <p:cNvPr id="11" name="Google Shape;102;p14">
            <a:extLst>
              <a:ext uri="{FF2B5EF4-FFF2-40B4-BE49-F238E27FC236}">
                <a16:creationId xmlns:a16="http://schemas.microsoft.com/office/drawing/2014/main" id="{591B94A6-EBCD-427B-F7F2-99622D0F4BA9}"/>
              </a:ext>
            </a:extLst>
          </p:cNvPr>
          <p:cNvCxnSpPr>
            <a:cxnSpLocks/>
          </p:cNvCxnSpPr>
          <p:nvPr/>
        </p:nvCxnSpPr>
        <p:spPr>
          <a:xfrm>
            <a:off x="3143175" y="3624920"/>
            <a:ext cx="1849257" cy="0"/>
          </a:xfrm>
          <a:prstGeom prst="straightConnector1">
            <a:avLst/>
          </a:prstGeom>
          <a:noFill/>
          <a:ln w="9525" cap="flat" cmpd="sng">
            <a:solidFill>
              <a:schemeClr val="dk2"/>
            </a:solidFill>
            <a:prstDash val="solid"/>
            <a:round/>
            <a:headEnd type="none" w="med" len="med"/>
            <a:tailEnd type="stealth" w="med" len="med"/>
          </a:ln>
        </p:spPr>
      </p:cxnSp>
      <p:cxnSp>
        <p:nvCxnSpPr>
          <p:cNvPr id="12" name="Google Shape;102;p14">
            <a:extLst>
              <a:ext uri="{FF2B5EF4-FFF2-40B4-BE49-F238E27FC236}">
                <a16:creationId xmlns:a16="http://schemas.microsoft.com/office/drawing/2014/main" id="{39289863-48B6-06CD-E736-ABEA188BE2E1}"/>
              </a:ext>
            </a:extLst>
          </p:cNvPr>
          <p:cNvCxnSpPr>
            <a:cxnSpLocks/>
          </p:cNvCxnSpPr>
          <p:nvPr/>
        </p:nvCxnSpPr>
        <p:spPr>
          <a:xfrm>
            <a:off x="3153718" y="4149273"/>
            <a:ext cx="1849257" cy="0"/>
          </a:xfrm>
          <a:prstGeom prst="straightConnector1">
            <a:avLst/>
          </a:prstGeom>
          <a:noFill/>
          <a:ln w="9525" cap="flat" cmpd="sng">
            <a:solidFill>
              <a:schemeClr val="dk2"/>
            </a:solidFill>
            <a:prstDash val="solid"/>
            <a:round/>
            <a:headEnd type="none" w="med" len="med"/>
            <a:tailEnd type="stealth" w="med" len="med"/>
          </a:ln>
        </p:spPr>
      </p:cxnSp>
      <p:cxnSp>
        <p:nvCxnSpPr>
          <p:cNvPr id="13" name="Google Shape;102;p14">
            <a:extLst>
              <a:ext uri="{FF2B5EF4-FFF2-40B4-BE49-F238E27FC236}">
                <a16:creationId xmlns:a16="http://schemas.microsoft.com/office/drawing/2014/main" id="{73ECDAED-13E8-9DC0-52D1-E3779FBCF0F7}"/>
              </a:ext>
            </a:extLst>
          </p:cNvPr>
          <p:cNvCxnSpPr>
            <a:cxnSpLocks/>
          </p:cNvCxnSpPr>
          <p:nvPr/>
        </p:nvCxnSpPr>
        <p:spPr>
          <a:xfrm>
            <a:off x="3143174" y="4653942"/>
            <a:ext cx="1849257" cy="0"/>
          </a:xfrm>
          <a:prstGeom prst="straightConnector1">
            <a:avLst/>
          </a:prstGeom>
          <a:noFill/>
          <a:ln w="9525" cap="flat" cmpd="sng">
            <a:solidFill>
              <a:schemeClr val="dk2"/>
            </a:solidFill>
            <a:prstDash val="solid"/>
            <a:round/>
            <a:headEnd type="none" w="med" len="med"/>
            <a:tailEnd type="stealth" w="med" len="med"/>
          </a:ln>
        </p:spPr>
      </p:cxnSp>
      <p:sp>
        <p:nvSpPr>
          <p:cNvPr id="15" name="TextBox 14">
            <a:extLst>
              <a:ext uri="{FF2B5EF4-FFF2-40B4-BE49-F238E27FC236}">
                <a16:creationId xmlns:a16="http://schemas.microsoft.com/office/drawing/2014/main" id="{D89FD203-C895-C9C9-B6CA-2689A18983FB}"/>
              </a:ext>
            </a:extLst>
          </p:cNvPr>
          <p:cNvSpPr txBox="1"/>
          <p:nvPr/>
        </p:nvSpPr>
        <p:spPr>
          <a:xfrm>
            <a:off x="1728816" y="4661960"/>
            <a:ext cx="4778114" cy="276999"/>
          </a:xfrm>
          <a:prstGeom prst="rect">
            <a:avLst/>
          </a:prstGeom>
          <a:noFill/>
        </p:spPr>
        <p:txBody>
          <a:bodyPr wrap="square">
            <a:spAutoFit/>
          </a:bodyPr>
          <a:lstStyle/>
          <a:p>
            <a:pPr marL="0" lvl="0" indent="0" algn="ctr" rtl="0">
              <a:spcBef>
                <a:spcPts val="0"/>
              </a:spcBef>
              <a:spcAft>
                <a:spcPts val="0"/>
              </a:spcAft>
              <a:buNone/>
            </a:pPr>
            <a:r>
              <a:rPr lang="en-US" altLang="en-GB"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getBookingDetails()</a:t>
            </a:r>
          </a:p>
        </p:txBody>
      </p:sp>
      <p:sp>
        <p:nvSpPr>
          <p:cNvPr id="17" name="TextBox 16">
            <a:extLst>
              <a:ext uri="{FF2B5EF4-FFF2-40B4-BE49-F238E27FC236}">
                <a16:creationId xmlns:a16="http://schemas.microsoft.com/office/drawing/2014/main" id="{178FD349-FCAB-AF95-4C67-3460CAB0A2C7}"/>
              </a:ext>
            </a:extLst>
          </p:cNvPr>
          <p:cNvSpPr txBox="1"/>
          <p:nvPr/>
        </p:nvSpPr>
        <p:spPr>
          <a:xfrm>
            <a:off x="-253885" y="4888303"/>
            <a:ext cx="4778114" cy="261610"/>
          </a:xfrm>
          <a:prstGeom prst="rect">
            <a:avLst/>
          </a:prstGeom>
          <a:noFill/>
        </p:spPr>
        <p:txBody>
          <a:bodyPr wrap="square">
            <a:spAutoFit/>
          </a:bodyPr>
          <a:lstStyle/>
          <a:p>
            <a:pPr marL="0" lvl="0" indent="0" algn="ctr" rtl="0">
              <a:spcBef>
                <a:spcPts val="0"/>
              </a:spcBef>
              <a:spcAft>
                <a:spcPts val="0"/>
              </a:spcAft>
              <a:buNone/>
            </a:pPr>
            <a:r>
              <a:rPr lang="en-US" altLang="en-GB" sz="11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deactivate bookings</a:t>
            </a:r>
            <a:endParaRPr lang="en-US" altLang="en-GB" sz="1400" dirty="0">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8846</TotalTime>
  <Words>554</Words>
  <Application>Microsoft Office PowerPoint</Application>
  <PresentationFormat>On-screen Show (16:9)</PresentationFormat>
  <Paragraphs>85</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Times New Roman</vt:lpstr>
      <vt:lpstr>Simple Light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Pariva</dc:creator>
  <cp:lastModifiedBy>pariva dhir</cp:lastModifiedBy>
  <cp:revision>130</cp:revision>
  <dcterms:modified xsi:type="dcterms:W3CDTF">2024-04-17T13:34:56Z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3fd474-4f3c-44ed-88fb-5cc4bd2471bf_Enabled">
    <vt:lpwstr>true</vt:lpwstr>
  </property>
  <property fmtid="{D5CDD505-2E9C-101B-9397-08002B2CF9AE}" pid="3" name="MSIP_Label_a73fd474-4f3c-44ed-88fb-5cc4bd2471bf_SetDate">
    <vt:lpwstr>2024-03-23T17:08:40Z</vt:lpwstr>
  </property>
  <property fmtid="{D5CDD505-2E9C-101B-9397-08002B2CF9AE}" pid="4" name="MSIP_Label_a73fd474-4f3c-44ed-88fb-5cc4bd2471bf_Method">
    <vt:lpwstr>Standard</vt:lpwstr>
  </property>
  <property fmtid="{D5CDD505-2E9C-101B-9397-08002B2CF9AE}" pid="5" name="MSIP_Label_a73fd474-4f3c-44ed-88fb-5cc4bd2471bf_Name">
    <vt:lpwstr>defa4170-0d19-0005-0004-bc88714345d2</vt:lpwstr>
  </property>
  <property fmtid="{D5CDD505-2E9C-101B-9397-08002B2CF9AE}" pid="6" name="MSIP_Label_a73fd474-4f3c-44ed-88fb-5cc4bd2471bf_SiteId">
    <vt:lpwstr>8d1a69ec-03b5-4345-ae21-dad112f5fb4f</vt:lpwstr>
  </property>
  <property fmtid="{D5CDD505-2E9C-101B-9397-08002B2CF9AE}" pid="7" name="MSIP_Label_a73fd474-4f3c-44ed-88fb-5cc4bd2471bf_ActionId">
    <vt:lpwstr>1a5dbe4b-7d1b-48d1-864f-3313da9bf673</vt:lpwstr>
  </property>
  <property fmtid="{D5CDD505-2E9C-101B-9397-08002B2CF9AE}" pid="8" name="MSIP_Label_a73fd474-4f3c-44ed-88fb-5cc4bd2471bf_ContentBits">
    <vt:lpwstr>0</vt:lpwstr>
  </property>
</Properties>
</file>