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0" r:id="rId3"/>
    <p:sldId id="259" r:id="rId4"/>
    <p:sldId id="278" r:id="rId5"/>
    <p:sldId id="260" r:id="rId6"/>
    <p:sldId id="261" r:id="rId7"/>
    <p:sldId id="279" r:id="rId8"/>
    <p:sldId id="263" r:id="rId9"/>
    <p:sldId id="257" r:id="rId10"/>
    <p:sldId id="262" r:id="rId11"/>
    <p:sldId id="280" r:id="rId12"/>
    <p:sldId id="271" r:id="rId13"/>
    <p:sldId id="258" r:id="rId14"/>
    <p:sldId id="274" r:id="rId15"/>
    <p:sldId id="273" r:id="rId16"/>
    <p:sldId id="272" r:id="rId17"/>
    <p:sldId id="276" r:id="rId18"/>
    <p:sldId id="264" r:id="rId19"/>
    <p:sldId id="268" r:id="rId2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945E03-9EC1-4349-B23C-B325B3A2A5D5}">
  <a:tblStyle styleId="{A6945E03-9EC1-4349-B23C-B325B3A2A5D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14869ee1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14869ee1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3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4869ee1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14869ee1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5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0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9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4869ee1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14869ee1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55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4869ee1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14869ee1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0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14869ee1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14869ee1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14869ee1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14869ee1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8d5047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18d5047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8d5047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18d5047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8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18d5047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818d5047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14869ee1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14869ee1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14869ee1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14869ee1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96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4869ee1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14869ee1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4869ee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4869ee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14869ee1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14869ee1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243262" y="3386138"/>
            <a:ext cx="5781119" cy="175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Jinit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Dipesh Desai                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Alsten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Vaz                        (Project Manager)     </a:t>
            </a:r>
            <a:b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 Sourav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Kasula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Anil Kumble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Bethapudi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(Project Owner)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Amir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Zakik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Pankti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Alpesh Desai          (Business Analyst)</a:t>
            </a:r>
            <a:b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Huzefa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Sadikot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Jayesh Lad                        (Lead Developer)</a:t>
            </a:r>
            <a:b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Niyati Trivedi                       Anudeep Reddy Suram     (Developer)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Yakshita Rakholiya              Venkata Sai Kunduru        (Lead DBA)</a:t>
            </a:r>
            <a:b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Fnu Pariva                            Chinmay Deshpande          (QA Analyst)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Bansariben Sorathiya           Vatsalkumar Balar             (Software Tester)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5B7DF-01A8-7B8A-9330-B36A709AD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" t="1" b="-192"/>
          <a:stretch/>
        </p:blipFill>
        <p:spPr>
          <a:xfrm>
            <a:off x="35719" y="414244"/>
            <a:ext cx="4664869" cy="25908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627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RTM- planning (S1,S2, S3)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 dirty="0"/>
              <a:t>(Presented by Huzefa Sadikot)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CA15C-630D-74E4-320A-EDA3E68D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RCT –Planning (S1,S2,S3)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 dirty="0"/>
              <a:t>(Presented by Niyati Trivedi)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CEC58-86F7-78CC-0E53-CE5AAD90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164"/>
            <a:ext cx="9144000" cy="38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105128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Activity Diagram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 dirty="0"/>
              <a:t>(Presented by </a:t>
            </a:r>
            <a:r>
              <a:rPr lang="en" sz="1600" dirty="0"/>
              <a:t>Chinmay Deshpande</a:t>
            </a:r>
            <a:r>
              <a:rPr lang="en" sz="1688" dirty="0"/>
              <a:t>)</a:t>
            </a:r>
            <a:endParaRPr sz="1688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E77D0-A021-F87F-DDA6-97860449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1"/>
            <a:ext cx="9144000" cy="42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 Down Chart- Sprint 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 dirty="0"/>
              <a:t>(Presented by </a:t>
            </a:r>
            <a:r>
              <a:rPr lang="en" sz="1800" dirty="0"/>
              <a:t>Venkata Sai Kunduru</a:t>
            </a:r>
            <a:r>
              <a:rPr lang="en" sz="1688" dirty="0"/>
              <a:t>  )</a:t>
            </a:r>
            <a:endParaRPr sz="1688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1B5F9-6DEF-A98F-9499-4E31356E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3495"/>
            <a:ext cx="9144001" cy="3970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 Down Chart- Sprint 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 dirty="0"/>
              <a:t>(Presented by </a:t>
            </a:r>
            <a:r>
              <a:rPr lang="en" sz="1800" dirty="0"/>
              <a:t>Anil Kumble Bethapudi</a:t>
            </a:r>
            <a:r>
              <a:rPr lang="en" sz="1688" dirty="0"/>
              <a:t>)</a:t>
            </a:r>
            <a:endParaRPr sz="1688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7AAD8-3C2E-F358-6191-734152C9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993"/>
            <a:ext cx="9144000" cy="38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 Down Chart- Sprint 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 dirty="0"/>
              <a:t>(Presented by Vatsalkumar Balar)</a:t>
            </a:r>
            <a:endParaRPr sz="1688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26B5F-38EB-EC04-5823-A6153DDF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805"/>
            <a:ext cx="9144000" cy="35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49175" y="67652"/>
            <a:ext cx="8520600" cy="37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ER Diagrams- Conceptual (Presented by Shiva Sourav Kasula)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1B34D-9122-7FAF-2232-9E82BFFF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111"/>
            <a:ext cx="9144000" cy="45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3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164892"/>
            <a:ext cx="8520600" cy="37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Diagrams- Logical (Presented by Jayesh Lad)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D9368-56F0-5A27-6C89-7D59C5A6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557"/>
            <a:ext cx="9144000" cy="44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51764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Jenkins Progress Report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 dirty="0"/>
              <a:t>(Presented by Alsten Vaz 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EDBEE-A9F0-3509-C3DF-17A96F7C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004"/>
            <a:ext cx="9144000" cy="44442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2758150" y="1589575"/>
            <a:ext cx="38946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dirty="0"/>
              <a:t>Thank You</a:t>
            </a:r>
            <a:endParaRPr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8D975-FC37-BDDD-317D-A20427A7C72F}"/>
              </a:ext>
            </a:extLst>
          </p:cNvPr>
          <p:cNvSpPr txBox="1"/>
          <p:nvPr/>
        </p:nvSpPr>
        <p:spPr>
          <a:xfrm>
            <a:off x="6720206" y="3533692"/>
            <a:ext cx="22663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1"/>
                </a:solidFill>
              </a:rPr>
              <a:t>From:- </a:t>
            </a:r>
          </a:p>
          <a:p>
            <a:endParaRPr lang="en" sz="2000" b="1" dirty="0">
              <a:solidFill>
                <a:schemeClr val="bg1"/>
              </a:solidFill>
            </a:endParaRPr>
          </a:p>
          <a:p>
            <a:r>
              <a:rPr lang="en" sz="2000" b="1" dirty="0">
                <a:solidFill>
                  <a:schemeClr val="bg1"/>
                </a:solidFill>
              </a:rPr>
              <a:t>Team 2(Bargain Hunter)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48C3-074F-25BD-CC62-FFC349B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4" y="309079"/>
            <a:ext cx="5334900" cy="42050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B11A-57D6-7D8D-8943-B62A74AE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24" y="729582"/>
            <a:ext cx="6308632" cy="4314608"/>
          </a:xfrm>
        </p:spPr>
        <p:txBody>
          <a:bodyPr>
            <a:normAutofit/>
          </a:bodyPr>
          <a:lstStyle/>
          <a:p>
            <a:r>
              <a:rPr lang="en-IN" sz="1400" dirty="0"/>
              <a:t> </a:t>
            </a:r>
            <a:r>
              <a:rPr lang="en-IN" sz="1800" dirty="0">
                <a:solidFill>
                  <a:schemeClr val="bg1"/>
                </a:solidFill>
              </a:rPr>
              <a:t>BRM Diagram, SIPOC, User Roles</a:t>
            </a:r>
          </a:p>
          <a:p>
            <a:r>
              <a:rPr lang="en-IN" sz="1800" dirty="0">
                <a:solidFill>
                  <a:schemeClr val="bg1"/>
                </a:solidFill>
              </a:rPr>
              <a:t> Context Diagram, System Interface Table</a:t>
            </a:r>
          </a:p>
          <a:p>
            <a:r>
              <a:rPr lang="en-IN" sz="1800" dirty="0">
                <a:solidFill>
                  <a:schemeClr val="bg1"/>
                </a:solidFill>
              </a:rPr>
              <a:t> User Stories with columns “Constraints”, “Exceptions”</a:t>
            </a:r>
          </a:p>
          <a:p>
            <a:r>
              <a:rPr lang="en-IN" sz="1800" dirty="0">
                <a:solidFill>
                  <a:schemeClr val="bg1"/>
                </a:solidFill>
              </a:rPr>
              <a:t> RoadMap (S1,S2,S3)</a:t>
            </a:r>
          </a:p>
          <a:p>
            <a:r>
              <a:rPr lang="en-IN" sz="1800" dirty="0">
                <a:solidFill>
                  <a:schemeClr val="bg1"/>
                </a:solidFill>
              </a:rPr>
              <a:t> RTM, RCT –Planning (S1,S2,S3)</a:t>
            </a:r>
          </a:p>
          <a:p>
            <a:r>
              <a:rPr lang="en-IN" sz="1800" dirty="0">
                <a:solidFill>
                  <a:schemeClr val="bg1"/>
                </a:solidFill>
              </a:rPr>
              <a:t> UML Activity Diagram</a:t>
            </a:r>
          </a:p>
          <a:p>
            <a:r>
              <a:rPr lang="en-IN" sz="1800" dirty="0">
                <a:solidFill>
                  <a:schemeClr val="bg1"/>
                </a:solidFill>
              </a:rPr>
              <a:t> Burndown Charts (S1,S2,S3)</a:t>
            </a:r>
          </a:p>
          <a:p>
            <a:r>
              <a:rPr lang="en-IN" sz="1800" dirty="0">
                <a:solidFill>
                  <a:schemeClr val="bg1"/>
                </a:solidFill>
              </a:rPr>
              <a:t> ER Diagrams (conceptual, logical)</a:t>
            </a:r>
          </a:p>
          <a:p>
            <a:r>
              <a:rPr lang="en-IN" sz="1800" dirty="0">
                <a:solidFill>
                  <a:schemeClr val="bg1"/>
                </a:solidFill>
              </a:rPr>
              <a:t> Jenkins Progress Report (S1,S2,S3)</a:t>
            </a:r>
          </a:p>
          <a:p>
            <a:r>
              <a:rPr lang="en-IN" sz="1800" dirty="0">
                <a:solidFill>
                  <a:schemeClr val="bg1"/>
                </a:solidFill>
              </a:rPr>
              <a:t>Application Demo Recorded</a:t>
            </a:r>
          </a:p>
        </p:txBody>
      </p:sp>
    </p:spTree>
    <p:extLst>
      <p:ext uri="{BB962C8B-B14F-4D97-AF65-F5344CB8AC3E}">
        <p14:creationId xmlns:p14="http://schemas.microsoft.com/office/powerpoint/2010/main" val="39043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231250" y="2750"/>
            <a:ext cx="70349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BRM Diagram  </a:t>
            </a:r>
            <a:r>
              <a:rPr lang="en" sz="1800" dirty="0"/>
              <a:t>(Presented By J</a:t>
            </a:r>
            <a:r>
              <a:rPr lang="en-IN" sz="1800" dirty="0" err="1"/>
              <a:t>i</a:t>
            </a:r>
            <a:r>
              <a:rPr lang="en" sz="1800" dirty="0"/>
              <a:t>nit Dipesh Desai)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6"/>
          <p:cNvSpPr txBox="1"/>
          <p:nvPr/>
        </p:nvSpPr>
        <p:spPr>
          <a:xfrm>
            <a:off x="1905310" y="618594"/>
            <a:ext cx="926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Suppliers 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056779" y="595332"/>
            <a:ext cx="1036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Customers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420791" y="598685"/>
            <a:ext cx="226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Organization selected parts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DDCCC-183B-B140-F979-9AF754B8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0" y="595332"/>
            <a:ext cx="7572620" cy="4545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231250" y="2750"/>
            <a:ext cx="70349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SIPOC  </a:t>
            </a:r>
            <a:r>
              <a:rPr lang="en" sz="1800" dirty="0"/>
              <a:t>(Presented by Fnu Pariva)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6"/>
          <p:cNvSpPr txBox="1"/>
          <p:nvPr/>
        </p:nvSpPr>
        <p:spPr>
          <a:xfrm>
            <a:off x="1905310" y="618594"/>
            <a:ext cx="926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Suppliers 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056779" y="595332"/>
            <a:ext cx="1036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Customers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420791" y="598685"/>
            <a:ext cx="226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Organization selected parts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6F10F-D039-CFC6-5AF9-1B9F43B5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45"/>
            <a:ext cx="9144000" cy="44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048755" y="61795"/>
            <a:ext cx="4988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Roles</a:t>
            </a:r>
            <a:br>
              <a:rPr lang="e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(Presented by Fnu Pariva)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5FDFD8-FDA5-A19B-824F-B55E48FA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4256"/>
              </p:ext>
            </p:extLst>
          </p:nvPr>
        </p:nvGraphicFramePr>
        <p:xfrm>
          <a:off x="434062" y="971550"/>
          <a:ext cx="8230253" cy="375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67">
                  <a:extLst>
                    <a:ext uri="{9D8B030D-6E8A-4147-A177-3AD203B41FA5}">
                      <a16:colId xmlns:a16="http://schemas.microsoft.com/office/drawing/2014/main" val="1287401273"/>
                    </a:ext>
                  </a:extLst>
                </a:gridCol>
                <a:gridCol w="2846468">
                  <a:extLst>
                    <a:ext uri="{9D8B030D-6E8A-4147-A177-3AD203B41FA5}">
                      <a16:colId xmlns:a16="http://schemas.microsoft.com/office/drawing/2014/main" val="3682592273"/>
                    </a:ext>
                  </a:extLst>
                </a:gridCol>
                <a:gridCol w="2743418">
                  <a:extLst>
                    <a:ext uri="{9D8B030D-6E8A-4147-A177-3AD203B41FA5}">
                      <a16:colId xmlns:a16="http://schemas.microsoft.com/office/drawing/2014/main" val="2795105206"/>
                    </a:ext>
                  </a:extLst>
                </a:gridCol>
              </a:tblGrid>
              <a:tr h="58922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1963"/>
                  </a:ext>
                </a:extLst>
              </a:tr>
              <a:tr h="589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Subscription Account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21134"/>
                  </a:ext>
                </a:extLst>
              </a:tr>
              <a:tr h="802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Sales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Sales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Yakshita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46786"/>
                  </a:ext>
                </a:extLst>
              </a:tr>
              <a:tr h="7322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Budget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Financial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Bansari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60992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Social Media Support Specialist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Live Chat support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Pankti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95056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Advertising Management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Marketing  Strategist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Pariva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86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Diagram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 dirty="0"/>
              <a:t>(Presented by </a:t>
            </a:r>
            <a:r>
              <a:rPr lang="en" sz="2000" dirty="0"/>
              <a:t>Anudeep Reddy Suram</a:t>
            </a:r>
            <a:r>
              <a:rPr lang="en" sz="1911" dirty="0"/>
              <a:t>)</a:t>
            </a:r>
            <a:endParaRPr sz="191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213C9-FE52-35BF-DFDD-7C9C78E2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42" y="1266668"/>
            <a:ext cx="9161542" cy="38768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Interface Table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 dirty="0"/>
              <a:t>(Presented by </a:t>
            </a:r>
            <a:r>
              <a:rPr lang="en" sz="2000" dirty="0"/>
              <a:t>Bansariben Sorathiya</a:t>
            </a:r>
            <a:r>
              <a:rPr lang="en" sz="1911" dirty="0"/>
              <a:t>)</a:t>
            </a:r>
            <a:endParaRPr sz="191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8B50A-4D36-5739-FBCA-4BDC2A45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713"/>
            <a:ext cx="9144000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25" y="299999"/>
            <a:ext cx="8589388" cy="864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User Stories with columns “Constraints”, “Exceptions”</a:t>
            </a:r>
            <a:endParaRPr lang="en-IN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(Presented by Pankti Alpesh Desai)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F17F6-B821-B04B-9DE6-A395BE31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360"/>
            <a:ext cx="9144000" cy="3905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 Map (S1, S2,S3)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 dirty="0"/>
              <a:t>(Presented by Amir Zakik)</a:t>
            </a:r>
            <a:endParaRPr sz="168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29C3A-7F40-D532-3EE2-5FE6F55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" y="1341619"/>
            <a:ext cx="9084039" cy="3839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417</Words>
  <Application>Microsoft Office PowerPoint</Application>
  <PresentationFormat>On-screen Show (16:9)</PresentationFormat>
  <Paragraphs>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Merriweather</vt:lpstr>
      <vt:lpstr>Times New Roman</vt:lpstr>
      <vt:lpstr>Roboto</vt:lpstr>
      <vt:lpstr>Paradigm</vt:lpstr>
      <vt:lpstr>PowerPoint Presentation</vt:lpstr>
      <vt:lpstr>Table of Contents</vt:lpstr>
      <vt:lpstr>BRM Diagram  (Presented By Jinit Dipesh Desai) </vt:lpstr>
      <vt:lpstr>SIPOC  (Presented by Fnu Pariva) </vt:lpstr>
      <vt:lpstr>PowerPoint Presentation</vt:lpstr>
      <vt:lpstr>Context Diagram (Presented by Anudeep Reddy Suram)</vt:lpstr>
      <vt:lpstr>System Interface Table (Presented by Bansariben Sorathiya)</vt:lpstr>
      <vt:lpstr>User Stories with columns “Constraints”, “Exceptions” (Presented by Pankti Alpesh Desai) </vt:lpstr>
      <vt:lpstr>Road Map (S1, S2,S3) (Presented by Amir Zakik)</vt:lpstr>
      <vt:lpstr>RTM- planning (S1,S2, S3) (Presented by Huzefa Sadikot)</vt:lpstr>
      <vt:lpstr>RCT –Planning (S1,S2,S3) (Presented by Niyati Trivedi)</vt:lpstr>
      <vt:lpstr>UML Activity Diagram (Presented by Chinmay Deshpande) </vt:lpstr>
      <vt:lpstr>Burn Down Chart- Sprint 1 (Presented by Venkata Sai Kunduru  ) </vt:lpstr>
      <vt:lpstr>Burn Down Chart- Sprint 2 (Presented by Anil Kumble Bethapudi) </vt:lpstr>
      <vt:lpstr>Burn Down Chart- Sprint 3 (Presented by Vatsalkumar Balar) </vt:lpstr>
      <vt:lpstr>ER Diagrams- Conceptual (Presented by Shiva Sourav Kasula) </vt:lpstr>
      <vt:lpstr>ER Diagrams- Logical (Presented by Jayesh Lad) </vt:lpstr>
      <vt:lpstr>Jenkins Progress Report (Presented by Alsten Vaz 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Pariva</dc:creator>
  <cp:lastModifiedBy>Sadikot, Mr. Huzefa Shabbir</cp:lastModifiedBy>
  <cp:revision>150</cp:revision>
  <dcterms:modified xsi:type="dcterms:W3CDTF">2024-05-09T01:53:24Z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25671296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S10.2.0</vt:lpwstr>
  </property>
</Properties>
</file>