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365" r:id="rId3"/>
    <p:sldId id="259" r:id="rId4"/>
    <p:sldId id="262" r:id="rId5"/>
    <p:sldId id="263" r:id="rId6"/>
    <p:sldId id="264" r:id="rId7"/>
    <p:sldId id="265" r:id="rId8"/>
    <p:sldId id="266" r:id="rId9"/>
    <p:sldId id="373" r:id="rId10"/>
    <p:sldId id="317" r:id="rId11"/>
    <p:sldId id="316" r:id="rId12"/>
    <p:sldId id="267" r:id="rId13"/>
    <p:sldId id="337" r:id="rId14"/>
    <p:sldId id="338" r:id="rId15"/>
    <p:sldId id="268" r:id="rId16"/>
    <p:sldId id="296" r:id="rId17"/>
    <p:sldId id="318" r:id="rId18"/>
    <p:sldId id="319" r:id="rId19"/>
    <p:sldId id="320" r:id="rId20"/>
    <p:sldId id="321" r:id="rId21"/>
    <p:sldId id="322" r:id="rId22"/>
    <p:sldId id="323" r:id="rId23"/>
    <p:sldId id="324" r:id="rId24"/>
    <p:sldId id="363" r:id="rId25"/>
    <p:sldId id="339" r:id="rId26"/>
    <p:sldId id="340" r:id="rId27"/>
    <p:sldId id="342" r:id="rId28"/>
    <p:sldId id="343" r:id="rId29"/>
    <p:sldId id="354" r:id="rId30"/>
    <p:sldId id="356" r:id="rId31"/>
    <p:sldId id="357" r:id="rId32"/>
    <p:sldId id="358" r:id="rId33"/>
    <p:sldId id="359" r:id="rId34"/>
    <p:sldId id="360" r:id="rId35"/>
    <p:sldId id="361" r:id="rId36"/>
    <p:sldId id="362" r:id="rId37"/>
    <p:sldId id="270" r:id="rId38"/>
    <p:sldId id="366" r:id="rId39"/>
    <p:sldId id="367" r:id="rId40"/>
    <p:sldId id="368" r:id="rId41"/>
    <p:sldId id="370" r:id="rId42"/>
    <p:sldId id="369" r:id="rId43"/>
    <p:sldId id="274" r:id="rId44"/>
    <p:sldId id="372" r:id="rId45"/>
    <p:sldId id="386" r:id="rId46"/>
    <p:sldId id="385" r:id="rId47"/>
    <p:sldId id="374" r:id="rId48"/>
    <p:sldId id="375" r:id="rId49"/>
    <p:sldId id="376" r:id="rId50"/>
    <p:sldId id="378" r:id="rId51"/>
    <p:sldId id="380" r:id="rId52"/>
    <p:sldId id="271" r:id="rId53"/>
    <p:sldId id="387" r:id="rId54"/>
    <p:sldId id="258" r:id="rId5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ADAAA4B-9CDE-4BFA-AC6E-D5ADBE9A0989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FE93DF0-B5D9-49F3-A2B9-0765EBB3FD3E}">
      <dgm:prSet/>
      <dgm:spPr/>
      <dgm:t>
        <a:bodyPr/>
        <a:lstStyle/>
        <a:p>
          <a:r>
            <a:rPr lang="en-US" b="1" i="0" baseline="0" dirty="0"/>
            <a:t>Introduction</a:t>
          </a:r>
          <a:endParaRPr lang="en-US" b="1" dirty="0"/>
        </a:p>
      </dgm:t>
    </dgm:pt>
    <dgm:pt modelId="{994177D6-BC15-4AC4-B4BA-F361FEC92553}" type="parTrans" cxnId="{02DA2289-7085-45D1-8965-8877A4DAAA0F}">
      <dgm:prSet/>
      <dgm:spPr/>
      <dgm:t>
        <a:bodyPr/>
        <a:lstStyle/>
        <a:p>
          <a:endParaRPr lang="en-US"/>
        </a:p>
      </dgm:t>
    </dgm:pt>
    <dgm:pt modelId="{81440417-30FC-49CC-B20D-EB27A0677E5D}" type="sibTrans" cxnId="{02DA2289-7085-45D1-8965-8877A4DAAA0F}">
      <dgm:prSet/>
      <dgm:spPr/>
      <dgm:t>
        <a:bodyPr/>
        <a:lstStyle/>
        <a:p>
          <a:endParaRPr lang="en-US"/>
        </a:p>
      </dgm:t>
    </dgm:pt>
    <dgm:pt modelId="{C109B14D-3148-4009-99D5-623C12E0E1E1}">
      <dgm:prSet/>
      <dgm:spPr/>
      <dgm:t>
        <a:bodyPr/>
        <a:lstStyle/>
        <a:p>
          <a:r>
            <a:rPr lang="en-US" b="1" i="0" baseline="0" dirty="0"/>
            <a:t>Problem Definition</a:t>
          </a:r>
          <a:endParaRPr lang="en-US" b="1" dirty="0"/>
        </a:p>
      </dgm:t>
    </dgm:pt>
    <dgm:pt modelId="{D0C81798-E39D-4055-9E89-57E4A54BF980}" type="parTrans" cxnId="{B4F0B37D-5D32-4C40-88B7-4F8748C5205C}">
      <dgm:prSet/>
      <dgm:spPr/>
      <dgm:t>
        <a:bodyPr/>
        <a:lstStyle/>
        <a:p>
          <a:endParaRPr lang="en-US"/>
        </a:p>
      </dgm:t>
    </dgm:pt>
    <dgm:pt modelId="{A7CC0BFD-7780-48E0-8990-4D4C803AEEFD}" type="sibTrans" cxnId="{B4F0B37D-5D32-4C40-88B7-4F8748C5205C}">
      <dgm:prSet/>
      <dgm:spPr/>
      <dgm:t>
        <a:bodyPr/>
        <a:lstStyle/>
        <a:p>
          <a:endParaRPr lang="en-US"/>
        </a:p>
      </dgm:t>
    </dgm:pt>
    <dgm:pt modelId="{A8461D57-1E67-4B94-AD42-2D585913F81E}">
      <dgm:prSet/>
      <dgm:spPr/>
      <dgm:t>
        <a:bodyPr/>
        <a:lstStyle/>
        <a:p>
          <a:r>
            <a:rPr lang="en-US" b="1" i="0" baseline="0" dirty="0"/>
            <a:t>Dataset Used- </a:t>
          </a:r>
          <a:r>
            <a:rPr lang="en-US" b="1" i="0" baseline="0" dirty="0">
              <a:solidFill>
                <a:srgbClr val="FF0000"/>
              </a:solidFill>
            </a:rPr>
            <a:t>(Structured + Unstructured) </a:t>
          </a:r>
          <a:endParaRPr lang="en-US" b="1" dirty="0">
            <a:solidFill>
              <a:srgbClr val="FF0000"/>
            </a:solidFill>
          </a:endParaRPr>
        </a:p>
      </dgm:t>
    </dgm:pt>
    <dgm:pt modelId="{FA8DD484-D565-4EE7-96FD-E8344E64E58F}" type="parTrans" cxnId="{69ADF33B-FBF9-41C2-AAE3-BDB7AD76421C}">
      <dgm:prSet/>
      <dgm:spPr/>
      <dgm:t>
        <a:bodyPr/>
        <a:lstStyle/>
        <a:p>
          <a:endParaRPr lang="en-US"/>
        </a:p>
      </dgm:t>
    </dgm:pt>
    <dgm:pt modelId="{052350C2-DED9-4DDE-8114-BA5DAEC8AA35}" type="sibTrans" cxnId="{69ADF33B-FBF9-41C2-AAE3-BDB7AD76421C}">
      <dgm:prSet/>
      <dgm:spPr/>
      <dgm:t>
        <a:bodyPr/>
        <a:lstStyle/>
        <a:p>
          <a:endParaRPr lang="en-US"/>
        </a:p>
      </dgm:t>
    </dgm:pt>
    <dgm:pt modelId="{76D41191-ADA0-4FE8-8031-400934F3697C}">
      <dgm:prSet/>
      <dgm:spPr/>
      <dgm:t>
        <a:bodyPr/>
        <a:lstStyle/>
        <a:p>
          <a:r>
            <a:rPr lang="en-US" b="1" dirty="0"/>
            <a:t>Python Notebook (Performing all 20 Essential Steps)</a:t>
          </a:r>
        </a:p>
      </dgm:t>
    </dgm:pt>
    <dgm:pt modelId="{B54A9955-61FF-4C4B-8464-D391512457EC}" type="parTrans" cxnId="{AB3EDFF8-0151-47E8-9621-A671186CCD85}">
      <dgm:prSet/>
      <dgm:spPr/>
      <dgm:t>
        <a:bodyPr/>
        <a:lstStyle/>
        <a:p>
          <a:endParaRPr lang="en-US"/>
        </a:p>
      </dgm:t>
    </dgm:pt>
    <dgm:pt modelId="{CC84B141-D301-4AF1-AA74-665F16695CAD}" type="sibTrans" cxnId="{AB3EDFF8-0151-47E8-9621-A671186CCD85}">
      <dgm:prSet/>
      <dgm:spPr/>
      <dgm:t>
        <a:bodyPr/>
        <a:lstStyle/>
        <a:p>
          <a:endParaRPr lang="en-US"/>
        </a:p>
      </dgm:t>
    </dgm:pt>
    <dgm:pt modelId="{5784D0AA-19B1-4988-98E5-D1674BC3F7D9}">
      <dgm:prSet/>
      <dgm:spPr/>
      <dgm:t>
        <a:bodyPr/>
        <a:lstStyle/>
        <a:p>
          <a:r>
            <a:rPr lang="en-US" b="1" i="0" baseline="0" dirty="0"/>
            <a:t>Visualizations</a:t>
          </a:r>
          <a:endParaRPr lang="en-US" b="1" dirty="0"/>
        </a:p>
      </dgm:t>
    </dgm:pt>
    <dgm:pt modelId="{304BBF88-76C0-45DA-921C-E9AF7A4D0246}" type="parTrans" cxnId="{E8222D9A-B926-4312-967A-209C1D823F52}">
      <dgm:prSet/>
      <dgm:spPr/>
      <dgm:t>
        <a:bodyPr/>
        <a:lstStyle/>
        <a:p>
          <a:endParaRPr lang="en-US"/>
        </a:p>
      </dgm:t>
    </dgm:pt>
    <dgm:pt modelId="{894A087C-2E21-457B-B034-4F9B95F67E56}" type="sibTrans" cxnId="{E8222D9A-B926-4312-967A-209C1D823F52}">
      <dgm:prSet/>
      <dgm:spPr/>
      <dgm:t>
        <a:bodyPr/>
        <a:lstStyle/>
        <a:p>
          <a:endParaRPr lang="en-US"/>
        </a:p>
      </dgm:t>
    </dgm:pt>
    <dgm:pt modelId="{78793156-4177-4C45-9916-A03A75D12CC5}">
      <dgm:prSet/>
      <dgm:spPr/>
      <dgm:t>
        <a:bodyPr/>
        <a:lstStyle/>
        <a:p>
          <a:r>
            <a:rPr lang="en-US" b="1" dirty="0"/>
            <a:t>Connecting to Big Query</a:t>
          </a:r>
        </a:p>
      </dgm:t>
    </dgm:pt>
    <dgm:pt modelId="{18AAF40C-16A4-4CD1-B34F-FA3AB4DC7A68}" type="parTrans" cxnId="{37BC7639-687B-462F-8992-B2E321FC4CC6}">
      <dgm:prSet/>
      <dgm:spPr/>
      <dgm:t>
        <a:bodyPr/>
        <a:lstStyle/>
        <a:p>
          <a:endParaRPr lang="en-US"/>
        </a:p>
      </dgm:t>
    </dgm:pt>
    <dgm:pt modelId="{AE3E153C-1872-4369-8C7C-31509379A9DF}" type="sibTrans" cxnId="{37BC7639-687B-462F-8992-B2E321FC4CC6}">
      <dgm:prSet/>
      <dgm:spPr/>
      <dgm:t>
        <a:bodyPr/>
        <a:lstStyle/>
        <a:p>
          <a:endParaRPr lang="en-US"/>
        </a:p>
      </dgm:t>
    </dgm:pt>
    <dgm:pt modelId="{05CBBD4B-5EE8-4C2B-BA15-29F5411CCD2C}">
      <dgm:prSet/>
      <dgm:spPr/>
      <dgm:t>
        <a:bodyPr/>
        <a:lstStyle/>
        <a:p>
          <a:r>
            <a:rPr lang="en-US" b="1" i="0" baseline="0" dirty="0"/>
            <a:t>Conclusion</a:t>
          </a:r>
          <a:endParaRPr lang="en-US" b="1" dirty="0"/>
        </a:p>
      </dgm:t>
    </dgm:pt>
    <dgm:pt modelId="{5776C2D4-835A-4658-BFB7-2E922DF951DA}" type="parTrans" cxnId="{899F5460-28D3-4306-B2A0-C3F546AB0A52}">
      <dgm:prSet/>
      <dgm:spPr/>
      <dgm:t>
        <a:bodyPr/>
        <a:lstStyle/>
        <a:p>
          <a:endParaRPr lang="en-US"/>
        </a:p>
      </dgm:t>
    </dgm:pt>
    <dgm:pt modelId="{C085565C-5FE3-4264-ADA4-5B7F4DC30D7A}" type="sibTrans" cxnId="{899F5460-28D3-4306-B2A0-C3F546AB0A52}">
      <dgm:prSet/>
      <dgm:spPr/>
      <dgm:t>
        <a:bodyPr/>
        <a:lstStyle/>
        <a:p>
          <a:endParaRPr lang="en-US"/>
        </a:p>
      </dgm:t>
    </dgm:pt>
    <dgm:pt modelId="{353A2427-5834-4638-9233-4221A4431B9D}" type="pres">
      <dgm:prSet presAssocID="{7ADAAA4B-9CDE-4BFA-AC6E-D5ADBE9A0989}" presName="CompostProcess" presStyleCnt="0">
        <dgm:presLayoutVars>
          <dgm:dir/>
          <dgm:resizeHandles val="exact"/>
        </dgm:presLayoutVars>
      </dgm:prSet>
      <dgm:spPr/>
    </dgm:pt>
    <dgm:pt modelId="{8E63E299-F771-480B-97A3-15C99C000BF9}" type="pres">
      <dgm:prSet presAssocID="{7ADAAA4B-9CDE-4BFA-AC6E-D5ADBE9A0989}" presName="arrow" presStyleLbl="bgShp" presStyleIdx="0" presStyleCnt="1"/>
      <dgm:spPr/>
    </dgm:pt>
    <dgm:pt modelId="{AC7D8A43-6DD1-49DD-A1D1-5FDA94099288}" type="pres">
      <dgm:prSet presAssocID="{7ADAAA4B-9CDE-4BFA-AC6E-D5ADBE9A0989}" presName="linearProcess" presStyleCnt="0"/>
      <dgm:spPr/>
    </dgm:pt>
    <dgm:pt modelId="{ACAF3E26-19F5-4CC7-A72F-D7362756BF03}" type="pres">
      <dgm:prSet presAssocID="{8FE93DF0-B5D9-49F3-A2B9-0765EBB3FD3E}" presName="textNode" presStyleLbl="node1" presStyleIdx="0" presStyleCnt="7">
        <dgm:presLayoutVars>
          <dgm:bulletEnabled val="1"/>
        </dgm:presLayoutVars>
      </dgm:prSet>
      <dgm:spPr/>
    </dgm:pt>
    <dgm:pt modelId="{B524D528-A790-4BB7-996F-7E9D9C0C2885}" type="pres">
      <dgm:prSet presAssocID="{81440417-30FC-49CC-B20D-EB27A0677E5D}" presName="sibTrans" presStyleCnt="0"/>
      <dgm:spPr/>
    </dgm:pt>
    <dgm:pt modelId="{656C2CD1-B42E-4A65-A4A3-AA3A3B659D07}" type="pres">
      <dgm:prSet presAssocID="{C109B14D-3148-4009-99D5-623C12E0E1E1}" presName="textNode" presStyleLbl="node1" presStyleIdx="1" presStyleCnt="7">
        <dgm:presLayoutVars>
          <dgm:bulletEnabled val="1"/>
        </dgm:presLayoutVars>
      </dgm:prSet>
      <dgm:spPr/>
    </dgm:pt>
    <dgm:pt modelId="{84388A0D-A580-42AE-8D04-69804D636F69}" type="pres">
      <dgm:prSet presAssocID="{A7CC0BFD-7780-48E0-8990-4D4C803AEEFD}" presName="sibTrans" presStyleCnt="0"/>
      <dgm:spPr/>
    </dgm:pt>
    <dgm:pt modelId="{9F5924A3-223C-40B3-8216-6CD26F7E6F54}" type="pres">
      <dgm:prSet presAssocID="{A8461D57-1E67-4B94-AD42-2D585913F81E}" presName="textNode" presStyleLbl="node1" presStyleIdx="2" presStyleCnt="7">
        <dgm:presLayoutVars>
          <dgm:bulletEnabled val="1"/>
        </dgm:presLayoutVars>
      </dgm:prSet>
      <dgm:spPr/>
    </dgm:pt>
    <dgm:pt modelId="{B7D91247-F7ED-44D0-800C-67A7C45255B4}" type="pres">
      <dgm:prSet presAssocID="{052350C2-DED9-4DDE-8114-BA5DAEC8AA35}" presName="sibTrans" presStyleCnt="0"/>
      <dgm:spPr/>
    </dgm:pt>
    <dgm:pt modelId="{ED72413F-A8E1-46A0-8E5B-4C78DF676F37}" type="pres">
      <dgm:prSet presAssocID="{76D41191-ADA0-4FE8-8031-400934F3697C}" presName="textNode" presStyleLbl="node1" presStyleIdx="3" presStyleCnt="7">
        <dgm:presLayoutVars>
          <dgm:bulletEnabled val="1"/>
        </dgm:presLayoutVars>
      </dgm:prSet>
      <dgm:spPr/>
    </dgm:pt>
    <dgm:pt modelId="{9F6CC4C1-28B3-4B60-9256-D85BDA947AB5}" type="pres">
      <dgm:prSet presAssocID="{CC84B141-D301-4AF1-AA74-665F16695CAD}" presName="sibTrans" presStyleCnt="0"/>
      <dgm:spPr/>
    </dgm:pt>
    <dgm:pt modelId="{D7A621B3-5ED5-4968-BD04-CD288CE95AE2}" type="pres">
      <dgm:prSet presAssocID="{5784D0AA-19B1-4988-98E5-D1674BC3F7D9}" presName="textNode" presStyleLbl="node1" presStyleIdx="4" presStyleCnt="7">
        <dgm:presLayoutVars>
          <dgm:bulletEnabled val="1"/>
        </dgm:presLayoutVars>
      </dgm:prSet>
      <dgm:spPr/>
    </dgm:pt>
    <dgm:pt modelId="{CB0B81CF-7ADF-489E-B26A-9D12B84FBB31}" type="pres">
      <dgm:prSet presAssocID="{894A087C-2E21-457B-B034-4F9B95F67E56}" presName="sibTrans" presStyleCnt="0"/>
      <dgm:spPr/>
    </dgm:pt>
    <dgm:pt modelId="{7DD354B1-EBAA-4E92-A12D-C739D2820DEC}" type="pres">
      <dgm:prSet presAssocID="{78793156-4177-4C45-9916-A03A75D12CC5}" presName="textNode" presStyleLbl="node1" presStyleIdx="5" presStyleCnt="7">
        <dgm:presLayoutVars>
          <dgm:bulletEnabled val="1"/>
        </dgm:presLayoutVars>
      </dgm:prSet>
      <dgm:spPr/>
    </dgm:pt>
    <dgm:pt modelId="{6CACE287-0E88-4C5A-8DEA-A3C755B5A932}" type="pres">
      <dgm:prSet presAssocID="{AE3E153C-1872-4369-8C7C-31509379A9DF}" presName="sibTrans" presStyleCnt="0"/>
      <dgm:spPr/>
    </dgm:pt>
    <dgm:pt modelId="{1F4BF7CD-27D3-4B02-AB38-A2FA20EE05AA}" type="pres">
      <dgm:prSet presAssocID="{05CBBD4B-5EE8-4C2B-BA15-29F5411CCD2C}" presName="textNode" presStyleLbl="node1" presStyleIdx="6" presStyleCnt="7">
        <dgm:presLayoutVars>
          <dgm:bulletEnabled val="1"/>
        </dgm:presLayoutVars>
      </dgm:prSet>
      <dgm:spPr/>
    </dgm:pt>
  </dgm:ptLst>
  <dgm:cxnLst>
    <dgm:cxn modelId="{43292D13-D009-45F2-83DB-1F6CEC6551E0}" type="presOf" srcId="{5784D0AA-19B1-4988-98E5-D1674BC3F7D9}" destId="{D7A621B3-5ED5-4968-BD04-CD288CE95AE2}" srcOrd="0" destOrd="0" presId="urn:microsoft.com/office/officeart/2005/8/layout/hProcess9"/>
    <dgm:cxn modelId="{B1239525-0D7A-44B2-8C97-384E2F27EB4E}" type="presOf" srcId="{05CBBD4B-5EE8-4C2B-BA15-29F5411CCD2C}" destId="{1F4BF7CD-27D3-4B02-AB38-A2FA20EE05AA}" srcOrd="0" destOrd="0" presId="urn:microsoft.com/office/officeart/2005/8/layout/hProcess9"/>
    <dgm:cxn modelId="{59DF392F-FD23-4E7D-BCBB-6B49F041B2B5}" type="presOf" srcId="{78793156-4177-4C45-9916-A03A75D12CC5}" destId="{7DD354B1-EBAA-4E92-A12D-C739D2820DEC}" srcOrd="0" destOrd="0" presId="urn:microsoft.com/office/officeart/2005/8/layout/hProcess9"/>
    <dgm:cxn modelId="{F4F67E35-F5C4-4E74-AA48-C80436BF1192}" type="presOf" srcId="{7ADAAA4B-9CDE-4BFA-AC6E-D5ADBE9A0989}" destId="{353A2427-5834-4638-9233-4221A4431B9D}" srcOrd="0" destOrd="0" presId="urn:microsoft.com/office/officeart/2005/8/layout/hProcess9"/>
    <dgm:cxn modelId="{37BC7639-687B-462F-8992-B2E321FC4CC6}" srcId="{7ADAAA4B-9CDE-4BFA-AC6E-D5ADBE9A0989}" destId="{78793156-4177-4C45-9916-A03A75D12CC5}" srcOrd="5" destOrd="0" parTransId="{18AAF40C-16A4-4CD1-B34F-FA3AB4DC7A68}" sibTransId="{AE3E153C-1872-4369-8C7C-31509379A9DF}"/>
    <dgm:cxn modelId="{69ADF33B-FBF9-41C2-AAE3-BDB7AD76421C}" srcId="{7ADAAA4B-9CDE-4BFA-AC6E-D5ADBE9A0989}" destId="{A8461D57-1E67-4B94-AD42-2D585913F81E}" srcOrd="2" destOrd="0" parTransId="{FA8DD484-D565-4EE7-96FD-E8344E64E58F}" sibTransId="{052350C2-DED9-4DDE-8114-BA5DAEC8AA35}"/>
    <dgm:cxn modelId="{8CF1003E-7240-4A52-9669-6D053A1D8F36}" type="presOf" srcId="{C109B14D-3148-4009-99D5-623C12E0E1E1}" destId="{656C2CD1-B42E-4A65-A4A3-AA3A3B659D07}" srcOrd="0" destOrd="0" presId="urn:microsoft.com/office/officeart/2005/8/layout/hProcess9"/>
    <dgm:cxn modelId="{899F5460-28D3-4306-B2A0-C3F546AB0A52}" srcId="{7ADAAA4B-9CDE-4BFA-AC6E-D5ADBE9A0989}" destId="{05CBBD4B-5EE8-4C2B-BA15-29F5411CCD2C}" srcOrd="6" destOrd="0" parTransId="{5776C2D4-835A-4658-BFB7-2E922DF951DA}" sibTransId="{C085565C-5FE3-4264-ADA4-5B7F4DC30D7A}"/>
    <dgm:cxn modelId="{B4F0B37D-5D32-4C40-88B7-4F8748C5205C}" srcId="{7ADAAA4B-9CDE-4BFA-AC6E-D5ADBE9A0989}" destId="{C109B14D-3148-4009-99D5-623C12E0E1E1}" srcOrd="1" destOrd="0" parTransId="{D0C81798-E39D-4055-9E89-57E4A54BF980}" sibTransId="{A7CC0BFD-7780-48E0-8990-4D4C803AEEFD}"/>
    <dgm:cxn modelId="{02DA2289-7085-45D1-8965-8877A4DAAA0F}" srcId="{7ADAAA4B-9CDE-4BFA-AC6E-D5ADBE9A0989}" destId="{8FE93DF0-B5D9-49F3-A2B9-0765EBB3FD3E}" srcOrd="0" destOrd="0" parTransId="{994177D6-BC15-4AC4-B4BA-F361FEC92553}" sibTransId="{81440417-30FC-49CC-B20D-EB27A0677E5D}"/>
    <dgm:cxn modelId="{E8222D9A-B926-4312-967A-209C1D823F52}" srcId="{7ADAAA4B-9CDE-4BFA-AC6E-D5ADBE9A0989}" destId="{5784D0AA-19B1-4988-98E5-D1674BC3F7D9}" srcOrd="4" destOrd="0" parTransId="{304BBF88-76C0-45DA-921C-E9AF7A4D0246}" sibTransId="{894A087C-2E21-457B-B034-4F9B95F67E56}"/>
    <dgm:cxn modelId="{F7FF75CA-0E20-412A-991F-BEAF287FD60D}" type="presOf" srcId="{A8461D57-1E67-4B94-AD42-2D585913F81E}" destId="{9F5924A3-223C-40B3-8216-6CD26F7E6F54}" srcOrd="0" destOrd="0" presId="urn:microsoft.com/office/officeart/2005/8/layout/hProcess9"/>
    <dgm:cxn modelId="{F9CD56DD-834F-4C24-98AA-37B3F456AF61}" type="presOf" srcId="{8FE93DF0-B5D9-49F3-A2B9-0765EBB3FD3E}" destId="{ACAF3E26-19F5-4CC7-A72F-D7362756BF03}" srcOrd="0" destOrd="0" presId="urn:microsoft.com/office/officeart/2005/8/layout/hProcess9"/>
    <dgm:cxn modelId="{272FB6F1-0057-476A-A686-1C5A6435E784}" type="presOf" srcId="{76D41191-ADA0-4FE8-8031-400934F3697C}" destId="{ED72413F-A8E1-46A0-8E5B-4C78DF676F37}" srcOrd="0" destOrd="0" presId="urn:microsoft.com/office/officeart/2005/8/layout/hProcess9"/>
    <dgm:cxn modelId="{AB3EDFF8-0151-47E8-9621-A671186CCD85}" srcId="{7ADAAA4B-9CDE-4BFA-AC6E-D5ADBE9A0989}" destId="{76D41191-ADA0-4FE8-8031-400934F3697C}" srcOrd="3" destOrd="0" parTransId="{B54A9955-61FF-4C4B-8464-D391512457EC}" sibTransId="{CC84B141-D301-4AF1-AA74-665F16695CAD}"/>
    <dgm:cxn modelId="{3B52FF55-C31C-4CD7-9D2A-01946C16A192}" type="presParOf" srcId="{353A2427-5834-4638-9233-4221A4431B9D}" destId="{8E63E299-F771-480B-97A3-15C99C000BF9}" srcOrd="0" destOrd="0" presId="urn:microsoft.com/office/officeart/2005/8/layout/hProcess9"/>
    <dgm:cxn modelId="{B05B0327-08A1-4F36-9ACE-6CB96D4E9A5F}" type="presParOf" srcId="{353A2427-5834-4638-9233-4221A4431B9D}" destId="{AC7D8A43-6DD1-49DD-A1D1-5FDA94099288}" srcOrd="1" destOrd="0" presId="urn:microsoft.com/office/officeart/2005/8/layout/hProcess9"/>
    <dgm:cxn modelId="{91783BC5-C814-4133-81FF-4229A6C3BB1B}" type="presParOf" srcId="{AC7D8A43-6DD1-49DD-A1D1-5FDA94099288}" destId="{ACAF3E26-19F5-4CC7-A72F-D7362756BF03}" srcOrd="0" destOrd="0" presId="urn:microsoft.com/office/officeart/2005/8/layout/hProcess9"/>
    <dgm:cxn modelId="{DE8C4791-A759-43F2-973F-5F80DCE5FCB5}" type="presParOf" srcId="{AC7D8A43-6DD1-49DD-A1D1-5FDA94099288}" destId="{B524D528-A790-4BB7-996F-7E9D9C0C2885}" srcOrd="1" destOrd="0" presId="urn:microsoft.com/office/officeart/2005/8/layout/hProcess9"/>
    <dgm:cxn modelId="{728A7B8A-3955-463A-8481-CACBDA473352}" type="presParOf" srcId="{AC7D8A43-6DD1-49DD-A1D1-5FDA94099288}" destId="{656C2CD1-B42E-4A65-A4A3-AA3A3B659D07}" srcOrd="2" destOrd="0" presId="urn:microsoft.com/office/officeart/2005/8/layout/hProcess9"/>
    <dgm:cxn modelId="{B330BE00-E782-4DB7-A7A9-91D99E4C5363}" type="presParOf" srcId="{AC7D8A43-6DD1-49DD-A1D1-5FDA94099288}" destId="{84388A0D-A580-42AE-8D04-69804D636F69}" srcOrd="3" destOrd="0" presId="urn:microsoft.com/office/officeart/2005/8/layout/hProcess9"/>
    <dgm:cxn modelId="{113ABBEE-64CD-47F2-96E7-B527E83F6247}" type="presParOf" srcId="{AC7D8A43-6DD1-49DD-A1D1-5FDA94099288}" destId="{9F5924A3-223C-40B3-8216-6CD26F7E6F54}" srcOrd="4" destOrd="0" presId="urn:microsoft.com/office/officeart/2005/8/layout/hProcess9"/>
    <dgm:cxn modelId="{9EB2AA3C-34E2-4880-A289-640F37F0704E}" type="presParOf" srcId="{AC7D8A43-6DD1-49DD-A1D1-5FDA94099288}" destId="{B7D91247-F7ED-44D0-800C-67A7C45255B4}" srcOrd="5" destOrd="0" presId="urn:microsoft.com/office/officeart/2005/8/layout/hProcess9"/>
    <dgm:cxn modelId="{43153C6E-77FD-4A5F-ACA0-C5BACC92AC3C}" type="presParOf" srcId="{AC7D8A43-6DD1-49DD-A1D1-5FDA94099288}" destId="{ED72413F-A8E1-46A0-8E5B-4C78DF676F37}" srcOrd="6" destOrd="0" presId="urn:microsoft.com/office/officeart/2005/8/layout/hProcess9"/>
    <dgm:cxn modelId="{D3581AB4-081F-469B-AB9F-11A53E784993}" type="presParOf" srcId="{AC7D8A43-6DD1-49DD-A1D1-5FDA94099288}" destId="{9F6CC4C1-28B3-4B60-9256-D85BDA947AB5}" srcOrd="7" destOrd="0" presId="urn:microsoft.com/office/officeart/2005/8/layout/hProcess9"/>
    <dgm:cxn modelId="{FBADE254-06A8-4025-844A-42F0305A17ED}" type="presParOf" srcId="{AC7D8A43-6DD1-49DD-A1D1-5FDA94099288}" destId="{D7A621B3-5ED5-4968-BD04-CD288CE95AE2}" srcOrd="8" destOrd="0" presId="urn:microsoft.com/office/officeart/2005/8/layout/hProcess9"/>
    <dgm:cxn modelId="{354DEB00-1D85-40D8-982B-40C6743D79E5}" type="presParOf" srcId="{AC7D8A43-6DD1-49DD-A1D1-5FDA94099288}" destId="{CB0B81CF-7ADF-489E-B26A-9D12B84FBB31}" srcOrd="9" destOrd="0" presId="urn:microsoft.com/office/officeart/2005/8/layout/hProcess9"/>
    <dgm:cxn modelId="{F32A72C3-A2B2-403C-B5D6-E885D4AC7C1C}" type="presParOf" srcId="{AC7D8A43-6DD1-49DD-A1D1-5FDA94099288}" destId="{7DD354B1-EBAA-4E92-A12D-C739D2820DEC}" srcOrd="10" destOrd="0" presId="urn:microsoft.com/office/officeart/2005/8/layout/hProcess9"/>
    <dgm:cxn modelId="{B7FF5C84-653B-461E-BF0F-AE055F0A2847}" type="presParOf" srcId="{AC7D8A43-6DD1-49DD-A1D1-5FDA94099288}" destId="{6CACE287-0E88-4C5A-8DEA-A3C755B5A932}" srcOrd="11" destOrd="0" presId="urn:microsoft.com/office/officeart/2005/8/layout/hProcess9"/>
    <dgm:cxn modelId="{721F80B4-4E5A-47ED-AECA-D84611E3E111}" type="presParOf" srcId="{AC7D8A43-6DD1-49DD-A1D1-5FDA94099288}" destId="{1F4BF7CD-27D3-4B02-AB38-A2FA20EE05AA}" srcOrd="12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63E299-F771-480B-97A3-15C99C000BF9}">
      <dsp:nvSpPr>
        <dsp:cNvPr id="0" name=""/>
        <dsp:cNvSpPr/>
      </dsp:nvSpPr>
      <dsp:spPr>
        <a:xfrm>
          <a:off x="884423" y="0"/>
          <a:ext cx="10023462" cy="4158818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AF3E26-19F5-4CC7-A72F-D7362756BF03}">
      <dsp:nvSpPr>
        <dsp:cNvPr id="0" name=""/>
        <dsp:cNvSpPr/>
      </dsp:nvSpPr>
      <dsp:spPr>
        <a:xfrm>
          <a:off x="1007" y="1247645"/>
          <a:ext cx="1615108" cy="166352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baseline="0" dirty="0"/>
            <a:t>Introduction</a:t>
          </a:r>
          <a:endParaRPr lang="en-US" sz="1600" b="1" kern="1200" dirty="0"/>
        </a:p>
      </dsp:txBody>
      <dsp:txXfrm>
        <a:off x="79850" y="1326488"/>
        <a:ext cx="1457422" cy="1505841"/>
      </dsp:txXfrm>
    </dsp:sp>
    <dsp:sp modelId="{656C2CD1-B42E-4A65-A4A3-AA3A3B659D07}">
      <dsp:nvSpPr>
        <dsp:cNvPr id="0" name=""/>
        <dsp:cNvSpPr/>
      </dsp:nvSpPr>
      <dsp:spPr>
        <a:xfrm>
          <a:off x="1696871" y="1247645"/>
          <a:ext cx="1615108" cy="166352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baseline="0" dirty="0"/>
            <a:t>Problem Definition</a:t>
          </a:r>
          <a:endParaRPr lang="en-US" sz="1600" b="1" kern="1200" dirty="0"/>
        </a:p>
      </dsp:txBody>
      <dsp:txXfrm>
        <a:off x="1775714" y="1326488"/>
        <a:ext cx="1457422" cy="1505841"/>
      </dsp:txXfrm>
    </dsp:sp>
    <dsp:sp modelId="{9F5924A3-223C-40B3-8216-6CD26F7E6F54}">
      <dsp:nvSpPr>
        <dsp:cNvPr id="0" name=""/>
        <dsp:cNvSpPr/>
      </dsp:nvSpPr>
      <dsp:spPr>
        <a:xfrm>
          <a:off x="3392735" y="1247645"/>
          <a:ext cx="1615108" cy="166352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baseline="0" dirty="0"/>
            <a:t>Dataset Used- </a:t>
          </a:r>
          <a:r>
            <a:rPr lang="en-US" sz="1600" b="1" i="0" kern="1200" baseline="0" dirty="0">
              <a:solidFill>
                <a:srgbClr val="FF0000"/>
              </a:solidFill>
            </a:rPr>
            <a:t>(Structured + Unstructured) </a:t>
          </a:r>
          <a:endParaRPr lang="en-US" sz="1600" b="1" kern="1200" dirty="0">
            <a:solidFill>
              <a:srgbClr val="FF0000"/>
            </a:solidFill>
          </a:endParaRPr>
        </a:p>
      </dsp:txBody>
      <dsp:txXfrm>
        <a:off x="3471578" y="1326488"/>
        <a:ext cx="1457422" cy="1505841"/>
      </dsp:txXfrm>
    </dsp:sp>
    <dsp:sp modelId="{ED72413F-A8E1-46A0-8E5B-4C78DF676F37}">
      <dsp:nvSpPr>
        <dsp:cNvPr id="0" name=""/>
        <dsp:cNvSpPr/>
      </dsp:nvSpPr>
      <dsp:spPr>
        <a:xfrm>
          <a:off x="5088600" y="1247645"/>
          <a:ext cx="1615108" cy="166352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Python Notebook (Performing all 20 Essential Steps)</a:t>
          </a:r>
        </a:p>
      </dsp:txBody>
      <dsp:txXfrm>
        <a:off x="5167443" y="1326488"/>
        <a:ext cx="1457422" cy="1505841"/>
      </dsp:txXfrm>
    </dsp:sp>
    <dsp:sp modelId="{D7A621B3-5ED5-4968-BD04-CD288CE95AE2}">
      <dsp:nvSpPr>
        <dsp:cNvPr id="0" name=""/>
        <dsp:cNvSpPr/>
      </dsp:nvSpPr>
      <dsp:spPr>
        <a:xfrm>
          <a:off x="6784464" y="1247645"/>
          <a:ext cx="1615108" cy="166352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baseline="0" dirty="0"/>
            <a:t>Visualizations</a:t>
          </a:r>
          <a:endParaRPr lang="en-US" sz="1600" b="1" kern="1200" dirty="0"/>
        </a:p>
      </dsp:txBody>
      <dsp:txXfrm>
        <a:off x="6863307" y="1326488"/>
        <a:ext cx="1457422" cy="1505841"/>
      </dsp:txXfrm>
    </dsp:sp>
    <dsp:sp modelId="{7DD354B1-EBAA-4E92-A12D-C739D2820DEC}">
      <dsp:nvSpPr>
        <dsp:cNvPr id="0" name=""/>
        <dsp:cNvSpPr/>
      </dsp:nvSpPr>
      <dsp:spPr>
        <a:xfrm>
          <a:off x="8480328" y="1247645"/>
          <a:ext cx="1615108" cy="166352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Connecting to Big Query</a:t>
          </a:r>
        </a:p>
      </dsp:txBody>
      <dsp:txXfrm>
        <a:off x="8559171" y="1326488"/>
        <a:ext cx="1457422" cy="1505841"/>
      </dsp:txXfrm>
    </dsp:sp>
    <dsp:sp modelId="{1F4BF7CD-27D3-4B02-AB38-A2FA20EE05AA}">
      <dsp:nvSpPr>
        <dsp:cNvPr id="0" name=""/>
        <dsp:cNvSpPr/>
      </dsp:nvSpPr>
      <dsp:spPr>
        <a:xfrm>
          <a:off x="10176192" y="1247645"/>
          <a:ext cx="1615108" cy="166352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baseline="0" dirty="0"/>
            <a:t>Conclusion</a:t>
          </a:r>
          <a:endParaRPr lang="en-US" sz="1600" b="1" kern="1200" dirty="0"/>
        </a:p>
      </dsp:txBody>
      <dsp:txXfrm>
        <a:off x="10255035" y="1326488"/>
        <a:ext cx="1457422" cy="15058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1CEC7-353B-4233-81B2-322948C5B8E1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C2CC7231-8E21-4D53-A423-74600ECD1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546021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1CEC7-353B-4233-81B2-322948C5B8E1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C2CC7231-8E21-4D53-A423-74600ECD1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73836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1CEC7-353B-4233-81B2-322948C5B8E1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C2CC7231-8E21-4D53-A423-74600ECD1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561215"/>
      </p:ext>
    </p:extLst>
  </p:cSld>
  <p:clrMapOvr>
    <a:masterClrMapping/>
  </p:clrMapOvr>
  <p:transition spd="slow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1CEC7-353B-4233-81B2-322948C5B8E1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C2CC7231-8E21-4D53-A423-74600ECD12A3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95542252"/>
      </p:ext>
    </p:extLst>
  </p:cSld>
  <p:clrMapOvr>
    <a:masterClrMapping/>
  </p:clrMapOvr>
  <p:transition spd="slow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1CEC7-353B-4233-81B2-322948C5B8E1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C2CC7231-8E21-4D53-A423-74600ECD1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066709"/>
      </p:ext>
    </p:extLst>
  </p:cSld>
  <p:clrMapOvr>
    <a:masterClrMapping/>
  </p:clrMapOvr>
  <p:transition spd="slow"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1CEC7-353B-4233-81B2-322948C5B8E1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C7231-8E21-4D53-A423-74600ECD1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165373"/>
      </p:ext>
    </p:extLst>
  </p:cSld>
  <p:clrMapOvr>
    <a:masterClrMapping/>
  </p:clrMapOvr>
  <p:transition spd="slow"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1CEC7-353B-4233-81B2-322948C5B8E1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C7231-8E21-4D53-A423-74600ECD1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337782"/>
      </p:ext>
    </p:extLst>
  </p:cSld>
  <p:clrMapOvr>
    <a:masterClrMapping/>
  </p:clrMapOvr>
  <p:transition spd="slow"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1CEC7-353B-4233-81B2-322948C5B8E1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C7231-8E21-4D53-A423-74600ECD1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181229"/>
      </p:ext>
    </p:extLst>
  </p:cSld>
  <p:clrMapOvr>
    <a:masterClrMapping/>
  </p:clrMapOvr>
  <p:transition spd="slow">
    <p:wip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36E1CEC7-353B-4233-81B2-322948C5B8E1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C2CC7231-8E21-4D53-A423-74600ECD1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949214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1CEC7-353B-4233-81B2-322948C5B8E1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C7231-8E21-4D53-A423-74600ECD1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101459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1CEC7-353B-4233-81B2-322948C5B8E1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C2CC7231-8E21-4D53-A423-74600ECD1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353494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1CEC7-353B-4233-81B2-322948C5B8E1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C7231-8E21-4D53-A423-74600ECD1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284870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1CEC7-353B-4233-81B2-322948C5B8E1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C7231-8E21-4D53-A423-74600ECD1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097401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1CEC7-353B-4233-81B2-322948C5B8E1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C7231-8E21-4D53-A423-74600ECD1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835010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1CEC7-353B-4233-81B2-322948C5B8E1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C7231-8E21-4D53-A423-74600ECD1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00734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1CEC7-353B-4233-81B2-322948C5B8E1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C7231-8E21-4D53-A423-74600ECD1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719187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1CEC7-353B-4233-81B2-322948C5B8E1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C7231-8E21-4D53-A423-74600ECD1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559254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E1CEC7-353B-4233-81B2-322948C5B8E1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CC7231-8E21-4D53-A423-74600ECD1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95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ransition spd="slow">
    <p:wip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74551-4EBD-FC61-53FA-C56AC70D69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600" y="2280076"/>
            <a:ext cx="8824126" cy="1475722"/>
          </a:xfrm>
        </p:spPr>
        <p:txBody>
          <a:bodyPr/>
          <a:lstStyle/>
          <a:p>
            <a:pPr algn="ctr"/>
            <a:r>
              <a:rPr lang="en-US" sz="4800" dirty="0">
                <a:solidFill>
                  <a:srgbClr val="FF0000"/>
                </a:solidFill>
              </a:rPr>
              <a:t>YOUTUBE </a:t>
            </a:r>
            <a:r>
              <a:rPr lang="en-US" sz="4800" dirty="0"/>
              <a:t>– CHANNEL -ANALYSIS</a:t>
            </a:r>
          </a:p>
        </p:txBody>
      </p:sp>
    </p:spTree>
    <p:extLst>
      <p:ext uri="{BB962C8B-B14F-4D97-AF65-F5344CB8AC3E}">
        <p14:creationId xmlns:p14="http://schemas.microsoft.com/office/powerpoint/2010/main" val="375106753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-2.29167E-6 3.7037E-6 L -2.29167E-6 -0.07223 " pathEditMode="relative" rAng="0" ptsTypes="AA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11"/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35CBF85-F63A-3698-749E-1DD4566ACA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02" y="920957"/>
            <a:ext cx="10461766" cy="43642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A927CCF-B787-0298-EAB1-A5FA9048ECD8}"/>
              </a:ext>
            </a:extLst>
          </p:cNvPr>
          <p:cNvSpPr txBox="1"/>
          <p:nvPr/>
        </p:nvSpPr>
        <p:spPr>
          <a:xfrm>
            <a:off x="3048762" y="117086"/>
            <a:ext cx="584835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1" dirty="0">
                <a:solidFill>
                  <a:srgbClr val="C00000"/>
                </a:solidFill>
                <a:highlight>
                  <a:srgbClr val="FFFF00"/>
                </a:highlight>
              </a:rPr>
              <a:t>Unstructured 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10DC86-FD8E-BC0F-4865-AE20EC6630A5}"/>
              </a:ext>
            </a:extLst>
          </p:cNvPr>
          <p:cNvSpPr txBox="1"/>
          <p:nvPr/>
        </p:nvSpPr>
        <p:spPr>
          <a:xfrm>
            <a:off x="230886" y="5393728"/>
            <a:ext cx="1156487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b="1" dirty="0"/>
              <a:t>Using the above functions( for structured data) we save the resultant file as a </a:t>
            </a:r>
            <a:r>
              <a:rPr lang="en-US" sz="2000" b="1" dirty="0" err="1"/>
              <a:t>json</a:t>
            </a:r>
            <a:r>
              <a:rPr lang="en-US" sz="2000" b="1" dirty="0"/>
              <a:t> file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b="1" dirty="0"/>
              <a:t>Then we use as a </a:t>
            </a:r>
            <a:r>
              <a:rPr lang="en-US" sz="2000" b="1" dirty="0" err="1"/>
              <a:t>pd.read_json</a:t>
            </a:r>
            <a:r>
              <a:rPr lang="en-US" sz="2000" b="1" dirty="0"/>
              <a:t> function to convert it into a </a:t>
            </a:r>
            <a:r>
              <a:rPr lang="en-US" sz="2000" b="1" dirty="0" err="1"/>
              <a:t>df</a:t>
            </a:r>
            <a:r>
              <a:rPr lang="en-US" sz="2000" b="1" dirty="0"/>
              <a:t> and perform further analysis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679357-DDF6-9C7B-8D73-27720D35C427}"/>
              </a:ext>
            </a:extLst>
          </p:cNvPr>
          <p:cNvSpPr txBox="1"/>
          <p:nvPr/>
        </p:nvSpPr>
        <p:spPr>
          <a:xfrm>
            <a:off x="0" y="6210110"/>
            <a:ext cx="1219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0" u="none" strike="noStrike" baseline="0" dirty="0">
                <a:solidFill>
                  <a:srgbClr val="FF0000"/>
                </a:solidFill>
                <a:highlight>
                  <a:srgbClr val="000000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(**If worked on both structured and unstructured data </a:t>
            </a:r>
            <a:r>
              <a:rPr lang="en-US" sz="2400" b="1" dirty="0">
                <a:solidFill>
                  <a:srgbClr val="FF0000"/>
                </a:solidFill>
                <a:highlight>
                  <a:srgbClr val="000000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</a:t>
            </a:r>
            <a:r>
              <a:rPr lang="en-US" sz="2400" b="1" i="0" u="none" strike="noStrike" baseline="0" dirty="0">
                <a:solidFill>
                  <a:srgbClr val="FF0000"/>
                </a:solidFill>
                <a:highlight>
                  <a:srgbClr val="000000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will receive extra credit : 10 points)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99635960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A3375-5CEE-FB20-2766-7570BE054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LIBRARIES</a:t>
            </a:r>
            <a:r>
              <a:rPr lang="en-US" b="1" dirty="0"/>
              <a:t> USED</a:t>
            </a:r>
          </a:p>
        </p:txBody>
      </p:sp>
    </p:spTree>
    <p:extLst>
      <p:ext uri="{BB962C8B-B14F-4D97-AF65-F5344CB8AC3E}">
        <p14:creationId xmlns:p14="http://schemas.microsoft.com/office/powerpoint/2010/main" val="245974836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DFE8961-0355-085C-FB61-B7317F9182C7}"/>
              </a:ext>
            </a:extLst>
          </p:cNvPr>
          <p:cNvSpPr txBox="1"/>
          <p:nvPr/>
        </p:nvSpPr>
        <p:spPr>
          <a:xfrm>
            <a:off x="349448" y="127201"/>
            <a:ext cx="10038991" cy="43088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Bef>
                <a:spcPts val="0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120000"/>
              <a:buFont typeface="Wingdings" panose="05000000000000000000" pitchFamily="2" charset="2"/>
              <a:buChar char="q"/>
            </a:pPr>
            <a:r>
              <a:rPr lang="en-US" sz="1600" b="1" dirty="0" err="1">
                <a:solidFill>
                  <a:srgbClr val="0E101A"/>
                </a:solidFill>
                <a:effectLst/>
                <a:highlight>
                  <a:srgbClr val="FFFF00"/>
                </a:highlight>
              </a:rPr>
              <a:t>googleapiclient.discovery</a:t>
            </a:r>
            <a:r>
              <a:rPr lang="en-US" sz="1600" dirty="0">
                <a:solidFill>
                  <a:srgbClr val="0E101A"/>
                </a:solidFill>
                <a:effectLst/>
                <a:highlight>
                  <a:srgbClr val="FFFF00"/>
                </a:highlight>
              </a:rPr>
              <a:t>:</a:t>
            </a:r>
            <a:r>
              <a:rPr lang="en-US" sz="1600" dirty="0">
                <a:solidFill>
                  <a:srgbClr val="0E101A"/>
                </a:solidFill>
                <a:effectLst/>
              </a:rPr>
              <a:t> Google API client library to access various Google APIs, such as Google Sheets or Google Drive.</a:t>
            </a: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120000"/>
            </a:pPr>
            <a:endParaRPr lang="en-US" sz="1600" dirty="0">
              <a:solidFill>
                <a:srgbClr val="0E101A"/>
              </a:solidFill>
              <a:effectLst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120000"/>
              <a:buFont typeface="Wingdings" panose="05000000000000000000" pitchFamily="2" charset="2"/>
              <a:buChar char="q"/>
            </a:pPr>
            <a:r>
              <a:rPr lang="en-US" sz="1600" b="1" dirty="0" err="1">
                <a:solidFill>
                  <a:srgbClr val="0E101A"/>
                </a:solidFill>
                <a:effectLst/>
                <a:highlight>
                  <a:srgbClr val="FFFF00"/>
                </a:highlight>
              </a:rPr>
              <a:t>dateutil</a:t>
            </a:r>
            <a:r>
              <a:rPr lang="en-US" sz="1600" dirty="0" err="1">
                <a:solidFill>
                  <a:srgbClr val="0E101A"/>
                </a:solidFill>
                <a:effectLst/>
                <a:highlight>
                  <a:srgbClr val="FFFF00"/>
                </a:highlight>
              </a:rPr>
              <a:t>.</a:t>
            </a:r>
            <a:r>
              <a:rPr lang="en-US" sz="1600" b="1" dirty="0" err="1">
                <a:solidFill>
                  <a:srgbClr val="0E101A"/>
                </a:solidFill>
                <a:effectLst/>
                <a:highlight>
                  <a:srgbClr val="FFFF00"/>
                </a:highlight>
              </a:rPr>
              <a:t>parser</a:t>
            </a:r>
            <a:r>
              <a:rPr lang="en-US" sz="1600" dirty="0">
                <a:solidFill>
                  <a:srgbClr val="0E101A"/>
                </a:solidFill>
                <a:effectLst/>
                <a:highlight>
                  <a:srgbClr val="FFFF00"/>
                </a:highlight>
              </a:rPr>
              <a:t>:</a:t>
            </a:r>
            <a:r>
              <a:rPr lang="en-US" sz="1600" dirty="0">
                <a:solidFill>
                  <a:srgbClr val="0E101A"/>
                </a:solidFill>
                <a:effectLst/>
              </a:rPr>
              <a:t> A library for parsing human-readable date and time strings into Python datetime objects.</a:t>
            </a: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120000"/>
            </a:pPr>
            <a:endParaRPr lang="en-US" sz="1600" dirty="0">
              <a:solidFill>
                <a:srgbClr val="0E101A"/>
              </a:solidFill>
              <a:effectLst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120000"/>
              <a:buFont typeface="Wingdings" panose="05000000000000000000" pitchFamily="2" charset="2"/>
              <a:buChar char="q"/>
            </a:pPr>
            <a:r>
              <a:rPr lang="en-US" sz="1600" b="1" dirty="0">
                <a:solidFill>
                  <a:srgbClr val="0E101A"/>
                </a:solidFill>
                <a:effectLst/>
                <a:highlight>
                  <a:srgbClr val="FFFF00"/>
                </a:highlight>
              </a:rPr>
              <a:t>pandas</a:t>
            </a:r>
            <a:r>
              <a:rPr lang="en-US" sz="1600" dirty="0">
                <a:solidFill>
                  <a:srgbClr val="0E101A"/>
                </a:solidFill>
                <a:effectLst/>
                <a:highlight>
                  <a:srgbClr val="FFFF00"/>
                </a:highlight>
              </a:rPr>
              <a:t>:</a:t>
            </a:r>
            <a:r>
              <a:rPr lang="en-US" sz="1600" dirty="0">
                <a:solidFill>
                  <a:srgbClr val="0E101A"/>
                </a:solidFill>
                <a:effectLst/>
              </a:rPr>
              <a:t> A powerful data manipulation and analysis library, providing data structures like </a:t>
            </a:r>
            <a:r>
              <a:rPr lang="en-US" sz="1600" dirty="0" err="1">
                <a:solidFill>
                  <a:srgbClr val="0E101A"/>
                </a:solidFill>
                <a:effectLst/>
              </a:rPr>
              <a:t>DataFrames</a:t>
            </a:r>
            <a:r>
              <a:rPr lang="en-US" sz="1600" dirty="0">
                <a:solidFill>
                  <a:srgbClr val="0E101A"/>
                </a:solidFill>
                <a:effectLst/>
              </a:rPr>
              <a:t> and Series.</a:t>
            </a: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120000"/>
            </a:pPr>
            <a:endParaRPr lang="en-US" sz="1600" dirty="0">
              <a:solidFill>
                <a:srgbClr val="0E101A"/>
              </a:solidFill>
              <a:effectLst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120000"/>
              <a:buFont typeface="Wingdings" panose="05000000000000000000" pitchFamily="2" charset="2"/>
              <a:buChar char="q"/>
            </a:pPr>
            <a:r>
              <a:rPr lang="en-US" sz="1600" b="1" dirty="0" err="1">
                <a:solidFill>
                  <a:srgbClr val="0E101A"/>
                </a:solidFill>
                <a:effectLst/>
                <a:highlight>
                  <a:srgbClr val="FFFF00"/>
                </a:highlight>
              </a:rPr>
              <a:t>IPython.display</a:t>
            </a:r>
            <a:r>
              <a:rPr lang="en-US" sz="1600" b="1" dirty="0">
                <a:solidFill>
                  <a:srgbClr val="0E101A"/>
                </a:solidFill>
                <a:effectLst/>
                <a:highlight>
                  <a:srgbClr val="FFFF00"/>
                </a:highlight>
              </a:rPr>
              <a:t>:</a:t>
            </a:r>
            <a:r>
              <a:rPr lang="en-US" sz="1600" dirty="0">
                <a:solidFill>
                  <a:srgbClr val="0E101A"/>
                </a:solidFill>
                <a:effectLst/>
                <a:highlight>
                  <a:srgbClr val="FFFF00"/>
                </a:highlight>
              </a:rPr>
              <a:t> </a:t>
            </a:r>
            <a:r>
              <a:rPr lang="en-US" sz="1600" dirty="0">
                <a:solidFill>
                  <a:srgbClr val="0E101A"/>
                </a:solidFill>
                <a:effectLst/>
              </a:rPr>
              <a:t>A module for working with rich media representations, like JSON, in </a:t>
            </a:r>
            <a:r>
              <a:rPr lang="en-US" sz="1600" dirty="0" err="1">
                <a:solidFill>
                  <a:srgbClr val="0E101A"/>
                </a:solidFill>
                <a:effectLst/>
              </a:rPr>
              <a:t>IPython</a:t>
            </a:r>
            <a:r>
              <a:rPr lang="en-US" sz="1600" dirty="0">
                <a:solidFill>
                  <a:srgbClr val="0E101A"/>
                </a:solidFill>
                <a:effectLst/>
              </a:rPr>
              <a:t> environments (e.g. </a:t>
            </a:r>
            <a:r>
              <a:rPr lang="en-US" sz="1600" dirty="0" err="1">
                <a:solidFill>
                  <a:srgbClr val="0E101A"/>
                </a:solidFill>
                <a:effectLst/>
              </a:rPr>
              <a:t>Jupyter</a:t>
            </a:r>
            <a:r>
              <a:rPr lang="en-US" sz="1600" dirty="0">
                <a:solidFill>
                  <a:srgbClr val="0E101A"/>
                </a:solidFill>
                <a:effectLst/>
              </a:rPr>
              <a:t> notebooks).</a:t>
            </a: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120000"/>
            </a:pPr>
            <a:endParaRPr lang="en-US" sz="1600" dirty="0">
              <a:solidFill>
                <a:srgbClr val="0E101A"/>
              </a:solidFill>
              <a:effectLst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120000"/>
              <a:buFont typeface="Wingdings" panose="05000000000000000000" pitchFamily="2" charset="2"/>
              <a:buChar char="q"/>
            </a:pPr>
            <a:r>
              <a:rPr lang="en-US" sz="1600" b="1" dirty="0">
                <a:solidFill>
                  <a:srgbClr val="0E101A"/>
                </a:solidFill>
                <a:effectLst/>
                <a:highlight>
                  <a:srgbClr val="FFFF00"/>
                </a:highlight>
              </a:rPr>
              <a:t>glob:</a:t>
            </a:r>
            <a:r>
              <a:rPr lang="en-US" sz="1600" dirty="0">
                <a:solidFill>
                  <a:srgbClr val="0E101A"/>
                </a:solidFill>
                <a:effectLst/>
                <a:highlight>
                  <a:srgbClr val="FFFF00"/>
                </a:highlight>
              </a:rPr>
              <a:t> </a:t>
            </a:r>
            <a:r>
              <a:rPr lang="en-US" sz="1600" dirty="0">
                <a:solidFill>
                  <a:srgbClr val="0E101A"/>
                </a:solidFill>
                <a:effectLst/>
              </a:rPr>
              <a:t>A module for finding all the pathnames matching a specified pattern according to the rules used by the Unix shell.</a:t>
            </a: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120000"/>
            </a:pPr>
            <a:endParaRPr lang="en-US" sz="1600" dirty="0">
              <a:solidFill>
                <a:srgbClr val="0E101A"/>
              </a:solidFill>
              <a:effectLst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120000"/>
              <a:buFont typeface="Wingdings" panose="05000000000000000000" pitchFamily="2" charset="2"/>
              <a:buChar char="q"/>
            </a:pPr>
            <a:r>
              <a:rPr lang="en-US" sz="1600" b="1" dirty="0" err="1">
                <a:solidFill>
                  <a:srgbClr val="0E101A"/>
                </a:solidFill>
                <a:effectLst/>
                <a:highlight>
                  <a:srgbClr val="FFFF00"/>
                </a:highlight>
              </a:rPr>
              <a:t>os</a:t>
            </a:r>
            <a:r>
              <a:rPr lang="en-US" sz="1600" b="1" dirty="0">
                <a:solidFill>
                  <a:srgbClr val="0E101A"/>
                </a:solidFill>
                <a:effectLst/>
                <a:highlight>
                  <a:srgbClr val="FFFF00"/>
                </a:highlight>
              </a:rPr>
              <a:t>:</a:t>
            </a:r>
            <a:r>
              <a:rPr lang="en-US" sz="1600" dirty="0">
                <a:solidFill>
                  <a:srgbClr val="0E101A"/>
                </a:solidFill>
                <a:effectLst/>
              </a:rPr>
              <a:t> A module for interacting with the operating system, like reading from or writing to the file system.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600" dirty="0">
              <a:solidFill>
                <a:srgbClr val="0E101A"/>
              </a:solidFill>
              <a:effectLst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55D57D-80A4-8A71-1086-BE40DFECBE23}"/>
              </a:ext>
            </a:extLst>
          </p:cNvPr>
          <p:cNvSpPr txBox="1"/>
          <p:nvPr/>
        </p:nvSpPr>
        <p:spPr>
          <a:xfrm>
            <a:off x="349448" y="4122329"/>
            <a:ext cx="10038991" cy="2431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effectLst/>
                <a:highlight>
                  <a:srgbClr val="000000"/>
                </a:highlight>
              </a:rPr>
              <a:t>Data visualization packages</a:t>
            </a:r>
            <a:r>
              <a:rPr lang="en-US" b="1" dirty="0">
                <a:solidFill>
                  <a:srgbClr val="0E101A"/>
                </a:solidFill>
                <a:effectLst/>
                <a:highlight>
                  <a:srgbClr val="000000"/>
                </a:highlight>
              </a:rPr>
              <a:t>:</a:t>
            </a: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120000"/>
              <a:buFont typeface="Wingdings" panose="05000000000000000000" pitchFamily="2" charset="2"/>
              <a:buChar char="q"/>
            </a:pPr>
            <a:endParaRPr lang="en-US" dirty="0">
              <a:solidFill>
                <a:srgbClr val="0E101A"/>
              </a:solidFill>
              <a:effectLst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120000"/>
              <a:buFont typeface="Wingdings" panose="05000000000000000000" pitchFamily="2" charset="2"/>
              <a:buChar char="q"/>
            </a:pPr>
            <a:r>
              <a:rPr lang="en-US" sz="1600" b="1" dirty="0">
                <a:solidFill>
                  <a:srgbClr val="0E101A"/>
                </a:solidFill>
                <a:effectLst/>
                <a:highlight>
                  <a:srgbClr val="FFFF00"/>
                </a:highlight>
              </a:rPr>
              <a:t>seaborn:</a:t>
            </a:r>
            <a:r>
              <a:rPr lang="en-US" sz="1600" dirty="0">
                <a:solidFill>
                  <a:srgbClr val="0E101A"/>
                </a:solidFill>
                <a:effectLst/>
                <a:highlight>
                  <a:srgbClr val="FFFF00"/>
                </a:highlight>
              </a:rPr>
              <a:t> </a:t>
            </a:r>
            <a:r>
              <a:rPr lang="en-US" sz="1600" dirty="0">
                <a:solidFill>
                  <a:srgbClr val="0E101A"/>
                </a:solidFill>
                <a:effectLst/>
              </a:rPr>
              <a:t>A statistical data visualization library built on Matplotlib that provides a high-level interface for drawing informative and attractive graphs.</a:t>
            </a: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120000"/>
            </a:pPr>
            <a:endParaRPr lang="en-US" sz="1600" dirty="0">
              <a:solidFill>
                <a:srgbClr val="0E101A"/>
              </a:solidFill>
              <a:effectLst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120000"/>
              <a:buFont typeface="Wingdings" panose="05000000000000000000" pitchFamily="2" charset="2"/>
              <a:buChar char="q"/>
            </a:pPr>
            <a:r>
              <a:rPr lang="en-US" sz="1600" b="1" dirty="0" err="1">
                <a:solidFill>
                  <a:srgbClr val="0E101A"/>
                </a:solidFill>
                <a:effectLst/>
                <a:highlight>
                  <a:srgbClr val="FFFF00"/>
                </a:highlight>
              </a:rPr>
              <a:t>matplotlib.pyplot</a:t>
            </a:r>
            <a:r>
              <a:rPr lang="en-US" sz="1600" dirty="0">
                <a:solidFill>
                  <a:srgbClr val="0E101A"/>
                </a:solidFill>
                <a:effectLst/>
                <a:highlight>
                  <a:srgbClr val="FFFF00"/>
                </a:highlight>
              </a:rPr>
              <a:t>:</a:t>
            </a:r>
            <a:r>
              <a:rPr lang="en-US" sz="1600" dirty="0">
                <a:solidFill>
                  <a:srgbClr val="0E101A"/>
                </a:solidFill>
                <a:effectLst/>
              </a:rPr>
              <a:t> A plotting library for creating static, animated, and interactive visualizations in Python.</a:t>
            </a: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120000"/>
            </a:pPr>
            <a:endParaRPr lang="en-US" sz="1600" dirty="0">
              <a:solidFill>
                <a:srgbClr val="0E101A"/>
              </a:solidFill>
              <a:effectLst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120000"/>
              <a:buFont typeface="Wingdings" panose="05000000000000000000" pitchFamily="2" charset="2"/>
              <a:buChar char="q"/>
            </a:pPr>
            <a:r>
              <a:rPr lang="en-US" sz="1600" b="1" dirty="0" err="1">
                <a:solidFill>
                  <a:srgbClr val="0E101A"/>
                </a:solidFill>
                <a:effectLst/>
                <a:highlight>
                  <a:srgbClr val="FFFF00"/>
                </a:highlight>
              </a:rPr>
              <a:t>matplotlib.ticker</a:t>
            </a:r>
            <a:r>
              <a:rPr lang="en-US" sz="1600" dirty="0">
                <a:solidFill>
                  <a:srgbClr val="0E101A"/>
                </a:solidFill>
                <a:effectLst/>
                <a:highlight>
                  <a:srgbClr val="FFFF00"/>
                </a:highlight>
              </a:rPr>
              <a:t>: </a:t>
            </a:r>
            <a:r>
              <a:rPr lang="en-US" sz="1600" dirty="0">
                <a:solidFill>
                  <a:srgbClr val="0E101A"/>
                </a:solidFill>
                <a:effectLst/>
              </a:rPr>
              <a:t>A module for customizing tick locators and formatters in Matplotlib plots.</a:t>
            </a:r>
          </a:p>
        </p:txBody>
      </p:sp>
    </p:spTree>
    <p:extLst>
      <p:ext uri="{BB962C8B-B14F-4D97-AF65-F5344CB8AC3E}">
        <p14:creationId xmlns:p14="http://schemas.microsoft.com/office/powerpoint/2010/main" val="226360662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8297A7E-A05A-4ECA-ECE7-9D7C5ED4BD79}"/>
              </a:ext>
            </a:extLst>
          </p:cNvPr>
          <p:cNvSpPr txBox="1"/>
          <p:nvPr/>
        </p:nvSpPr>
        <p:spPr>
          <a:xfrm>
            <a:off x="485235" y="177800"/>
            <a:ext cx="9754318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effectLst/>
                <a:highlight>
                  <a:srgbClr val="000000"/>
                </a:highlight>
              </a:rPr>
              <a:t>NLP: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600" dirty="0">
              <a:solidFill>
                <a:srgbClr val="0E101A"/>
              </a:solidFill>
              <a:effectLst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120000"/>
              <a:buFont typeface="Wingdings" panose="05000000000000000000" pitchFamily="2" charset="2"/>
              <a:buChar char="q"/>
            </a:pPr>
            <a:r>
              <a:rPr lang="en-US" sz="1600" b="1" dirty="0" err="1">
                <a:solidFill>
                  <a:srgbClr val="0E101A"/>
                </a:solidFill>
                <a:effectLst/>
                <a:highlight>
                  <a:srgbClr val="FFFF00"/>
                </a:highlight>
              </a:rPr>
              <a:t>nltk</a:t>
            </a:r>
            <a:r>
              <a:rPr lang="en-US" sz="1600" dirty="0">
                <a:solidFill>
                  <a:srgbClr val="0E101A"/>
                </a:solidFill>
                <a:effectLst/>
                <a:highlight>
                  <a:srgbClr val="FFFF00"/>
                </a:highlight>
              </a:rPr>
              <a:t>:</a:t>
            </a:r>
            <a:r>
              <a:rPr lang="en-US" sz="1600" dirty="0">
                <a:solidFill>
                  <a:srgbClr val="0E101A"/>
                </a:solidFill>
                <a:effectLst/>
              </a:rPr>
              <a:t> A library for working with human language data (text), providing tools for text processing, classification, tokenization, stemming, tagging, and parsing.</a:t>
            </a: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120000"/>
              <a:buFont typeface="Wingdings" panose="05000000000000000000" pitchFamily="2" charset="2"/>
              <a:buChar char="q"/>
            </a:pPr>
            <a:endParaRPr lang="en-US" sz="1600" dirty="0">
              <a:solidFill>
                <a:srgbClr val="0E101A"/>
              </a:solidFill>
              <a:effectLst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120000"/>
              <a:buFont typeface="Wingdings" panose="05000000000000000000" pitchFamily="2" charset="2"/>
              <a:buChar char="q"/>
            </a:pPr>
            <a:r>
              <a:rPr lang="en-US" sz="1600" b="1" dirty="0" err="1">
                <a:solidFill>
                  <a:srgbClr val="0E101A"/>
                </a:solidFill>
                <a:effectLst/>
                <a:highlight>
                  <a:srgbClr val="FFFF00"/>
                </a:highlight>
              </a:rPr>
              <a:t>nltk.corpus.stopwords</a:t>
            </a:r>
            <a:r>
              <a:rPr lang="en-US" sz="1600" dirty="0">
                <a:solidFill>
                  <a:srgbClr val="0E101A"/>
                </a:solidFill>
                <a:effectLst/>
                <a:highlight>
                  <a:srgbClr val="FFFF00"/>
                </a:highlight>
              </a:rPr>
              <a:t>: </a:t>
            </a:r>
            <a:r>
              <a:rPr lang="en-US" sz="1600" dirty="0">
                <a:solidFill>
                  <a:srgbClr val="0E101A"/>
                </a:solidFill>
                <a:effectLst/>
              </a:rPr>
              <a:t>A module containing a list of common words that can be filtered out when processing natural language data.</a:t>
            </a: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120000"/>
              <a:buFont typeface="Wingdings" panose="05000000000000000000" pitchFamily="2" charset="2"/>
              <a:buChar char="q"/>
            </a:pPr>
            <a:endParaRPr lang="en-US" sz="1600" dirty="0">
              <a:solidFill>
                <a:srgbClr val="0E101A"/>
              </a:solidFill>
              <a:effectLst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120000"/>
              <a:buFont typeface="Wingdings" panose="05000000000000000000" pitchFamily="2" charset="2"/>
              <a:buChar char="q"/>
            </a:pPr>
            <a:r>
              <a:rPr lang="en-US" sz="1600" b="1" dirty="0" err="1">
                <a:solidFill>
                  <a:srgbClr val="0E101A"/>
                </a:solidFill>
                <a:effectLst/>
                <a:highlight>
                  <a:srgbClr val="FFFF00"/>
                </a:highlight>
              </a:rPr>
              <a:t>nltk.tokenize</a:t>
            </a:r>
            <a:r>
              <a:rPr lang="en-US" sz="1600" dirty="0">
                <a:solidFill>
                  <a:srgbClr val="0E101A"/>
                </a:solidFill>
                <a:effectLst/>
                <a:highlight>
                  <a:srgbClr val="FFFF00"/>
                </a:highlight>
              </a:rPr>
              <a:t>:</a:t>
            </a:r>
            <a:r>
              <a:rPr lang="en-US" sz="1600" dirty="0">
                <a:solidFill>
                  <a:srgbClr val="0E101A"/>
                </a:solidFill>
                <a:effectLst/>
              </a:rPr>
              <a:t> A module for breaking up text into words, phrases, symbols, or other meaningful elements (tokens).</a:t>
            </a: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120000"/>
              <a:buFont typeface="Wingdings" panose="05000000000000000000" pitchFamily="2" charset="2"/>
              <a:buChar char="q"/>
            </a:pPr>
            <a:endParaRPr lang="en-US" sz="1600" dirty="0">
              <a:solidFill>
                <a:srgbClr val="0E101A"/>
              </a:solidFill>
              <a:effectLst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120000"/>
              <a:buFont typeface="Wingdings" panose="05000000000000000000" pitchFamily="2" charset="2"/>
              <a:buChar char="q"/>
            </a:pPr>
            <a:r>
              <a:rPr lang="en-US" sz="1600" b="1" dirty="0" err="1">
                <a:solidFill>
                  <a:srgbClr val="0E101A"/>
                </a:solidFill>
                <a:effectLst/>
                <a:highlight>
                  <a:srgbClr val="FFFF00"/>
                </a:highlight>
              </a:rPr>
              <a:t>wordcloud</a:t>
            </a:r>
            <a:r>
              <a:rPr lang="en-US" sz="1600" dirty="0">
                <a:solidFill>
                  <a:srgbClr val="0E101A"/>
                </a:solidFill>
                <a:effectLst/>
                <a:highlight>
                  <a:srgbClr val="FFFF00"/>
                </a:highlight>
              </a:rPr>
              <a:t>:</a:t>
            </a:r>
            <a:r>
              <a:rPr lang="en-US" sz="1600" dirty="0">
                <a:solidFill>
                  <a:srgbClr val="0E101A"/>
                </a:solidFill>
                <a:effectLst/>
              </a:rPr>
              <a:t> A library for creating word cloud visualizations from text 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EDB8FB-C5F1-D564-F002-96EA7DD24832}"/>
              </a:ext>
            </a:extLst>
          </p:cNvPr>
          <p:cNvSpPr txBox="1"/>
          <p:nvPr/>
        </p:nvSpPr>
        <p:spPr>
          <a:xfrm>
            <a:off x="485235" y="3353632"/>
            <a:ext cx="9564537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effectLst/>
                <a:highlight>
                  <a:srgbClr val="000000"/>
                </a:highlight>
              </a:rPr>
              <a:t>Database: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600" dirty="0">
              <a:solidFill>
                <a:srgbClr val="0E101A"/>
              </a:solidFill>
              <a:effectLst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120000"/>
              <a:buFont typeface="Wingdings" panose="05000000000000000000" pitchFamily="2" charset="2"/>
              <a:buChar char="q"/>
            </a:pPr>
            <a:r>
              <a:rPr lang="en-US" sz="1600" b="1" dirty="0" err="1">
                <a:solidFill>
                  <a:srgbClr val="0E101A"/>
                </a:solidFill>
                <a:effectLst/>
                <a:highlight>
                  <a:srgbClr val="FFFF00"/>
                </a:highlight>
              </a:rPr>
              <a:t>google.cloud.bigquery</a:t>
            </a:r>
            <a:r>
              <a:rPr lang="en-US" sz="1600" b="1" dirty="0">
                <a:solidFill>
                  <a:srgbClr val="0E101A"/>
                </a:solidFill>
                <a:effectLst/>
                <a:highlight>
                  <a:srgbClr val="FFFF00"/>
                </a:highlight>
              </a:rPr>
              <a:t>:</a:t>
            </a:r>
            <a:r>
              <a:rPr lang="en-US" sz="1600" dirty="0">
                <a:solidFill>
                  <a:srgbClr val="0E101A"/>
                </a:solidFill>
                <a:effectLst/>
              </a:rPr>
              <a:t> A client library for interacting with Google Big Query, a fully-managed, serverless data warehouse.</a:t>
            </a: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120000"/>
            </a:pPr>
            <a:endParaRPr lang="en-US" sz="1600" dirty="0">
              <a:solidFill>
                <a:srgbClr val="0E101A"/>
              </a:solidFill>
              <a:effectLst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120000"/>
              <a:buFont typeface="Wingdings" panose="05000000000000000000" pitchFamily="2" charset="2"/>
              <a:buChar char="q"/>
            </a:pPr>
            <a:r>
              <a:rPr lang="en-US" sz="1600" b="1" dirty="0">
                <a:solidFill>
                  <a:srgbClr val="0E101A"/>
                </a:solidFill>
                <a:effectLst/>
                <a:highlight>
                  <a:srgbClr val="FFFF00"/>
                </a:highlight>
              </a:rPr>
              <a:t>google.oauth2.service_account:</a:t>
            </a:r>
            <a:r>
              <a:rPr lang="en-US" sz="1600" dirty="0">
                <a:solidFill>
                  <a:srgbClr val="0E101A"/>
                </a:solidFill>
                <a:effectLst/>
                <a:highlight>
                  <a:srgbClr val="FFFF00"/>
                </a:highlight>
              </a:rPr>
              <a:t> </a:t>
            </a:r>
            <a:r>
              <a:rPr lang="en-US" sz="1600" dirty="0">
                <a:solidFill>
                  <a:srgbClr val="0E101A"/>
                </a:solidFill>
                <a:effectLst/>
              </a:rPr>
              <a:t>A module for managing service account-based authentication for Google APIs.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864494-3AD8-8E2B-80BD-8DB2CC55E8D6}"/>
              </a:ext>
            </a:extLst>
          </p:cNvPr>
          <p:cNvSpPr txBox="1"/>
          <p:nvPr/>
        </p:nvSpPr>
        <p:spPr>
          <a:xfrm>
            <a:off x="485235" y="5236804"/>
            <a:ext cx="9236735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effectLst/>
                <a:highlight>
                  <a:srgbClr val="000000"/>
                </a:highlight>
              </a:rPr>
              <a:t>Unstructured: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600" dirty="0">
              <a:solidFill>
                <a:srgbClr val="0E101A"/>
              </a:solidFill>
              <a:effectLst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120000"/>
              <a:buFont typeface="Wingdings" panose="05000000000000000000" pitchFamily="2" charset="2"/>
              <a:buChar char="q"/>
            </a:pPr>
            <a:r>
              <a:rPr lang="en-US" sz="1600" b="1" dirty="0" err="1">
                <a:solidFill>
                  <a:srgbClr val="0E101A"/>
                </a:solidFill>
                <a:effectLst/>
                <a:highlight>
                  <a:srgbClr val="FFFF00"/>
                </a:highlight>
              </a:rPr>
              <a:t>numpy</a:t>
            </a:r>
            <a:r>
              <a:rPr lang="en-US" sz="1600" dirty="0">
                <a:solidFill>
                  <a:srgbClr val="0E101A"/>
                </a:solidFill>
                <a:effectLst/>
                <a:highlight>
                  <a:srgbClr val="FFFF00"/>
                </a:highlight>
              </a:rPr>
              <a:t>:</a:t>
            </a:r>
            <a:r>
              <a:rPr lang="en-US" sz="1600" dirty="0">
                <a:solidFill>
                  <a:srgbClr val="0E101A"/>
                </a:solidFill>
                <a:effectLst/>
              </a:rPr>
              <a:t> A library for working with numerical data, supporting arrays, matrices, and various mathematical functions.</a:t>
            </a:r>
          </a:p>
        </p:txBody>
      </p:sp>
    </p:spTree>
    <p:extLst>
      <p:ext uri="{BB962C8B-B14F-4D97-AF65-F5344CB8AC3E}">
        <p14:creationId xmlns:p14="http://schemas.microsoft.com/office/powerpoint/2010/main" val="212146230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DB7B33B-E591-90BC-73B9-1B59EE8014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6850" y="258521"/>
            <a:ext cx="8051800" cy="6173961"/>
          </a:xfrm>
          <a:prstGeom prst="rect">
            <a:avLst/>
          </a:prstGeom>
          <a:solidFill>
            <a:schemeClr val="accent1"/>
          </a:solidFill>
          <a:ln w="66675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63217744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A3375-5CEE-FB20-2766-7570BE054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869895"/>
            <a:ext cx="10294182" cy="1090788"/>
          </a:xfrm>
        </p:spPr>
        <p:txBody>
          <a:bodyPr>
            <a:normAutofit/>
          </a:bodyPr>
          <a:lstStyle/>
          <a:p>
            <a:pPr lvl="0"/>
            <a:r>
              <a:rPr lang="en-US" sz="3200" b="1" dirty="0">
                <a:solidFill>
                  <a:srgbClr val="FF0000"/>
                </a:solidFill>
              </a:rPr>
              <a:t>Python</a:t>
            </a:r>
            <a:r>
              <a:rPr lang="en-US" sz="3200" b="1" dirty="0"/>
              <a:t> Notebook (Performing all </a:t>
            </a:r>
            <a:r>
              <a:rPr lang="en-US" sz="3200" b="1" dirty="0">
                <a:solidFill>
                  <a:srgbClr val="FF0000"/>
                </a:solidFill>
              </a:rPr>
              <a:t>20</a:t>
            </a:r>
            <a:r>
              <a:rPr lang="en-US" sz="3200" b="1" dirty="0"/>
              <a:t> Essential Steps)</a:t>
            </a:r>
          </a:p>
        </p:txBody>
      </p:sp>
    </p:spTree>
    <p:extLst>
      <p:ext uri="{BB962C8B-B14F-4D97-AF65-F5344CB8AC3E}">
        <p14:creationId xmlns:p14="http://schemas.microsoft.com/office/powerpoint/2010/main" val="1224747111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lumMod val="50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4263F31-0287-4E21-4BD5-B82D6BB9B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11" y="753228"/>
            <a:ext cx="10225171" cy="1080938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  TASK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highlight>
                  <a:srgbClr val="FFFF00"/>
                </a:highlight>
              </a:rPr>
              <a:t>1</a:t>
            </a:r>
            <a:r>
              <a:rPr lang="en-US" b="1" dirty="0"/>
              <a:t>:- </a:t>
            </a:r>
            <a:r>
              <a:rPr lang="en-US" sz="3200" b="1" dirty="0"/>
              <a:t>Loading Data into Data Frames</a:t>
            </a:r>
            <a:endParaRPr lang="en-US" sz="22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7845CE4-33F9-0F84-5EC4-A8B06313A8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424" y="2110355"/>
            <a:ext cx="8943508" cy="4437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87034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lumMod val="95000"/>
                <a:lumOff val="5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E093445-7792-E094-ED63-61800DF8B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541" y="753228"/>
            <a:ext cx="10161916" cy="1080938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TASK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highlight>
                  <a:srgbClr val="FFFF00"/>
                </a:highlight>
              </a:rPr>
              <a:t>2</a:t>
            </a:r>
            <a:r>
              <a:rPr lang="en-US" b="1" dirty="0"/>
              <a:t>:- </a:t>
            </a:r>
            <a:r>
              <a:rPr lang="en-US" sz="3000" b="1" dirty="0"/>
              <a:t>Check the Data Types of your data columns</a:t>
            </a:r>
            <a:endParaRPr lang="en-US" sz="3000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EAC83E99-D4E0-AA57-88B8-BD10A47B82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9785" y="2071338"/>
            <a:ext cx="7524349" cy="4516563"/>
          </a:xfrm>
        </p:spPr>
      </p:pic>
    </p:spTree>
    <p:extLst>
      <p:ext uri="{BB962C8B-B14F-4D97-AF65-F5344CB8AC3E}">
        <p14:creationId xmlns:p14="http://schemas.microsoft.com/office/powerpoint/2010/main" val="3434701473"/>
      </p:ext>
    </p:extLst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D68892E-BE80-3D51-6990-157BEE819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815" y="753228"/>
            <a:ext cx="9897367" cy="1080938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TASK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highlight>
                  <a:srgbClr val="FFFF00"/>
                </a:highlight>
              </a:rPr>
              <a:t>3</a:t>
            </a:r>
            <a:r>
              <a:rPr lang="en-US" b="1" dirty="0"/>
              <a:t>:- </a:t>
            </a:r>
            <a:r>
              <a:rPr lang="en-US" sz="2400" b="1" dirty="0"/>
              <a:t>Drop any NULL, missing values or unwanted columns</a:t>
            </a:r>
            <a:endParaRPr lang="en-US" dirty="0"/>
          </a:p>
        </p:txBody>
      </p:sp>
      <p:pic>
        <p:nvPicPr>
          <p:cNvPr id="19" name="Content Placeholder 18">
            <a:extLst>
              <a:ext uri="{FF2B5EF4-FFF2-40B4-BE49-F238E27FC236}">
                <a16:creationId xmlns:a16="http://schemas.microsoft.com/office/drawing/2014/main" id="{8DD6BCBE-A444-70EA-9A40-A63E6406BB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-3722" b="3722"/>
          <a:stretch/>
        </p:blipFill>
        <p:spPr>
          <a:xfrm>
            <a:off x="751840" y="1915446"/>
            <a:ext cx="9824720" cy="4769835"/>
          </a:xfrm>
        </p:spPr>
      </p:pic>
    </p:spTree>
    <p:extLst>
      <p:ext uri="{BB962C8B-B14F-4D97-AF65-F5344CB8AC3E}">
        <p14:creationId xmlns:p14="http://schemas.microsoft.com/office/powerpoint/2010/main" val="2086907378"/>
      </p:ext>
    </p:extLst>
  </p:cSld>
  <p:clrMapOvr>
    <a:masterClrMapping/>
  </p:clrMapOvr>
  <p:transition spd="slow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EB31CE-5677-6065-B4BC-CB93FF0C5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707" y="753228"/>
            <a:ext cx="9802476" cy="1080938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TASK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highlight>
                  <a:srgbClr val="FFFF00"/>
                </a:highlight>
              </a:rPr>
              <a:t>4</a:t>
            </a:r>
            <a:r>
              <a:rPr lang="en-US" b="1" dirty="0"/>
              <a:t>:- </a:t>
            </a:r>
            <a:r>
              <a:rPr lang="en-US" sz="3600" b="1" dirty="0"/>
              <a:t> Drop duplicate values</a:t>
            </a:r>
            <a:endParaRPr lang="en-US" dirty="0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AEEC9474-6A0E-4566-5614-A47134D075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1872D2E-3286-EAE0-A64F-08877854D6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78" y="2214898"/>
            <a:ext cx="6171102" cy="442974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42EB122-6096-C273-9E89-E4631A9CE5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4667" y="2214898"/>
            <a:ext cx="5578755" cy="4429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043617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0">
            <a:extLst>
              <a:ext uri="{FF2B5EF4-FFF2-40B4-BE49-F238E27FC236}">
                <a16:creationId xmlns:a16="http://schemas.microsoft.com/office/drawing/2014/main" id="{BC081CC5-B4FF-9AA1-1B4A-7EF758B486D6}"/>
              </a:ext>
            </a:extLst>
          </p:cNvPr>
          <p:cNvSpPr txBox="1">
            <a:spLocks/>
          </p:cNvSpPr>
          <p:nvPr/>
        </p:nvSpPr>
        <p:spPr>
          <a:xfrm>
            <a:off x="-282714" y="448779"/>
            <a:ext cx="12090399" cy="108093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chemeClr val="accent4">
                    <a:lumMod val="75000"/>
                  </a:schemeClr>
                </a:solidFill>
                <a:highlight>
                  <a:srgbClr val="000000"/>
                </a:highlight>
              </a:rPr>
              <a:t>GROUP</a:t>
            </a:r>
            <a:r>
              <a:rPr lang="en-US" b="1" dirty="0"/>
              <a:t> -1- </a:t>
            </a:r>
            <a:r>
              <a:rPr lang="en-US" b="1" dirty="0">
                <a:solidFill>
                  <a:srgbClr val="00B050"/>
                </a:solidFill>
                <a:highlight>
                  <a:srgbClr val="000000"/>
                </a:highlight>
              </a:rPr>
              <a:t>TEAM</a:t>
            </a:r>
          </a:p>
        </p:txBody>
      </p:sp>
      <p:sp>
        <p:nvSpPr>
          <p:cNvPr id="6" name="object 7" descr="Beige rectangle">
            <a:extLst>
              <a:ext uri="{FF2B5EF4-FFF2-40B4-BE49-F238E27FC236}">
                <a16:creationId xmlns:a16="http://schemas.microsoft.com/office/drawing/2014/main" id="{A24095E9-3068-821A-D62C-6CB23C0A9647}"/>
              </a:ext>
            </a:extLst>
          </p:cNvPr>
          <p:cNvSpPr/>
          <p:nvPr/>
        </p:nvSpPr>
        <p:spPr bwMode="white">
          <a:xfrm>
            <a:off x="304800" y="1224030"/>
            <a:ext cx="11582399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D5DC22D-1274-8CA9-DF70-8D0A40E5E376}"/>
              </a:ext>
            </a:extLst>
          </p:cNvPr>
          <p:cNvGrpSpPr/>
          <p:nvPr/>
        </p:nvGrpSpPr>
        <p:grpSpPr>
          <a:xfrm>
            <a:off x="572068" y="1732286"/>
            <a:ext cx="10629202" cy="4030150"/>
            <a:chOff x="524360" y="1867458"/>
            <a:chExt cx="10629202" cy="4030150"/>
          </a:xfrm>
        </p:grpSpPr>
        <p:sp>
          <p:nvSpPr>
            <p:cNvPr id="12" name="Text Placeholder 2">
              <a:extLst>
                <a:ext uri="{FF2B5EF4-FFF2-40B4-BE49-F238E27FC236}">
                  <a16:creationId xmlns:a16="http://schemas.microsoft.com/office/drawing/2014/main" id="{A9245BB8-C28F-B1D7-73C0-4880914F8643}"/>
                </a:ext>
              </a:extLst>
            </p:cNvPr>
            <p:cNvSpPr txBox="1">
              <a:spLocks/>
            </p:cNvSpPr>
            <p:nvPr/>
          </p:nvSpPr>
          <p:spPr>
            <a:xfrm>
              <a:off x="4931470" y="5651723"/>
              <a:ext cx="2034138" cy="245885"/>
            </a:xfrm>
            <a:prstGeom prst="rect">
              <a:avLst/>
            </a:prstGeom>
          </p:spPr>
          <p:txBody>
            <a:bodyPr vert="horz" lIns="0" tIns="45720" rIns="91440" bIns="45720" rtlCol="0" anchor="ctr">
              <a:normAutofit lnSpcReduction="10000"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None/>
                <a:defRPr sz="1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2667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447675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62865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809625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MS IN DATA SCIENCE</a:t>
              </a: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9E493598-E137-3B21-1FDC-6C77B8EA0F8E}"/>
                </a:ext>
              </a:extLst>
            </p:cNvPr>
            <p:cNvGrpSpPr/>
            <p:nvPr/>
          </p:nvGrpSpPr>
          <p:grpSpPr>
            <a:xfrm>
              <a:off x="524360" y="1867458"/>
              <a:ext cx="10629202" cy="3966541"/>
              <a:chOff x="973811" y="1898000"/>
              <a:chExt cx="10629202" cy="3966541"/>
            </a:xfrm>
          </p:grpSpPr>
          <p:pic>
            <p:nvPicPr>
              <p:cNvPr id="9" name="Picture Placeholder 23">
                <a:extLst>
                  <a:ext uri="{FF2B5EF4-FFF2-40B4-BE49-F238E27FC236}">
                    <a16:creationId xmlns:a16="http://schemas.microsoft.com/office/drawing/2014/main" id="{C32AACA6-40D1-F247-19BD-D7686C873B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8745468" y="1898000"/>
                <a:ext cx="2216416" cy="3045173"/>
              </a:xfrm>
              <a:prstGeom prst="rect">
                <a:avLst/>
              </a:prstGeom>
            </p:spPr>
          </p:pic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F345F5DF-EC55-5DB6-C721-6D24040C23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973811" y="2170268"/>
                <a:ext cx="10629202" cy="2291045"/>
              </a:xfrm>
              <a:prstGeom prst="rect">
                <a:avLst/>
              </a:prstGeom>
              <a:noFill/>
              <a:ln w="6350">
                <a:solidFill>
                  <a:schemeClr val="bg1">
                    <a:alpha val="2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7" name="Picture Placeholder 23">
                <a:extLst>
                  <a:ext uri="{FF2B5EF4-FFF2-40B4-BE49-F238E27FC236}">
                    <a16:creationId xmlns:a16="http://schemas.microsoft.com/office/drawing/2014/main" id="{D6B5A4C9-318A-0DF7-928D-482AFC4C687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1714019" y="1935182"/>
                <a:ext cx="2341520" cy="3007992"/>
              </a:xfrm>
              <a:prstGeom prst="rect">
                <a:avLst/>
              </a:prstGeom>
            </p:spPr>
          </p:pic>
          <p:pic>
            <p:nvPicPr>
              <p:cNvPr id="8" name="Picture Placeholder 23">
                <a:extLst>
                  <a:ext uri="{FF2B5EF4-FFF2-40B4-BE49-F238E27FC236}">
                    <a16:creationId xmlns:a16="http://schemas.microsoft.com/office/drawing/2014/main" id="{3AAE71EB-BDDF-8B10-2E39-8378F79EBFC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5191568" y="1914826"/>
                <a:ext cx="2511795" cy="3028348"/>
              </a:xfrm>
              <a:prstGeom prst="rect">
                <a:avLst/>
              </a:prstGeom>
            </p:spPr>
          </p:pic>
          <p:sp>
            <p:nvSpPr>
              <p:cNvPr id="10" name="Text Placeholder 3">
                <a:extLst>
                  <a:ext uri="{FF2B5EF4-FFF2-40B4-BE49-F238E27FC236}">
                    <a16:creationId xmlns:a16="http://schemas.microsoft.com/office/drawing/2014/main" id="{457491BA-3D25-493E-D8AF-F92324EDC38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430396" y="5131361"/>
                <a:ext cx="2034138" cy="360445"/>
              </a:xfrm>
              <a:prstGeom prst="rect">
                <a:avLst/>
              </a:prstGeom>
              <a:solidFill>
                <a:schemeClr val="tx2"/>
              </a:solidFill>
            </p:spPr>
            <p:txBody>
              <a:bodyPr vert="horz" lIns="0" tIns="45720" rIns="91440" bIns="45720" rtlCol="0" anchor="ctr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1800" b="0" kern="1200" cap="none" baseline="0">
                    <a:solidFill>
                      <a:schemeClr val="accent1"/>
                    </a:solidFill>
                    <a:latin typeface="+mj-lt"/>
                    <a:ea typeface="+mn-ea"/>
                    <a:cs typeface="+mn-cs"/>
                  </a:defRPr>
                </a:lvl1pPr>
                <a:lvl2pPr marL="2667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2pPr>
                <a:lvl3pPr marL="447675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3pPr>
                <a:lvl4pPr marL="62865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4pPr>
                <a:lvl5pPr marL="809625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noProof="1"/>
                  <a:t>Piyush Gupta</a:t>
                </a:r>
              </a:p>
            </p:txBody>
          </p:sp>
          <p:sp>
            <p:nvSpPr>
              <p:cNvPr id="11" name="Text Placeholder 3">
                <a:extLst>
                  <a:ext uri="{FF2B5EF4-FFF2-40B4-BE49-F238E27FC236}">
                    <a16:creationId xmlns:a16="http://schemas.microsoft.com/office/drawing/2014/main" id="{BD9F28C5-74AB-456E-0D37-E89896CFB07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836607" y="5088610"/>
                <a:ext cx="2034138" cy="360445"/>
              </a:xfrm>
              <a:prstGeom prst="rect">
                <a:avLst/>
              </a:prstGeom>
              <a:solidFill>
                <a:schemeClr val="tx2"/>
              </a:solidFill>
            </p:spPr>
            <p:txBody>
              <a:bodyPr vert="horz" lIns="0" tIns="45720" rIns="91440" bIns="45720" rtlCol="0" anchor="ctr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1800" b="0" kern="1200" cap="none" baseline="0">
                    <a:solidFill>
                      <a:schemeClr val="accent1"/>
                    </a:solidFill>
                    <a:latin typeface="+mj-lt"/>
                    <a:ea typeface="+mn-ea"/>
                    <a:cs typeface="+mn-cs"/>
                  </a:defRPr>
                </a:lvl1pPr>
                <a:lvl2pPr marL="2667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2pPr>
                <a:lvl3pPr marL="447675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3pPr>
                <a:lvl4pPr marL="62865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4pPr>
                <a:lvl5pPr marL="809625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noProof="1"/>
                  <a:t>Huzefa Sadikot</a:t>
                </a:r>
              </a:p>
            </p:txBody>
          </p:sp>
          <p:sp>
            <p:nvSpPr>
              <p:cNvPr id="13" name="Text Placeholder 2">
                <a:extLst>
                  <a:ext uri="{FF2B5EF4-FFF2-40B4-BE49-F238E27FC236}">
                    <a16:creationId xmlns:a16="http://schemas.microsoft.com/office/drawing/2014/main" id="{0E1D6AD1-BD5F-56B5-1DFE-F5C39B77855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963812" y="5547223"/>
                <a:ext cx="2034138" cy="245885"/>
              </a:xfrm>
              <a:prstGeom prst="rect">
                <a:avLst/>
              </a:prstGeom>
            </p:spPr>
            <p:txBody>
              <a:bodyPr vert="horz" lIns="0" tIns="45720" rIns="91440" bIns="45720" rtlCol="0" anchor="ctr">
                <a:normAutofit lnSpcReduction="10000"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None/>
                  <a:defRPr sz="12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1pPr>
                <a:lvl2pPr marL="2667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2pPr>
                <a:lvl3pPr marL="447675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3pPr>
                <a:lvl4pPr marL="62865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4pPr>
                <a:lvl5pPr marL="809625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MS IN COMPUTER SCIENCE</a:t>
                </a:r>
              </a:p>
            </p:txBody>
          </p:sp>
          <p:sp>
            <p:nvSpPr>
              <p:cNvPr id="14" name="Text Placeholder 3">
                <a:extLst>
                  <a:ext uri="{FF2B5EF4-FFF2-40B4-BE49-F238E27FC236}">
                    <a16:creationId xmlns:a16="http://schemas.microsoft.com/office/drawing/2014/main" id="{A9FAE946-D73A-567A-FF9F-1C5E8037109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867710" y="5178260"/>
                <a:ext cx="2034138" cy="360445"/>
              </a:xfrm>
              <a:prstGeom prst="rect">
                <a:avLst/>
              </a:prstGeom>
              <a:solidFill>
                <a:schemeClr val="tx2"/>
              </a:solidFill>
            </p:spPr>
            <p:txBody>
              <a:bodyPr vert="horz" lIns="0" tIns="45720" rIns="91440" bIns="45720" rtlCol="0" anchor="ctr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1800" b="0" kern="1200" cap="none" baseline="0">
                    <a:solidFill>
                      <a:schemeClr val="accent1"/>
                    </a:solidFill>
                    <a:latin typeface="+mj-lt"/>
                    <a:ea typeface="+mn-ea"/>
                    <a:cs typeface="+mn-cs"/>
                  </a:defRPr>
                </a:lvl1pPr>
                <a:lvl2pPr marL="2667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2pPr>
                <a:lvl3pPr marL="447675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3pPr>
                <a:lvl4pPr marL="62865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4pPr>
                <a:lvl5pPr marL="809625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noProof="1"/>
                  <a:t>Abhishek Singh</a:t>
                </a:r>
              </a:p>
            </p:txBody>
          </p:sp>
          <p:sp>
            <p:nvSpPr>
              <p:cNvPr id="15" name="Text Placeholder 2">
                <a:extLst>
                  <a:ext uri="{FF2B5EF4-FFF2-40B4-BE49-F238E27FC236}">
                    <a16:creationId xmlns:a16="http://schemas.microsoft.com/office/drawing/2014/main" id="{354C098D-3032-792D-59F4-7FEA029128E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57056" y="5618656"/>
                <a:ext cx="2034138" cy="245885"/>
              </a:xfrm>
              <a:prstGeom prst="rect">
                <a:avLst/>
              </a:prstGeom>
            </p:spPr>
            <p:txBody>
              <a:bodyPr vert="horz" lIns="0" tIns="45720" rIns="91440" bIns="45720" rtlCol="0" anchor="ctr">
                <a:normAutofit lnSpcReduction="10000"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None/>
                  <a:defRPr sz="12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1pPr>
                <a:lvl2pPr marL="2667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2pPr>
                <a:lvl3pPr marL="447675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3pPr>
                <a:lvl4pPr marL="62865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4pPr>
                <a:lvl5pPr marL="809625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MS IN DATA SCIENCE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5220683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952C769-30A8-38F5-F50F-16F53D55B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517" y="753228"/>
            <a:ext cx="10282687" cy="1080938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TASK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highlight>
                  <a:srgbClr val="FFFF00"/>
                </a:highlight>
              </a:rPr>
              <a:t>5</a:t>
            </a:r>
            <a:r>
              <a:rPr lang="en-US" b="1" dirty="0"/>
              <a:t>:- </a:t>
            </a:r>
            <a:r>
              <a:rPr lang="en-US" sz="3600" b="1" dirty="0"/>
              <a:t> </a:t>
            </a:r>
            <a:r>
              <a:rPr lang="en-US" sz="2800" b="1" dirty="0"/>
              <a:t>Check for outliers using a box plot or histogram.</a:t>
            </a:r>
            <a:endParaRPr lang="en-US" dirty="0"/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17FAE8C0-8E97-5278-78AB-1C8D941F63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5276" b="3431"/>
          <a:stretch/>
        </p:blipFill>
        <p:spPr>
          <a:xfrm>
            <a:off x="5974080" y="2204720"/>
            <a:ext cx="6217920" cy="4318000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F0D7986-ADC0-2737-6140-61AB7CD538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17" y="2050664"/>
            <a:ext cx="5764763" cy="4626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652333"/>
      </p:ext>
    </p:extLst>
  </p:cSld>
  <p:clrMapOvr>
    <a:masterClrMapping/>
  </p:clrMapOvr>
  <p:transition spd="slow"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235C6C7-FE3C-9174-449B-077BCA5FB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142" y="753228"/>
            <a:ext cx="10394831" cy="1080938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TASK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highlight>
                  <a:srgbClr val="FFFF00"/>
                </a:highlight>
              </a:rPr>
              <a:t>6</a:t>
            </a:r>
            <a:r>
              <a:rPr lang="en-US" b="1" dirty="0"/>
              <a:t>:- </a:t>
            </a:r>
            <a:r>
              <a:rPr lang="en-US" sz="2800" b="1" dirty="0"/>
              <a:t>Plot features against each other using a pair plot</a:t>
            </a:r>
            <a:r>
              <a:rPr lang="en-US" sz="2400" b="1" dirty="0"/>
              <a:t>.</a:t>
            </a:r>
            <a:endParaRPr lang="en-US" dirty="0"/>
          </a:p>
        </p:txBody>
      </p:sp>
      <p:pic>
        <p:nvPicPr>
          <p:cNvPr id="20" name="Content Placeholder 19">
            <a:extLst>
              <a:ext uri="{FF2B5EF4-FFF2-40B4-BE49-F238E27FC236}">
                <a16:creationId xmlns:a16="http://schemas.microsoft.com/office/drawing/2014/main" id="{31878F9E-AC68-8EBD-D756-1B2E716D5F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25247" y="1981200"/>
            <a:ext cx="7022913" cy="4793904"/>
          </a:xfr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52919C6-2580-D778-DCE8-00BBB352714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2317" b="-2076"/>
          <a:stretch/>
        </p:blipFill>
        <p:spPr>
          <a:xfrm>
            <a:off x="243840" y="2657065"/>
            <a:ext cx="4358640" cy="362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655026"/>
      </p:ext>
    </p:extLst>
  </p:cSld>
  <p:clrMapOvr>
    <a:masterClrMapping/>
  </p:clrMapOvr>
  <p:transition spd="slow"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20C6F25-C066-2F77-33AB-359E8F29AD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4720" y="2081784"/>
            <a:ext cx="9987280" cy="4704080"/>
          </a:xfr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EAC2B0D6-B03C-9025-A98B-668843C1D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753228"/>
            <a:ext cx="10294182" cy="108093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TASK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highlight>
                  <a:srgbClr val="FFFF00"/>
                </a:highlight>
              </a:rPr>
              <a:t>7</a:t>
            </a:r>
            <a:r>
              <a:rPr lang="en-US" b="1" dirty="0"/>
              <a:t>:- </a:t>
            </a:r>
            <a:r>
              <a:rPr lang="en-US" sz="3200" b="1" dirty="0"/>
              <a:t>Use a Heat Map for finding the correlation between the features(Feature to Feature).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393857"/>
      </p:ext>
    </p:extLst>
  </p:cSld>
  <p:clrMapOvr>
    <a:masterClrMapping/>
  </p:clrMapOvr>
  <p:transition spd="slow"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98BEE25-7897-D51F-7512-562A0E59A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64" y="753228"/>
            <a:ext cx="10386203" cy="1080938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TASK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highlight>
                  <a:srgbClr val="FFFF00"/>
                </a:highlight>
              </a:rPr>
              <a:t>8</a:t>
            </a:r>
            <a:r>
              <a:rPr lang="en-US" b="1" dirty="0"/>
              <a:t>:- </a:t>
            </a:r>
            <a:r>
              <a:rPr lang="en-US" sz="3200" b="1" dirty="0"/>
              <a:t>Use a scatter plot to show the relationship between 2 variables.</a:t>
            </a:r>
            <a:endParaRPr lang="en-US" dirty="0"/>
          </a:p>
        </p:txBody>
      </p:sp>
      <p:pic>
        <p:nvPicPr>
          <p:cNvPr id="21" name="Content Placeholder 20">
            <a:extLst>
              <a:ext uri="{FF2B5EF4-FFF2-40B4-BE49-F238E27FC236}">
                <a16:creationId xmlns:a16="http://schemas.microsoft.com/office/drawing/2014/main" id="{3EC9B1E5-BFA4-BB3E-7F0E-E39F2995EC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79715" y="3009048"/>
            <a:ext cx="3816546" cy="2254366"/>
          </a:xfr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AEE5198-115C-69AD-3913-1A5A7A1025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485" y="2099199"/>
            <a:ext cx="7218776" cy="4525121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B60049D-5AED-8EF1-C57D-4DF4DB9C53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8720" y="2099199"/>
            <a:ext cx="4475795" cy="2066984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0FBC77F2-3E77-05ED-5437-A8EC31B1AC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1803" y="4312703"/>
            <a:ext cx="4529628" cy="2311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60780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4868D53-5C21-F43F-D931-3AD7F05054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406984"/>
      </p:ext>
    </p:extLst>
  </p:cSld>
  <p:clrMapOvr>
    <a:masterClrMapping/>
  </p:clrMapOvr>
  <p:transition spd="slow">
    <p:wip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F2F0812-8EA0-AD62-B76D-8F1857199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TASK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highlight>
                  <a:srgbClr val="FFFF00"/>
                </a:highlight>
              </a:rPr>
              <a:t>9</a:t>
            </a:r>
            <a:r>
              <a:rPr lang="en-US" b="1" dirty="0"/>
              <a:t>:- Merging two Data Frames</a:t>
            </a:r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96D61D9D-643F-A592-B808-1ADA544D41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830" y="2046913"/>
            <a:ext cx="6479810" cy="2228426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4CA922A-2B70-EB25-43F8-0224BFF388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1968" y="2046913"/>
            <a:ext cx="5092962" cy="467801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983B170A-2B8E-3EEA-832B-0A3396B595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830" y="4496502"/>
            <a:ext cx="6479810" cy="2228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381705"/>
      </p:ext>
    </p:extLst>
  </p:cSld>
  <p:clrMapOvr>
    <a:masterClrMapping/>
  </p:clrMapOvr>
  <p:transition spd="slow">
    <p:wip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88A3E3E-9FA1-5A08-09C5-08B4AA5C9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85" y="753228"/>
            <a:ext cx="10233797" cy="108093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TASK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highlight>
                  <a:srgbClr val="FFFF00"/>
                </a:highlight>
              </a:rPr>
              <a:t>10</a:t>
            </a:r>
            <a:r>
              <a:rPr lang="en-US" sz="2700" b="1" dirty="0"/>
              <a:t>:- </a:t>
            </a:r>
            <a:r>
              <a:rPr lang="en-US" sz="10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2700" b="1" dirty="0">
                <a:latin typeface="+mj-lt"/>
                <a:ea typeface="+mj-ea"/>
                <a:cs typeface="+mj-cs"/>
              </a:rPr>
              <a:t>Slicing Data of a particular column value (like year, month, filter values depending on the categorical data)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A3883B5-0466-9C31-833C-388545A940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8843" y="2024301"/>
            <a:ext cx="8815339" cy="4762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386633"/>
      </p:ext>
    </p:extLst>
  </p:cSld>
  <p:clrMapOvr>
    <a:masterClrMapping/>
  </p:clrMapOvr>
  <p:transition spd="slow">
    <p:wip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98BEE25-7897-D51F-7512-562A0E59A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64" y="753228"/>
            <a:ext cx="10386203" cy="1080938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  TASK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highlight>
                  <a:srgbClr val="FFFF00"/>
                </a:highlight>
              </a:rPr>
              <a:t>11</a:t>
            </a:r>
            <a:r>
              <a:rPr lang="en-US" b="1" dirty="0"/>
              <a:t>:- </a:t>
            </a:r>
            <a:r>
              <a:rPr lang="en-US" sz="3600" b="1" dirty="0">
                <a:latin typeface="+mj-lt"/>
                <a:ea typeface="+mj-ea"/>
                <a:cs typeface="+mj-cs"/>
              </a:rPr>
              <a:t>Representing data in matrix form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1291DEE-932B-4A4E-727B-327F63A628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480" y="2103192"/>
            <a:ext cx="8745582" cy="4487341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D8C67D0-84C0-A588-467B-BFC812CCFA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362878"/>
      </p:ext>
    </p:extLst>
  </p:cSld>
  <p:clrMapOvr>
    <a:masterClrMapping/>
  </p:clrMapOvr>
  <p:transition spd="slow">
    <p:wip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98BEE25-7897-D51F-7512-562A0E59A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63" y="753228"/>
            <a:ext cx="10567359" cy="1080938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   TASK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highlight>
                  <a:srgbClr val="FFFF00"/>
                </a:highlight>
              </a:rPr>
              <a:t>12</a:t>
            </a:r>
            <a:r>
              <a:rPr lang="en-US" b="1" dirty="0"/>
              <a:t>:- </a:t>
            </a:r>
            <a:r>
              <a:rPr lang="en-US" sz="2800" b="1" dirty="0">
                <a:latin typeface="+mj-lt"/>
                <a:ea typeface="+mj-ea"/>
                <a:cs typeface="+mj-cs"/>
              </a:rPr>
              <a:t>Upload data to Numerical Python (NumPy) 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E8AE3F7-659D-6506-72AC-E3FAD4FFE4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7320" y="2153992"/>
            <a:ext cx="8745582" cy="4487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007225"/>
      </p:ext>
    </p:extLst>
  </p:cSld>
  <p:clrMapOvr>
    <a:masterClrMapping/>
  </p:clrMapOvr>
  <p:transition spd="slow">
    <p:wip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98BEE25-7897-D51F-7512-562A0E59A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64" y="753228"/>
            <a:ext cx="10386203" cy="1080938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 TASK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highlight>
                  <a:srgbClr val="FFFF00"/>
                </a:highlight>
              </a:rPr>
              <a:t>13</a:t>
            </a:r>
            <a:r>
              <a:rPr lang="en-US" b="1" dirty="0"/>
              <a:t>:- </a:t>
            </a:r>
            <a:r>
              <a:rPr lang="en-US" sz="2800" b="1" dirty="0">
                <a:latin typeface="+mj-lt"/>
                <a:ea typeface="+mj-ea"/>
                <a:cs typeface="+mj-cs"/>
              </a:rPr>
              <a:t>Select a slice or part of the data and display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8B2AFC6-6B25-0FE8-725D-3335F47BEF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187" y="2069406"/>
            <a:ext cx="8766893" cy="4707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464547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8328B-7F93-5B70-6A95-15446AF91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CONTENT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20887D4-CDF2-71B7-2D8D-3F8543159A1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5909094"/>
              </p:ext>
            </p:extLst>
          </p:nvPr>
        </p:nvGraphicFramePr>
        <p:xfrm>
          <a:off x="181155" y="2336873"/>
          <a:ext cx="11792309" cy="41588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0514861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5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4" grpId="0">
        <p:bldAsOne/>
      </p:bldGraphic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98BEE25-7897-D51F-7512-562A0E59A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63" y="753228"/>
            <a:ext cx="10567359" cy="108093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TASK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highlight>
                  <a:srgbClr val="FFFF00"/>
                </a:highlight>
              </a:rPr>
              <a:t>14</a:t>
            </a:r>
            <a:r>
              <a:rPr lang="en-US" b="1" dirty="0"/>
              <a:t>:- </a:t>
            </a:r>
            <a:r>
              <a:rPr lang="en-US" sz="2900" b="1" dirty="0">
                <a:latin typeface="+mj-lt"/>
                <a:ea typeface="+mj-ea"/>
                <a:cs typeface="+mj-cs"/>
              </a:rPr>
              <a:t>Use conditions and segregate the data based on the condition (like show data of a feature(column) &gt;,&lt;,= a number)</a:t>
            </a:r>
            <a:endParaRPr lang="en-US" sz="29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7766026-80D4-5083-E608-9308079ECE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398" y="2115709"/>
            <a:ext cx="9663001" cy="4467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446728"/>
      </p:ext>
    </p:extLst>
  </p:cSld>
  <p:clrMapOvr>
    <a:masterClrMapping/>
  </p:clrMapOvr>
  <p:transition spd="slow">
    <p:wip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98BEE25-7897-D51F-7512-562A0E59A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64" y="753228"/>
            <a:ext cx="10627744" cy="1080938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TASK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highlight>
                  <a:srgbClr val="FFFF00"/>
                </a:highlight>
              </a:rPr>
              <a:t>15</a:t>
            </a:r>
            <a:r>
              <a:rPr lang="en-US" b="1" dirty="0"/>
              <a:t>:- </a:t>
            </a:r>
            <a:r>
              <a:rPr lang="en-US" sz="3200" b="1" dirty="0">
                <a:latin typeface="+mj-lt"/>
                <a:ea typeface="+mj-ea"/>
                <a:cs typeface="+mj-cs"/>
              </a:rPr>
              <a:t>Use mathematical and statistical functions using libraries</a:t>
            </a:r>
            <a:endParaRPr lang="en-US" sz="32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F148619-FBB3-EFF2-103D-DA1B786C16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396" y="2085229"/>
            <a:ext cx="5674484" cy="454509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2A7C2B0-3B3B-F544-D8B5-8AAD131B67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6528" y="2085228"/>
            <a:ext cx="5793232" cy="4485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806499"/>
      </p:ext>
    </p:extLst>
  </p:cSld>
  <p:clrMapOvr>
    <a:masterClrMapping/>
  </p:clrMapOvr>
  <p:transition spd="slow">
    <p:wip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98BEE25-7897-D51F-7512-562A0E59A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64" y="753228"/>
            <a:ext cx="10541479" cy="1110078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TASK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highlight>
                  <a:srgbClr val="FFFF00"/>
                </a:highlight>
              </a:rPr>
              <a:t>16</a:t>
            </a:r>
            <a:r>
              <a:rPr lang="en-US" b="1" dirty="0"/>
              <a:t>:- </a:t>
            </a:r>
            <a:r>
              <a:rPr lang="en-US" sz="3600" b="1" dirty="0">
                <a:latin typeface="+mj-lt"/>
                <a:ea typeface="+mj-ea"/>
                <a:cs typeface="+mj-cs"/>
              </a:rPr>
              <a:t>Select data based on a category (categorical data based)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9633F0F-80A5-47EA-FFB5-A926344895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3460" y="2103120"/>
            <a:ext cx="9317820" cy="4632157"/>
          </a:xfrm>
        </p:spPr>
      </p:pic>
    </p:spTree>
    <p:extLst>
      <p:ext uri="{BB962C8B-B14F-4D97-AF65-F5344CB8AC3E}">
        <p14:creationId xmlns:p14="http://schemas.microsoft.com/office/powerpoint/2010/main" val="949860760"/>
      </p:ext>
    </p:extLst>
  </p:cSld>
  <p:clrMapOvr>
    <a:masterClrMapping/>
  </p:clrMapOvr>
  <p:transition spd="slow">
    <p:wip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98BEE25-7897-D51F-7512-562A0E59A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64" y="753228"/>
            <a:ext cx="10386203" cy="1080938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TASK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highlight>
                  <a:srgbClr val="FFFF00"/>
                </a:highlight>
              </a:rPr>
              <a:t>17</a:t>
            </a:r>
            <a:r>
              <a:rPr lang="en-US" b="1" dirty="0"/>
              <a:t>:- </a:t>
            </a:r>
            <a:r>
              <a:rPr lang="en-US" sz="3600" b="1" dirty="0">
                <a:latin typeface="+mj-lt"/>
                <a:ea typeface="+mj-ea"/>
                <a:cs typeface="+mj-cs"/>
              </a:rPr>
              <a:t>Libraries expected to try(minimum 4 required): Pandas, </a:t>
            </a:r>
            <a:r>
              <a:rPr lang="en-US" sz="3600" b="1" dirty="0" err="1">
                <a:latin typeface="+mj-lt"/>
                <a:ea typeface="+mj-ea"/>
                <a:cs typeface="+mj-cs"/>
              </a:rPr>
              <a:t>Numpy</a:t>
            </a:r>
            <a:r>
              <a:rPr lang="en-US" sz="3600" b="1" dirty="0">
                <a:latin typeface="+mj-lt"/>
                <a:ea typeface="+mj-ea"/>
                <a:cs typeface="+mj-cs"/>
              </a:rPr>
              <a:t>, Seaborn, Matplotlib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92C1287-0316-78BC-4149-EBCA34971F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803" y="2058643"/>
            <a:ext cx="7855354" cy="105415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7543F84-5C6A-535A-51FD-4DF478E98F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803" y="3218788"/>
            <a:ext cx="7855353" cy="151137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75324C7-8F01-1396-4D41-0B4F59BE48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5819" y="2058642"/>
            <a:ext cx="3829377" cy="460631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C01F889-9B79-7760-E525-CE2F5126E2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0424" y="4836158"/>
            <a:ext cx="7855353" cy="1828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0526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98BEE25-7897-D51F-7512-562A0E59A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64" y="753228"/>
            <a:ext cx="10386203" cy="1080938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TASK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highlight>
                  <a:srgbClr val="FFFF00"/>
                </a:highlight>
              </a:rPr>
              <a:t>18</a:t>
            </a:r>
            <a:r>
              <a:rPr lang="en-US" b="1" dirty="0"/>
              <a:t>:- </a:t>
            </a:r>
            <a:r>
              <a:rPr lang="en-US" sz="3600" b="1" dirty="0">
                <a:latin typeface="+mj-lt"/>
                <a:ea typeface="+mj-ea"/>
                <a:cs typeface="+mj-cs"/>
              </a:rPr>
              <a:t>Write your own functions and handle exceptions in the functions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8C82A6B-540D-AFF8-5CAC-A58C54A2F7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0743" y="2011680"/>
            <a:ext cx="9281497" cy="4707425"/>
          </a:xfrm>
        </p:spPr>
      </p:pic>
    </p:spTree>
    <p:extLst>
      <p:ext uri="{BB962C8B-B14F-4D97-AF65-F5344CB8AC3E}">
        <p14:creationId xmlns:p14="http://schemas.microsoft.com/office/powerpoint/2010/main" val="2347711060"/>
      </p:ext>
    </p:extLst>
  </p:cSld>
  <p:clrMapOvr>
    <a:masterClrMapping/>
  </p:clrMapOvr>
  <p:transition spd="slow">
    <p:wip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1CD14D1-49B8-0DB5-8936-469F9CCFB3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0049" y="2067310"/>
            <a:ext cx="8002111" cy="4626735"/>
          </a:xfr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298BEE25-7897-D51F-7512-562A0E59A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64" y="753228"/>
            <a:ext cx="10386203" cy="1080938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  TASK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highlight>
                  <a:srgbClr val="FFFF00"/>
                </a:highlight>
              </a:rPr>
              <a:t>19</a:t>
            </a:r>
            <a:r>
              <a:rPr lang="en-US" b="1" dirty="0"/>
              <a:t>:- </a:t>
            </a:r>
            <a:r>
              <a:rPr lang="en-US" sz="3600" b="1" dirty="0">
                <a:latin typeface="+mj-lt"/>
                <a:ea typeface="+mj-ea"/>
                <a:cs typeface="+mj-cs"/>
              </a:rPr>
              <a:t>Use of *</a:t>
            </a:r>
            <a:r>
              <a:rPr lang="en-US" sz="3600" b="1" dirty="0" err="1">
                <a:latin typeface="+mj-lt"/>
                <a:ea typeface="+mj-ea"/>
                <a:cs typeface="+mj-cs"/>
              </a:rPr>
              <a:t>arg</a:t>
            </a:r>
            <a:r>
              <a:rPr lang="en-US" sz="3600" b="1" dirty="0">
                <a:latin typeface="+mj-lt"/>
                <a:ea typeface="+mj-ea"/>
                <a:cs typeface="+mj-cs"/>
              </a:rPr>
              <a:t> and **</a:t>
            </a:r>
            <a:r>
              <a:rPr lang="en-US" sz="3600" b="1" dirty="0" err="1">
                <a:latin typeface="+mj-lt"/>
                <a:ea typeface="+mj-ea"/>
                <a:cs typeface="+mj-cs"/>
              </a:rPr>
              <a:t>kwargs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925529"/>
      </p:ext>
    </p:extLst>
  </p:cSld>
  <p:clrMapOvr>
    <a:masterClrMapping/>
  </p:clrMapOvr>
  <p:transition spd="slow">
    <p:wip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2C22350-2F0E-0E94-5B0B-3DB3769B60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8419" y="2073661"/>
            <a:ext cx="8812381" cy="4645287"/>
          </a:xfr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298BEE25-7897-D51F-7512-562A0E59A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64" y="753228"/>
            <a:ext cx="10386203" cy="1080938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  TASK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highlight>
                  <a:srgbClr val="FFFF00"/>
                </a:highlight>
              </a:rPr>
              <a:t>20</a:t>
            </a:r>
            <a:r>
              <a:rPr lang="en-US" b="1" dirty="0"/>
              <a:t>:- </a:t>
            </a:r>
            <a:r>
              <a:rPr lang="en-US" sz="3600" b="1" dirty="0">
                <a:latin typeface="+mj-lt"/>
                <a:ea typeface="+mj-ea"/>
                <a:cs typeface="+mj-cs"/>
              </a:rPr>
              <a:t>Use of data 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847525"/>
      </p:ext>
    </p:extLst>
  </p:cSld>
  <p:clrMapOvr>
    <a:masterClrMapping/>
  </p:clrMapOvr>
  <p:transition spd="slow">
    <p:wip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A3375-5CEE-FB20-2766-7570BE054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="1" i="0" baseline="0" dirty="0">
                <a:solidFill>
                  <a:srgbClr val="FF0000"/>
                </a:solidFill>
              </a:rPr>
              <a:t>VISUAL</a:t>
            </a:r>
            <a:r>
              <a:rPr lang="en-US" b="1" i="0" baseline="0" dirty="0"/>
              <a:t>IZATIONS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18692599"/>
      </p:ext>
    </p:extLst>
  </p:cSld>
  <p:clrMapOvr>
    <a:masterClrMapping/>
  </p:clrMapOvr>
  <p:transition spd="slow">
    <p:wip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952C769-30A8-38F5-F50F-16F53D55BB0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40266" y="0"/>
            <a:ext cx="9613900" cy="1081088"/>
          </a:xfrm>
        </p:spPr>
        <p:txBody>
          <a:bodyPr/>
          <a:lstStyle/>
          <a:p>
            <a:pPr algn="ctr"/>
            <a:r>
              <a:rPr lang="en-US" sz="2800" b="1" dirty="0"/>
              <a:t>Outliers using a </a:t>
            </a:r>
            <a:r>
              <a:rPr lang="en-US" sz="2800" b="1" dirty="0">
                <a:solidFill>
                  <a:srgbClr val="FF0000"/>
                </a:solidFill>
              </a:rPr>
              <a:t>box plot </a:t>
            </a:r>
            <a:r>
              <a:rPr lang="en-US" sz="2800" b="1" dirty="0"/>
              <a:t>or </a:t>
            </a:r>
            <a:r>
              <a:rPr lang="en-US" sz="2800" b="1" dirty="0">
                <a:solidFill>
                  <a:srgbClr val="FF0000"/>
                </a:solidFill>
              </a:rPr>
              <a:t>histogram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" name="Content Placeholder 14">
            <a:extLst>
              <a:ext uri="{FF2B5EF4-FFF2-40B4-BE49-F238E27FC236}">
                <a16:creationId xmlns:a16="http://schemas.microsoft.com/office/drawing/2014/main" id="{8970C736-19BC-9D92-5482-6C65EDCAE8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276" b="3431"/>
          <a:stretch/>
        </p:blipFill>
        <p:spPr>
          <a:xfrm>
            <a:off x="5974080" y="2062480"/>
            <a:ext cx="6013094" cy="41148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38D6DB6-2F6D-E953-2297-A2C8FB5D75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18" y="1188720"/>
            <a:ext cx="5574864" cy="5132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69739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5AF2B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235C6C7-FE3C-9174-449B-077BCA5FB27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987929" y="110066"/>
            <a:ext cx="3209396" cy="1081088"/>
          </a:xfrm>
        </p:spPr>
        <p:txBody>
          <a:bodyPr>
            <a:noAutofit/>
          </a:bodyPr>
          <a:lstStyle/>
          <a:p>
            <a:pPr algn="ctr"/>
            <a:r>
              <a:rPr lang="en-US" sz="4800" b="1" dirty="0">
                <a:solidFill>
                  <a:srgbClr val="FF0000"/>
                </a:solidFill>
              </a:rPr>
              <a:t>Pair</a:t>
            </a:r>
            <a:r>
              <a:rPr lang="en-US" sz="4800" b="1" dirty="0"/>
              <a:t> Plot</a:t>
            </a:r>
            <a:endParaRPr lang="en-US" sz="4800" dirty="0"/>
          </a:p>
        </p:txBody>
      </p:sp>
      <p:pic>
        <p:nvPicPr>
          <p:cNvPr id="2" name="Content Placeholder 19">
            <a:extLst>
              <a:ext uri="{FF2B5EF4-FFF2-40B4-BE49-F238E27FC236}">
                <a16:creationId xmlns:a16="http://schemas.microsoft.com/office/drawing/2014/main" id="{27D09D32-CC42-5384-AB6B-FBB72579CA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530" y="1026160"/>
            <a:ext cx="9644193" cy="5619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03950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5AF2B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3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A3375-5CEE-FB20-2766-7570BE054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INTRO</a:t>
            </a:r>
            <a:r>
              <a:rPr lang="en-US" b="1" dirty="0"/>
              <a:t>DUCTION</a:t>
            </a:r>
          </a:p>
        </p:txBody>
      </p:sp>
    </p:spTree>
    <p:extLst>
      <p:ext uri="{BB962C8B-B14F-4D97-AF65-F5344CB8AC3E}">
        <p14:creationId xmlns:p14="http://schemas.microsoft.com/office/powerpoint/2010/main" val="370199991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98BEE25-7897-D51F-7512-562A0E59AEF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06399" y="-186266"/>
            <a:ext cx="11785601" cy="1093258"/>
          </a:xfrm>
        </p:spPr>
        <p:txBody>
          <a:bodyPr/>
          <a:lstStyle/>
          <a:p>
            <a:r>
              <a:rPr lang="en-US" sz="3200" b="1" dirty="0">
                <a:solidFill>
                  <a:srgbClr val="FF0000"/>
                </a:solidFill>
              </a:rPr>
              <a:t>Scatter Plot </a:t>
            </a:r>
            <a:r>
              <a:rPr lang="en-US" sz="3200" b="1" dirty="0"/>
              <a:t>to show the relationship between 2 variables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B94ED80-4F17-E799-4D89-33DC992CA5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186" r="256"/>
          <a:stretch/>
        </p:blipFill>
        <p:spPr>
          <a:xfrm>
            <a:off x="294639" y="1219200"/>
            <a:ext cx="10129521" cy="501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4275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5AF2B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F389C2C-CEF1-993F-9BB2-23F66EF67F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921" t="38071" r="25235" b="-1463"/>
          <a:stretch/>
        </p:blipFill>
        <p:spPr>
          <a:xfrm>
            <a:off x="2143760" y="253999"/>
            <a:ext cx="6431280" cy="29034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0C626A9-BA6A-0D6D-7B1A-9DB5D73881E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88" t="34480" r="33749"/>
          <a:stretch/>
        </p:blipFill>
        <p:spPr>
          <a:xfrm>
            <a:off x="2143760" y="3330640"/>
            <a:ext cx="6431280" cy="3405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9992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7DE6A0F-559F-1E50-803D-AED97E34F7AF}"/>
              </a:ext>
            </a:extLst>
          </p:cNvPr>
          <p:cNvSpPr txBox="1"/>
          <p:nvPr/>
        </p:nvSpPr>
        <p:spPr>
          <a:xfrm>
            <a:off x="3412067" y="69333"/>
            <a:ext cx="364066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rgbClr val="FF0000"/>
                </a:solidFill>
              </a:rPr>
              <a:t>Word </a:t>
            </a:r>
            <a:r>
              <a:rPr lang="en-US" sz="4000" b="1" dirty="0"/>
              <a:t>Cloud </a:t>
            </a:r>
            <a:endParaRPr lang="en-US" sz="4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067A06E-650A-5A94-59CB-A675494EC5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64" t="1564" b="453"/>
          <a:stretch/>
        </p:blipFill>
        <p:spPr>
          <a:xfrm>
            <a:off x="170789" y="777219"/>
            <a:ext cx="11850422" cy="5895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59627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5AF2B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F935621-E1FF-E542-EB44-986D5C40AA35}"/>
              </a:ext>
            </a:extLst>
          </p:cNvPr>
          <p:cNvSpPr txBox="1"/>
          <p:nvPr/>
        </p:nvSpPr>
        <p:spPr>
          <a:xfrm>
            <a:off x="3699933" y="128601"/>
            <a:ext cx="347133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rgbClr val="FF0000"/>
                </a:solidFill>
              </a:rPr>
              <a:t>Heat </a:t>
            </a:r>
            <a:r>
              <a:rPr lang="en-US" sz="4000" b="1" dirty="0"/>
              <a:t>Map </a:t>
            </a:r>
            <a:endParaRPr lang="en-US" sz="4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D9C3A45-50DF-C7EE-7ACE-9A66E4E383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9878" y="950505"/>
            <a:ext cx="8943482" cy="5636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46014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5AF2B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F935621-E1FF-E542-EB44-986D5C40AA35}"/>
              </a:ext>
            </a:extLst>
          </p:cNvPr>
          <p:cNvSpPr txBox="1"/>
          <p:nvPr/>
        </p:nvSpPr>
        <p:spPr>
          <a:xfrm>
            <a:off x="3666066" y="67732"/>
            <a:ext cx="36322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rgbClr val="FF0000"/>
                </a:solidFill>
              </a:rPr>
              <a:t>Pie </a:t>
            </a:r>
            <a:r>
              <a:rPr lang="en-US" sz="4000" b="1" dirty="0"/>
              <a:t>Chart </a:t>
            </a:r>
            <a:endParaRPr lang="en-US" sz="4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0BA159-BB0F-A5E9-9BCD-579D6FE342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375" y="1512504"/>
            <a:ext cx="9294756" cy="4349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39732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5AF2B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2ACA6B4-77A8-E86D-1B34-CE9D0CBEDCDD}"/>
              </a:ext>
            </a:extLst>
          </p:cNvPr>
          <p:cNvSpPr txBox="1"/>
          <p:nvPr/>
        </p:nvSpPr>
        <p:spPr>
          <a:xfrm>
            <a:off x="3666066" y="67732"/>
            <a:ext cx="36322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rgbClr val="FF0000"/>
                </a:solidFill>
              </a:rPr>
              <a:t>Bar </a:t>
            </a:r>
            <a:r>
              <a:rPr lang="en-US" sz="4000" b="1" dirty="0"/>
              <a:t>Plot </a:t>
            </a:r>
            <a:endParaRPr lang="en-US" sz="4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27974C-1006-BC3A-95A6-70FD1571BE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706" y="1656080"/>
            <a:ext cx="5668774" cy="397554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5B2C409-EAF8-DD94-DAF7-C4139A1C59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56079"/>
            <a:ext cx="5867804" cy="3975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72629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5AF2B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54EE5-A037-64C9-27C0-32081E8174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8283" y="2463961"/>
            <a:ext cx="8144134" cy="1373070"/>
          </a:xfrm>
        </p:spPr>
        <p:txBody>
          <a:bodyPr/>
          <a:lstStyle/>
          <a:p>
            <a:r>
              <a:rPr lang="en-US" dirty="0"/>
              <a:t>Connecting to </a:t>
            </a:r>
            <a:r>
              <a:rPr lang="en-US" dirty="0">
                <a:solidFill>
                  <a:srgbClr val="C00000"/>
                </a:solidFill>
              </a:rPr>
              <a:t>Big Query</a:t>
            </a:r>
          </a:p>
        </p:txBody>
      </p:sp>
    </p:spTree>
    <p:extLst>
      <p:ext uri="{BB962C8B-B14F-4D97-AF65-F5344CB8AC3E}">
        <p14:creationId xmlns:p14="http://schemas.microsoft.com/office/powerpoint/2010/main" val="433005912"/>
      </p:ext>
    </p:extLst>
  </p:cSld>
  <p:clrMapOvr>
    <a:masterClrMapping/>
  </p:clrMapOvr>
  <p:transition spd="slow">
    <p:wip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EF0F7-330F-61A2-BAD3-748540914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Creden</a:t>
            </a:r>
            <a:r>
              <a:rPr lang="en-US" dirty="0">
                <a:solidFill>
                  <a:srgbClr val="C00000"/>
                </a:solidFill>
              </a:rPr>
              <a:t>tials</a:t>
            </a:r>
            <a:r>
              <a:rPr lang="en-US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1D6C0-6B53-352C-376C-E55D7EB032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b="1" dirty="0" err="1">
                <a:solidFill>
                  <a:srgbClr val="C00000"/>
                </a:solidFill>
                <a:highlight>
                  <a:srgbClr val="000000"/>
                </a:highlight>
              </a:rPr>
              <a:t>key_path</a:t>
            </a:r>
            <a:r>
              <a:rPr lang="en-US" b="1" dirty="0">
                <a:solidFill>
                  <a:srgbClr val="C00000"/>
                </a:solidFill>
                <a:highlight>
                  <a:srgbClr val="000000"/>
                </a:highlight>
              </a:rPr>
              <a:t>= "opportune-balm-340813-cf5a94af05bc.json"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 err="1">
                <a:solidFill>
                  <a:srgbClr val="C00000"/>
                </a:solidFill>
                <a:highlight>
                  <a:srgbClr val="000000"/>
                </a:highlight>
              </a:rPr>
              <a:t>project_id</a:t>
            </a:r>
            <a:r>
              <a:rPr lang="en-US" b="1" dirty="0">
                <a:solidFill>
                  <a:srgbClr val="C00000"/>
                </a:solidFill>
                <a:highlight>
                  <a:srgbClr val="000000"/>
                </a:highlight>
              </a:rPr>
              <a:t>="opportune-balm-340813"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 err="1">
                <a:solidFill>
                  <a:srgbClr val="C00000"/>
                </a:solidFill>
                <a:highlight>
                  <a:srgbClr val="000000"/>
                </a:highlight>
              </a:rPr>
              <a:t>dataset_id</a:t>
            </a:r>
            <a:r>
              <a:rPr lang="en-US" b="1" dirty="0">
                <a:solidFill>
                  <a:srgbClr val="C00000"/>
                </a:solidFill>
                <a:highlight>
                  <a:srgbClr val="000000"/>
                </a:highlight>
              </a:rPr>
              <a:t> = "</a:t>
            </a:r>
            <a:r>
              <a:rPr lang="en-US" b="1" dirty="0" err="1">
                <a:solidFill>
                  <a:srgbClr val="C00000"/>
                </a:solidFill>
                <a:highlight>
                  <a:srgbClr val="000000"/>
                </a:highlight>
              </a:rPr>
              <a:t>Youtube_Analytics</a:t>
            </a:r>
            <a:r>
              <a:rPr lang="en-US" b="1" dirty="0">
                <a:solidFill>
                  <a:srgbClr val="C00000"/>
                </a:solidFill>
                <a:highlight>
                  <a:srgbClr val="000000"/>
                </a:highlight>
              </a:rPr>
              <a:t>"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C00000"/>
                </a:solidFill>
                <a:highlight>
                  <a:srgbClr val="000000"/>
                </a:highlight>
              </a:rPr>
              <a:t>table="</a:t>
            </a:r>
            <a:r>
              <a:rPr lang="en-US" b="1" dirty="0" err="1">
                <a:solidFill>
                  <a:srgbClr val="C00000"/>
                </a:solidFill>
                <a:highlight>
                  <a:srgbClr val="000000"/>
                </a:highlight>
              </a:rPr>
              <a:t>Youtube</a:t>
            </a:r>
            <a:r>
              <a:rPr lang="en-US" b="1" dirty="0">
                <a:solidFill>
                  <a:srgbClr val="C00000"/>
                </a:solidFill>
                <a:highlight>
                  <a:srgbClr val="000000"/>
                </a:highlight>
              </a:rPr>
              <a:t> Comments"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 err="1">
                <a:solidFill>
                  <a:srgbClr val="C00000"/>
                </a:solidFill>
                <a:highlight>
                  <a:srgbClr val="000000"/>
                </a:highlight>
              </a:rPr>
              <a:t>table_id</a:t>
            </a:r>
            <a:r>
              <a:rPr lang="en-US" b="1" dirty="0">
                <a:solidFill>
                  <a:srgbClr val="C00000"/>
                </a:solidFill>
                <a:highlight>
                  <a:srgbClr val="000000"/>
                </a:highlight>
              </a:rPr>
              <a:t>="{}.{}.{}".format(</a:t>
            </a:r>
            <a:r>
              <a:rPr lang="en-US" b="1" dirty="0" err="1">
                <a:solidFill>
                  <a:srgbClr val="C00000"/>
                </a:solidFill>
                <a:highlight>
                  <a:srgbClr val="000000"/>
                </a:highlight>
              </a:rPr>
              <a:t>project_id</a:t>
            </a:r>
            <a:r>
              <a:rPr lang="en-US" b="1" dirty="0">
                <a:solidFill>
                  <a:srgbClr val="C00000"/>
                </a:solidFill>
                <a:highlight>
                  <a:srgbClr val="000000"/>
                </a:highlight>
              </a:rPr>
              <a:t>, </a:t>
            </a:r>
            <a:r>
              <a:rPr lang="en-US" b="1" dirty="0" err="1">
                <a:solidFill>
                  <a:srgbClr val="C00000"/>
                </a:solidFill>
                <a:highlight>
                  <a:srgbClr val="000000"/>
                </a:highlight>
              </a:rPr>
              <a:t>dataset_id</a:t>
            </a:r>
            <a:r>
              <a:rPr lang="en-US" b="1" dirty="0">
                <a:solidFill>
                  <a:srgbClr val="C00000"/>
                </a:solidFill>
                <a:highlight>
                  <a:srgbClr val="000000"/>
                </a:highlight>
              </a:rPr>
              <a:t>, table)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C00000"/>
                </a:solidFill>
                <a:highlight>
                  <a:srgbClr val="000000"/>
                </a:highlight>
              </a:rPr>
              <a:t>print("********* NAME OF TABLE IS", </a:t>
            </a:r>
            <a:r>
              <a:rPr lang="en-US" b="1" dirty="0" err="1">
                <a:solidFill>
                  <a:srgbClr val="C00000"/>
                </a:solidFill>
                <a:highlight>
                  <a:srgbClr val="000000"/>
                </a:highlight>
              </a:rPr>
              <a:t>table_id</a:t>
            </a:r>
            <a:r>
              <a:rPr lang="en-US" b="1" dirty="0">
                <a:solidFill>
                  <a:srgbClr val="C00000"/>
                </a:solidFill>
                <a:highlight>
                  <a:srgbClr val="000000"/>
                </a:highlight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79238079"/>
      </p:ext>
    </p:extLst>
  </p:cSld>
  <p:clrMapOvr>
    <a:masterClrMapping/>
  </p:clrMapOvr>
  <p:transition spd="slow">
    <p:wip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0F124-1C01-CED7-ED28-27990876A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Inserting </a:t>
            </a:r>
            <a:r>
              <a:rPr lang="en-US" dirty="0">
                <a:solidFill>
                  <a:srgbClr val="C00000"/>
                </a:solidFill>
              </a:rPr>
              <a:t>Data</a:t>
            </a:r>
            <a:r>
              <a:rPr lang="en-US" dirty="0"/>
              <a:t> into Table	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580FD86-E947-AFB8-AA83-D0EAC1C4E68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314274" y="2025908"/>
            <a:ext cx="8345954" cy="483209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def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</a:rPr>
              <a:t>load_table_dataframe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key_path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project_id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table_id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credentials 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service_account.Credentials.from_service_account_file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key_path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</a:rPr>
              <a:t>scopes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=[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"https://www.googleapis.com/auth/cloud-platform"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]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# Construct a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BigQuery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 client object.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client 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bigquery.Client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</a:rPr>
              <a:t>credentials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=credentials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</a:rPr>
              <a:t>project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=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project_id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dataframe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Download_df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job_config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bigquery.LoadJobConfig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</a:rPr>
              <a:t>write_disposition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=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"WRITE_TRUNCATE"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job 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client.load_table_from_dataframe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dataframe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table_id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</a:rPr>
              <a:t>job_config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=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job_config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job.result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data 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client.get_table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table_id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return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data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data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load_table_dataframe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key_path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project_id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table_id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7909939"/>
      </p:ext>
    </p:extLst>
  </p:cSld>
  <p:clrMapOvr>
    <a:masterClrMapping/>
  </p:clrMapOvr>
  <p:transition spd="slow">
    <p:wipe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0567A-AF16-2326-A9E8-0DC6F9D93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Running </a:t>
            </a:r>
            <a:r>
              <a:rPr lang="en-US" b="1" dirty="0">
                <a:solidFill>
                  <a:srgbClr val="C00000"/>
                </a:solidFill>
              </a:rPr>
              <a:t>Queries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4C36BE-2A5B-539D-6DB3-F8871BBAE1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579" y="2048885"/>
            <a:ext cx="8198270" cy="25254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C82C570-0EE8-6293-F258-A70D074D19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579" y="4789047"/>
            <a:ext cx="8198271" cy="1918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35981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7194421-ACF7-BDB3-27F5-8C223185322F}"/>
              </a:ext>
            </a:extLst>
          </p:cNvPr>
          <p:cNvSpPr txBox="1"/>
          <p:nvPr/>
        </p:nvSpPr>
        <p:spPr>
          <a:xfrm>
            <a:off x="-69011" y="854015"/>
            <a:ext cx="10506974" cy="52832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marR="514350" indent="-34290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v"/>
            </a:pPr>
            <a:r>
              <a:rPr lang="en-US" sz="2000" b="1" dirty="0" err="1"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Youtube</a:t>
            </a:r>
            <a:r>
              <a:rPr lang="en-US" sz="2000" b="1" dirty="0"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has over 2.5 billion monthly active users, </a:t>
            </a:r>
            <a:r>
              <a:rPr lang="en-US" sz="20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and it</a:t>
            </a:r>
            <a:r>
              <a:rPr lang="en-US" sz="2000" b="1" dirty="0"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is the second largest social media/entertainment platform in the world only behind Facebook. </a:t>
            </a:r>
            <a:r>
              <a:rPr lang="en-US" sz="20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</a:t>
            </a:r>
            <a:r>
              <a:rPr lang="en-US" sz="2000" b="1" dirty="0"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sers upload over 500 hours of video content on YouTube every minute, making it a treasure trove of information. By analyzing the user </a:t>
            </a:r>
            <a:r>
              <a:rPr lang="en-US" sz="2000" b="1" dirty="0" err="1"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behaviour</a:t>
            </a:r>
            <a:r>
              <a:rPr lang="en-US" sz="20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on certain </a:t>
            </a:r>
            <a:r>
              <a:rPr lang="en-US" sz="2000" b="1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youtube</a:t>
            </a:r>
            <a:r>
              <a:rPr lang="en-US" sz="20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channels(no of likes and comments, tags, video </a:t>
            </a:r>
            <a:r>
              <a:rPr lang="en-US" sz="2000" b="1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titles etc.)</a:t>
            </a:r>
            <a:r>
              <a:rPr lang="en-US" sz="2000" b="1"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</a:t>
            </a:r>
            <a:r>
              <a:rPr lang="en-US" sz="2000" b="1" dirty="0"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we can get insights into how viewers perceive the content, and what changes can be made to improve the content and hook them up for more watch hours.</a:t>
            </a:r>
          </a:p>
          <a:p>
            <a:pPr marL="800100" marR="514350" indent="-342900" algn="just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With the onset of the COVID-19 pandemic and restrictions forcing people to stay at home, all the social platforms witnessed a massive spike in daily interaction and so did </a:t>
            </a:r>
            <a:r>
              <a:rPr lang="en-US" sz="2000" b="1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youtube</a:t>
            </a:r>
            <a:r>
              <a:rPr lang="en-US" sz="20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viewing traffic increased proportionately, so much so that it had to reduce the default streaming quality to standard definition.</a:t>
            </a:r>
          </a:p>
          <a:p>
            <a:pPr marL="800100" marR="514350" indent="-34290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Such an extended viewing time generates exponential user base to be studied upon and revenue which is generated in turn. Hence, motivating many people to pursue YouTube as a career option.</a:t>
            </a:r>
          </a:p>
        </p:txBody>
      </p:sp>
    </p:spTree>
    <p:extLst>
      <p:ext uri="{BB962C8B-B14F-4D97-AF65-F5344CB8AC3E}">
        <p14:creationId xmlns:p14="http://schemas.microsoft.com/office/powerpoint/2010/main" val="2985489451"/>
      </p:ext>
    </p:extLst>
  </p:cSld>
  <p:clrMapOvr>
    <a:masterClrMapping/>
  </p:clrMapOvr>
  <p:transition spd="slow">
    <p:wipe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A4224E4-7D34-0B31-9917-47DB8E1BE7C6}"/>
              </a:ext>
            </a:extLst>
          </p:cNvPr>
          <p:cNvSpPr txBox="1"/>
          <p:nvPr/>
        </p:nvSpPr>
        <p:spPr>
          <a:xfrm>
            <a:off x="609352" y="803967"/>
            <a:ext cx="775208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  <a:highlight>
                  <a:srgbClr val="000000"/>
                </a:highlight>
              </a:rPr>
              <a:t>client=</a:t>
            </a:r>
            <a:r>
              <a:rPr lang="en-US" b="1" dirty="0" err="1">
                <a:solidFill>
                  <a:schemeClr val="accent4">
                    <a:lumMod val="75000"/>
                  </a:schemeClr>
                </a:solidFill>
                <a:highlight>
                  <a:srgbClr val="000000"/>
                </a:highlight>
              </a:rPr>
              <a:t>bigquery.Client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  <a:highlight>
                  <a:srgbClr val="000000"/>
                </a:highlight>
              </a:rPr>
              <a:t>(credentials=</a:t>
            </a:r>
            <a:r>
              <a:rPr lang="en-US" b="1" dirty="0" err="1">
                <a:solidFill>
                  <a:schemeClr val="accent4">
                    <a:lumMod val="75000"/>
                  </a:schemeClr>
                </a:solidFill>
                <a:highlight>
                  <a:srgbClr val="000000"/>
                </a:highlight>
              </a:rPr>
              <a:t>credentials,project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  <a:highlight>
                  <a:srgbClr val="000000"/>
                </a:highlight>
              </a:rPr>
              <a:t>=</a:t>
            </a:r>
            <a:r>
              <a:rPr lang="en-US" b="1" dirty="0" err="1">
                <a:solidFill>
                  <a:schemeClr val="accent4">
                    <a:lumMod val="75000"/>
                  </a:schemeClr>
                </a:solidFill>
                <a:highlight>
                  <a:srgbClr val="000000"/>
                </a:highlight>
              </a:rPr>
              <a:t>project_id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  <a:highlight>
                  <a:srgbClr val="000000"/>
                </a:highlight>
              </a:rPr>
              <a:t>)</a:t>
            </a:r>
          </a:p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  <a:highlight>
                  <a:srgbClr val="000000"/>
                </a:highlight>
              </a:rPr>
              <a:t>query='Select MAX (</a:t>
            </a:r>
            <a:r>
              <a:rPr lang="en-US" b="1" dirty="0" err="1">
                <a:solidFill>
                  <a:schemeClr val="accent4">
                    <a:lumMod val="75000"/>
                  </a:schemeClr>
                </a:solidFill>
                <a:highlight>
                  <a:srgbClr val="000000"/>
                </a:highlight>
              </a:rPr>
              <a:t>likeCount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  <a:highlight>
                  <a:srgbClr val="000000"/>
                </a:highlight>
              </a:rPr>
              <a:t>) from `opportune-balm-340813.Youtube_Analytics.Youtube Comments`'</a:t>
            </a:r>
          </a:p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  <a:highlight>
                  <a:srgbClr val="000000"/>
                </a:highlight>
              </a:rPr>
              <a:t>job=</a:t>
            </a:r>
            <a:r>
              <a:rPr lang="en-US" b="1" dirty="0" err="1">
                <a:solidFill>
                  <a:schemeClr val="accent4">
                    <a:lumMod val="75000"/>
                  </a:schemeClr>
                </a:solidFill>
                <a:highlight>
                  <a:srgbClr val="000000"/>
                </a:highlight>
              </a:rPr>
              <a:t>client.query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  <a:highlight>
                  <a:srgbClr val="000000"/>
                </a:highlight>
              </a:rPr>
              <a:t>(query)</a:t>
            </a:r>
          </a:p>
          <a:p>
            <a:endParaRPr lang="en-US" b="1" dirty="0">
              <a:solidFill>
                <a:schemeClr val="accent4">
                  <a:lumMod val="75000"/>
                </a:schemeClr>
              </a:solidFill>
              <a:highlight>
                <a:srgbClr val="000000"/>
              </a:highlight>
            </a:endParaRPr>
          </a:p>
          <a:p>
            <a:endParaRPr lang="en-US" b="1" dirty="0">
              <a:solidFill>
                <a:schemeClr val="accent4">
                  <a:lumMod val="75000"/>
                </a:schemeClr>
              </a:solidFill>
              <a:highlight>
                <a:srgbClr val="000000"/>
              </a:highlight>
            </a:endParaRPr>
          </a:p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  <a:highlight>
                  <a:srgbClr val="000000"/>
                </a:highlight>
              </a:rPr>
              <a:t>if </a:t>
            </a:r>
            <a:r>
              <a:rPr lang="en-US" b="1" dirty="0" err="1">
                <a:solidFill>
                  <a:schemeClr val="accent4">
                    <a:lumMod val="75000"/>
                  </a:schemeClr>
                </a:solidFill>
                <a:highlight>
                  <a:srgbClr val="000000"/>
                </a:highlight>
              </a:rPr>
              <a:t>job.state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  <a:highlight>
                  <a:srgbClr val="000000"/>
                </a:highlight>
              </a:rPr>
              <a:t>=='DONE':</a:t>
            </a:r>
          </a:p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  <a:highlight>
                  <a:srgbClr val="000000"/>
                </a:highlight>
              </a:rPr>
              <a:t>    result=</a:t>
            </a:r>
            <a:r>
              <a:rPr lang="en-US" b="1" dirty="0" err="1">
                <a:solidFill>
                  <a:schemeClr val="accent4">
                    <a:lumMod val="75000"/>
                  </a:schemeClr>
                </a:solidFill>
                <a:highlight>
                  <a:srgbClr val="000000"/>
                </a:highlight>
              </a:rPr>
              <a:t>job.to_dataframe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  <a:highlight>
                  <a:srgbClr val="000000"/>
                </a:highlight>
              </a:rPr>
              <a:t>()</a:t>
            </a:r>
          </a:p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  <a:highlight>
                  <a:srgbClr val="000000"/>
                </a:highlight>
              </a:rPr>
              <a:t>else:</a:t>
            </a:r>
          </a:p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  <a:highlight>
                  <a:srgbClr val="000000"/>
                </a:highlight>
              </a:rPr>
              <a:t>    print(</a:t>
            </a:r>
            <a:r>
              <a:rPr lang="en-US" b="1" dirty="0" err="1">
                <a:solidFill>
                  <a:schemeClr val="accent4">
                    <a:lumMod val="75000"/>
                  </a:schemeClr>
                </a:solidFill>
                <a:highlight>
                  <a:srgbClr val="000000"/>
                </a:highlight>
              </a:rPr>
              <a:t>job.result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  <a:highlight>
                  <a:srgbClr val="000000"/>
                </a:highlight>
              </a:rPr>
              <a:t>())</a:t>
            </a:r>
          </a:p>
          <a:p>
            <a:endParaRPr lang="en-US" b="1" dirty="0">
              <a:solidFill>
                <a:schemeClr val="accent4">
                  <a:lumMod val="75000"/>
                </a:schemeClr>
              </a:solidFill>
              <a:highlight>
                <a:srgbClr val="000000"/>
              </a:highlight>
            </a:endParaRPr>
          </a:p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  <a:highlight>
                  <a:srgbClr val="000000"/>
                </a:highlight>
              </a:rPr>
              <a:t>result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63E09DC-625F-CD1C-1889-E938763B43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352" y="5004652"/>
            <a:ext cx="10401104" cy="1162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87191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6036586-8063-A162-3779-344D54B500AF}"/>
              </a:ext>
            </a:extLst>
          </p:cNvPr>
          <p:cNvSpPr txBox="1"/>
          <p:nvPr/>
        </p:nvSpPr>
        <p:spPr>
          <a:xfrm>
            <a:off x="670560" y="383460"/>
            <a:ext cx="81788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  <a:highlight>
                  <a:srgbClr val="000000"/>
                </a:highlight>
              </a:rPr>
              <a:t>client = </a:t>
            </a:r>
            <a:r>
              <a:rPr lang="en-US" b="1" dirty="0" err="1">
                <a:solidFill>
                  <a:schemeClr val="accent4">
                    <a:lumMod val="75000"/>
                  </a:schemeClr>
                </a:solidFill>
                <a:highlight>
                  <a:srgbClr val="000000"/>
                </a:highlight>
              </a:rPr>
              <a:t>bigquery.Client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  <a:highlight>
                  <a:srgbClr val="000000"/>
                </a:highlight>
              </a:rPr>
              <a:t>(credentials=credentials, project=</a:t>
            </a:r>
            <a:r>
              <a:rPr lang="en-US" b="1" dirty="0" err="1">
                <a:solidFill>
                  <a:schemeClr val="accent4">
                    <a:lumMod val="75000"/>
                  </a:schemeClr>
                </a:solidFill>
                <a:highlight>
                  <a:srgbClr val="000000"/>
                </a:highlight>
              </a:rPr>
              <a:t>project_id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  <a:highlight>
                  <a:srgbClr val="000000"/>
                </a:highlight>
              </a:rPr>
              <a:t>)</a:t>
            </a:r>
          </a:p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  <a:highlight>
                  <a:srgbClr val="000000"/>
                </a:highlight>
              </a:rPr>
              <a:t>query = 'select </a:t>
            </a:r>
            <a:r>
              <a:rPr lang="en-US" b="1" dirty="0" err="1">
                <a:solidFill>
                  <a:schemeClr val="accent4">
                    <a:lumMod val="75000"/>
                  </a:schemeClr>
                </a:solidFill>
                <a:highlight>
                  <a:srgbClr val="000000"/>
                </a:highlight>
              </a:rPr>
              <a:t>title,duration,title,likeCount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  <a:highlight>
                  <a:srgbClr val="000000"/>
                </a:highlight>
              </a:rPr>
              <a:t> from `opportune-balm-340813.Youtube_Analytics.Youtube Comments` order by </a:t>
            </a:r>
            <a:r>
              <a:rPr lang="en-US" b="1" dirty="0" err="1">
                <a:solidFill>
                  <a:schemeClr val="accent4">
                    <a:lumMod val="75000"/>
                  </a:schemeClr>
                </a:solidFill>
                <a:highlight>
                  <a:srgbClr val="000000"/>
                </a:highlight>
              </a:rPr>
              <a:t>likeCount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  <a:highlight>
                  <a:srgbClr val="000000"/>
                </a:highlight>
              </a:rPr>
              <a:t> desc limit 5;'</a:t>
            </a:r>
          </a:p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  <a:highlight>
                  <a:srgbClr val="000000"/>
                </a:highlight>
              </a:rPr>
              <a:t>job = </a:t>
            </a:r>
            <a:r>
              <a:rPr lang="en-US" b="1" dirty="0" err="1">
                <a:solidFill>
                  <a:schemeClr val="accent4">
                    <a:lumMod val="75000"/>
                  </a:schemeClr>
                </a:solidFill>
                <a:highlight>
                  <a:srgbClr val="000000"/>
                </a:highlight>
              </a:rPr>
              <a:t>client.query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  <a:highlight>
                  <a:srgbClr val="000000"/>
                </a:highlight>
              </a:rPr>
              <a:t>(query)</a:t>
            </a:r>
          </a:p>
          <a:p>
            <a:endParaRPr lang="en-US" b="1" dirty="0">
              <a:solidFill>
                <a:schemeClr val="accent4">
                  <a:lumMod val="75000"/>
                </a:schemeClr>
              </a:solidFill>
              <a:highlight>
                <a:srgbClr val="000000"/>
              </a:highlight>
            </a:endParaRPr>
          </a:p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  <a:highlight>
                  <a:srgbClr val="000000"/>
                </a:highlight>
              </a:rPr>
              <a:t>if </a:t>
            </a:r>
            <a:r>
              <a:rPr lang="en-US" b="1" dirty="0" err="1">
                <a:solidFill>
                  <a:schemeClr val="accent4">
                    <a:lumMod val="75000"/>
                  </a:schemeClr>
                </a:solidFill>
                <a:highlight>
                  <a:srgbClr val="000000"/>
                </a:highlight>
              </a:rPr>
              <a:t>job.state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  <a:highlight>
                  <a:srgbClr val="000000"/>
                </a:highlight>
              </a:rPr>
              <a:t> == 'DONE':</a:t>
            </a:r>
          </a:p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  <a:highlight>
                  <a:srgbClr val="000000"/>
                </a:highlight>
              </a:rPr>
              <a:t>    result = </a:t>
            </a:r>
            <a:r>
              <a:rPr lang="en-US" b="1" dirty="0" err="1">
                <a:solidFill>
                  <a:schemeClr val="accent4">
                    <a:lumMod val="75000"/>
                  </a:schemeClr>
                </a:solidFill>
                <a:highlight>
                  <a:srgbClr val="000000"/>
                </a:highlight>
              </a:rPr>
              <a:t>job.to_dataframe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  <a:highlight>
                  <a:srgbClr val="000000"/>
                </a:highlight>
              </a:rPr>
              <a:t>()</a:t>
            </a:r>
          </a:p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  <a:highlight>
                  <a:srgbClr val="000000"/>
                </a:highlight>
              </a:rPr>
              <a:t>else:</a:t>
            </a:r>
          </a:p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  <a:highlight>
                  <a:srgbClr val="000000"/>
                </a:highlight>
              </a:rPr>
              <a:t>    print(</a:t>
            </a:r>
            <a:r>
              <a:rPr lang="en-US" b="1" dirty="0" err="1">
                <a:solidFill>
                  <a:schemeClr val="accent4">
                    <a:lumMod val="75000"/>
                  </a:schemeClr>
                </a:solidFill>
                <a:highlight>
                  <a:srgbClr val="000000"/>
                </a:highlight>
              </a:rPr>
              <a:t>job.result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  <a:highlight>
                  <a:srgbClr val="000000"/>
                </a:highlight>
              </a:rPr>
              <a:t>())</a:t>
            </a:r>
          </a:p>
          <a:p>
            <a:endParaRPr lang="en-US" b="1" dirty="0">
              <a:solidFill>
                <a:schemeClr val="accent4">
                  <a:lumMod val="75000"/>
                </a:schemeClr>
              </a:solidFill>
              <a:highlight>
                <a:srgbClr val="000000"/>
              </a:highlight>
            </a:endParaRPr>
          </a:p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  <a:highlight>
                  <a:srgbClr val="000000"/>
                </a:highlight>
              </a:rPr>
              <a:t>result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B5A439E-C378-457C-3353-2D187A4CEB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560" y="4253822"/>
            <a:ext cx="8961120" cy="2078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8305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A3375-5CEE-FB20-2766-7570BE054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="1" i="0" baseline="0" dirty="0">
                <a:solidFill>
                  <a:srgbClr val="FF0000"/>
                </a:solidFill>
              </a:rPr>
              <a:t>CONCLU</a:t>
            </a:r>
            <a:r>
              <a:rPr lang="en-US" b="1" i="0" baseline="0" dirty="0"/>
              <a:t>SION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095476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D2AE88C-A79B-4A93-6D10-4A91160959E4}"/>
              </a:ext>
            </a:extLst>
          </p:cNvPr>
          <p:cNvSpPr txBox="1"/>
          <p:nvPr/>
        </p:nvSpPr>
        <p:spPr>
          <a:xfrm>
            <a:off x="526472" y="982176"/>
            <a:ext cx="9522691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/>
              <a:t>In this project we have tried to determine what factors lead to a growth of a </a:t>
            </a:r>
            <a:r>
              <a:rPr lang="en-US" sz="2400" dirty="0" err="1"/>
              <a:t>youtube</a:t>
            </a:r>
            <a:r>
              <a:rPr lang="en-US" sz="2400" dirty="0"/>
              <a:t> channels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/>
              <a:t>We have used a </a:t>
            </a:r>
            <a:r>
              <a:rPr lang="en-US" sz="2400" dirty="0" err="1"/>
              <a:t>bigquery</a:t>
            </a:r>
            <a:r>
              <a:rPr lang="en-US" sz="2400" dirty="0"/>
              <a:t> instead of </a:t>
            </a:r>
            <a:r>
              <a:rPr lang="en-US" sz="2400" dirty="0" err="1"/>
              <a:t>sql</a:t>
            </a:r>
            <a:r>
              <a:rPr lang="en-US" sz="2400" dirty="0"/>
              <a:t> as it is a </a:t>
            </a:r>
            <a:r>
              <a:rPr lang="en-US" sz="2400" dirty="0" err="1"/>
              <a:t>datawarehouse</a:t>
            </a:r>
            <a:r>
              <a:rPr lang="en-US" sz="2400" dirty="0"/>
              <a:t> system hosted on a cloud environment.. The cloud </a:t>
            </a:r>
            <a:r>
              <a:rPr lang="en-US" sz="2400" dirty="0" err="1"/>
              <a:t>enviroment</a:t>
            </a:r>
            <a:r>
              <a:rPr lang="en-US" sz="2400" dirty="0"/>
              <a:t> gives us the option of flexible scaling and also increased performance and speed as it gives us access to high throughput memory and storage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/>
              <a:t>At the same time it is secure too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/>
              <a:t>Another reason of using </a:t>
            </a:r>
            <a:r>
              <a:rPr lang="en-US" sz="2400" dirty="0" err="1"/>
              <a:t>bigquery</a:t>
            </a:r>
            <a:r>
              <a:rPr lang="en-US" sz="2400" dirty="0"/>
              <a:t> is that it is not admin managed and hence does not need a </a:t>
            </a:r>
            <a:r>
              <a:rPr lang="en-US" sz="2400" dirty="0" err="1"/>
              <a:t>db</a:t>
            </a:r>
            <a:r>
              <a:rPr lang="en-US" sz="2400" dirty="0"/>
              <a:t> admin as such</a:t>
            </a:r>
          </a:p>
        </p:txBody>
      </p:sp>
    </p:spTree>
    <p:extLst>
      <p:ext uri="{BB962C8B-B14F-4D97-AF65-F5344CB8AC3E}">
        <p14:creationId xmlns:p14="http://schemas.microsoft.com/office/powerpoint/2010/main" val="114191666"/>
      </p:ext>
    </p:extLst>
  </p:cSld>
  <p:clrMapOvr>
    <a:masterClrMapping/>
  </p:clrMapOvr>
  <p:transition spd="slow">
    <p:wipe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hank-you-cutout-newspaper-headlines-pinned-to-cork-bulletin-board-38953499">
            <a:extLst>
              <a:ext uri="{FF2B5EF4-FFF2-40B4-BE49-F238E27FC236}">
                <a16:creationId xmlns:a16="http://schemas.microsoft.com/office/drawing/2014/main" id="{8D7FE922-1C79-3127-32C6-AE36C30A58D6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57344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A3375-5CEE-FB20-2766-7570BE054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PROBLEM</a:t>
            </a:r>
            <a:r>
              <a:rPr lang="en-US" b="1" dirty="0"/>
              <a:t> DEFINITION</a:t>
            </a:r>
          </a:p>
        </p:txBody>
      </p:sp>
    </p:spTree>
    <p:extLst>
      <p:ext uri="{BB962C8B-B14F-4D97-AF65-F5344CB8AC3E}">
        <p14:creationId xmlns:p14="http://schemas.microsoft.com/office/powerpoint/2010/main" val="2779704432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86B1830-5532-45B4-7BE1-371EA99BECCD}"/>
              </a:ext>
            </a:extLst>
          </p:cNvPr>
          <p:cNvSpPr txBox="1"/>
          <p:nvPr/>
        </p:nvSpPr>
        <p:spPr>
          <a:xfrm>
            <a:off x="303424" y="1161297"/>
            <a:ext cx="10144665" cy="45354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marR="514350" indent="-34290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 per the aforementioned brief about </a:t>
            </a:r>
            <a:r>
              <a:rPr lang="en-US" sz="2000" b="1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youtube</a:t>
            </a:r>
            <a:r>
              <a:rPr lang="en-US" sz="20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today our project involves the analysis on </a:t>
            </a:r>
            <a:r>
              <a:rPr lang="en-US" sz="2000" b="1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youtube</a:t>
            </a:r>
            <a:r>
              <a:rPr lang="en-US" sz="20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metrics. </a:t>
            </a:r>
            <a:r>
              <a:rPr lang="en-US" sz="2000" b="1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Youtube</a:t>
            </a:r>
            <a:r>
              <a:rPr lang="en-US" sz="20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metrics hold a great variety of information for all the spectrum of content creators and general entertainment. </a:t>
            </a:r>
            <a:r>
              <a:rPr lang="en-US" sz="2000" b="1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Analysing</a:t>
            </a:r>
            <a:r>
              <a:rPr lang="en-US" sz="20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these individual metrics will help us to have insights about the user behavior in a category of video, his likes and dislikes, his consumption of </a:t>
            </a:r>
            <a:r>
              <a:rPr lang="en-US" sz="2000" b="1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youtube</a:t>
            </a:r>
            <a:r>
              <a:rPr lang="en-US" sz="20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content, and finally, his interaction with the forum in the form of comments and replies, if any.</a:t>
            </a:r>
          </a:p>
          <a:p>
            <a:pPr marL="800100" marR="514350" indent="-34290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Analysis with the help of google </a:t>
            </a:r>
            <a:r>
              <a:rPr lang="en-US" sz="2000" b="1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api</a:t>
            </a:r>
            <a:r>
              <a:rPr lang="en-US" sz="20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key, specifically to study user interaction in a category of Data Science Tutorial channels on </a:t>
            </a:r>
            <a:r>
              <a:rPr lang="en-US" sz="2000" b="1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Youtube</a:t>
            </a:r>
            <a:r>
              <a:rPr lang="en-US" sz="20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we will analyze the key performance factors affecting the success of a </a:t>
            </a:r>
            <a:r>
              <a:rPr lang="en-US" sz="2000" b="1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youtube</a:t>
            </a:r>
            <a:r>
              <a:rPr lang="en-US" sz="20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channel to have it as a blue print for our own </a:t>
            </a:r>
            <a:r>
              <a:rPr lang="en-US" sz="2000" b="1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youtube</a:t>
            </a:r>
            <a:r>
              <a:rPr lang="en-US" sz="20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channel. After gathering the desired results this exploratory data analysis shall provide a foundation of varied watch and commenting patterns about audiences. </a:t>
            </a:r>
          </a:p>
        </p:txBody>
      </p:sp>
    </p:spTree>
    <p:extLst>
      <p:ext uri="{BB962C8B-B14F-4D97-AF65-F5344CB8AC3E}">
        <p14:creationId xmlns:p14="http://schemas.microsoft.com/office/powerpoint/2010/main" val="270642492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A3375-5CEE-FB20-2766-7570BE054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="1" i="0" baseline="0" dirty="0"/>
              <a:t>DATASET USED- </a:t>
            </a:r>
            <a:r>
              <a:rPr lang="en-US" b="1" i="0" baseline="0" dirty="0">
                <a:solidFill>
                  <a:srgbClr val="FF0000"/>
                </a:solidFill>
              </a:rPr>
              <a:t>(Structured + Unstructured) 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4015626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5FFE88A-F24B-F81F-FDEA-9F24F85F01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240" y="957411"/>
            <a:ext cx="10204826" cy="393462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C1F1667-51EA-C5A3-B70A-26008E96B66B}"/>
              </a:ext>
            </a:extLst>
          </p:cNvPr>
          <p:cNvSpPr txBox="1"/>
          <p:nvPr/>
        </p:nvSpPr>
        <p:spPr>
          <a:xfrm>
            <a:off x="3048762" y="117086"/>
            <a:ext cx="584835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1" dirty="0">
                <a:solidFill>
                  <a:srgbClr val="C00000"/>
                </a:solidFill>
                <a:highlight>
                  <a:srgbClr val="FFFF00"/>
                </a:highlight>
              </a:rPr>
              <a:t>Structured 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1ED3BC-E502-C3D5-404A-8061D84CB798}"/>
              </a:ext>
            </a:extLst>
          </p:cNvPr>
          <p:cNvSpPr txBox="1"/>
          <p:nvPr/>
        </p:nvSpPr>
        <p:spPr>
          <a:xfrm>
            <a:off x="0" y="4931093"/>
            <a:ext cx="12077866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b="1" dirty="0"/>
              <a:t>Get Channel Stats: Gets all the statistics </a:t>
            </a:r>
            <a:r>
              <a:rPr lang="en-US" sz="2000" b="1" dirty="0" err="1"/>
              <a:t>og</a:t>
            </a:r>
            <a:r>
              <a:rPr lang="en-US" sz="2000" b="1" dirty="0"/>
              <a:t> the particular channel like channel name, views, total videos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b="1" dirty="0"/>
              <a:t>Get Video ID: Gets all the video id for a particular channel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b="1" dirty="0" err="1"/>
              <a:t>Get_video_details</a:t>
            </a:r>
            <a:r>
              <a:rPr lang="en-US" sz="2000" b="1" dirty="0"/>
              <a:t>: Gets details such as Channel Title, video title, view count, like count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b="1" dirty="0"/>
              <a:t>We get statistics for each channel and then save as a csv then we combine all the csv to get a combined </a:t>
            </a:r>
            <a:r>
              <a:rPr lang="en-US" sz="2000" b="1" dirty="0" err="1"/>
              <a:t>df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79310222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1977</TotalTime>
  <Words>1709</Words>
  <Application>Microsoft Office PowerPoint</Application>
  <PresentationFormat>Widescreen</PresentationFormat>
  <Paragraphs>138</Paragraphs>
  <Slides>54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0" baseType="lpstr">
      <vt:lpstr>Arial</vt:lpstr>
      <vt:lpstr>Arial Unicode MS</vt:lpstr>
      <vt:lpstr>Calibri</vt:lpstr>
      <vt:lpstr>Trebuchet MS</vt:lpstr>
      <vt:lpstr>Wingdings</vt:lpstr>
      <vt:lpstr>Berlin</vt:lpstr>
      <vt:lpstr>YOUTUBE – CHANNEL -ANALYSIS</vt:lpstr>
      <vt:lpstr>PowerPoint Presentation</vt:lpstr>
      <vt:lpstr>CONTENT</vt:lpstr>
      <vt:lpstr>INTRODUCTION</vt:lpstr>
      <vt:lpstr>PowerPoint Presentation</vt:lpstr>
      <vt:lpstr>PROBLEM DEFINITION</vt:lpstr>
      <vt:lpstr>PowerPoint Presentation</vt:lpstr>
      <vt:lpstr>DATASET USED- (Structured + Unstructured) </vt:lpstr>
      <vt:lpstr>PowerPoint Presentation</vt:lpstr>
      <vt:lpstr>PowerPoint Presentation</vt:lpstr>
      <vt:lpstr>LIBRARIES USED</vt:lpstr>
      <vt:lpstr>PowerPoint Presentation</vt:lpstr>
      <vt:lpstr>PowerPoint Presentation</vt:lpstr>
      <vt:lpstr>PowerPoint Presentation</vt:lpstr>
      <vt:lpstr>Python Notebook (Performing all 20 Essential Steps)</vt:lpstr>
      <vt:lpstr>  TASK 1:- Loading Data into Data Frames</vt:lpstr>
      <vt:lpstr>TASK 2:- Check the Data Types of your data columns</vt:lpstr>
      <vt:lpstr>TASK 3:- Drop any NULL, missing values or unwanted columns</vt:lpstr>
      <vt:lpstr>TASK 4:-  Drop duplicate values</vt:lpstr>
      <vt:lpstr>TASK 5:-  Check for outliers using a box plot or histogram.</vt:lpstr>
      <vt:lpstr>TASK 6:- Plot features against each other using a pair plot.</vt:lpstr>
      <vt:lpstr>TASK 7:- Use a Heat Map for finding the correlation between the features(Feature to Feature).</vt:lpstr>
      <vt:lpstr>TASK 8:- Use a scatter plot to show the relationship between 2 variables.</vt:lpstr>
      <vt:lpstr>PowerPoint Presentation</vt:lpstr>
      <vt:lpstr>TASK 9:- Merging two Data Frames</vt:lpstr>
      <vt:lpstr>TASK 10:-  Slicing Data of a particular column value (like year, month, filter values depending on the categorical data)</vt:lpstr>
      <vt:lpstr>  TASK 11:- Representing data in matrix form</vt:lpstr>
      <vt:lpstr>   TASK 12:- Upload data to Numerical Python (NumPy) </vt:lpstr>
      <vt:lpstr> TASK 13:- Select a slice or part of the data and display</vt:lpstr>
      <vt:lpstr>TASK 14:- Use conditions and segregate the data based on the condition (like show data of a feature(column) &gt;,&lt;,= a number)</vt:lpstr>
      <vt:lpstr>TASK 15:- Use mathematical and statistical functions using libraries</vt:lpstr>
      <vt:lpstr>TASK 16:- Select data based on a category (categorical data based)</vt:lpstr>
      <vt:lpstr>TASK 17:- Libraries expected to try(minimum 4 required): Pandas, Numpy, Seaborn, Matplotlib</vt:lpstr>
      <vt:lpstr>TASK 18:- Write your own functions and handle exceptions in the functions</vt:lpstr>
      <vt:lpstr>  TASK 19:- Use of *arg and **kwargs</vt:lpstr>
      <vt:lpstr>  TASK 20:- Use of data functions</vt:lpstr>
      <vt:lpstr>VISUALIZATIONS</vt:lpstr>
      <vt:lpstr>Outliers using a box plot or histogram</vt:lpstr>
      <vt:lpstr>Pair Plot</vt:lpstr>
      <vt:lpstr>Scatter Plot to show the relationship between 2 variables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Connecting to Big Query</vt:lpstr>
      <vt:lpstr>Credentials </vt:lpstr>
      <vt:lpstr>Inserting Data into Table </vt:lpstr>
      <vt:lpstr>Running Queries</vt:lpstr>
      <vt:lpstr>PowerPoint Presentation</vt:lpstr>
      <vt:lpstr>PowerPoint Presentation</vt:lpstr>
      <vt:lpstr>CONCLUSION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YOUTUBE-COMMENT- SENTIMENTAL-ANALYSIS</dc:title>
  <dc:creator>Gupta, Piyush</dc:creator>
  <cp:lastModifiedBy>Sadikot, Mr. Huzefa Shabbir</cp:lastModifiedBy>
  <cp:revision>40</cp:revision>
  <dcterms:created xsi:type="dcterms:W3CDTF">2023-03-17T10:12:25Z</dcterms:created>
  <dcterms:modified xsi:type="dcterms:W3CDTF">2023-03-20T16:22:40Z</dcterms:modified>
</cp:coreProperties>
</file>