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21"/>
  </p:notesMasterIdLst>
  <p:sldIdLst>
    <p:sldId id="335" r:id="rId2"/>
    <p:sldId id="318" r:id="rId3"/>
    <p:sldId id="319" r:id="rId4"/>
    <p:sldId id="320" r:id="rId5"/>
    <p:sldId id="326" r:id="rId6"/>
    <p:sldId id="323" r:id="rId7"/>
    <p:sldId id="322" r:id="rId8"/>
    <p:sldId id="325" r:id="rId9"/>
    <p:sldId id="321" r:id="rId10"/>
    <p:sldId id="324" r:id="rId11"/>
    <p:sldId id="327" r:id="rId12"/>
    <p:sldId id="334" r:id="rId13"/>
    <p:sldId id="333" r:id="rId14"/>
    <p:sldId id="328" r:id="rId15"/>
    <p:sldId id="329" r:id="rId16"/>
    <p:sldId id="330" r:id="rId17"/>
    <p:sldId id="336" r:id="rId18"/>
    <p:sldId id="331" r:id="rId19"/>
    <p:sldId id="332"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Slab" panose="020B0604020202020204" charset="0"/>
      <p:regular r:id="rId30"/>
      <p:bold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0DEE92-2031-408C-9E1D-67D10971C878}">
  <a:tblStyle styleId="{A60DEE92-2031-408C-9E1D-67D10971C87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EF7E93B-E460-45F0-BA02-F3A566B86D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ED4720-B1F1-4DE3-97B4-A53797B31A14}" styleName="Table_2">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p:scale>
          <a:sx n="150" d="100"/>
          <a:sy n="150" d="100"/>
        </p:scale>
        <p:origin x="86" y="-10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zotero.org/google-docs/?RW1nXW"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zotero.org/google-docs/?vmgk5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zotero.org/google-docs/?Iaa73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zotero.org/google-docs/?2Yz7CZ"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zotero.org/google-docs/?C3E5M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zotero.org/google-docs/?ykJOru"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zotero.org/google-docs/?X7Zaf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en-US" dirty="0"/>
              <a:t>Hello everyone, I hope you're doing good, I'm here today to defend my end of study thesis, first I would like to thank you for being here and taking time to evaluate my work, a special thanks to </a:t>
            </a:r>
            <a:r>
              <a:rPr lang="en-US" dirty="0" err="1"/>
              <a:t>Mr</a:t>
            </a:r>
            <a:r>
              <a:rPr lang="en-US" dirty="0"/>
              <a:t> </a:t>
            </a:r>
            <a:r>
              <a:rPr lang="en-US" dirty="0" err="1"/>
              <a:t>Zbakh</a:t>
            </a:r>
            <a:r>
              <a:rPr lang="en-US" dirty="0"/>
              <a:t> for supervising me and mentoring me during my research</a:t>
            </a:r>
            <a:endParaRPr lang="fr-FR" dirty="0"/>
          </a:p>
        </p:txBody>
      </p:sp>
    </p:spTree>
    <p:extLst>
      <p:ext uri="{BB962C8B-B14F-4D97-AF65-F5344CB8AC3E}">
        <p14:creationId xmlns:p14="http://schemas.microsoft.com/office/powerpoint/2010/main" val="670721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bcdd17660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bcdd17660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dirty="0">
                <a:solidFill>
                  <a:srgbClr val="0E101A"/>
                </a:solidFill>
              </a:rPr>
              <a:t>The </a:t>
            </a:r>
            <a:r>
              <a:rPr lang="fr-FR" dirty="0" err="1">
                <a:solidFill>
                  <a:srgbClr val="0E101A"/>
                </a:solidFill>
              </a:rPr>
              <a:t>paper</a:t>
            </a:r>
            <a:r>
              <a:rPr lang="fr-FR" dirty="0">
                <a:solidFill>
                  <a:srgbClr val="0E101A"/>
                </a:solidFill>
              </a:rPr>
              <a:t> </a:t>
            </a:r>
            <a:r>
              <a:rPr lang="fr-FR" dirty="0">
                <a:solidFill>
                  <a:srgbClr val="0E101A"/>
                </a:solidFill>
                <a:uFill>
                  <a:noFill/>
                </a:uFill>
                <a:hlinkClick r:id="rId3">
                  <a:extLst>
                    <a:ext uri="{A12FA001-AC4F-418D-AE19-62706E023703}">
                      <ahyp:hlinkClr xmlns:ahyp="http://schemas.microsoft.com/office/drawing/2018/hyperlinkcolor" val="tx"/>
                    </a:ext>
                  </a:extLst>
                </a:hlinkClick>
              </a:rPr>
              <a:t>[20]</a:t>
            </a:r>
            <a:r>
              <a:rPr lang="fr-FR" dirty="0">
                <a:solidFill>
                  <a:srgbClr val="0E101A"/>
                </a:solidFill>
              </a:rPr>
              <a:t> </a:t>
            </a:r>
            <a:r>
              <a:rPr lang="fr-FR" dirty="0" err="1">
                <a:solidFill>
                  <a:srgbClr val="0E101A"/>
                </a:solidFill>
              </a:rPr>
              <a:t>released</a:t>
            </a:r>
            <a:r>
              <a:rPr lang="fr-FR" dirty="0">
                <a:solidFill>
                  <a:srgbClr val="0E101A"/>
                </a:solidFill>
              </a:rPr>
              <a:t> by Google </a:t>
            </a:r>
            <a:r>
              <a:rPr lang="fr-FR" dirty="0" err="1">
                <a:solidFill>
                  <a:srgbClr val="0E101A"/>
                </a:solidFill>
              </a:rPr>
              <a:t>introduces</a:t>
            </a:r>
            <a:r>
              <a:rPr lang="fr-FR" dirty="0">
                <a:solidFill>
                  <a:srgbClr val="0E101A"/>
                </a:solidFill>
              </a:rPr>
              <a:t> a new </a:t>
            </a:r>
            <a:r>
              <a:rPr lang="fr-FR" dirty="0" err="1">
                <a:solidFill>
                  <a:srgbClr val="0E101A"/>
                </a:solidFill>
              </a:rPr>
              <a:t>principle</a:t>
            </a:r>
            <a:r>
              <a:rPr lang="fr-FR" dirty="0">
                <a:solidFill>
                  <a:srgbClr val="0E101A"/>
                </a:solidFill>
              </a:rPr>
              <a:t> </a:t>
            </a:r>
            <a:r>
              <a:rPr lang="fr-FR" dirty="0" err="1">
                <a:solidFill>
                  <a:srgbClr val="0E101A"/>
                </a:solidFill>
              </a:rPr>
              <a:t>method</a:t>
            </a:r>
            <a:r>
              <a:rPr lang="fr-FR" dirty="0">
                <a:solidFill>
                  <a:srgbClr val="0E101A"/>
                </a:solidFill>
              </a:rPr>
              <a:t> to </a:t>
            </a:r>
            <a:r>
              <a:rPr lang="fr-FR" dirty="0" err="1">
                <a:solidFill>
                  <a:srgbClr val="0E101A"/>
                </a:solidFill>
              </a:rPr>
              <a:t>scale</a:t>
            </a:r>
            <a:r>
              <a:rPr lang="fr-FR" dirty="0">
                <a:solidFill>
                  <a:srgbClr val="0E101A"/>
                </a:solidFill>
              </a:rPr>
              <a:t> up </a:t>
            </a:r>
            <a:r>
              <a:rPr lang="fr-FR" dirty="0" err="1">
                <a:solidFill>
                  <a:srgbClr val="0E101A"/>
                </a:solidFill>
              </a:rPr>
              <a:t>ConvNets</a:t>
            </a:r>
            <a:r>
              <a:rPr lang="fr-FR" dirty="0">
                <a:solidFill>
                  <a:srgbClr val="0E101A"/>
                </a:solidFill>
              </a:rPr>
              <a:t>. To </a:t>
            </a:r>
            <a:r>
              <a:rPr lang="fr-FR" dirty="0" err="1">
                <a:solidFill>
                  <a:srgbClr val="0E101A"/>
                </a:solidFill>
              </a:rPr>
              <a:t>get</a:t>
            </a:r>
            <a:r>
              <a:rPr lang="fr-FR" dirty="0">
                <a:solidFill>
                  <a:srgbClr val="0E101A"/>
                </a:solidFill>
              </a:rPr>
              <a:t> </a:t>
            </a:r>
            <a:r>
              <a:rPr lang="fr-FR" dirty="0" err="1">
                <a:solidFill>
                  <a:srgbClr val="0E101A"/>
                </a:solidFill>
              </a:rPr>
              <a:t>better</a:t>
            </a:r>
            <a:r>
              <a:rPr lang="fr-FR" dirty="0">
                <a:solidFill>
                  <a:srgbClr val="0E101A"/>
                </a:solidFill>
              </a:rPr>
              <a:t> </a:t>
            </a:r>
            <a:r>
              <a:rPr lang="fr-FR" dirty="0" err="1">
                <a:solidFill>
                  <a:srgbClr val="0E101A"/>
                </a:solidFill>
              </a:rPr>
              <a:t>accuracy</a:t>
            </a:r>
            <a:r>
              <a:rPr lang="fr-FR" dirty="0">
                <a:solidFill>
                  <a:srgbClr val="0E101A"/>
                </a:solidFill>
              </a:rPr>
              <a:t>, CNN </a:t>
            </a:r>
            <a:r>
              <a:rPr lang="fr-FR" dirty="0" err="1">
                <a:solidFill>
                  <a:srgbClr val="0E101A"/>
                </a:solidFill>
              </a:rPr>
              <a:t>needs</a:t>
            </a:r>
            <a:r>
              <a:rPr lang="fr-FR" dirty="0">
                <a:solidFill>
                  <a:srgbClr val="0E101A"/>
                </a:solidFill>
              </a:rPr>
              <a:t> to have a </a:t>
            </a:r>
            <a:r>
              <a:rPr lang="fr-FR" dirty="0" err="1">
                <a:solidFill>
                  <a:srgbClr val="0E101A"/>
                </a:solidFill>
              </a:rPr>
              <a:t>careful</a:t>
            </a:r>
            <a:r>
              <a:rPr lang="fr-FR" dirty="0">
                <a:solidFill>
                  <a:srgbClr val="0E101A"/>
                </a:solidFill>
              </a:rPr>
              <a:t> balance </a:t>
            </a:r>
            <a:r>
              <a:rPr lang="fr-FR" dirty="0" err="1">
                <a:solidFill>
                  <a:srgbClr val="0E101A"/>
                </a:solidFill>
              </a:rPr>
              <a:t>between</a:t>
            </a:r>
            <a:r>
              <a:rPr lang="fr-FR" dirty="0">
                <a:solidFill>
                  <a:srgbClr val="0E101A"/>
                </a:solidFill>
              </a:rPr>
              <a:t> </a:t>
            </a:r>
            <a:r>
              <a:rPr lang="fr-FR" dirty="0" err="1">
                <a:solidFill>
                  <a:srgbClr val="0E101A"/>
                </a:solidFill>
              </a:rPr>
              <a:t>depth</a:t>
            </a:r>
            <a:r>
              <a:rPr lang="fr-FR" dirty="0">
                <a:solidFill>
                  <a:srgbClr val="0E101A"/>
                </a:solidFill>
              </a:rPr>
              <a:t> </a:t>
            </a:r>
            <a:r>
              <a:rPr lang="fr-FR" dirty="0" err="1">
                <a:solidFill>
                  <a:srgbClr val="0E101A"/>
                </a:solidFill>
              </a:rPr>
              <a:t>width</a:t>
            </a:r>
            <a:r>
              <a:rPr lang="fr-FR" dirty="0">
                <a:solidFill>
                  <a:srgbClr val="0E101A"/>
                </a:solidFill>
              </a:rPr>
              <a:t> and </a:t>
            </a:r>
            <a:r>
              <a:rPr lang="fr-FR" dirty="0" err="1">
                <a:solidFill>
                  <a:srgbClr val="0E101A"/>
                </a:solidFill>
              </a:rPr>
              <a:t>resolution</a:t>
            </a:r>
            <a:r>
              <a:rPr lang="fr-FR" dirty="0">
                <a:solidFill>
                  <a:srgbClr val="0E101A"/>
                </a:solidFill>
              </a:rPr>
              <a:t>. </a:t>
            </a:r>
            <a:r>
              <a:rPr lang="fr-FR" dirty="0" err="1">
                <a:solidFill>
                  <a:srgbClr val="0E101A"/>
                </a:solidFill>
              </a:rPr>
              <a:t>However</a:t>
            </a:r>
            <a:r>
              <a:rPr lang="fr-FR" dirty="0">
                <a:solidFill>
                  <a:srgbClr val="0E101A"/>
                </a:solidFill>
              </a:rPr>
              <a:t>, the </a:t>
            </a:r>
            <a:r>
              <a:rPr lang="fr-FR" dirty="0" err="1">
                <a:solidFill>
                  <a:srgbClr val="0E101A"/>
                </a:solidFill>
              </a:rPr>
              <a:t>scaling</a:t>
            </a:r>
            <a:r>
              <a:rPr lang="fr-FR" dirty="0">
                <a:solidFill>
                  <a:srgbClr val="0E101A"/>
                </a:solidFill>
              </a:rPr>
              <a:t>-up process of </a:t>
            </a:r>
            <a:r>
              <a:rPr lang="fr-FR" dirty="0" err="1">
                <a:solidFill>
                  <a:srgbClr val="0E101A"/>
                </a:solidFill>
              </a:rPr>
              <a:t>ConvNets</a:t>
            </a:r>
            <a:r>
              <a:rPr lang="fr-FR" dirty="0">
                <a:solidFill>
                  <a:srgbClr val="0E101A"/>
                </a:solidFill>
              </a:rPr>
              <a:t> has </a:t>
            </a:r>
            <a:r>
              <a:rPr lang="fr-FR" dirty="0" err="1">
                <a:solidFill>
                  <a:srgbClr val="0E101A"/>
                </a:solidFill>
              </a:rPr>
              <a:t>never</a:t>
            </a:r>
            <a:r>
              <a:rPr lang="fr-FR" dirty="0">
                <a:solidFill>
                  <a:srgbClr val="0E101A"/>
                </a:solidFill>
              </a:rPr>
              <a:t> been </a:t>
            </a:r>
            <a:r>
              <a:rPr lang="fr-FR" dirty="0" err="1">
                <a:solidFill>
                  <a:srgbClr val="0E101A"/>
                </a:solidFill>
              </a:rPr>
              <a:t>understood</a:t>
            </a:r>
            <a:r>
              <a:rPr lang="fr-FR" dirty="0">
                <a:solidFill>
                  <a:srgbClr val="0E101A"/>
                </a:solidFill>
              </a:rPr>
              <a:t>. The </a:t>
            </a:r>
            <a:r>
              <a:rPr lang="fr-FR" dirty="0" err="1">
                <a:solidFill>
                  <a:srgbClr val="0E101A"/>
                </a:solidFill>
              </a:rPr>
              <a:t>most</a:t>
            </a:r>
            <a:r>
              <a:rPr lang="fr-FR" dirty="0">
                <a:solidFill>
                  <a:srgbClr val="0E101A"/>
                </a:solidFill>
              </a:rPr>
              <a:t> </a:t>
            </a:r>
            <a:r>
              <a:rPr lang="fr-FR" dirty="0" err="1">
                <a:solidFill>
                  <a:srgbClr val="0E101A"/>
                </a:solidFill>
              </a:rPr>
              <a:t>common</a:t>
            </a:r>
            <a:r>
              <a:rPr lang="fr-FR" dirty="0">
                <a:solidFill>
                  <a:srgbClr val="0E101A"/>
                </a:solidFill>
              </a:rPr>
              <a:t> </a:t>
            </a:r>
            <a:r>
              <a:rPr lang="fr-FR" dirty="0" err="1">
                <a:solidFill>
                  <a:srgbClr val="0E101A"/>
                </a:solidFill>
              </a:rPr>
              <a:t>way</a:t>
            </a:r>
            <a:r>
              <a:rPr lang="fr-FR" dirty="0">
                <a:solidFill>
                  <a:srgbClr val="0E101A"/>
                </a:solidFill>
              </a:rPr>
              <a:t> </a:t>
            </a:r>
            <a:r>
              <a:rPr lang="fr-FR" dirty="0" err="1">
                <a:solidFill>
                  <a:srgbClr val="0E101A"/>
                </a:solidFill>
              </a:rPr>
              <a:t>was</a:t>
            </a:r>
            <a:r>
              <a:rPr lang="fr-FR" dirty="0">
                <a:solidFill>
                  <a:srgbClr val="0E101A"/>
                </a:solidFill>
              </a:rPr>
              <a:t> to </a:t>
            </a:r>
            <a:r>
              <a:rPr lang="fr-FR" dirty="0" err="1">
                <a:solidFill>
                  <a:srgbClr val="0E101A"/>
                </a:solidFill>
              </a:rPr>
              <a:t>scale</a:t>
            </a:r>
            <a:r>
              <a:rPr lang="fr-FR" dirty="0">
                <a:solidFill>
                  <a:srgbClr val="0E101A"/>
                </a:solidFill>
              </a:rPr>
              <a:t> up </a:t>
            </a:r>
            <a:r>
              <a:rPr lang="fr-FR" dirty="0" err="1">
                <a:solidFill>
                  <a:srgbClr val="0E101A"/>
                </a:solidFill>
              </a:rPr>
              <a:t>ConvNets</a:t>
            </a:r>
            <a:r>
              <a:rPr lang="fr-FR" dirty="0">
                <a:solidFill>
                  <a:srgbClr val="0E101A"/>
                </a:solidFill>
              </a:rPr>
              <a:t> by </a:t>
            </a:r>
            <a:r>
              <a:rPr lang="fr-FR" dirty="0" err="1">
                <a:solidFill>
                  <a:srgbClr val="0E101A"/>
                </a:solidFill>
              </a:rPr>
              <a:t>their</a:t>
            </a:r>
            <a:r>
              <a:rPr lang="fr-FR" dirty="0">
                <a:solidFill>
                  <a:srgbClr val="0E101A"/>
                </a:solidFill>
              </a:rPr>
              <a:t> </a:t>
            </a:r>
            <a:r>
              <a:rPr lang="fr-FR" dirty="0" err="1">
                <a:solidFill>
                  <a:srgbClr val="0E101A"/>
                </a:solidFill>
              </a:rPr>
              <a:t>depth</a:t>
            </a:r>
            <a:r>
              <a:rPr lang="fr-FR" dirty="0">
                <a:solidFill>
                  <a:srgbClr val="0E101A"/>
                </a:solidFill>
              </a:rPr>
              <a:t> or </a:t>
            </a:r>
            <a:r>
              <a:rPr lang="fr-FR" dirty="0" err="1">
                <a:solidFill>
                  <a:srgbClr val="0E101A"/>
                </a:solidFill>
              </a:rPr>
              <a:t>width</a:t>
            </a:r>
            <a:r>
              <a:rPr lang="fr-FR" dirty="0">
                <a:solidFill>
                  <a:srgbClr val="0E101A"/>
                </a:solidFill>
              </a:rPr>
              <a:t>. </a:t>
            </a:r>
            <a:r>
              <a:rPr lang="fr-FR" dirty="0" err="1">
                <a:solidFill>
                  <a:srgbClr val="0E101A"/>
                </a:solidFill>
              </a:rPr>
              <a:t>Another</a:t>
            </a:r>
            <a:r>
              <a:rPr lang="fr-FR" dirty="0">
                <a:solidFill>
                  <a:srgbClr val="0E101A"/>
                </a:solidFill>
              </a:rPr>
              <a:t> </a:t>
            </a:r>
            <a:r>
              <a:rPr lang="fr-FR" dirty="0" err="1">
                <a:solidFill>
                  <a:srgbClr val="0E101A"/>
                </a:solidFill>
              </a:rPr>
              <a:t>less</a:t>
            </a:r>
            <a:r>
              <a:rPr lang="fr-FR" dirty="0">
                <a:solidFill>
                  <a:srgbClr val="0E101A"/>
                </a:solidFill>
              </a:rPr>
              <a:t> </a:t>
            </a:r>
            <a:r>
              <a:rPr lang="fr-FR" dirty="0" err="1">
                <a:solidFill>
                  <a:srgbClr val="0E101A"/>
                </a:solidFill>
              </a:rPr>
              <a:t>common</a:t>
            </a:r>
            <a:r>
              <a:rPr lang="fr-FR" dirty="0">
                <a:solidFill>
                  <a:srgbClr val="0E101A"/>
                </a:solidFill>
              </a:rPr>
              <a:t> </a:t>
            </a:r>
            <a:r>
              <a:rPr lang="fr-FR" dirty="0" err="1">
                <a:solidFill>
                  <a:srgbClr val="0E101A"/>
                </a:solidFill>
              </a:rPr>
              <a:t>method</a:t>
            </a:r>
            <a:r>
              <a:rPr lang="fr-FR" dirty="0">
                <a:solidFill>
                  <a:srgbClr val="0E101A"/>
                </a:solidFill>
              </a:rPr>
              <a:t> </a:t>
            </a:r>
            <a:r>
              <a:rPr lang="fr-FR" dirty="0" err="1">
                <a:solidFill>
                  <a:srgbClr val="0E101A"/>
                </a:solidFill>
              </a:rPr>
              <a:t>was</a:t>
            </a:r>
            <a:r>
              <a:rPr lang="fr-FR" dirty="0">
                <a:solidFill>
                  <a:srgbClr val="0E101A"/>
                </a:solidFill>
              </a:rPr>
              <a:t> to </a:t>
            </a:r>
            <a:r>
              <a:rPr lang="fr-FR" dirty="0" err="1">
                <a:solidFill>
                  <a:srgbClr val="0E101A"/>
                </a:solidFill>
              </a:rPr>
              <a:t>scale</a:t>
            </a:r>
            <a:r>
              <a:rPr lang="fr-FR" dirty="0">
                <a:solidFill>
                  <a:srgbClr val="0E101A"/>
                </a:solidFill>
              </a:rPr>
              <a:t> up </a:t>
            </a:r>
            <a:r>
              <a:rPr lang="fr-FR" dirty="0" err="1">
                <a:solidFill>
                  <a:srgbClr val="0E101A"/>
                </a:solidFill>
              </a:rPr>
              <a:t>models</a:t>
            </a:r>
            <a:r>
              <a:rPr lang="fr-FR" dirty="0">
                <a:solidFill>
                  <a:srgbClr val="0E101A"/>
                </a:solidFill>
              </a:rPr>
              <a:t> by image </a:t>
            </a:r>
            <a:r>
              <a:rPr lang="fr-FR" dirty="0" err="1">
                <a:solidFill>
                  <a:srgbClr val="0E101A"/>
                </a:solidFill>
              </a:rPr>
              <a:t>resolution</a:t>
            </a:r>
            <a:r>
              <a:rPr lang="fr-FR" dirty="0">
                <a:solidFill>
                  <a:srgbClr val="0E101A"/>
                </a:solidFill>
              </a:rPr>
              <a:t>. So far, </a:t>
            </a:r>
            <a:r>
              <a:rPr lang="fr-FR" dirty="0" err="1">
                <a:solidFill>
                  <a:srgbClr val="0E101A"/>
                </a:solidFill>
              </a:rPr>
              <a:t>we</a:t>
            </a:r>
            <a:r>
              <a:rPr lang="fr-FR" dirty="0">
                <a:solidFill>
                  <a:srgbClr val="0E101A"/>
                </a:solidFill>
              </a:rPr>
              <a:t> </a:t>
            </a:r>
            <a:r>
              <a:rPr lang="fr-FR" dirty="0" err="1">
                <a:solidFill>
                  <a:srgbClr val="0E101A"/>
                </a:solidFill>
              </a:rPr>
              <a:t>only</a:t>
            </a:r>
            <a:r>
              <a:rPr lang="fr-FR" dirty="0">
                <a:solidFill>
                  <a:srgbClr val="0E101A"/>
                </a:solidFill>
              </a:rPr>
              <a:t> </a:t>
            </a:r>
            <a:r>
              <a:rPr lang="fr-FR" dirty="0" err="1">
                <a:solidFill>
                  <a:srgbClr val="0E101A"/>
                </a:solidFill>
              </a:rPr>
              <a:t>scale</a:t>
            </a:r>
            <a:r>
              <a:rPr lang="fr-FR" dirty="0">
                <a:solidFill>
                  <a:srgbClr val="0E101A"/>
                </a:solidFill>
              </a:rPr>
              <a:t> one dimension at a time </a:t>
            </a:r>
            <a:r>
              <a:rPr lang="fr-FR" dirty="0">
                <a:solidFill>
                  <a:srgbClr val="0E101A"/>
                </a:solidFill>
                <a:uFill>
                  <a:noFill/>
                </a:uFill>
                <a:hlinkClick r:id="rId4">
                  <a:extLst>
                    <a:ext uri="{A12FA001-AC4F-418D-AE19-62706E023703}">
                      <ahyp:hlinkClr xmlns:ahyp="http://schemas.microsoft.com/office/drawing/2018/hyperlinkcolor" val="tx"/>
                    </a:ext>
                  </a:extLst>
                </a:hlinkClick>
              </a:rPr>
              <a:t>[21]</a:t>
            </a:r>
            <a:r>
              <a:rPr lang="fr-FR" dirty="0">
                <a:solidFill>
                  <a:srgbClr val="0E101A"/>
                </a:solidFill>
              </a:rPr>
              <a:t>. There are </a:t>
            </a:r>
            <a:r>
              <a:rPr lang="fr-FR" dirty="0" err="1">
                <a:solidFill>
                  <a:srgbClr val="0E101A"/>
                </a:solidFill>
              </a:rPr>
              <a:t>eight</a:t>
            </a:r>
            <a:r>
              <a:rPr lang="fr-FR" dirty="0">
                <a:solidFill>
                  <a:srgbClr val="0E101A"/>
                </a:solidFill>
              </a:rPr>
              <a:t> alternative versions of </a:t>
            </a:r>
            <a:r>
              <a:rPr lang="fr-FR" dirty="0" err="1">
                <a:solidFill>
                  <a:srgbClr val="0E101A"/>
                </a:solidFill>
              </a:rPr>
              <a:t>EfficientNet</a:t>
            </a:r>
            <a:r>
              <a:rPr lang="fr-FR" dirty="0">
                <a:solidFill>
                  <a:srgbClr val="0E101A"/>
                </a:solidFill>
              </a:rPr>
              <a:t> (B0 to B7), and </a:t>
            </a:r>
            <a:r>
              <a:rPr lang="fr-FR" dirty="0" err="1">
                <a:solidFill>
                  <a:srgbClr val="0E101A"/>
                </a:solidFill>
              </a:rPr>
              <a:t>even</a:t>
            </a:r>
            <a:r>
              <a:rPr lang="fr-FR" dirty="0">
                <a:solidFill>
                  <a:srgbClr val="0E101A"/>
                </a:solidFill>
              </a:rPr>
              <a:t> the </a:t>
            </a:r>
            <a:r>
              <a:rPr lang="fr-FR" dirty="0" err="1">
                <a:solidFill>
                  <a:srgbClr val="0E101A"/>
                </a:solidFill>
              </a:rPr>
              <a:t>simplest</a:t>
            </a:r>
            <a:r>
              <a:rPr lang="fr-FR" dirty="0">
                <a:solidFill>
                  <a:srgbClr val="0E101A"/>
                </a:solidFill>
              </a:rPr>
              <a:t> one, EfficientNetB0, </a:t>
            </a:r>
            <a:r>
              <a:rPr lang="fr-FR" dirty="0" err="1">
                <a:solidFill>
                  <a:srgbClr val="0E101A"/>
                </a:solidFill>
              </a:rPr>
              <a:t>is</a:t>
            </a:r>
            <a:r>
              <a:rPr lang="fr-FR" dirty="0">
                <a:solidFill>
                  <a:srgbClr val="0E101A"/>
                </a:solidFill>
              </a:rPr>
              <a:t> </a:t>
            </a:r>
            <a:r>
              <a:rPr lang="fr-FR" dirty="0" err="1">
                <a:solidFill>
                  <a:srgbClr val="0E101A"/>
                </a:solidFill>
              </a:rPr>
              <a:t>outstanding</a:t>
            </a:r>
            <a:r>
              <a:rPr lang="fr-FR" dirty="0">
                <a:solidFill>
                  <a:srgbClr val="0E101A"/>
                </a:solidFill>
              </a:rPr>
              <a:t>. It </a:t>
            </a:r>
            <a:r>
              <a:rPr lang="fr-FR" dirty="0" err="1">
                <a:solidFill>
                  <a:srgbClr val="0E101A"/>
                </a:solidFill>
              </a:rPr>
              <a:t>achieves</a:t>
            </a:r>
            <a:r>
              <a:rPr lang="fr-FR" dirty="0">
                <a:solidFill>
                  <a:srgbClr val="0E101A"/>
                </a:solidFill>
              </a:rPr>
              <a:t> a 77.1% Top-1 </a:t>
            </a:r>
            <a:r>
              <a:rPr lang="fr-FR" dirty="0" err="1">
                <a:solidFill>
                  <a:srgbClr val="0E101A"/>
                </a:solidFill>
              </a:rPr>
              <a:t>accuracy</a:t>
            </a:r>
            <a:r>
              <a:rPr lang="fr-FR" dirty="0">
                <a:solidFill>
                  <a:srgbClr val="0E101A"/>
                </a:solidFill>
              </a:rPr>
              <a:t> performance </a:t>
            </a:r>
            <a:r>
              <a:rPr lang="fr-FR" dirty="0" err="1">
                <a:solidFill>
                  <a:srgbClr val="0E101A"/>
                </a:solidFill>
              </a:rPr>
              <a:t>With</a:t>
            </a:r>
            <a:r>
              <a:rPr lang="fr-FR" dirty="0">
                <a:solidFill>
                  <a:srgbClr val="0E101A"/>
                </a:solidFill>
              </a:rPr>
              <a:t> 5.3 million </a:t>
            </a:r>
            <a:r>
              <a:rPr lang="fr-FR" dirty="0" err="1">
                <a:solidFill>
                  <a:srgbClr val="0E101A"/>
                </a:solidFill>
              </a:rPr>
              <a:t>parameters</a:t>
            </a:r>
            <a:r>
              <a:rPr lang="fr-FR" dirty="0">
                <a:solidFill>
                  <a:srgbClr val="0E101A"/>
                </a:solidFill>
              </a:rPr>
              <a:t>.</a:t>
            </a:r>
            <a:endParaRPr dirty="0">
              <a:solidFill>
                <a:srgbClr val="0E101A"/>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fr-FR" dirty="0"/>
              <a:t>go more </a:t>
            </a:r>
            <a:r>
              <a:rPr lang="fr-FR" dirty="0" err="1"/>
              <a:t>deeper</a:t>
            </a:r>
            <a:r>
              <a:rPr lang="fr-FR" dirty="0"/>
              <a:t> in the network</a:t>
            </a:r>
            <a:endParaRPr dirty="0"/>
          </a:p>
          <a:p>
            <a:pPr marL="0" lvl="0" indent="0" algn="l" rtl="0">
              <a:spcBef>
                <a:spcPts val="0"/>
              </a:spcBef>
              <a:spcAft>
                <a:spcPts val="0"/>
              </a:spcAft>
              <a:buNone/>
            </a:pPr>
            <a:r>
              <a:rPr lang="fr-FR" dirty="0" err="1"/>
              <a:t>using</a:t>
            </a:r>
            <a:r>
              <a:rPr lang="fr-FR" dirty="0"/>
              <a:t> more </a:t>
            </a:r>
            <a:r>
              <a:rPr lang="fr-FR" dirty="0" err="1"/>
              <a:t>covolontion</a:t>
            </a:r>
            <a:r>
              <a:rPr lang="fr-FR" dirty="0"/>
              <a:t> </a:t>
            </a:r>
            <a:r>
              <a:rPr lang="fr-FR" dirty="0" err="1"/>
              <a:t>channel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ebcdd17660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rgbClr val="CFD8DC"/>
              </a:buClr>
              <a:buSzPts val="1800"/>
              <a:buFont typeface="Source Sans Pro"/>
              <a:buChar char="◎"/>
            </a:pPr>
            <a:r>
              <a:rPr lang="fr-FR" sz="1800">
                <a:solidFill>
                  <a:srgbClr val="263238"/>
                </a:solidFill>
                <a:latin typeface="Times New Roman"/>
                <a:ea typeface="Times New Roman"/>
                <a:cs typeface="Times New Roman"/>
                <a:sym typeface="Times New Roman"/>
              </a:rPr>
              <a:t>Feed the network with the same number of images per class to prevent the unbalanced data set problem</a:t>
            </a:r>
            <a:endParaRPr sz="1800">
              <a:solidFill>
                <a:srgbClr val="263238"/>
              </a:solidFill>
              <a:latin typeface="Times New Roman"/>
              <a:ea typeface="Times New Roman"/>
              <a:cs typeface="Times New Roman"/>
              <a:sym typeface="Times New Roman"/>
            </a:endParaRPr>
          </a:p>
          <a:p>
            <a:pPr marL="457200" lvl="0" indent="-342900" algn="l" rtl="0">
              <a:spcBef>
                <a:spcPts val="600"/>
              </a:spcBef>
              <a:spcAft>
                <a:spcPts val="0"/>
              </a:spcAft>
              <a:buClr>
                <a:srgbClr val="263238"/>
              </a:buClr>
              <a:buSzPts val="1800"/>
              <a:buFont typeface="Times New Roman"/>
              <a:buChar char="◎"/>
            </a:pPr>
            <a:r>
              <a:rPr lang="fr-FR" sz="1800">
                <a:solidFill>
                  <a:srgbClr val="263238"/>
                </a:solidFill>
                <a:latin typeface="Times New Roman"/>
                <a:ea typeface="Times New Roman"/>
                <a:cs typeface="Times New Roman"/>
                <a:sym typeface="Times New Roman"/>
              </a:rPr>
              <a:t>data augmentation to training set</a:t>
            </a:r>
            <a:endParaRPr sz="1800">
              <a:solidFill>
                <a:srgbClr val="263238"/>
              </a:solidFill>
              <a:latin typeface="Times New Roman"/>
              <a:ea typeface="Times New Roman"/>
              <a:cs typeface="Times New Roman"/>
              <a:sym typeface="Times New Roman"/>
            </a:endParaRPr>
          </a:p>
        </p:txBody>
      </p:sp>
      <p:sp>
        <p:nvSpPr>
          <p:cNvPr id="927" name="Google Shape;927;gebcdd1766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ebcdd17660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ebcdd17660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ebcdd17660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ebcdd17660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30epochs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ebcdd17660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ebcdd1766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ebcdd17660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ebcdd17660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3200" dirty="0">
                <a:latin typeface="Times New Roman" panose="02020603050405020304" pitchFamily="18" charset="0"/>
                <a:ea typeface="Times New Roman" panose="02020603050405020304" pitchFamily="18" charset="0"/>
              </a:rPr>
              <a:t> </a:t>
            </a:r>
            <a:r>
              <a:rPr lang="fr-FR" sz="4800" dirty="0" err="1">
                <a:latin typeface="Times New Roman" panose="02020603050405020304" pitchFamily="18" charset="0"/>
                <a:cs typeface="Times New Roman" panose="02020603050405020304" pitchFamily="18" charset="0"/>
              </a:rPr>
              <a:t>MobileNet</a:t>
            </a:r>
            <a:r>
              <a:rPr lang="fr-FR" sz="4800" dirty="0">
                <a:latin typeface="Times New Roman" panose="02020603050405020304" pitchFamily="18" charset="0"/>
                <a:cs typeface="Times New Roman" panose="02020603050405020304" pitchFamily="18" charset="0"/>
              </a:rPr>
              <a:t> </a:t>
            </a:r>
            <a:r>
              <a:rPr lang="fr-FR" sz="4800" dirty="0" err="1">
                <a:latin typeface="Times New Roman" panose="02020603050405020304" pitchFamily="18" charset="0"/>
                <a:cs typeface="Times New Roman" panose="02020603050405020304" pitchFamily="18" charset="0"/>
              </a:rPr>
              <a:t>acheived</a:t>
            </a:r>
            <a:r>
              <a:rPr lang="fr-FR" sz="4800" dirty="0">
                <a:latin typeface="Times New Roman" panose="02020603050405020304" pitchFamily="18" charset="0"/>
                <a:cs typeface="Times New Roman" panose="02020603050405020304" pitchFamily="18" charset="0"/>
              </a:rPr>
              <a:t> </a:t>
            </a:r>
            <a:r>
              <a:rPr lang="fr-FR" sz="4800" dirty="0" err="1">
                <a:latin typeface="Times New Roman" panose="02020603050405020304" pitchFamily="18" charset="0"/>
                <a:cs typeface="Times New Roman" panose="02020603050405020304" pitchFamily="18" charset="0"/>
              </a:rPr>
              <a:t>better</a:t>
            </a:r>
            <a:r>
              <a:rPr lang="fr-FR" sz="4800" dirty="0">
                <a:latin typeface="Times New Roman" panose="02020603050405020304" pitchFamily="18" charset="0"/>
                <a:cs typeface="Times New Roman" panose="02020603050405020304" pitchFamily="18" charset="0"/>
              </a:rPr>
              <a:t> performance (</a:t>
            </a:r>
            <a:r>
              <a:rPr lang="fr-FR" sz="4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96.05% </a:t>
            </a:r>
            <a:r>
              <a:rPr lang="fr-FR" sz="4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fr-FR" sz="4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4800"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4800" dirty="0" err="1">
                <a:latin typeface="Times New Roman" panose="02020603050405020304" pitchFamily="18" charset="0"/>
                <a:cs typeface="Times New Roman" panose="02020603050405020304" pitchFamily="18" charset="0"/>
              </a:rPr>
              <a:t>than</a:t>
            </a:r>
            <a:r>
              <a:rPr lang="fr-FR" sz="4800" dirty="0">
                <a:latin typeface="Times New Roman" panose="02020603050405020304" pitchFamily="18" charset="0"/>
                <a:cs typeface="Times New Roman" panose="02020603050405020304" pitchFamily="18" charset="0"/>
              </a:rPr>
              <a:t> the </a:t>
            </a:r>
            <a:r>
              <a:rPr lang="fr-FR" sz="4800" dirty="0" err="1">
                <a:latin typeface="Times New Roman" panose="02020603050405020304" pitchFamily="18" charset="0"/>
                <a:cs typeface="Times New Roman" panose="02020603050405020304" pitchFamily="18" charset="0"/>
              </a:rPr>
              <a:t>other</a:t>
            </a:r>
            <a:r>
              <a:rPr lang="fr-FR" sz="4800" dirty="0">
                <a:latin typeface="Times New Roman" panose="02020603050405020304" pitchFamily="18" charset="0"/>
                <a:cs typeface="Times New Roman" panose="02020603050405020304" pitchFamily="18" charset="0"/>
              </a:rPr>
              <a:t> </a:t>
            </a:r>
            <a:r>
              <a:rPr lang="fr-FR" sz="4800" dirty="0" err="1">
                <a:latin typeface="Times New Roman" panose="02020603050405020304" pitchFamily="18" charset="0"/>
                <a:cs typeface="Times New Roman" panose="02020603050405020304" pitchFamily="18" charset="0"/>
              </a:rPr>
              <a:t>models</a:t>
            </a:r>
            <a:r>
              <a:rPr lang="fr-FR" sz="48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ea typeface="Times New Roman" panose="02020603050405020304" pitchFamily="18" charset="0"/>
              </a:rPr>
              <a:t>because</a:t>
            </a:r>
            <a:r>
              <a:rPr lang="fr-FR" sz="3200" dirty="0">
                <a:latin typeface="Times New Roman" panose="02020603050405020304" pitchFamily="18" charset="0"/>
                <a:ea typeface="Times New Roman" panose="02020603050405020304" pitchFamily="18" charset="0"/>
              </a:rPr>
              <a:t> </a:t>
            </a:r>
            <a:r>
              <a:rPr lang="fr-FR" sz="3200" dirty="0" err="1">
                <a:latin typeface="Times New Roman" panose="02020603050405020304" pitchFamily="18" charset="0"/>
                <a:ea typeface="Times New Roman" panose="02020603050405020304" pitchFamily="18" charset="0"/>
              </a:rPr>
              <a:t>it</a:t>
            </a:r>
            <a:r>
              <a:rPr lang="fr-FR" sz="3200" dirty="0">
                <a:latin typeface="Times New Roman" panose="02020603050405020304" pitchFamily="18" charset="0"/>
                <a:ea typeface="Times New Roman" panose="02020603050405020304" pitchFamily="18" charset="0"/>
              </a:rPr>
              <a:t> </a:t>
            </a:r>
            <a:r>
              <a:rPr lang="fr-FR" sz="3200" dirty="0" err="1">
                <a:latin typeface="Times New Roman" panose="02020603050405020304" pitchFamily="18" charset="0"/>
                <a:ea typeface="Times New Roman" panose="02020603050405020304" pitchFamily="18" charset="0"/>
              </a:rPr>
              <a:t>is</a:t>
            </a:r>
            <a:r>
              <a:rPr lang="fr-FR" sz="3200" dirty="0">
                <a:latin typeface="Times New Roman" panose="02020603050405020304" pitchFamily="18" charset="0"/>
                <a:ea typeface="Times New Roman" panose="02020603050405020304" pitchFamily="18" charset="0"/>
              </a:rPr>
              <a:t> a S</a:t>
            </a:r>
            <a:r>
              <a:rPr lang="fr-FR" sz="1800" dirty="0">
                <a:effectLst/>
                <a:latin typeface="Times New Roman" panose="02020603050405020304" pitchFamily="18" charset="0"/>
                <a:ea typeface="Times New Roman" panose="02020603050405020304" pitchFamily="18" charset="0"/>
              </a:rPr>
              <a:t>mall</a:t>
            </a:r>
            <a:r>
              <a:rPr lang="fr-FR" sz="3200" dirty="0">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low-latency</a:t>
            </a:r>
            <a:r>
              <a:rPr lang="fr-FR" sz="1800" dirty="0">
                <a:effectLst/>
                <a:latin typeface="Times New Roman" panose="02020603050405020304" pitchFamily="18" charset="0"/>
                <a:ea typeface="Times New Roman" panose="02020603050405020304" pitchFamily="18" charset="0"/>
              </a:rPr>
              <a:t>  model </a:t>
            </a:r>
            <a:r>
              <a:rPr lang="fr-FR" sz="1800" dirty="0" err="1">
                <a:effectLst/>
                <a:latin typeface="Times New Roman" panose="02020603050405020304" pitchFamily="18" charset="0"/>
                <a:ea typeface="Times New Roman" panose="02020603050405020304" pitchFamily="18" charset="0"/>
              </a:rPr>
              <a:t>designed</a:t>
            </a:r>
            <a:r>
              <a:rPr lang="fr-FR" sz="1800" dirty="0">
                <a:effectLst/>
                <a:latin typeface="Times New Roman" panose="02020603050405020304" pitchFamily="18" charset="0"/>
                <a:ea typeface="Times New Roman" panose="02020603050405020304" pitchFamily="18" charset="0"/>
              </a:rPr>
              <a:t> for mobile applications </a:t>
            </a:r>
            <a:r>
              <a:rPr lang="fr-FR" sz="1800" dirty="0" err="1">
                <a:effectLst/>
                <a:latin typeface="Times New Roman" panose="02020603050405020304" pitchFamily="18" charset="0"/>
                <a:ea typeface="Times New Roman" panose="02020603050405020304" pitchFamily="18" charset="0"/>
              </a:rPr>
              <a:t>that</a:t>
            </a:r>
            <a:r>
              <a:rPr lang="fr-FR" sz="1800" dirty="0">
                <a:effectLst/>
                <a:latin typeface="Times New Roman" panose="02020603050405020304" pitchFamily="18" charset="0"/>
                <a:ea typeface="Times New Roman" panose="02020603050405020304" pitchFamily="18" charset="0"/>
              </a:rPr>
              <a:t> are Real-Time </a:t>
            </a:r>
            <a:r>
              <a:rPr lang="fr-FR" sz="1800" dirty="0" err="1">
                <a:effectLst/>
                <a:latin typeface="Times New Roman" panose="02020603050405020304" pitchFamily="18" charset="0"/>
                <a:ea typeface="Times New Roman" panose="02020603050405020304" pitchFamily="18" charset="0"/>
              </a:rPr>
              <a:t>so</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it</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was</a:t>
            </a:r>
            <a:r>
              <a:rPr lang="fr-FR" sz="1800" dirty="0">
                <a:effectLst/>
                <a:latin typeface="Times New Roman" panose="02020603050405020304" pitchFamily="18" charset="0"/>
                <a:ea typeface="Times New Roman" panose="02020603050405020304" pitchFamily="18" charset="0"/>
              </a:rPr>
              <a:t> able to </a:t>
            </a:r>
            <a:r>
              <a:rPr lang="fr-FR" sz="1800" dirty="0" err="1">
                <a:effectLst/>
                <a:latin typeface="Times New Roman" panose="02020603050405020304" pitchFamily="18" charset="0"/>
                <a:ea typeface="Times New Roman" panose="02020603050405020304" pitchFamily="18" charset="0"/>
              </a:rPr>
              <a:t>produce</a:t>
            </a:r>
            <a:r>
              <a:rPr lang="fr-FR" sz="1800" dirty="0">
                <a:effectLst/>
                <a:latin typeface="Times New Roman" panose="02020603050405020304" pitchFamily="18" charset="0"/>
                <a:ea typeface="Times New Roman" panose="02020603050405020304" pitchFamily="18" charset="0"/>
              </a:rPr>
              <a:t> good </a:t>
            </a:r>
            <a:r>
              <a:rPr lang="fr-FR" sz="1800" dirty="0" err="1">
                <a:effectLst/>
                <a:latin typeface="Times New Roman" panose="02020603050405020304" pitchFamily="18" charset="0"/>
                <a:ea typeface="Times New Roman" panose="02020603050405020304" pitchFamily="18" charset="0"/>
              </a:rPr>
              <a:t>results</a:t>
            </a:r>
            <a:r>
              <a:rPr lang="fr-FR" sz="1800" dirty="0">
                <a:effectLst/>
                <a:latin typeface="Times New Roman" panose="02020603050405020304" pitchFamily="18" charset="0"/>
                <a:ea typeface="Times New Roman" panose="02020603050405020304" pitchFamily="18" charset="0"/>
              </a:rPr>
              <a:t> in a short time and </a:t>
            </a:r>
            <a:r>
              <a:rPr lang="fr-FR" sz="1800" dirty="0" err="1">
                <a:effectLst/>
                <a:latin typeface="Times New Roman" panose="02020603050405020304" pitchFamily="18" charset="0"/>
                <a:ea typeface="Times New Roman" panose="02020603050405020304" pitchFamily="18" charset="0"/>
              </a:rPr>
              <a:t>less</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number</a:t>
            </a:r>
            <a:r>
              <a:rPr lang="fr-FR" sz="1800" dirty="0">
                <a:effectLst/>
                <a:latin typeface="Times New Roman" panose="02020603050405020304" pitchFamily="18" charset="0"/>
                <a:ea typeface="Times New Roman" panose="02020603050405020304" pitchFamily="18" charset="0"/>
              </a:rPr>
              <a:t> of </a:t>
            </a:r>
            <a:r>
              <a:rPr lang="fr-FR" sz="1800" dirty="0" err="1">
                <a:effectLst/>
                <a:latin typeface="Times New Roman" panose="02020603050405020304" pitchFamily="18" charset="0"/>
                <a:ea typeface="Times New Roman" panose="02020603050405020304" pitchFamily="18" charset="0"/>
              </a:rPr>
              <a:t>epochs</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Times New Roman" panose="02020603050405020304" pitchFamily="18" charset="0"/>
              </a:rPr>
              <a:t>VGG16 holding 2</a:t>
            </a:r>
            <a:r>
              <a:rPr lang="en-US" sz="1800" baseline="30000" dirty="0">
                <a:effectLst/>
                <a:latin typeface="Times New Roman" panose="02020603050405020304" pitchFamily="18" charset="0"/>
                <a:ea typeface="Times New Roman" panose="02020603050405020304" pitchFamily="18" charset="0"/>
              </a:rPr>
              <a:t>nd</a:t>
            </a:r>
            <a:r>
              <a:rPr lang="en-US" sz="1800" dirty="0">
                <a:effectLst/>
                <a:latin typeface="Times New Roman" panose="02020603050405020304" pitchFamily="18" charset="0"/>
                <a:ea typeface="Times New Roman" panose="02020603050405020304" pitchFamily="18" charset="0"/>
              </a:rPr>
              <a:t> place because it uses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small</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filters</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(3x3)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that</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reduce</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the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number</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of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parameters</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to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be</a:t>
            </a:r>
            <a:r>
              <a:rPr lang="fr-FR" sz="32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ea typeface="Times New Roman" panose="02020603050405020304" pitchFamily="18" charset="0"/>
                <a:cs typeface="Times New Roman" panose="02020603050405020304" pitchFamily="18" charset="0"/>
              </a:rPr>
              <a:t>trained</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err="1">
                <a:effectLst/>
                <a:latin typeface="Times New Roman" panose="02020603050405020304" pitchFamily="18" charset="0"/>
                <a:ea typeface="Times New Roman" panose="02020603050405020304" pitchFamily="18" charset="0"/>
              </a:rPr>
              <a:t>EfficientNets</a:t>
            </a:r>
            <a:r>
              <a:rPr lang="en-US" sz="1800" dirty="0">
                <a:effectLst/>
                <a:latin typeface="Times New Roman" panose="02020603050405020304" pitchFamily="18" charset="0"/>
                <a:ea typeface="Times New Roman" panose="02020603050405020304" pitchFamily="18" charset="0"/>
              </a:rPr>
              <a:t> is a family of eight models which achieve good accuracy thanks to the compound scaling method. The simplest one, EfficientNetB0, gives already satisfying</a:t>
            </a:r>
            <a:endParaRPr lang="en-US" sz="1800" dirty="0"/>
          </a:p>
          <a:p>
            <a:pPr marL="0" lvl="0" indent="0" algn="l" rtl="0">
              <a:spcBef>
                <a:spcPts val="0"/>
              </a:spcBef>
              <a:spcAft>
                <a:spcPts val="0"/>
              </a:spcAft>
              <a:buNone/>
            </a:pPr>
            <a:endParaRPr lang="fr-FR"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800" dirty="0" err="1">
                <a:effectLst/>
                <a:latin typeface="Times New Roman" panose="02020603050405020304" pitchFamily="18" charset="0"/>
                <a:ea typeface="Times New Roman" panose="02020603050405020304" pitchFamily="18" charset="0"/>
              </a:rPr>
              <a:t>However</a:t>
            </a:r>
            <a:r>
              <a:rPr lang="fr-FR"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InceptionV3 and InceptionResNetV2 had more complex architecture so it needs  more epochs to be trained, as </a:t>
            </a:r>
            <a:r>
              <a:rPr lang="fr-FR" sz="1800" dirty="0" err="1">
                <a:effectLst/>
                <a:latin typeface="Times New Roman" panose="02020603050405020304" pitchFamily="18" charset="0"/>
                <a:ea typeface="Times New Roman" panose="02020603050405020304" pitchFamily="18" charset="0"/>
              </a:rPr>
              <a:t>we</a:t>
            </a:r>
            <a:r>
              <a:rPr lang="fr-FR" sz="1800" dirty="0">
                <a:effectLst/>
                <a:latin typeface="Times New Roman" panose="02020603050405020304" pitchFamily="18" charset="0"/>
                <a:ea typeface="Times New Roman" panose="02020603050405020304" pitchFamily="18" charset="0"/>
              </a:rPr>
              <a:t> can </a:t>
            </a:r>
            <a:r>
              <a:rPr lang="fr-FR" sz="1800" dirty="0" err="1">
                <a:effectLst/>
                <a:latin typeface="Times New Roman" panose="02020603050405020304" pitchFamily="18" charset="0"/>
                <a:ea typeface="Times New Roman" panose="02020603050405020304" pitchFamily="18" charset="0"/>
              </a:rPr>
              <a:t>see</a:t>
            </a:r>
            <a:r>
              <a:rPr lang="fr-FR" sz="1800" dirty="0">
                <a:effectLst/>
                <a:latin typeface="Times New Roman" panose="02020603050405020304" pitchFamily="18" charset="0"/>
                <a:ea typeface="Times New Roman" panose="02020603050405020304" pitchFamily="18" charset="0"/>
              </a:rPr>
              <a:t> in </a:t>
            </a:r>
            <a:r>
              <a:rPr lang="fr-FR" sz="1800" dirty="0" err="1">
                <a:effectLst/>
                <a:latin typeface="Times New Roman" panose="02020603050405020304" pitchFamily="18" charset="0"/>
                <a:ea typeface="Times New Roman" panose="02020603050405020304" pitchFamily="18" charset="0"/>
              </a:rPr>
              <a:t>this</a:t>
            </a:r>
            <a:r>
              <a:rPr lang="fr-FR" sz="1800" dirty="0">
                <a:effectLst/>
                <a:latin typeface="Times New Roman" panose="02020603050405020304" pitchFamily="18" charset="0"/>
                <a:ea typeface="Times New Roman" panose="02020603050405020304" pitchFamily="18" charset="0"/>
              </a:rPr>
              <a:t> graph the </a:t>
            </a:r>
            <a:r>
              <a:rPr lang="fr-FR" sz="1800" dirty="0" err="1">
                <a:effectLst/>
                <a:latin typeface="Times New Roman" panose="02020603050405020304" pitchFamily="18" charset="0"/>
                <a:ea typeface="Times New Roman" panose="02020603050405020304" pitchFamily="18" charset="0"/>
              </a:rPr>
              <a:t>accuracy</a:t>
            </a:r>
            <a:r>
              <a:rPr lang="fr-FR" sz="1800" dirty="0">
                <a:effectLst/>
                <a:latin typeface="Times New Roman" panose="02020603050405020304" pitchFamily="18" charset="0"/>
                <a:ea typeface="Times New Roman" panose="02020603050405020304" pitchFamily="18" charset="0"/>
              </a:rPr>
              <a:t> of InceptionV3 and InceptionResNetV2 </a:t>
            </a:r>
            <a:r>
              <a:rPr lang="fr-FR" sz="1800" dirty="0" err="1">
                <a:effectLst/>
                <a:latin typeface="Times New Roman" panose="02020603050405020304" pitchFamily="18" charset="0"/>
                <a:ea typeface="Times New Roman" panose="02020603050405020304" pitchFamily="18" charset="0"/>
              </a:rPr>
              <a:t>is</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getting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increased</a:t>
            </a:r>
            <a:r>
              <a:rPr lang="ar-MA" sz="180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with</a:t>
            </a:r>
            <a:r>
              <a:rPr lang="fr-FR" sz="1800" dirty="0">
                <a:effectLst/>
                <a:latin typeface="Times New Roman" panose="02020603050405020304" pitchFamily="18" charset="0"/>
                <a:ea typeface="Times New Roman" panose="02020603050405020304" pitchFamily="18" charset="0"/>
              </a:rPr>
              <a:t> time</a:t>
            </a:r>
          </a:p>
          <a:p>
            <a:pPr marL="0" lvl="0" indent="0" algn="l" rtl="0">
              <a:spcBef>
                <a:spcPts val="0"/>
              </a:spcBef>
              <a:spcAft>
                <a:spcPts val="0"/>
              </a:spcAft>
              <a:buNone/>
            </a:pPr>
            <a:endParaRPr lang="fr-F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575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ebcdd17660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ebcdd17660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ebcdd1766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4" name="Google Shape;1004;gebcdd17660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ebcdd17660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ebcdd17660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ebcdd17660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ebcdd17660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eccbf2d23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1" name="Google Shape;811;geccbf2d23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bcdd17660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bcdd17660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a:solidFill>
                  <a:schemeClr val="dk1"/>
                </a:solidFill>
              </a:rPr>
              <a:t>the VGGNet used smaller filters of 3×3, opposed to AlexNet 11×11 filter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ebcdd17660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ebcdd1766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b="1">
                <a:solidFill>
                  <a:schemeClr val="dk1"/>
                </a:solidFill>
              </a:rPr>
              <a:t>ResNet</a:t>
            </a:r>
            <a:r>
              <a:rPr lang="fr-FR">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fr-FR">
                <a:solidFill>
                  <a:schemeClr val="dk1"/>
                </a:solidFill>
              </a:rPr>
              <a:t>ResNet architectures are suggested by He et al. </a:t>
            </a:r>
            <a:r>
              <a:rPr lang="fr-FR">
                <a:solidFill>
                  <a:schemeClr val="dk1"/>
                </a:solidFill>
                <a:uFill>
                  <a:noFill/>
                </a:uFill>
                <a:hlinkClick r:id="rId3">
                  <a:extLst>
                    <a:ext uri="{A12FA001-AC4F-418D-AE19-62706E023703}">
                      <ahyp:hlinkClr xmlns:ahyp="http://schemas.microsoft.com/office/drawing/2018/hyperlinkcolor" val="tx"/>
                    </a:ext>
                  </a:extLst>
                </a:hlinkClick>
              </a:rPr>
              <a:t>[15]</a:t>
            </a:r>
            <a:r>
              <a:rPr lang="fr-FR">
                <a:solidFill>
                  <a:schemeClr val="dk1"/>
                </a:solidFill>
              </a:rPr>
              <a:t> from Microsoft and won 2015 ILSVRC. The main innovation in ResNet architectures is the use of residual layers and skip connections to solve the problem of vanishing gradients that may result in stopping the weights in the network to further update/change. This is mainly a problem in deep networks because the gradient value can vanish, i.e., shrink to zero, when several chain rules are applied consecutively. Skipping connections will help gradients flow backward directly from end layers to initial layer filters enabling CNN models to deepen with 152 layers.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bcdd17660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bcdd17660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b="1" dirty="0" err="1">
                <a:solidFill>
                  <a:schemeClr val="dk1"/>
                </a:solidFill>
              </a:rPr>
              <a:t>InceptionNet</a:t>
            </a:r>
            <a:r>
              <a:rPr lang="fr-FR" b="1" dirty="0">
                <a:solidFill>
                  <a:schemeClr val="dk1"/>
                </a:solidFill>
              </a:rPr>
              <a:t> </a:t>
            </a:r>
            <a:endParaRPr b="1" dirty="0">
              <a:solidFill>
                <a:schemeClr val="dk1"/>
              </a:solidFill>
            </a:endParaRPr>
          </a:p>
          <a:p>
            <a:pPr marL="0" lvl="0" indent="0" algn="l" rtl="0">
              <a:lnSpc>
                <a:spcPct val="115000"/>
              </a:lnSpc>
              <a:spcBef>
                <a:spcPts val="0"/>
              </a:spcBef>
              <a:spcAft>
                <a:spcPts val="0"/>
              </a:spcAft>
              <a:buNone/>
            </a:pPr>
            <a:r>
              <a:rPr lang="fr-FR" dirty="0">
                <a:solidFill>
                  <a:schemeClr val="dk1"/>
                </a:solidFill>
              </a:rPr>
              <a:t>Inception network or </a:t>
            </a:r>
            <a:r>
              <a:rPr lang="fr-FR" dirty="0" err="1">
                <a:solidFill>
                  <a:schemeClr val="dk1"/>
                </a:solidFill>
              </a:rPr>
              <a:t>GoogLeNet</a:t>
            </a:r>
            <a:r>
              <a:rPr lang="fr-FR" dirty="0">
                <a:solidFill>
                  <a:schemeClr val="dk1"/>
                </a:solidFill>
              </a:rPr>
              <a:t> </a:t>
            </a:r>
            <a:r>
              <a:rPr lang="fr-FR" dirty="0" err="1">
                <a:solidFill>
                  <a:schemeClr val="dk1"/>
                </a:solidFill>
              </a:rPr>
              <a:t>is</a:t>
            </a:r>
            <a:r>
              <a:rPr lang="fr-FR" dirty="0">
                <a:solidFill>
                  <a:schemeClr val="dk1"/>
                </a:solidFill>
              </a:rPr>
              <a:t> the winner in the 2014 Image net challenge </a:t>
            </a:r>
            <a:r>
              <a:rPr lang="fr-FR" dirty="0" err="1">
                <a:solidFill>
                  <a:schemeClr val="dk1"/>
                </a:solidFill>
              </a:rPr>
              <a:t>with</a:t>
            </a:r>
            <a:r>
              <a:rPr lang="fr-FR" dirty="0">
                <a:solidFill>
                  <a:schemeClr val="dk1"/>
                </a:solidFill>
              </a:rPr>
              <a:t> 93.3% top-5 </a:t>
            </a:r>
            <a:r>
              <a:rPr lang="fr-FR" dirty="0" err="1">
                <a:solidFill>
                  <a:schemeClr val="dk1"/>
                </a:solidFill>
              </a:rPr>
              <a:t>accuracy</a:t>
            </a:r>
            <a:r>
              <a:rPr lang="fr-FR" dirty="0">
                <a:solidFill>
                  <a:schemeClr val="dk1"/>
                </a:solidFill>
              </a:rPr>
              <a:t>. It </a:t>
            </a:r>
            <a:r>
              <a:rPr lang="fr-FR" dirty="0" err="1">
                <a:solidFill>
                  <a:schemeClr val="dk1"/>
                </a:solidFill>
              </a:rPr>
              <a:t>was</a:t>
            </a:r>
            <a:r>
              <a:rPr lang="fr-FR" dirty="0">
                <a:solidFill>
                  <a:schemeClr val="dk1"/>
                </a:solidFill>
              </a:rPr>
              <a:t> a 22-layer network </a:t>
            </a:r>
            <a:r>
              <a:rPr lang="fr-FR" dirty="0">
                <a:solidFill>
                  <a:schemeClr val="dk1"/>
                </a:solidFill>
                <a:uFill>
                  <a:noFill/>
                </a:uFill>
                <a:hlinkClick r:id="rId3">
                  <a:extLst>
                    <a:ext uri="{A12FA001-AC4F-418D-AE19-62706E023703}">
                      <ahyp:hlinkClr xmlns:ahyp="http://schemas.microsoft.com/office/drawing/2018/hyperlinkcolor" val="tx"/>
                    </a:ext>
                  </a:extLst>
                </a:hlinkClick>
              </a:rPr>
              <a:t>[17]</a:t>
            </a:r>
            <a:r>
              <a:rPr lang="fr-FR" dirty="0">
                <a:solidFill>
                  <a:schemeClr val="dk1"/>
                </a:solidFill>
              </a:rPr>
              <a:t>, and </a:t>
            </a:r>
            <a:r>
              <a:rPr lang="fr-FR" dirty="0" err="1">
                <a:solidFill>
                  <a:schemeClr val="dk1"/>
                </a:solidFill>
              </a:rPr>
              <a:t>it</a:t>
            </a:r>
            <a:r>
              <a:rPr lang="fr-FR" dirty="0">
                <a:solidFill>
                  <a:schemeClr val="dk1"/>
                </a:solidFill>
              </a:rPr>
              <a:t> has </a:t>
            </a:r>
            <a:r>
              <a:rPr lang="fr-FR" dirty="0" err="1">
                <a:solidFill>
                  <a:schemeClr val="dk1"/>
                </a:solidFill>
              </a:rPr>
              <a:t>proved</a:t>
            </a:r>
            <a:r>
              <a:rPr lang="fr-FR" dirty="0">
                <a:solidFill>
                  <a:schemeClr val="dk1"/>
                </a:solidFill>
              </a:rPr>
              <a:t> to </a:t>
            </a:r>
            <a:r>
              <a:rPr lang="fr-FR" dirty="0" err="1">
                <a:solidFill>
                  <a:schemeClr val="dk1"/>
                </a:solidFill>
              </a:rPr>
              <a:t>be</a:t>
            </a:r>
            <a:r>
              <a:rPr lang="fr-FR" dirty="0">
                <a:solidFill>
                  <a:schemeClr val="dk1"/>
                </a:solidFill>
              </a:rPr>
              <a:t> more </a:t>
            </a:r>
            <a:r>
              <a:rPr lang="fr-FR" dirty="0" err="1">
                <a:solidFill>
                  <a:schemeClr val="dk1"/>
                </a:solidFill>
              </a:rPr>
              <a:t>computationally</a:t>
            </a:r>
            <a:r>
              <a:rPr lang="fr-FR" dirty="0">
                <a:solidFill>
                  <a:schemeClr val="dk1"/>
                </a:solidFill>
              </a:rPr>
              <a:t> efficient, </a:t>
            </a:r>
            <a:r>
              <a:rPr lang="fr-FR" dirty="0" err="1">
                <a:solidFill>
                  <a:schemeClr val="dk1"/>
                </a:solidFill>
              </a:rPr>
              <a:t>both</a:t>
            </a:r>
            <a:r>
              <a:rPr lang="fr-FR" dirty="0">
                <a:solidFill>
                  <a:schemeClr val="dk1"/>
                </a:solidFill>
              </a:rPr>
              <a:t> in </a:t>
            </a:r>
            <a:r>
              <a:rPr lang="fr-FR" dirty="0" err="1">
                <a:solidFill>
                  <a:schemeClr val="dk1"/>
                </a:solidFill>
              </a:rPr>
              <a:t>terms</a:t>
            </a:r>
            <a:r>
              <a:rPr lang="fr-FR" dirty="0">
                <a:solidFill>
                  <a:schemeClr val="dk1"/>
                </a:solidFill>
              </a:rPr>
              <a:t> of the </a:t>
            </a:r>
            <a:r>
              <a:rPr lang="fr-FR" dirty="0" err="1">
                <a:solidFill>
                  <a:schemeClr val="dk1"/>
                </a:solidFill>
              </a:rPr>
              <a:t>number</a:t>
            </a:r>
            <a:r>
              <a:rPr lang="fr-FR" dirty="0">
                <a:solidFill>
                  <a:schemeClr val="dk1"/>
                </a:solidFill>
              </a:rPr>
              <a:t> of </a:t>
            </a:r>
            <a:r>
              <a:rPr lang="fr-FR" dirty="0" err="1">
                <a:solidFill>
                  <a:schemeClr val="dk1"/>
                </a:solidFill>
              </a:rPr>
              <a:t>parameters</a:t>
            </a:r>
            <a:r>
              <a:rPr lang="fr-FR" dirty="0">
                <a:solidFill>
                  <a:schemeClr val="dk1"/>
                </a:solidFill>
              </a:rPr>
              <a:t> </a:t>
            </a:r>
            <a:r>
              <a:rPr lang="fr-FR" dirty="0" err="1">
                <a:solidFill>
                  <a:schemeClr val="dk1"/>
                </a:solidFill>
              </a:rPr>
              <a:t>generated</a:t>
            </a:r>
            <a:r>
              <a:rPr lang="fr-FR" dirty="0">
                <a:solidFill>
                  <a:schemeClr val="dk1"/>
                </a:solidFill>
              </a:rPr>
              <a:t> and the </a:t>
            </a:r>
            <a:r>
              <a:rPr lang="fr-FR" dirty="0" err="1">
                <a:solidFill>
                  <a:schemeClr val="dk1"/>
                </a:solidFill>
              </a:rPr>
              <a:t>resources</a:t>
            </a:r>
            <a:r>
              <a:rPr lang="fr-FR" dirty="0">
                <a:solidFill>
                  <a:schemeClr val="dk1"/>
                </a:solidFill>
              </a:rPr>
              <a:t> </a:t>
            </a:r>
            <a:r>
              <a:rPr lang="fr-FR" dirty="0" err="1">
                <a:solidFill>
                  <a:schemeClr val="dk1"/>
                </a:solidFill>
              </a:rPr>
              <a:t>consumed</a:t>
            </a:r>
            <a:r>
              <a:rPr lang="fr-FR" dirty="0">
                <a:solidFill>
                  <a:schemeClr val="dk1"/>
                </a:solidFill>
              </a:rPr>
              <a:t> by the network. </a:t>
            </a:r>
            <a:r>
              <a:rPr lang="fr-FR" dirty="0" err="1">
                <a:solidFill>
                  <a:schemeClr val="dk1"/>
                </a:solidFill>
              </a:rPr>
              <a:t>Any</a:t>
            </a:r>
            <a:r>
              <a:rPr lang="fr-FR" dirty="0">
                <a:solidFill>
                  <a:schemeClr val="dk1"/>
                </a:solidFill>
              </a:rPr>
              <a:t> changes in the Inception network </a:t>
            </a:r>
            <a:r>
              <a:rPr lang="fr-FR" dirty="0" err="1">
                <a:solidFill>
                  <a:schemeClr val="dk1"/>
                </a:solidFill>
              </a:rPr>
              <a:t>need</a:t>
            </a:r>
            <a:r>
              <a:rPr lang="fr-FR" dirty="0">
                <a:solidFill>
                  <a:schemeClr val="dk1"/>
                </a:solidFill>
              </a:rPr>
              <a:t> to assure </a:t>
            </a:r>
            <a:r>
              <a:rPr lang="fr-FR" dirty="0" err="1">
                <a:solidFill>
                  <a:schemeClr val="dk1"/>
                </a:solidFill>
              </a:rPr>
              <a:t>computational</a:t>
            </a:r>
            <a:r>
              <a:rPr lang="fr-FR" dirty="0">
                <a:solidFill>
                  <a:schemeClr val="dk1"/>
                </a:solidFill>
              </a:rPr>
              <a:t> </a:t>
            </a:r>
            <a:r>
              <a:rPr lang="fr-FR" dirty="0" err="1">
                <a:solidFill>
                  <a:schemeClr val="dk1"/>
                </a:solidFill>
              </a:rPr>
              <a:t>advantages</a:t>
            </a:r>
            <a:r>
              <a:rPr lang="fr-FR" dirty="0">
                <a:solidFill>
                  <a:schemeClr val="dk1"/>
                </a:solidFill>
              </a:rPr>
              <a:t>; </a:t>
            </a:r>
            <a:r>
              <a:rPr lang="fr-FR" dirty="0" err="1">
                <a:solidFill>
                  <a:schemeClr val="dk1"/>
                </a:solidFill>
              </a:rPr>
              <a:t>therefore</a:t>
            </a:r>
            <a:r>
              <a:rPr lang="fr-FR" dirty="0">
                <a:solidFill>
                  <a:schemeClr val="dk1"/>
                </a:solidFill>
              </a:rPr>
              <a:t>, the adaptation of the model for </a:t>
            </a:r>
            <a:r>
              <a:rPr lang="fr-FR" dirty="0" err="1">
                <a:solidFill>
                  <a:schemeClr val="dk1"/>
                </a:solidFill>
              </a:rPr>
              <a:t>different</a:t>
            </a:r>
            <a:r>
              <a:rPr lang="fr-FR" dirty="0">
                <a:solidFill>
                  <a:schemeClr val="dk1"/>
                </a:solidFill>
              </a:rPr>
              <a:t> use cases </a:t>
            </a:r>
            <a:r>
              <a:rPr lang="fr-FR" dirty="0" err="1">
                <a:solidFill>
                  <a:schemeClr val="dk1"/>
                </a:solidFill>
              </a:rPr>
              <a:t>turns</a:t>
            </a:r>
            <a:r>
              <a:rPr lang="fr-FR" dirty="0">
                <a:solidFill>
                  <a:schemeClr val="dk1"/>
                </a:solidFill>
              </a:rPr>
              <a:t> out to </a:t>
            </a:r>
            <a:r>
              <a:rPr lang="fr-FR" dirty="0" err="1">
                <a:solidFill>
                  <a:schemeClr val="dk1"/>
                </a:solidFill>
              </a:rPr>
              <a:t>be</a:t>
            </a:r>
            <a:r>
              <a:rPr lang="fr-FR" dirty="0">
                <a:solidFill>
                  <a:schemeClr val="dk1"/>
                </a:solidFill>
              </a:rPr>
              <a:t> a </a:t>
            </a:r>
            <a:r>
              <a:rPr lang="fr-FR" dirty="0" err="1">
                <a:solidFill>
                  <a:schemeClr val="dk1"/>
                </a:solidFill>
              </a:rPr>
              <a:t>problem</a:t>
            </a:r>
            <a:r>
              <a:rPr lang="fr-FR" dirty="0">
                <a:solidFill>
                  <a:schemeClr val="dk1"/>
                </a:solidFill>
              </a:rPr>
              <a:t> due to the </a:t>
            </a:r>
            <a:r>
              <a:rPr lang="fr-FR" dirty="0" err="1">
                <a:solidFill>
                  <a:schemeClr val="dk1"/>
                </a:solidFill>
              </a:rPr>
              <a:t>uncertainty</a:t>
            </a:r>
            <a:r>
              <a:rPr lang="fr-FR" dirty="0">
                <a:solidFill>
                  <a:schemeClr val="dk1"/>
                </a:solidFill>
              </a:rPr>
              <a:t> of the new </a:t>
            </a:r>
            <a:r>
              <a:rPr lang="fr-FR" dirty="0" err="1">
                <a:solidFill>
                  <a:schemeClr val="dk1"/>
                </a:solidFill>
              </a:rPr>
              <a:t>network’s</a:t>
            </a:r>
            <a:r>
              <a:rPr lang="fr-FR" dirty="0">
                <a:solidFill>
                  <a:schemeClr val="dk1"/>
                </a:solidFill>
              </a:rPr>
              <a:t> </a:t>
            </a:r>
            <a:r>
              <a:rPr lang="fr-FR" dirty="0" err="1">
                <a:solidFill>
                  <a:schemeClr val="dk1"/>
                </a:solidFill>
              </a:rPr>
              <a:t>efficiency</a:t>
            </a:r>
            <a:r>
              <a:rPr lang="fr-FR" dirty="0">
                <a:solidFill>
                  <a:schemeClr val="dk1"/>
                </a:solidFill>
              </a:rPr>
              <a:t>. Inception v3 architecture </a:t>
            </a:r>
            <a:r>
              <a:rPr lang="fr-FR" dirty="0" err="1">
                <a:solidFill>
                  <a:schemeClr val="dk1"/>
                </a:solidFill>
              </a:rPr>
              <a:t>suggested</a:t>
            </a:r>
            <a:r>
              <a:rPr lang="fr-FR" dirty="0">
                <a:solidFill>
                  <a:schemeClr val="dk1"/>
                </a:solidFill>
              </a:rPr>
              <a:t> </a:t>
            </a:r>
            <a:r>
              <a:rPr lang="fr-FR" dirty="0" err="1">
                <a:solidFill>
                  <a:schemeClr val="dk1"/>
                </a:solidFill>
              </a:rPr>
              <a:t>several</a:t>
            </a:r>
            <a:r>
              <a:rPr lang="fr-FR" dirty="0">
                <a:solidFill>
                  <a:schemeClr val="dk1"/>
                </a:solidFill>
              </a:rPr>
              <a:t> techniques for </a:t>
            </a:r>
            <a:r>
              <a:rPr lang="fr-FR" dirty="0" err="1">
                <a:solidFill>
                  <a:schemeClr val="dk1"/>
                </a:solidFill>
              </a:rPr>
              <a:t>optimizing</a:t>
            </a:r>
            <a:r>
              <a:rPr lang="fr-FR" dirty="0">
                <a:solidFill>
                  <a:schemeClr val="dk1"/>
                </a:solidFill>
              </a:rPr>
              <a:t> the network to </a:t>
            </a:r>
            <a:r>
              <a:rPr lang="fr-FR" dirty="0" err="1">
                <a:solidFill>
                  <a:schemeClr val="dk1"/>
                </a:solidFill>
              </a:rPr>
              <a:t>loosen</a:t>
            </a:r>
            <a:r>
              <a:rPr lang="fr-FR" dirty="0">
                <a:solidFill>
                  <a:schemeClr val="dk1"/>
                </a:solidFill>
              </a:rPr>
              <a:t> the </a:t>
            </a:r>
            <a:r>
              <a:rPr lang="fr-FR" dirty="0" err="1">
                <a:solidFill>
                  <a:schemeClr val="dk1"/>
                </a:solidFill>
              </a:rPr>
              <a:t>constraints</a:t>
            </a:r>
            <a:r>
              <a:rPr lang="fr-FR" dirty="0">
                <a:solidFill>
                  <a:schemeClr val="dk1"/>
                </a:solidFill>
              </a:rPr>
              <a:t> for </a:t>
            </a:r>
            <a:r>
              <a:rPr lang="fr-FR" dirty="0" err="1">
                <a:solidFill>
                  <a:schemeClr val="dk1"/>
                </a:solidFill>
              </a:rPr>
              <a:t>easier</a:t>
            </a:r>
            <a:r>
              <a:rPr lang="fr-FR" dirty="0">
                <a:solidFill>
                  <a:schemeClr val="dk1"/>
                </a:solidFill>
              </a:rPr>
              <a:t> model adaptation, </a:t>
            </a:r>
            <a:r>
              <a:rPr lang="fr-FR" dirty="0" err="1">
                <a:solidFill>
                  <a:schemeClr val="dk1"/>
                </a:solidFill>
              </a:rPr>
              <a:t>among</a:t>
            </a:r>
            <a:r>
              <a:rPr lang="fr-FR" dirty="0">
                <a:solidFill>
                  <a:schemeClr val="dk1"/>
                </a:solidFill>
              </a:rPr>
              <a:t> </a:t>
            </a:r>
            <a:r>
              <a:rPr lang="fr-FR" dirty="0" err="1">
                <a:solidFill>
                  <a:schemeClr val="dk1"/>
                </a:solidFill>
              </a:rPr>
              <a:t>these</a:t>
            </a:r>
            <a:r>
              <a:rPr lang="fr-FR" dirty="0">
                <a:solidFill>
                  <a:schemeClr val="dk1"/>
                </a:solidFill>
              </a:rPr>
              <a:t> techniques: </a:t>
            </a:r>
            <a:r>
              <a:rPr lang="fr-FR" dirty="0" err="1">
                <a:solidFill>
                  <a:schemeClr val="dk1"/>
                </a:solidFill>
              </a:rPr>
              <a:t>factorized</a:t>
            </a:r>
            <a:r>
              <a:rPr lang="fr-FR" dirty="0">
                <a:solidFill>
                  <a:schemeClr val="dk1"/>
                </a:solidFill>
              </a:rPr>
              <a:t> convolutions, </a:t>
            </a:r>
            <a:r>
              <a:rPr lang="fr-FR" dirty="0" err="1">
                <a:solidFill>
                  <a:schemeClr val="dk1"/>
                </a:solidFill>
              </a:rPr>
              <a:t>regularization</a:t>
            </a:r>
            <a:r>
              <a:rPr lang="fr-FR" dirty="0">
                <a:solidFill>
                  <a:schemeClr val="dk1"/>
                </a:solidFill>
              </a:rPr>
              <a:t>, dimension </a:t>
            </a:r>
            <a:r>
              <a:rPr lang="fr-FR" dirty="0" err="1">
                <a:solidFill>
                  <a:schemeClr val="dk1"/>
                </a:solidFill>
              </a:rPr>
              <a:t>reduction</a:t>
            </a:r>
            <a:r>
              <a:rPr lang="fr-FR" dirty="0">
                <a:solidFill>
                  <a:schemeClr val="dk1"/>
                </a:solidFill>
              </a:rPr>
              <a:t>, and </a:t>
            </a:r>
            <a:r>
              <a:rPr lang="fr-FR" dirty="0" err="1">
                <a:solidFill>
                  <a:schemeClr val="dk1"/>
                </a:solidFill>
              </a:rPr>
              <a:t>parallelized</a:t>
            </a:r>
            <a:r>
              <a:rPr lang="fr-FR" dirty="0">
                <a:solidFill>
                  <a:schemeClr val="dk1"/>
                </a:solidFill>
              </a:rPr>
              <a:t> computations </a:t>
            </a:r>
            <a:r>
              <a:rPr lang="fr-FR" dirty="0">
                <a:solidFill>
                  <a:schemeClr val="dk1"/>
                </a:solidFill>
                <a:uFill>
                  <a:noFill/>
                </a:uFill>
                <a:hlinkClick r:id="rId4">
                  <a:extLst>
                    <a:ext uri="{A12FA001-AC4F-418D-AE19-62706E023703}">
                      <ahyp:hlinkClr xmlns:ahyp="http://schemas.microsoft.com/office/drawing/2018/hyperlinkcolor" val="tx"/>
                    </a:ext>
                  </a:extLst>
                </a:hlinkClick>
              </a:rPr>
              <a:t>[18]</a:t>
            </a:r>
            <a:r>
              <a:rPr lang="fr-FR" dirty="0">
                <a:solidFill>
                  <a:schemeClr val="dk1"/>
                </a:solidFill>
              </a:rPr>
              <a:t>.</a:t>
            </a:r>
            <a:endParaRPr dirty="0">
              <a:solidFill>
                <a:schemeClr val="dk1"/>
              </a:solidFill>
            </a:endParaRPr>
          </a:p>
          <a:p>
            <a:pPr marL="0" lvl="0" indent="0" algn="l" rtl="0">
              <a:lnSpc>
                <a:spcPct val="115000"/>
              </a:lnSpc>
              <a:spcBef>
                <a:spcPts val="0"/>
              </a:spcBef>
              <a:spcAft>
                <a:spcPts val="0"/>
              </a:spcAft>
              <a:buNone/>
            </a:pPr>
            <a:endParaRPr dirty="0">
              <a:solidFill>
                <a:srgbClr val="0E101A"/>
              </a:solidFill>
            </a:endParaRPr>
          </a:p>
          <a:p>
            <a:pPr marL="0" lvl="0" indent="0" algn="l" rtl="0">
              <a:lnSpc>
                <a:spcPct val="115000"/>
              </a:lnSpc>
              <a:spcBef>
                <a:spcPts val="0"/>
              </a:spcBef>
              <a:spcAft>
                <a:spcPts val="0"/>
              </a:spcAft>
              <a:buNone/>
            </a:pPr>
            <a:endParaRPr dirty="0">
              <a:solidFill>
                <a:srgbClr val="0E101A"/>
              </a:solidFill>
            </a:endParaRPr>
          </a:p>
          <a:p>
            <a:pPr marL="0" lvl="0" indent="0" algn="l" rtl="0">
              <a:lnSpc>
                <a:spcPct val="115000"/>
              </a:lnSpc>
              <a:spcBef>
                <a:spcPts val="0"/>
              </a:spcBef>
              <a:spcAft>
                <a:spcPts val="0"/>
              </a:spcAft>
              <a:buNone/>
            </a:pPr>
            <a:r>
              <a:rPr lang="fr-FR" dirty="0" err="1">
                <a:solidFill>
                  <a:srgbClr val="0E101A"/>
                </a:solidFill>
              </a:rPr>
              <a:t>Applies</a:t>
            </a:r>
            <a:r>
              <a:rPr lang="fr-FR" dirty="0">
                <a:solidFill>
                  <a:srgbClr val="0E101A"/>
                </a:solidFill>
              </a:rPr>
              <a:t> </a:t>
            </a:r>
            <a:r>
              <a:rPr lang="fr-FR" dirty="0" err="1">
                <a:solidFill>
                  <a:srgbClr val="0E101A"/>
                </a:solidFill>
              </a:rPr>
              <a:t>several</a:t>
            </a:r>
            <a:r>
              <a:rPr lang="fr-FR" dirty="0">
                <a:solidFill>
                  <a:srgbClr val="0E101A"/>
                </a:solidFill>
              </a:rPr>
              <a:t> </a:t>
            </a:r>
            <a:r>
              <a:rPr lang="fr-FR" dirty="0" err="1">
                <a:solidFill>
                  <a:srgbClr val="0E101A"/>
                </a:solidFill>
              </a:rPr>
              <a:t>filters</a:t>
            </a:r>
            <a:r>
              <a:rPr lang="fr-FR" dirty="0">
                <a:solidFill>
                  <a:srgbClr val="0E101A"/>
                </a:solidFill>
              </a:rPr>
              <a:t> in </a:t>
            </a:r>
            <a:r>
              <a:rPr lang="fr-FR" dirty="0" err="1">
                <a:solidFill>
                  <a:srgbClr val="0E101A"/>
                </a:solidFill>
              </a:rPr>
              <a:t>parallel</a:t>
            </a:r>
            <a:r>
              <a:rPr lang="fr-FR" dirty="0">
                <a:solidFill>
                  <a:srgbClr val="0E101A"/>
                </a:solidFill>
              </a:rPr>
              <a:t> on the output of the </a:t>
            </a:r>
            <a:r>
              <a:rPr lang="fr-FR" dirty="0" err="1">
                <a:solidFill>
                  <a:srgbClr val="0E101A"/>
                </a:solidFill>
              </a:rPr>
              <a:t>previous</a:t>
            </a:r>
            <a:r>
              <a:rPr lang="fr-FR" dirty="0">
                <a:solidFill>
                  <a:srgbClr val="0E101A"/>
                </a:solidFill>
              </a:rPr>
              <a:t> layer:</a:t>
            </a:r>
            <a:endParaRPr dirty="0">
              <a:solidFill>
                <a:srgbClr val="0E101A"/>
              </a:solidFill>
            </a:endParaRPr>
          </a:p>
          <a:p>
            <a:pPr marL="0" lvl="0" indent="0" algn="l" rtl="0">
              <a:lnSpc>
                <a:spcPct val="115000"/>
              </a:lnSpc>
              <a:spcBef>
                <a:spcPts val="0"/>
              </a:spcBef>
              <a:spcAft>
                <a:spcPts val="0"/>
              </a:spcAft>
              <a:buNone/>
            </a:pPr>
            <a:r>
              <a:rPr lang="fr-FR" dirty="0">
                <a:solidFill>
                  <a:srgbClr val="0E101A"/>
                </a:solidFill>
              </a:rPr>
              <a:t>- </a:t>
            </a:r>
            <a:r>
              <a:rPr lang="fr-FR" dirty="0" err="1">
                <a:solidFill>
                  <a:srgbClr val="0E101A"/>
                </a:solidFill>
              </a:rPr>
              <a:t>Several</a:t>
            </a:r>
            <a:r>
              <a:rPr lang="fr-FR" dirty="0">
                <a:solidFill>
                  <a:srgbClr val="0E101A"/>
                </a:solidFill>
              </a:rPr>
              <a:t> </a:t>
            </a:r>
            <a:r>
              <a:rPr lang="fr-FR" dirty="0" err="1">
                <a:solidFill>
                  <a:srgbClr val="0E101A"/>
                </a:solidFill>
              </a:rPr>
              <a:t>filter</a:t>
            </a:r>
            <a:r>
              <a:rPr lang="fr-FR" dirty="0">
                <a:solidFill>
                  <a:srgbClr val="0E101A"/>
                </a:solidFill>
              </a:rPr>
              <a:t> sizes (1x1, 3x3, 5x5)</a:t>
            </a:r>
            <a:endParaRPr dirty="0">
              <a:solidFill>
                <a:srgbClr val="0E101A"/>
              </a:solidFill>
            </a:endParaRPr>
          </a:p>
          <a:p>
            <a:pPr marL="0" lvl="0" indent="0" algn="l" rtl="0">
              <a:lnSpc>
                <a:spcPct val="115000"/>
              </a:lnSpc>
              <a:spcBef>
                <a:spcPts val="0"/>
              </a:spcBef>
              <a:spcAft>
                <a:spcPts val="0"/>
              </a:spcAft>
              <a:buNone/>
            </a:pPr>
            <a:r>
              <a:rPr lang="fr-FR" dirty="0">
                <a:solidFill>
                  <a:srgbClr val="0E101A"/>
                </a:solidFill>
              </a:rPr>
              <a:t>- </a:t>
            </a:r>
            <a:r>
              <a:rPr lang="fr-FR" dirty="0" err="1">
                <a:solidFill>
                  <a:srgbClr val="0E101A"/>
                </a:solidFill>
              </a:rPr>
              <a:t>Pooling</a:t>
            </a:r>
            <a:r>
              <a:rPr lang="fr-FR" dirty="0">
                <a:solidFill>
                  <a:srgbClr val="0E101A"/>
                </a:solidFill>
              </a:rPr>
              <a:t> </a:t>
            </a:r>
            <a:r>
              <a:rPr lang="fr-FR" dirty="0" err="1">
                <a:solidFill>
                  <a:srgbClr val="0E101A"/>
                </a:solidFill>
              </a:rPr>
              <a:t>operation</a:t>
            </a:r>
            <a:r>
              <a:rPr lang="fr-FR" dirty="0">
                <a:solidFill>
                  <a:srgbClr val="0E101A"/>
                </a:solidFill>
              </a:rPr>
              <a:t> (3x3)</a:t>
            </a:r>
            <a:endParaRPr dirty="0">
              <a:solidFill>
                <a:srgbClr val="0E101A"/>
              </a:solidFill>
            </a:endParaRPr>
          </a:p>
          <a:p>
            <a:pPr marL="0" lvl="0" indent="0" algn="l" rtl="0">
              <a:lnSpc>
                <a:spcPct val="115000"/>
              </a:lnSpc>
              <a:spcBef>
                <a:spcPts val="0"/>
              </a:spcBef>
              <a:spcAft>
                <a:spcPts val="0"/>
              </a:spcAft>
              <a:buNone/>
            </a:pPr>
            <a:r>
              <a:rPr lang="fr-FR" dirty="0" err="1">
                <a:solidFill>
                  <a:srgbClr val="0E101A"/>
                </a:solidFill>
              </a:rPr>
              <a:t>Concatenates</a:t>
            </a:r>
            <a:r>
              <a:rPr lang="fr-FR" dirty="0">
                <a:solidFill>
                  <a:srgbClr val="0E101A"/>
                </a:solidFill>
              </a:rPr>
              <a:t> all </a:t>
            </a:r>
            <a:r>
              <a:rPr lang="fr-FR" dirty="0" err="1">
                <a:solidFill>
                  <a:srgbClr val="0E101A"/>
                </a:solidFill>
              </a:rPr>
              <a:t>filter</a:t>
            </a:r>
            <a:r>
              <a:rPr lang="fr-FR" dirty="0">
                <a:solidFill>
                  <a:srgbClr val="0E101A"/>
                </a:solidFill>
              </a:rPr>
              <a:t> outputs</a:t>
            </a:r>
            <a:endParaRPr dirty="0">
              <a:solidFill>
                <a:srgbClr val="0E101A"/>
              </a:solidFill>
            </a:endParaRPr>
          </a:p>
          <a:p>
            <a:pPr marL="0" lvl="0" indent="0" algn="l" rtl="0">
              <a:lnSpc>
                <a:spcPct val="115000"/>
              </a:lnSpc>
              <a:spcBef>
                <a:spcPts val="0"/>
              </a:spcBef>
              <a:spcAft>
                <a:spcPts val="0"/>
              </a:spcAft>
              <a:buNone/>
            </a:pPr>
            <a:endParaRPr dirty="0">
              <a:solidFill>
                <a:srgbClr val="0E101A"/>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ebcdd17660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ebcdd17660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b="1">
                <a:solidFill>
                  <a:schemeClr val="dk1"/>
                </a:solidFill>
              </a:rPr>
              <a:t>Inception-ResNetV2</a:t>
            </a:r>
            <a:r>
              <a:rPr lang="fr-FR">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fr-FR">
                <a:solidFill>
                  <a:schemeClr val="dk1"/>
                </a:solidFill>
              </a:rPr>
              <a:t>Inception-ResNetV2 was proposed by Szegedy et al. </a:t>
            </a:r>
            <a:r>
              <a:rPr lang="fr-FR">
                <a:solidFill>
                  <a:schemeClr val="dk1"/>
                </a:solidFill>
                <a:uFill>
                  <a:noFill/>
                </a:uFill>
                <a:hlinkClick r:id="rId3">
                  <a:extLst>
                    <a:ext uri="{A12FA001-AC4F-418D-AE19-62706E023703}">
                      <ahyp:hlinkClr xmlns:ahyp="http://schemas.microsoft.com/office/drawing/2018/hyperlinkcolor" val="tx"/>
                    </a:ext>
                  </a:extLst>
                </a:hlinkClick>
              </a:rPr>
              <a:t>[19]</a:t>
            </a:r>
            <a:r>
              <a:rPr lang="fr-FR">
                <a:solidFill>
                  <a:schemeClr val="dk1"/>
                </a:solidFill>
              </a:rPr>
              <a:t> in 2016, combining the idea of inception blocks and residual layers. The purpose of using residual connections is to prevent the problem of degradation caused by deep networks and reduce the training time. The InceptionResNetV2 model used here contains 20 Inception-ResNet blocks that empower the network to become 164 layers deep, and we use the pre-trained weights in these layers to assist our mission of detecting COVID19 in X-Ray images </a:t>
            </a:r>
            <a:r>
              <a:rPr lang="fr-FR">
                <a:solidFill>
                  <a:schemeClr val="dk1"/>
                </a:solidFill>
                <a:uFill>
                  <a:noFill/>
                </a:uFill>
                <a:hlinkClick r:id="rId4">
                  <a:extLst>
                    <a:ext uri="{A12FA001-AC4F-418D-AE19-62706E023703}">
                      <ahyp:hlinkClr xmlns:ahyp="http://schemas.microsoft.com/office/drawing/2018/hyperlinkcolor" val="tx"/>
                    </a:ext>
                  </a:extLst>
                </a:hlinkClick>
              </a:rPr>
              <a:t>[3]</a:t>
            </a:r>
            <a:r>
              <a:rPr lang="fr-FR">
                <a:solidFill>
                  <a:schemeClr val="dk1"/>
                </a:solidFill>
              </a:rPr>
              <a: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ebcdd17660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ebcdd1766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a:solidFill>
                  <a:srgbClr val="0E101A"/>
                </a:solidFill>
              </a:rPr>
              <a:t> As the name applied, the MobileNet model is designed to be used in mobile applications, and it is TensorFlow’s first mobile computer vision model. MobileNet uses depthwise separable convolutions.</a:t>
            </a:r>
            <a:r>
              <a:rPr lang="fr-FR" b="1">
                <a:solidFill>
                  <a:srgbClr val="0E101A"/>
                </a:solidFill>
              </a:rPr>
              <a:t> </a:t>
            </a:r>
            <a:r>
              <a:rPr lang="fr-FR">
                <a:solidFill>
                  <a:srgbClr val="0E101A"/>
                </a:solidFill>
              </a:rPr>
              <a:t>It significantly reduces the number of parameters compared to the network with regular convolutions with the same depth in the nets. This results in lightweight deep neural networks.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8" name="Google Shape;28;p3"/>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9" name="Google Shape;29;p3"/>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0" name="Google Shape;30;p3"/>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1" name="Google Shape;31;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ise en page personnalisée">
  <p:cSld name="AUTOLAYOUT">
    <p:bg>
      <p:bgPr>
        <a:solidFill>
          <a:srgbClr val="FFFFFF"/>
        </a:solidFill>
        <a:effectLst/>
      </p:bgPr>
    </p:bg>
    <p:spTree>
      <p:nvGrpSpPr>
        <p:cNvPr id="1" name="Shape 35"/>
        <p:cNvGrpSpPr/>
        <p:nvPr/>
      </p:nvGrpSpPr>
      <p:grpSpPr>
        <a:xfrm>
          <a:off x="0" y="0"/>
          <a:ext cx="0" cy="0"/>
          <a:chOff x="0" y="0"/>
          <a:chExt cx="0" cy="0"/>
        </a:xfrm>
      </p:grpSpPr>
      <p:sp>
        <p:nvSpPr>
          <p:cNvPr id="36" name="Google Shape;36;p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0"/>
            <a:ext cx="4583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363750" y="554850"/>
            <a:ext cx="3855900" cy="4033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 name="Google Shape;39;p5"/>
          <p:cNvSpPr txBox="1">
            <a:spLocks noGrp="1"/>
          </p:cNvSpPr>
          <p:nvPr>
            <p:ph type="body" idx="1"/>
          </p:nvPr>
        </p:nvSpPr>
        <p:spPr>
          <a:xfrm>
            <a:off x="4947374" y="554850"/>
            <a:ext cx="3855900" cy="4033800"/>
          </a:xfrm>
          <a:prstGeom prst="rect">
            <a:avLst/>
          </a:prstGeom>
          <a:noFill/>
          <a:ln>
            <a:noFill/>
          </a:ln>
        </p:spPr>
        <p:txBody>
          <a:bodyPr spcFirstLastPara="1" wrap="square" lIns="91425" tIns="91425" rIns="91425" bIns="91425" anchor="ctr" anchorCtr="0">
            <a:noAutofit/>
          </a:bodyPr>
          <a:lstStyle>
            <a:lvl1pPr marL="457200" lvl="0" indent="-330200" algn="l">
              <a:lnSpc>
                <a:spcPct val="115000"/>
              </a:lnSpc>
              <a:spcBef>
                <a:spcPts val="600"/>
              </a:spcBef>
              <a:spcAft>
                <a:spcPts val="0"/>
              </a:spcAft>
              <a:buClr>
                <a:schemeClr val="dk2"/>
              </a:buClr>
              <a:buSzPts val="1600"/>
              <a:buChar char="◎"/>
              <a:defRPr sz="1600">
                <a:solidFill>
                  <a:schemeClr val="dk2"/>
                </a:solidFill>
              </a:defRPr>
            </a:lvl1pPr>
            <a:lvl2pPr marL="914400" lvl="1" indent="-381000" algn="l">
              <a:lnSpc>
                <a:spcPct val="115000"/>
              </a:lnSpc>
              <a:spcBef>
                <a:spcPts val="1600"/>
              </a:spcBef>
              <a:spcAft>
                <a:spcPts val="0"/>
              </a:spcAft>
              <a:buClr>
                <a:schemeClr val="dk2"/>
              </a:buClr>
              <a:buSzPts val="2400"/>
              <a:buChar char="○"/>
              <a:defRPr sz="1400">
                <a:solidFill>
                  <a:schemeClr val="dk2"/>
                </a:solidFill>
              </a:defRPr>
            </a:lvl2pPr>
            <a:lvl3pPr marL="1371600" lvl="2" indent="-381000" algn="l">
              <a:lnSpc>
                <a:spcPct val="115000"/>
              </a:lnSpc>
              <a:spcBef>
                <a:spcPts val="1600"/>
              </a:spcBef>
              <a:spcAft>
                <a:spcPts val="0"/>
              </a:spcAft>
              <a:buClr>
                <a:schemeClr val="dk2"/>
              </a:buClr>
              <a:buSzPts val="2400"/>
              <a:buChar char="◉"/>
              <a:defRPr sz="1400">
                <a:solidFill>
                  <a:schemeClr val="dk2"/>
                </a:solidFill>
              </a:defRPr>
            </a:lvl3pPr>
            <a:lvl4pPr marL="1828800" lvl="3" indent="-342900" algn="l">
              <a:lnSpc>
                <a:spcPct val="115000"/>
              </a:lnSpc>
              <a:spcBef>
                <a:spcPts val="1600"/>
              </a:spcBef>
              <a:spcAft>
                <a:spcPts val="0"/>
              </a:spcAft>
              <a:buClr>
                <a:schemeClr val="dk2"/>
              </a:buClr>
              <a:buSzPts val="1800"/>
              <a:buChar char="●"/>
              <a:defRPr sz="1400">
                <a:solidFill>
                  <a:schemeClr val="dk2"/>
                </a:solidFill>
              </a:defRPr>
            </a:lvl4pPr>
            <a:lvl5pPr marL="2286000" lvl="4" indent="-342900" algn="l">
              <a:lnSpc>
                <a:spcPct val="115000"/>
              </a:lnSpc>
              <a:spcBef>
                <a:spcPts val="1600"/>
              </a:spcBef>
              <a:spcAft>
                <a:spcPts val="0"/>
              </a:spcAft>
              <a:buClr>
                <a:schemeClr val="dk2"/>
              </a:buClr>
              <a:buSzPts val="1800"/>
              <a:buChar char="○"/>
              <a:defRPr sz="1400">
                <a:solidFill>
                  <a:schemeClr val="dk2"/>
                </a:solidFill>
              </a:defRPr>
            </a:lvl5pPr>
            <a:lvl6pPr marL="2743200" lvl="5" indent="-342900" algn="l">
              <a:lnSpc>
                <a:spcPct val="115000"/>
              </a:lnSpc>
              <a:spcBef>
                <a:spcPts val="1600"/>
              </a:spcBef>
              <a:spcAft>
                <a:spcPts val="0"/>
              </a:spcAft>
              <a:buClr>
                <a:schemeClr val="dk2"/>
              </a:buClr>
              <a:buSzPts val="1800"/>
              <a:buChar char="■"/>
              <a:defRPr sz="1400">
                <a:solidFill>
                  <a:schemeClr val="dk2"/>
                </a:solidFill>
              </a:defRPr>
            </a:lvl6pPr>
            <a:lvl7pPr marL="3200400" lvl="6" indent="-342900" algn="l">
              <a:lnSpc>
                <a:spcPct val="115000"/>
              </a:lnSpc>
              <a:spcBef>
                <a:spcPts val="1600"/>
              </a:spcBef>
              <a:spcAft>
                <a:spcPts val="0"/>
              </a:spcAft>
              <a:buClr>
                <a:schemeClr val="dk2"/>
              </a:buClr>
              <a:buSzPts val="1800"/>
              <a:buChar char="●"/>
              <a:defRPr sz="1400">
                <a:solidFill>
                  <a:schemeClr val="dk2"/>
                </a:solidFill>
              </a:defRPr>
            </a:lvl7pPr>
            <a:lvl8pPr marL="3657600" lvl="7" indent="-342900" algn="l">
              <a:lnSpc>
                <a:spcPct val="115000"/>
              </a:lnSpc>
              <a:spcBef>
                <a:spcPts val="1600"/>
              </a:spcBef>
              <a:spcAft>
                <a:spcPts val="0"/>
              </a:spcAft>
              <a:buClr>
                <a:schemeClr val="dk2"/>
              </a:buClr>
              <a:buSzPts val="1800"/>
              <a:buChar char="○"/>
              <a:defRPr sz="1400">
                <a:solidFill>
                  <a:schemeClr val="dk2"/>
                </a:solidFill>
              </a:defRPr>
            </a:lvl8pPr>
            <a:lvl9pPr marL="4114800" lvl="8" indent="-342900" algn="l">
              <a:lnSpc>
                <a:spcPct val="115000"/>
              </a:lnSpc>
              <a:spcBef>
                <a:spcPts val="1600"/>
              </a:spcBef>
              <a:spcAft>
                <a:spcPts val="1600"/>
              </a:spcAft>
              <a:buClr>
                <a:schemeClr val="dk2"/>
              </a:buClr>
              <a:buSzPts val="1800"/>
              <a:buChar char="■"/>
              <a:defRPr sz="1400">
                <a:solidFill>
                  <a:schemeClr val="dk2"/>
                </a:solidFill>
              </a:defRPr>
            </a:lvl9pPr>
          </a:lstStyle>
          <a:p>
            <a:endParaRPr/>
          </a:p>
        </p:txBody>
      </p:sp>
      <p:sp>
        <p:nvSpPr>
          <p:cNvPr id="40" name="Google Shape;4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B4747-72B8-4255-85BD-F17474291140}"/>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1F64EF67-550C-40DD-8324-9AE04B36CC2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AC6C6A-8EA2-4F01-8EF2-8A2658B7F9A4}"/>
              </a:ext>
            </a:extLst>
          </p:cNvPr>
          <p:cNvSpPr>
            <a:spLocks noGrp="1"/>
          </p:cNvSpPr>
          <p:nvPr>
            <p:ph type="dt" sz="half" idx="10"/>
          </p:nvPr>
        </p:nvSpPr>
        <p:spPr/>
        <p:txBody>
          <a:bodyPr/>
          <a:lstStyle/>
          <a:p>
            <a:fld id="{2A84C5FE-5E29-4844-A70A-46158673103E}"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5967252A-9CC9-4625-AC1C-596755BB93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B1D075-DA0E-4108-8CDA-07DB8A326C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latin typeface="Roboto Slab"/>
              <a:ea typeface="Roboto Slab"/>
              <a:cs typeface="Roboto Slab"/>
              <a:sym typeface="Roboto Slab"/>
            </a:endParaRPr>
          </a:p>
        </p:txBody>
      </p:sp>
    </p:spTree>
    <p:extLst>
      <p:ext uri="{BB962C8B-B14F-4D97-AF65-F5344CB8AC3E}">
        <p14:creationId xmlns:p14="http://schemas.microsoft.com/office/powerpoint/2010/main" val="98111976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86D02-101B-4044-8432-50E331FDF0E2}"/>
              </a:ext>
            </a:extLst>
          </p:cNvPr>
          <p:cNvSpPr>
            <a:spLocks noGrp="1"/>
          </p:cNvSpPr>
          <p:nvPr>
            <p:ph type="ctrTitle"/>
          </p:nvPr>
        </p:nvSpPr>
        <p:spPr>
          <a:xfrm>
            <a:off x="766480" y="2309259"/>
            <a:ext cx="7611035" cy="835997"/>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r>
              <a:rPr lang="en-US" sz="2000" dirty="0"/>
              <a:t>Automatic Detection Of COVID-19 Using Convolutional Neural Networks And X-Ray Images</a:t>
            </a:r>
            <a:endParaRPr lang="fr-FR" sz="2000" dirty="0"/>
          </a:p>
        </p:txBody>
      </p:sp>
      <p:sp>
        <p:nvSpPr>
          <p:cNvPr id="3" name="Sous-titre 2">
            <a:extLst>
              <a:ext uri="{FF2B5EF4-FFF2-40B4-BE49-F238E27FC236}">
                <a16:creationId xmlns:a16="http://schemas.microsoft.com/office/drawing/2014/main" id="{EBD8DB66-0468-4B95-A3D0-74410D47CEDB}"/>
              </a:ext>
            </a:extLst>
          </p:cNvPr>
          <p:cNvSpPr>
            <a:spLocks noGrp="1"/>
          </p:cNvSpPr>
          <p:nvPr>
            <p:ph type="subTitle" idx="1"/>
          </p:nvPr>
        </p:nvSpPr>
        <p:spPr>
          <a:xfrm>
            <a:off x="1143000" y="57881"/>
            <a:ext cx="6858000" cy="1273377"/>
          </a:xfrm>
        </p:spPr>
        <p:txBody>
          <a:bodyPr/>
          <a:lstStyle/>
          <a:p>
            <a:pPr indent="180340" algn="ctr">
              <a:spcAft>
                <a:spcPts val="800"/>
              </a:spcAft>
            </a:pPr>
            <a:r>
              <a:rPr lang="fr-FR" sz="1100" dirty="0">
                <a:effectLst/>
                <a:latin typeface="Times New Roman" panose="02020603050405020304" pitchFamily="18" charset="0"/>
                <a:ea typeface="Times New Roman" panose="02020603050405020304" pitchFamily="18" charset="0"/>
              </a:rPr>
              <a:t>UNIVERSITÉ MOHAMMED V - Rabat</a:t>
            </a:r>
            <a:endParaRPr lang="fr-FR" sz="1100" dirty="0">
              <a:effectLst/>
              <a:latin typeface="Calibri" panose="020F0502020204030204" pitchFamily="34" charset="0"/>
              <a:ea typeface="Calibri" panose="020F0502020204030204" pitchFamily="34" charset="0"/>
            </a:endParaRPr>
          </a:p>
          <a:p>
            <a:pPr indent="180340" algn="ctr">
              <a:spcAft>
                <a:spcPts val="800"/>
              </a:spcAft>
            </a:pPr>
            <a:r>
              <a:rPr lang="fr-FR" sz="1100" dirty="0">
                <a:effectLst/>
                <a:latin typeface="Times New Roman" panose="02020603050405020304" pitchFamily="18" charset="0"/>
                <a:ea typeface="Times New Roman" panose="02020603050405020304" pitchFamily="18" charset="0"/>
              </a:rPr>
              <a:t>Ecole Nationale Supérieure d'Informatique et d'Analyse des Systèmes </a:t>
            </a:r>
            <a:endParaRPr lang="fr-FR" sz="1100" dirty="0">
              <a:effectLst/>
              <a:latin typeface="Calibri" panose="020F0502020204030204" pitchFamily="34" charset="0"/>
              <a:ea typeface="Calibri" panose="020F0502020204030204" pitchFamily="34" charset="0"/>
            </a:endParaRPr>
          </a:p>
          <a:p>
            <a:pPr indent="180340" algn="ctr">
              <a:spcAft>
                <a:spcPts val="800"/>
              </a:spcAft>
            </a:pPr>
            <a:r>
              <a:rPr lang="fr-FR" sz="1100" dirty="0">
                <a:effectLst/>
                <a:latin typeface="Times New Roman" panose="02020603050405020304" pitchFamily="18" charset="0"/>
                <a:ea typeface="Times New Roman" panose="02020603050405020304" pitchFamily="18" charset="0"/>
              </a:rPr>
              <a:t>Master de Recherche</a:t>
            </a:r>
            <a:endParaRPr lang="fr-FR" sz="1100" dirty="0">
              <a:effectLst/>
              <a:latin typeface="Calibri" panose="020F0502020204030204" pitchFamily="34" charset="0"/>
              <a:ea typeface="Calibri" panose="020F0502020204030204" pitchFamily="34" charset="0"/>
            </a:endParaRPr>
          </a:p>
          <a:p>
            <a:pPr indent="180340" algn="ctr">
              <a:spcAft>
                <a:spcPts val="800"/>
              </a:spcAft>
            </a:pPr>
            <a:r>
              <a:rPr lang="fr-FR" sz="1400" dirty="0">
                <a:effectLst/>
                <a:latin typeface="Times New Roman" panose="02020603050405020304" pitchFamily="18" charset="0"/>
                <a:ea typeface="Times New Roman" panose="02020603050405020304" pitchFamily="18" charset="0"/>
              </a:rPr>
              <a:t> </a:t>
            </a:r>
            <a:r>
              <a:rPr lang="fr-FR" sz="1400" b="1" dirty="0">
                <a:effectLst/>
                <a:latin typeface="Times New Roman" panose="02020603050405020304" pitchFamily="18" charset="0"/>
                <a:ea typeface="Times New Roman" panose="02020603050405020304" pitchFamily="18" charset="0"/>
              </a:rPr>
              <a:t>Cloud And High Performance </a:t>
            </a:r>
            <a:r>
              <a:rPr lang="fr-FR" sz="1400" b="1" dirty="0" err="1">
                <a:effectLst/>
                <a:latin typeface="Times New Roman" panose="02020603050405020304" pitchFamily="18" charset="0"/>
                <a:ea typeface="Times New Roman" panose="02020603050405020304" pitchFamily="18" charset="0"/>
              </a:rPr>
              <a:t>Computing</a:t>
            </a:r>
            <a:r>
              <a:rPr lang="fr-FR" sz="1400" b="1" dirty="0">
                <a:effectLst/>
                <a:latin typeface="Times New Roman" panose="02020603050405020304" pitchFamily="18" charset="0"/>
                <a:ea typeface="Times New Roman" panose="02020603050405020304" pitchFamily="18" charset="0"/>
              </a:rPr>
              <a:t> </a:t>
            </a:r>
          </a:p>
          <a:p>
            <a:pPr indent="180340" algn="ctr">
              <a:spcAft>
                <a:spcPts val="800"/>
              </a:spcAft>
            </a:pPr>
            <a:endParaRPr lang="fr-FR" sz="1400" b="1" dirty="0">
              <a:effectLst/>
              <a:latin typeface="Times New Roman" panose="02020603050405020304" pitchFamily="18" charset="0"/>
              <a:ea typeface="Times New Roman" panose="02020603050405020304" pitchFamily="18" charset="0"/>
            </a:endParaRPr>
          </a:p>
          <a:p>
            <a:pPr indent="180340" algn="ctr">
              <a:spcAft>
                <a:spcPts val="800"/>
              </a:spcAft>
            </a:pPr>
            <a:r>
              <a:rPr lang="fr-FR" sz="1400" b="1" u="sng" dirty="0">
                <a:latin typeface="Times New Roman" panose="02020603050405020304" pitchFamily="18" charset="0"/>
                <a:ea typeface="Calibri" panose="020F0502020204030204" pitchFamily="34" charset="0"/>
              </a:rPr>
              <a:t>Master </a:t>
            </a:r>
            <a:r>
              <a:rPr lang="fr-FR" sz="1400" b="1" u="sng" dirty="0" err="1">
                <a:latin typeface="Times New Roman" panose="02020603050405020304" pitchFamily="18" charset="0"/>
                <a:ea typeface="Calibri" panose="020F0502020204030204" pitchFamily="34" charset="0"/>
              </a:rPr>
              <a:t>Thesis</a:t>
            </a:r>
            <a:r>
              <a:rPr lang="fr-FR" sz="1400" b="1" u="sng" dirty="0">
                <a:latin typeface="Times New Roman" panose="02020603050405020304" pitchFamily="18" charset="0"/>
                <a:ea typeface="Calibri" panose="020F0502020204030204" pitchFamily="34" charset="0"/>
              </a:rPr>
              <a:t> Dissertation</a:t>
            </a:r>
            <a:endParaRPr lang="fr-FR" sz="1400" u="sng" dirty="0">
              <a:effectLst/>
              <a:latin typeface="Calibri" panose="020F0502020204030204" pitchFamily="34" charset="0"/>
              <a:ea typeface="Calibri" panose="020F0502020204030204" pitchFamily="34" charset="0"/>
            </a:endParaRPr>
          </a:p>
        </p:txBody>
      </p:sp>
      <p:pic>
        <p:nvPicPr>
          <p:cNvPr id="4" name="image13.png">
            <a:extLst>
              <a:ext uri="{FF2B5EF4-FFF2-40B4-BE49-F238E27FC236}">
                <a16:creationId xmlns:a16="http://schemas.microsoft.com/office/drawing/2014/main" id="{8F03336A-6619-4D18-A3CA-38297B4D7146}"/>
              </a:ext>
            </a:extLst>
          </p:cNvPr>
          <p:cNvPicPr/>
          <p:nvPr/>
        </p:nvPicPr>
        <p:blipFill>
          <a:blip r:embed="rId3"/>
          <a:srcRect/>
          <a:stretch>
            <a:fillRect/>
          </a:stretch>
        </p:blipFill>
        <p:spPr>
          <a:xfrm>
            <a:off x="112508" y="127397"/>
            <a:ext cx="1440000" cy="1002156"/>
          </a:xfrm>
          <a:prstGeom prst="rect">
            <a:avLst/>
          </a:prstGeom>
          <a:ln/>
        </p:spPr>
      </p:pic>
      <p:pic>
        <p:nvPicPr>
          <p:cNvPr id="5" name="image22.png" descr="ENSIAS Rabat - 9rayti.Com">
            <a:extLst>
              <a:ext uri="{FF2B5EF4-FFF2-40B4-BE49-F238E27FC236}">
                <a16:creationId xmlns:a16="http://schemas.microsoft.com/office/drawing/2014/main" id="{228D6699-6940-48A9-AEB9-58B9F0682777}"/>
              </a:ext>
            </a:extLst>
          </p:cNvPr>
          <p:cNvPicPr/>
          <p:nvPr/>
        </p:nvPicPr>
        <p:blipFill>
          <a:blip r:embed="rId4"/>
          <a:srcRect/>
          <a:stretch>
            <a:fillRect/>
          </a:stretch>
        </p:blipFill>
        <p:spPr>
          <a:xfrm>
            <a:off x="7591492" y="127397"/>
            <a:ext cx="1440000" cy="1000800"/>
          </a:xfrm>
          <a:prstGeom prst="rect">
            <a:avLst/>
          </a:prstGeom>
          <a:ln/>
        </p:spPr>
      </p:pic>
      <p:sp>
        <p:nvSpPr>
          <p:cNvPr id="6" name="Titre 1">
            <a:extLst>
              <a:ext uri="{FF2B5EF4-FFF2-40B4-BE49-F238E27FC236}">
                <a16:creationId xmlns:a16="http://schemas.microsoft.com/office/drawing/2014/main" id="{167CDDC8-9117-4316-AA92-4C724E978B52}"/>
              </a:ext>
            </a:extLst>
          </p:cNvPr>
          <p:cNvSpPr txBox="1">
            <a:spLocks/>
          </p:cNvSpPr>
          <p:nvPr/>
        </p:nvSpPr>
        <p:spPr>
          <a:xfrm>
            <a:off x="766480" y="3287806"/>
            <a:ext cx="7611035" cy="19319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Roboto Slab"/>
              <a:buNone/>
              <a:defRPr sz="45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indent="180340" algn="ctr">
              <a:lnSpc>
                <a:spcPct val="115000"/>
              </a:lnSpc>
              <a:spcAft>
                <a:spcPts val="800"/>
              </a:spcAft>
            </a:pPr>
            <a:r>
              <a:rPr lang="fr-FR" sz="1200" b="1" u="sng"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Realized</a:t>
            </a:r>
            <a:r>
              <a:rPr lang="fr-FR" sz="12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By : </a:t>
            </a: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AHSAINE Khadija</a:t>
            </a:r>
            <a:endParaRPr lang="fr-FR"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180340" algn="l">
              <a:lnSpc>
                <a:spcPct val="115000"/>
              </a:lnSpc>
              <a:spcAft>
                <a:spcPts val="800"/>
              </a:spcAft>
            </a:pPr>
            <a:r>
              <a:rPr lang="fr-FR" sz="1200" dirty="0">
                <a:solidFill>
                  <a:schemeClr val="tx1"/>
                </a:solidFill>
                <a:latin typeface="Times New Roman" panose="02020603050405020304" pitchFamily="18" charset="0"/>
                <a:cs typeface="Times New Roman" panose="02020603050405020304" pitchFamily="18" charset="0"/>
              </a:rPr>
              <a:t>Pr. OUACHA Ali                                                        FSR                                                                       </a:t>
            </a:r>
            <a:r>
              <a:rPr lang="fr-FR" sz="1200" dirty="0" err="1">
                <a:solidFill>
                  <a:schemeClr val="tx1"/>
                </a:solidFill>
                <a:latin typeface="Times New Roman" panose="02020603050405020304" pitchFamily="18" charset="0"/>
                <a:cs typeface="Times New Roman" panose="02020603050405020304" pitchFamily="18" charset="0"/>
              </a:rPr>
              <a:t>President</a:t>
            </a:r>
            <a:r>
              <a:rPr lang="fr-FR" sz="1200" dirty="0">
                <a:solidFill>
                  <a:schemeClr val="tx1"/>
                </a:solidFill>
                <a:latin typeface="Times New Roman" panose="02020603050405020304" pitchFamily="18" charset="0"/>
                <a:cs typeface="Times New Roman" panose="02020603050405020304" pitchFamily="18" charset="0"/>
              </a:rPr>
              <a:t>     </a:t>
            </a:r>
          </a:p>
          <a:p>
            <a:pPr indent="180340" algn="l">
              <a:lnSpc>
                <a:spcPct val="115000"/>
              </a:lnSpc>
              <a:spcAft>
                <a:spcPts val="800"/>
              </a:spcAft>
            </a:pP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 EZ-ZAHOUT Abderrahmane                                FSR                                                                       </a:t>
            </a:r>
            <a:r>
              <a:rPr lang="fr-FR" sz="1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Examiner</a:t>
            </a: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80340" algn="l">
              <a:lnSpc>
                <a:spcPct val="115000"/>
              </a:lnSpc>
              <a:spcAft>
                <a:spcPts val="800"/>
              </a:spcAft>
            </a:pP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 ZBAKH Mostapha                                                 ENSIAS                                                                </a:t>
            </a:r>
            <a:r>
              <a:rPr lang="fr-FR" sz="1200" i="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Supervisor</a:t>
            </a:r>
            <a:endParaRPr lang="fr-FR"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80340" algn="l">
              <a:lnSpc>
                <a:spcPct val="115000"/>
              </a:lnSpc>
              <a:spcAft>
                <a:spcPts val="800"/>
              </a:spcAft>
            </a:pP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 TADONKI Claude                                                 Mines ParisTech                                                   </a:t>
            </a:r>
            <a:r>
              <a:rPr lang="fr-FR" sz="1200" i="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Supervisor</a:t>
            </a: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80340" algn="ctr">
              <a:lnSpc>
                <a:spcPct val="115000"/>
              </a:lnSpc>
              <a:spcAft>
                <a:spcPts val="800"/>
              </a:spcAft>
            </a:pP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Academic </a:t>
            </a:r>
            <a:r>
              <a:rPr lang="fr-FR" sz="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Year</a:t>
            </a:r>
            <a:r>
              <a:rPr lang="fr-FR"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2020- 2021</a:t>
            </a:r>
            <a:endParaRPr lang="fr-FR"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996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74"/>
          <p:cNvSpPr txBox="1">
            <a:spLocks noGrp="1"/>
          </p:cNvSpPr>
          <p:nvPr>
            <p:ph type="title"/>
          </p:nvPr>
        </p:nvSpPr>
        <p:spPr>
          <a:xfrm>
            <a:off x="305860" y="0"/>
            <a:ext cx="7571700" cy="70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EfficientNetB0</a:t>
            </a:r>
            <a:endParaRPr dirty="0"/>
          </a:p>
        </p:txBody>
      </p:sp>
      <p:sp>
        <p:nvSpPr>
          <p:cNvPr id="909" name="Google Shape;909;p74"/>
          <p:cNvSpPr txBox="1">
            <a:spLocks noGrp="1"/>
          </p:cNvSpPr>
          <p:nvPr>
            <p:ph type="body" idx="1"/>
          </p:nvPr>
        </p:nvSpPr>
        <p:spPr>
          <a:xfrm>
            <a:off x="305860" y="579140"/>
            <a:ext cx="7571700" cy="1729414"/>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fr-FR" dirty="0">
                <a:solidFill>
                  <a:srgbClr val="0E101A"/>
                </a:solidFill>
              </a:rPr>
              <a:t> </a:t>
            </a:r>
            <a:r>
              <a:rPr lang="fr-FR" dirty="0" err="1">
                <a:solidFill>
                  <a:srgbClr val="0E101A"/>
                </a:solidFill>
              </a:rPr>
              <a:t>Introduces</a:t>
            </a:r>
            <a:r>
              <a:rPr lang="fr-FR" dirty="0">
                <a:solidFill>
                  <a:srgbClr val="0E101A"/>
                </a:solidFill>
              </a:rPr>
              <a:t> a new </a:t>
            </a:r>
            <a:r>
              <a:rPr lang="fr-FR" dirty="0" err="1">
                <a:solidFill>
                  <a:srgbClr val="0E101A"/>
                </a:solidFill>
              </a:rPr>
              <a:t>principle</a:t>
            </a:r>
            <a:r>
              <a:rPr lang="fr-FR" dirty="0">
                <a:solidFill>
                  <a:srgbClr val="0E101A"/>
                </a:solidFill>
              </a:rPr>
              <a:t> </a:t>
            </a:r>
            <a:r>
              <a:rPr lang="fr-FR" dirty="0" err="1">
                <a:solidFill>
                  <a:srgbClr val="0E101A"/>
                </a:solidFill>
              </a:rPr>
              <a:t>method</a:t>
            </a:r>
            <a:r>
              <a:rPr lang="fr-FR" dirty="0">
                <a:solidFill>
                  <a:srgbClr val="0E101A"/>
                </a:solidFill>
              </a:rPr>
              <a:t> to </a:t>
            </a:r>
            <a:r>
              <a:rPr lang="fr-FR" dirty="0" err="1">
                <a:solidFill>
                  <a:srgbClr val="0E101A"/>
                </a:solidFill>
              </a:rPr>
              <a:t>scale</a:t>
            </a:r>
            <a:r>
              <a:rPr lang="fr-FR" dirty="0">
                <a:solidFill>
                  <a:srgbClr val="0E101A"/>
                </a:solidFill>
              </a:rPr>
              <a:t> up </a:t>
            </a:r>
            <a:r>
              <a:rPr lang="fr-FR" dirty="0" err="1">
                <a:solidFill>
                  <a:srgbClr val="0E101A"/>
                </a:solidFill>
              </a:rPr>
              <a:t>ConvNets</a:t>
            </a:r>
            <a:endParaRPr dirty="0">
              <a:solidFill>
                <a:srgbClr val="0E101A"/>
              </a:solidFill>
            </a:endParaRPr>
          </a:p>
          <a:p>
            <a:pPr marL="457200" lvl="0" indent="-342900" algn="l" rtl="0">
              <a:lnSpc>
                <a:spcPct val="115000"/>
              </a:lnSpc>
              <a:spcBef>
                <a:spcPts val="0"/>
              </a:spcBef>
              <a:spcAft>
                <a:spcPts val="0"/>
              </a:spcAft>
              <a:buSzPts val="1800"/>
              <a:buChar char="◎"/>
            </a:pPr>
            <a:r>
              <a:rPr lang="fr-FR" dirty="0">
                <a:solidFill>
                  <a:srgbClr val="0E101A"/>
                </a:solidFill>
              </a:rPr>
              <a:t> </a:t>
            </a:r>
            <a:r>
              <a:rPr lang="fr-FR" dirty="0" err="1">
                <a:solidFill>
                  <a:srgbClr val="0E101A"/>
                </a:solidFill>
              </a:rPr>
              <a:t>Scaling</a:t>
            </a:r>
            <a:r>
              <a:rPr lang="fr-FR" dirty="0">
                <a:solidFill>
                  <a:srgbClr val="0E101A"/>
                </a:solidFill>
              </a:rPr>
              <a:t>-up Methods:</a:t>
            </a:r>
            <a:endParaRPr dirty="0">
              <a:solidFill>
                <a:srgbClr val="0E101A"/>
              </a:solidFill>
            </a:endParaRPr>
          </a:p>
          <a:p>
            <a:pPr marL="1828800" lvl="3" indent="-342900" algn="l" rtl="0">
              <a:lnSpc>
                <a:spcPct val="115000"/>
              </a:lnSpc>
              <a:spcBef>
                <a:spcPts val="0"/>
              </a:spcBef>
              <a:spcAft>
                <a:spcPts val="0"/>
              </a:spcAft>
              <a:buClr>
                <a:srgbClr val="0E101A"/>
              </a:buClr>
              <a:buSzPts val="1800"/>
              <a:buChar char="●"/>
            </a:pPr>
            <a:r>
              <a:rPr lang="fr-FR" dirty="0" err="1">
                <a:solidFill>
                  <a:srgbClr val="0E101A"/>
                </a:solidFill>
              </a:rPr>
              <a:t>Depth</a:t>
            </a:r>
            <a:endParaRPr dirty="0">
              <a:solidFill>
                <a:srgbClr val="0E101A"/>
              </a:solidFill>
            </a:endParaRPr>
          </a:p>
          <a:p>
            <a:pPr marL="1828800" lvl="3" indent="-342900" algn="l" rtl="0">
              <a:lnSpc>
                <a:spcPct val="115000"/>
              </a:lnSpc>
              <a:spcBef>
                <a:spcPts val="0"/>
              </a:spcBef>
              <a:spcAft>
                <a:spcPts val="0"/>
              </a:spcAft>
              <a:buClr>
                <a:srgbClr val="0E101A"/>
              </a:buClr>
              <a:buSzPts val="1800"/>
              <a:buChar char="●"/>
            </a:pPr>
            <a:r>
              <a:rPr lang="fr-FR" dirty="0" err="1">
                <a:solidFill>
                  <a:srgbClr val="0E101A"/>
                </a:solidFill>
              </a:rPr>
              <a:t>Width</a:t>
            </a:r>
            <a:endParaRPr dirty="0">
              <a:solidFill>
                <a:srgbClr val="0E101A"/>
              </a:solidFill>
            </a:endParaRPr>
          </a:p>
          <a:p>
            <a:pPr marL="1828800" lvl="3" indent="-342900" algn="l" rtl="0">
              <a:lnSpc>
                <a:spcPct val="115000"/>
              </a:lnSpc>
              <a:spcBef>
                <a:spcPts val="0"/>
              </a:spcBef>
              <a:spcAft>
                <a:spcPts val="0"/>
              </a:spcAft>
              <a:buClr>
                <a:srgbClr val="0E101A"/>
              </a:buClr>
              <a:buSzPts val="1800"/>
              <a:buChar char="●"/>
            </a:pPr>
            <a:r>
              <a:rPr lang="fr-FR" dirty="0">
                <a:solidFill>
                  <a:srgbClr val="0E101A"/>
                </a:solidFill>
              </a:rPr>
              <a:t>Image </a:t>
            </a:r>
            <a:r>
              <a:rPr lang="fr-FR" dirty="0" err="1">
                <a:solidFill>
                  <a:srgbClr val="0E101A"/>
                </a:solidFill>
              </a:rPr>
              <a:t>resolution</a:t>
            </a:r>
            <a:endParaRPr dirty="0">
              <a:solidFill>
                <a:srgbClr val="0E101A"/>
              </a:solidFill>
            </a:endParaRPr>
          </a:p>
        </p:txBody>
      </p:sp>
      <p:sp>
        <p:nvSpPr>
          <p:cNvPr id="910" name="Google Shape;910;p7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10</a:t>
            </a:fld>
            <a:endParaRPr/>
          </a:p>
        </p:txBody>
      </p:sp>
      <p:pic>
        <p:nvPicPr>
          <p:cNvPr id="6146" name="Picture 2" descr="Afficher l’image source">
            <a:extLst>
              <a:ext uri="{FF2B5EF4-FFF2-40B4-BE49-F238E27FC236}">
                <a16:creationId xmlns:a16="http://schemas.microsoft.com/office/drawing/2014/main" id="{3ED0C8E7-BD2B-41E0-86DF-91BBABDAF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08554"/>
            <a:ext cx="7620000" cy="2834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77"/>
          <p:cNvSpPr txBox="1">
            <a:spLocks noGrp="1"/>
          </p:cNvSpPr>
          <p:nvPr>
            <p:ph type="title"/>
          </p:nvPr>
        </p:nvSpPr>
        <p:spPr>
          <a:xfrm>
            <a:off x="100350" y="119861"/>
            <a:ext cx="7571700" cy="70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a:t>Dataset</a:t>
            </a:r>
            <a:endParaRPr/>
          </a:p>
        </p:txBody>
      </p:sp>
      <p:sp>
        <p:nvSpPr>
          <p:cNvPr id="930" name="Google Shape;930;p77"/>
          <p:cNvSpPr txBox="1">
            <a:spLocks noGrp="1"/>
          </p:cNvSpPr>
          <p:nvPr>
            <p:ph type="body" idx="1"/>
          </p:nvPr>
        </p:nvSpPr>
        <p:spPr>
          <a:xfrm>
            <a:off x="540450" y="472625"/>
            <a:ext cx="7618200" cy="1919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endParaRPr/>
          </a:p>
          <a:p>
            <a:pPr marL="457200" lvl="0" indent="-342900" algn="l" rtl="0">
              <a:spcBef>
                <a:spcPts val="600"/>
              </a:spcBef>
              <a:spcAft>
                <a:spcPts val="0"/>
              </a:spcAft>
              <a:buSzPts val="1800"/>
              <a:buChar char="◎"/>
            </a:pPr>
            <a:r>
              <a:rPr lang="fr-FR"/>
              <a:t>Feed the network with the same number of images per class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0" algn="l" rtl="0">
              <a:spcBef>
                <a:spcPts val="600"/>
              </a:spcBef>
              <a:spcAft>
                <a:spcPts val="0"/>
              </a:spcAft>
              <a:buNone/>
            </a:pPr>
            <a:endParaRPr/>
          </a:p>
          <a:p>
            <a:pPr marL="457200" lvl="0" indent="-342900" algn="l" rtl="0">
              <a:spcBef>
                <a:spcPts val="600"/>
              </a:spcBef>
              <a:spcAft>
                <a:spcPts val="0"/>
              </a:spcAft>
              <a:buSzPts val="1800"/>
              <a:buChar char="◎"/>
            </a:pPr>
            <a:r>
              <a:rPr lang="fr-FR"/>
              <a:t>All images were resized to 224x224 pixel size in the datasets.</a:t>
            </a:r>
            <a:endParaRPr/>
          </a:p>
          <a:p>
            <a:pPr marL="0" lvl="0" indent="0" algn="l" rtl="0">
              <a:spcBef>
                <a:spcPts val="600"/>
              </a:spcBef>
              <a:spcAft>
                <a:spcPts val="0"/>
              </a:spcAft>
              <a:buNone/>
            </a:pPr>
            <a:endParaRPr/>
          </a:p>
          <a:p>
            <a:pPr marL="457200" lvl="0" indent="0" algn="l" rtl="0">
              <a:spcBef>
                <a:spcPts val="600"/>
              </a:spcBef>
              <a:spcAft>
                <a:spcPts val="0"/>
              </a:spcAft>
              <a:buNone/>
            </a:pPr>
            <a:endParaRPr>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800"/>
              <a:buNone/>
            </a:pPr>
            <a:endParaRPr>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800"/>
              <a:buNone/>
            </a:pPr>
            <a:endParaRPr>
              <a:latin typeface="Times New Roman"/>
              <a:ea typeface="Times New Roman"/>
              <a:cs typeface="Times New Roman"/>
              <a:sym typeface="Times New Roman"/>
            </a:endParaRPr>
          </a:p>
          <a:p>
            <a:pPr marL="457200" lvl="0" indent="0" algn="l" rtl="0">
              <a:spcBef>
                <a:spcPts val="600"/>
              </a:spcBef>
              <a:spcAft>
                <a:spcPts val="0"/>
              </a:spcAft>
              <a:buNone/>
            </a:pPr>
            <a:endParaRPr>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a:p>
          <a:p>
            <a:pPr marL="457200" lvl="0" indent="0" algn="l" rtl="0">
              <a:lnSpc>
                <a:spcPct val="100000"/>
              </a:lnSpc>
              <a:spcBef>
                <a:spcPts val="600"/>
              </a:spcBef>
              <a:spcAft>
                <a:spcPts val="0"/>
              </a:spcAft>
              <a:buNone/>
            </a:pPr>
            <a:endParaRPr>
              <a:latin typeface="Times New Roman"/>
              <a:ea typeface="Times New Roman"/>
              <a:cs typeface="Times New Roman"/>
              <a:sym typeface="Times New Roman"/>
            </a:endParaRPr>
          </a:p>
          <a:p>
            <a:pPr marL="114300" lvl="0" indent="0" algn="l" rtl="0">
              <a:lnSpc>
                <a:spcPct val="100000"/>
              </a:lnSpc>
              <a:spcBef>
                <a:spcPts val="600"/>
              </a:spcBef>
              <a:spcAft>
                <a:spcPts val="0"/>
              </a:spcAft>
              <a:buSzPts val="1800"/>
              <a:buNone/>
            </a:pPr>
            <a:endParaRPr>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endParaRPr/>
          </a:p>
          <a:p>
            <a:pPr marL="114300" lvl="0" indent="0" algn="l" rtl="0">
              <a:lnSpc>
                <a:spcPct val="100000"/>
              </a:lnSpc>
              <a:spcBef>
                <a:spcPts val="600"/>
              </a:spcBef>
              <a:spcAft>
                <a:spcPts val="0"/>
              </a:spcAft>
              <a:buSzPts val="1800"/>
              <a:buNone/>
            </a:pPr>
            <a:endParaRPr>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800"/>
              <a:buNone/>
            </a:pPr>
            <a:endParaRPr>
              <a:latin typeface="Times New Roman"/>
              <a:ea typeface="Times New Roman"/>
              <a:cs typeface="Times New Roman"/>
              <a:sym typeface="Times New Roman"/>
            </a:endParaRPr>
          </a:p>
        </p:txBody>
      </p:sp>
      <p:sp>
        <p:nvSpPr>
          <p:cNvPr id="931" name="Google Shape;931;p7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fr-FR"/>
              <a:t>11</a:t>
            </a:fld>
            <a:endParaRPr/>
          </a:p>
        </p:txBody>
      </p:sp>
      <p:graphicFrame>
        <p:nvGraphicFramePr>
          <p:cNvPr id="932" name="Google Shape;932;p77"/>
          <p:cNvGraphicFramePr/>
          <p:nvPr/>
        </p:nvGraphicFramePr>
        <p:xfrm>
          <a:off x="1524002" y="1460817"/>
          <a:ext cx="6096000" cy="719200"/>
        </p:xfrm>
        <a:graphic>
          <a:graphicData uri="http://schemas.openxmlformats.org/drawingml/2006/table">
            <a:tbl>
              <a:tblPr firstRow="1" bandRow="1">
                <a:noFill/>
                <a:tableStyleId>{A60DEE92-2031-408C-9E1D-67D10971C878}</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8350">
                <a:tc>
                  <a:txBody>
                    <a:bodyPr/>
                    <a:lstStyle/>
                    <a:p>
                      <a:pPr marL="0" marR="0" lvl="0" indent="0" algn="ctr" rtl="0">
                        <a:lnSpc>
                          <a:spcPct val="100000"/>
                        </a:lnSpc>
                        <a:spcBef>
                          <a:spcPts val="0"/>
                        </a:spcBef>
                        <a:spcAft>
                          <a:spcPts val="0"/>
                        </a:spcAft>
                        <a:buClr>
                          <a:srgbClr val="000000"/>
                        </a:buClr>
                        <a:buSzPts val="1400"/>
                        <a:buFont typeface="Arial"/>
                        <a:buNone/>
                      </a:pPr>
                      <a:r>
                        <a:rPr lang="fr-FR" b="1">
                          <a:latin typeface="Times New Roman"/>
                          <a:ea typeface="Times New Roman"/>
                          <a:cs typeface="Times New Roman"/>
                          <a:sym typeface="Times New Roman"/>
                        </a:rPr>
                        <a:t>Covid-19</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fr-FR" b="1">
                          <a:latin typeface="Times New Roman"/>
                          <a:ea typeface="Times New Roman"/>
                          <a:cs typeface="Times New Roman"/>
                          <a:sym typeface="Times New Roman"/>
                        </a:rPr>
                        <a:t>Normal</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fr-FR" b="1">
                          <a:latin typeface="Times New Roman"/>
                          <a:ea typeface="Times New Roman"/>
                          <a:cs typeface="Times New Roman"/>
                          <a:sym typeface="Times New Roman"/>
                        </a:rPr>
                        <a:t>Viral Pneumonia</a:t>
                      </a:r>
                      <a:endParaRPr sz="1400" b="1" i="0" u="none" strike="noStrike" cap="none">
                        <a:solidFill>
                          <a:srgbClr val="00000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400"/>
                        <a:buFont typeface="Arial"/>
                        <a:buNone/>
                      </a:pPr>
                      <a:r>
                        <a:rPr lang="fr-FR" dirty="0">
                          <a:latin typeface="Times New Roman"/>
                          <a:ea typeface="Times New Roman"/>
                          <a:cs typeface="Times New Roman"/>
                          <a:sym typeface="Times New Roman"/>
                        </a:rPr>
                        <a:t>1345</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fr-FR" dirty="0">
                          <a:latin typeface="Times New Roman"/>
                          <a:ea typeface="Times New Roman"/>
                          <a:cs typeface="Times New Roman"/>
                          <a:sym typeface="Times New Roman"/>
                        </a:rPr>
                        <a:t>1345</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fr-FR" dirty="0">
                          <a:latin typeface="Times New Roman"/>
                          <a:ea typeface="Times New Roman"/>
                          <a:cs typeface="Times New Roman"/>
                          <a:sym typeface="Times New Roman"/>
                        </a:rPr>
                        <a:t>1345</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cxnSp>
        <p:nvCxnSpPr>
          <p:cNvPr id="933" name="Google Shape;933;p77"/>
          <p:cNvCxnSpPr>
            <a:stCxn id="934" idx="6"/>
            <a:endCxn id="935" idx="2"/>
          </p:cNvCxnSpPr>
          <p:nvPr/>
        </p:nvCxnSpPr>
        <p:spPr>
          <a:xfrm>
            <a:off x="7085475" y="3815575"/>
            <a:ext cx="702300" cy="9360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936" name="Google Shape;936;p77"/>
          <p:cNvCxnSpPr>
            <a:stCxn id="934" idx="6"/>
            <a:endCxn id="937" idx="2"/>
          </p:cNvCxnSpPr>
          <p:nvPr/>
        </p:nvCxnSpPr>
        <p:spPr>
          <a:xfrm rot="10800000" flipH="1">
            <a:off x="7085475" y="2879575"/>
            <a:ext cx="702300" cy="936000"/>
          </a:xfrm>
          <a:prstGeom prst="bentConnector3">
            <a:avLst>
              <a:gd name="adj1" fmla="val 49995"/>
            </a:avLst>
          </a:prstGeom>
          <a:noFill/>
          <a:ln w="9525" cap="flat" cmpd="sng">
            <a:solidFill>
              <a:srgbClr val="C2C2C2"/>
            </a:solidFill>
            <a:prstDash val="solid"/>
            <a:round/>
            <a:headEnd type="none" w="sm" len="sm"/>
            <a:tailEnd type="none" w="sm" len="sm"/>
          </a:ln>
        </p:spPr>
      </p:cxnSp>
      <p:grpSp>
        <p:nvGrpSpPr>
          <p:cNvPr id="938" name="Google Shape;938;p77"/>
          <p:cNvGrpSpPr/>
          <p:nvPr/>
        </p:nvGrpSpPr>
        <p:grpSpPr>
          <a:xfrm>
            <a:off x="7787700" y="2719975"/>
            <a:ext cx="1356300" cy="319200"/>
            <a:chOff x="3650050" y="1476150"/>
            <a:chExt cx="1356300" cy="319200"/>
          </a:xfrm>
        </p:grpSpPr>
        <p:sp>
          <p:nvSpPr>
            <p:cNvPr id="939" name="Google Shape;939;p77"/>
            <p:cNvSpPr/>
            <p:nvPr/>
          </p:nvSpPr>
          <p:spPr>
            <a:xfrm>
              <a:off x="3824050"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3D3D3D"/>
                  </a:solidFill>
                  <a:latin typeface="Roboto"/>
                  <a:ea typeface="Roboto"/>
                  <a:cs typeface="Roboto"/>
                  <a:sym typeface="Roboto"/>
                </a:rPr>
                <a:t>Flipping</a:t>
              </a:r>
              <a:endParaRPr sz="1600">
                <a:solidFill>
                  <a:srgbClr val="3D3D3D"/>
                </a:solidFill>
                <a:latin typeface="Roboto"/>
                <a:ea typeface="Roboto"/>
                <a:cs typeface="Roboto"/>
                <a:sym typeface="Roboto"/>
              </a:endParaRPr>
            </a:p>
          </p:txBody>
        </p:sp>
        <p:sp>
          <p:nvSpPr>
            <p:cNvPr id="937" name="Google Shape;937;p77"/>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77"/>
          <p:cNvGrpSpPr/>
          <p:nvPr/>
        </p:nvGrpSpPr>
        <p:grpSpPr>
          <a:xfrm>
            <a:off x="4679075" y="3583375"/>
            <a:ext cx="2406400" cy="319200"/>
            <a:chOff x="552625" y="2339550"/>
            <a:chExt cx="2406400" cy="319200"/>
          </a:xfrm>
        </p:grpSpPr>
        <p:sp>
          <p:nvSpPr>
            <p:cNvPr id="941" name="Google Shape;941;p77"/>
            <p:cNvSpPr/>
            <p:nvPr/>
          </p:nvSpPr>
          <p:spPr>
            <a:xfrm>
              <a:off x="552625" y="2339550"/>
              <a:ext cx="2226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600"/>
                </a:spcBef>
                <a:spcAft>
                  <a:spcPts val="0"/>
                </a:spcAft>
                <a:buNone/>
              </a:pPr>
              <a:r>
                <a:rPr lang="fr-FR" sz="1800">
                  <a:solidFill>
                    <a:schemeClr val="dk1"/>
                  </a:solidFill>
                  <a:latin typeface="Source Sans Pro"/>
                  <a:ea typeface="Source Sans Pro"/>
                  <a:cs typeface="Source Sans Pro"/>
                  <a:sym typeface="Source Sans Pro"/>
                </a:rPr>
                <a:t>Data augmentation </a:t>
              </a:r>
              <a:endParaRPr sz="1100">
                <a:solidFill>
                  <a:srgbClr val="3D3D3D"/>
                </a:solidFill>
                <a:latin typeface="Source Sans Pro"/>
                <a:ea typeface="Source Sans Pro"/>
                <a:cs typeface="Source Sans Pro"/>
                <a:sym typeface="Source Sans Pro"/>
              </a:endParaRPr>
            </a:p>
          </p:txBody>
        </p:sp>
        <p:sp>
          <p:nvSpPr>
            <p:cNvPr id="934" name="Google Shape;934;p77"/>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77"/>
          <p:cNvGrpSpPr/>
          <p:nvPr/>
        </p:nvGrpSpPr>
        <p:grpSpPr>
          <a:xfrm>
            <a:off x="7787700" y="4591975"/>
            <a:ext cx="1356300" cy="319200"/>
            <a:chOff x="3650050" y="3348150"/>
            <a:chExt cx="1356300" cy="319200"/>
          </a:xfrm>
        </p:grpSpPr>
        <p:sp>
          <p:nvSpPr>
            <p:cNvPr id="943" name="Google Shape;943;p77"/>
            <p:cNvSpPr/>
            <p:nvPr/>
          </p:nvSpPr>
          <p:spPr>
            <a:xfrm>
              <a:off x="3824050" y="3348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3D3D3D"/>
                  </a:solidFill>
                  <a:latin typeface="Roboto"/>
                  <a:ea typeface="Roboto"/>
                  <a:cs typeface="Roboto"/>
                  <a:sym typeface="Roboto"/>
                </a:rPr>
                <a:t>Resizing</a:t>
              </a:r>
              <a:endParaRPr sz="1600">
                <a:solidFill>
                  <a:srgbClr val="3D3D3D"/>
                </a:solidFill>
                <a:latin typeface="Roboto"/>
                <a:ea typeface="Roboto"/>
                <a:cs typeface="Roboto"/>
                <a:sym typeface="Roboto"/>
              </a:endParaRPr>
            </a:p>
          </p:txBody>
        </p:sp>
        <p:sp>
          <p:nvSpPr>
            <p:cNvPr id="935" name="Google Shape;935;p77"/>
            <p:cNvSpPr/>
            <p:nvPr/>
          </p:nvSpPr>
          <p:spPr>
            <a:xfrm>
              <a:off x="3650050" y="3420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4" name="Google Shape;944;p77"/>
          <p:cNvCxnSpPr/>
          <p:nvPr/>
        </p:nvCxnSpPr>
        <p:spPr>
          <a:xfrm>
            <a:off x="7422275" y="3810550"/>
            <a:ext cx="365400" cy="5100"/>
          </a:xfrm>
          <a:prstGeom prst="straightConnector1">
            <a:avLst/>
          </a:prstGeom>
          <a:noFill/>
          <a:ln w="19050" cap="flat" cmpd="sng">
            <a:solidFill>
              <a:schemeClr val="accent4"/>
            </a:solidFill>
            <a:prstDash val="solid"/>
            <a:round/>
            <a:headEnd type="none" w="med" len="med"/>
            <a:tailEnd type="none" w="med" len="med"/>
          </a:ln>
        </p:spPr>
      </p:cxnSp>
      <p:grpSp>
        <p:nvGrpSpPr>
          <p:cNvPr id="945" name="Google Shape;945;p77"/>
          <p:cNvGrpSpPr/>
          <p:nvPr/>
        </p:nvGrpSpPr>
        <p:grpSpPr>
          <a:xfrm>
            <a:off x="7787700" y="3655975"/>
            <a:ext cx="1356300" cy="319200"/>
            <a:chOff x="3650050" y="1476150"/>
            <a:chExt cx="1356300" cy="319200"/>
          </a:xfrm>
        </p:grpSpPr>
        <p:sp>
          <p:nvSpPr>
            <p:cNvPr id="946" name="Google Shape;946;p77"/>
            <p:cNvSpPr/>
            <p:nvPr/>
          </p:nvSpPr>
          <p:spPr>
            <a:xfrm>
              <a:off x="3824050"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3D3D3D"/>
                  </a:solidFill>
                  <a:latin typeface="Roboto"/>
                  <a:ea typeface="Roboto"/>
                  <a:cs typeface="Roboto"/>
                  <a:sym typeface="Roboto"/>
                </a:rPr>
                <a:t>Zooming</a:t>
              </a:r>
              <a:endParaRPr sz="1600">
                <a:solidFill>
                  <a:srgbClr val="3D3D3D"/>
                </a:solidFill>
                <a:latin typeface="Roboto"/>
                <a:ea typeface="Roboto"/>
                <a:cs typeface="Roboto"/>
                <a:sym typeface="Roboto"/>
              </a:endParaRPr>
            </a:p>
          </p:txBody>
        </p:sp>
        <p:sp>
          <p:nvSpPr>
            <p:cNvPr id="947" name="Google Shape;947;p77"/>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8" name="Google Shape;948;p77"/>
          <p:cNvCxnSpPr/>
          <p:nvPr/>
        </p:nvCxnSpPr>
        <p:spPr>
          <a:xfrm>
            <a:off x="2186275" y="3888163"/>
            <a:ext cx="1151400" cy="940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49" name="Google Shape;949;p77"/>
          <p:cNvCxnSpPr>
            <a:stCxn id="950" idx="6"/>
            <a:endCxn id="951" idx="2"/>
          </p:cNvCxnSpPr>
          <p:nvPr/>
        </p:nvCxnSpPr>
        <p:spPr>
          <a:xfrm rot="10800000" flipH="1">
            <a:off x="2406400" y="2818363"/>
            <a:ext cx="702300" cy="1069800"/>
          </a:xfrm>
          <a:prstGeom prst="bentConnector3">
            <a:avLst>
              <a:gd name="adj1" fmla="val 49995"/>
            </a:avLst>
          </a:prstGeom>
          <a:noFill/>
          <a:ln w="9525" cap="flat" cmpd="sng">
            <a:solidFill>
              <a:srgbClr val="C2C2C2"/>
            </a:solidFill>
            <a:prstDash val="solid"/>
            <a:round/>
            <a:headEnd type="none" w="sm" len="sm"/>
            <a:tailEnd type="none" w="sm" len="sm"/>
          </a:ln>
        </p:spPr>
      </p:cxnSp>
      <p:grpSp>
        <p:nvGrpSpPr>
          <p:cNvPr id="952" name="Google Shape;952;p77"/>
          <p:cNvGrpSpPr/>
          <p:nvPr/>
        </p:nvGrpSpPr>
        <p:grpSpPr>
          <a:xfrm>
            <a:off x="3108625" y="2597288"/>
            <a:ext cx="1631400" cy="441900"/>
            <a:chOff x="3650050" y="1280875"/>
            <a:chExt cx="1631400" cy="441900"/>
          </a:xfrm>
        </p:grpSpPr>
        <p:sp>
          <p:nvSpPr>
            <p:cNvPr id="953" name="Google Shape;953;p77"/>
            <p:cNvSpPr/>
            <p:nvPr/>
          </p:nvSpPr>
          <p:spPr>
            <a:xfrm>
              <a:off x="4099150" y="1342225"/>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3D3D3D"/>
                  </a:solidFill>
                  <a:latin typeface="Source Sans Pro"/>
                  <a:ea typeface="Source Sans Pro"/>
                  <a:cs typeface="Source Sans Pro"/>
                  <a:sym typeface="Source Sans Pro"/>
                </a:rPr>
                <a:t>Training</a:t>
              </a:r>
              <a:endParaRPr sz="1600">
                <a:solidFill>
                  <a:srgbClr val="3D3D3D"/>
                </a:solidFill>
                <a:latin typeface="Source Sans Pro"/>
                <a:ea typeface="Source Sans Pro"/>
                <a:cs typeface="Source Sans Pro"/>
                <a:sym typeface="Source Sans Pro"/>
              </a:endParaRPr>
            </a:p>
          </p:txBody>
        </p:sp>
        <p:sp>
          <p:nvSpPr>
            <p:cNvPr id="951" name="Google Shape;951;p77"/>
            <p:cNvSpPr/>
            <p:nvPr/>
          </p:nvSpPr>
          <p:spPr>
            <a:xfrm>
              <a:off x="3650050" y="1280875"/>
              <a:ext cx="449100" cy="441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77"/>
          <p:cNvGrpSpPr/>
          <p:nvPr/>
        </p:nvGrpSpPr>
        <p:grpSpPr>
          <a:xfrm>
            <a:off x="0" y="3655963"/>
            <a:ext cx="2406400" cy="319200"/>
            <a:chOff x="552625" y="2339550"/>
            <a:chExt cx="2406400" cy="319200"/>
          </a:xfrm>
        </p:grpSpPr>
        <p:sp>
          <p:nvSpPr>
            <p:cNvPr id="955" name="Google Shape;955;p77"/>
            <p:cNvSpPr/>
            <p:nvPr/>
          </p:nvSpPr>
          <p:spPr>
            <a:xfrm>
              <a:off x="552625" y="2339550"/>
              <a:ext cx="2226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600"/>
                </a:spcBef>
                <a:spcAft>
                  <a:spcPts val="0"/>
                </a:spcAft>
                <a:buNone/>
              </a:pPr>
              <a:r>
                <a:rPr lang="fr-FR" sz="1800">
                  <a:solidFill>
                    <a:schemeClr val="dk1"/>
                  </a:solidFill>
                  <a:latin typeface="Source Sans Pro"/>
                  <a:ea typeface="Source Sans Pro"/>
                  <a:cs typeface="Source Sans Pro"/>
                  <a:sym typeface="Source Sans Pro"/>
                </a:rPr>
                <a:t>Splitting Data</a:t>
              </a:r>
              <a:endParaRPr sz="1100">
                <a:solidFill>
                  <a:srgbClr val="3D3D3D"/>
                </a:solidFill>
                <a:latin typeface="Source Sans Pro"/>
                <a:ea typeface="Source Sans Pro"/>
                <a:cs typeface="Source Sans Pro"/>
                <a:sym typeface="Source Sans Pro"/>
              </a:endParaRPr>
            </a:p>
          </p:txBody>
        </p:sp>
        <p:sp>
          <p:nvSpPr>
            <p:cNvPr id="950" name="Google Shape;950;p77"/>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77"/>
          <p:cNvSpPr txBox="1"/>
          <p:nvPr/>
        </p:nvSpPr>
        <p:spPr>
          <a:xfrm>
            <a:off x="2998550" y="2641238"/>
            <a:ext cx="7023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100" b="1">
                <a:latin typeface="Source Sans Pro"/>
                <a:ea typeface="Source Sans Pro"/>
                <a:cs typeface="Source Sans Pro"/>
                <a:sym typeface="Source Sans Pro"/>
              </a:rPr>
              <a:t>80%</a:t>
            </a:r>
            <a:endParaRPr sz="1100" b="1">
              <a:latin typeface="Source Sans Pro"/>
              <a:ea typeface="Source Sans Pro"/>
              <a:cs typeface="Source Sans Pro"/>
              <a:sym typeface="Source Sans Pro"/>
            </a:endParaRPr>
          </a:p>
        </p:txBody>
      </p:sp>
      <p:grpSp>
        <p:nvGrpSpPr>
          <p:cNvPr id="957" name="Google Shape;957;p77"/>
          <p:cNvGrpSpPr/>
          <p:nvPr/>
        </p:nvGrpSpPr>
        <p:grpSpPr>
          <a:xfrm>
            <a:off x="3221000" y="4603213"/>
            <a:ext cx="1631400" cy="441900"/>
            <a:chOff x="3650050" y="1280875"/>
            <a:chExt cx="1631400" cy="441900"/>
          </a:xfrm>
        </p:grpSpPr>
        <p:sp>
          <p:nvSpPr>
            <p:cNvPr id="958" name="Google Shape;958;p77"/>
            <p:cNvSpPr/>
            <p:nvPr/>
          </p:nvSpPr>
          <p:spPr>
            <a:xfrm>
              <a:off x="4099150" y="1342225"/>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3D3D3D"/>
                  </a:solidFill>
                  <a:latin typeface="Source Sans Pro"/>
                  <a:ea typeface="Source Sans Pro"/>
                  <a:cs typeface="Source Sans Pro"/>
                  <a:sym typeface="Source Sans Pro"/>
                </a:rPr>
                <a:t>Testing</a:t>
              </a:r>
              <a:endParaRPr sz="1600">
                <a:solidFill>
                  <a:srgbClr val="3D3D3D"/>
                </a:solidFill>
                <a:latin typeface="Source Sans Pro"/>
                <a:ea typeface="Source Sans Pro"/>
                <a:cs typeface="Source Sans Pro"/>
                <a:sym typeface="Source Sans Pro"/>
              </a:endParaRPr>
            </a:p>
          </p:txBody>
        </p:sp>
        <p:sp>
          <p:nvSpPr>
            <p:cNvPr id="959" name="Google Shape;959;p77"/>
            <p:cNvSpPr/>
            <p:nvPr/>
          </p:nvSpPr>
          <p:spPr>
            <a:xfrm>
              <a:off x="3650050" y="1280875"/>
              <a:ext cx="449100" cy="441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77"/>
          <p:cNvSpPr txBox="1"/>
          <p:nvPr/>
        </p:nvSpPr>
        <p:spPr>
          <a:xfrm>
            <a:off x="3110925" y="4647163"/>
            <a:ext cx="7023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100" b="1">
                <a:latin typeface="Source Sans Pro"/>
                <a:ea typeface="Source Sans Pro"/>
                <a:cs typeface="Source Sans Pro"/>
                <a:sym typeface="Source Sans Pro"/>
              </a:rPr>
              <a:t>20%</a:t>
            </a:r>
            <a:endParaRPr sz="1100" b="1">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E2FD1-FB62-4868-98B0-EA7482852BA9}"/>
              </a:ext>
            </a:extLst>
          </p:cNvPr>
          <p:cNvSpPr>
            <a:spLocks noGrp="1"/>
          </p:cNvSpPr>
          <p:nvPr>
            <p:ph type="title"/>
          </p:nvPr>
        </p:nvSpPr>
        <p:spPr/>
        <p:txBody>
          <a:bodyPr anchor="ctr"/>
          <a:lstStyle/>
          <a:p>
            <a:r>
              <a:rPr lang="fr-FR" sz="1800" dirty="0" err="1">
                <a:effectLst/>
                <a:latin typeface="Roboto Slab" panose="020B0604020202020204" charset="0"/>
                <a:ea typeface="Roboto Slab" panose="020B0604020202020204" charset="0"/>
                <a:cs typeface="Calibri" panose="020F0502020204030204" pitchFamily="34" charset="0"/>
              </a:rPr>
              <a:t>Experimental</a:t>
            </a:r>
            <a:r>
              <a:rPr lang="fr-FR" sz="1800" dirty="0">
                <a:effectLst/>
                <a:latin typeface="Roboto Slab" panose="020B0604020202020204" charset="0"/>
                <a:ea typeface="Roboto Slab" panose="020B0604020202020204" charset="0"/>
                <a:cs typeface="Calibri" panose="020F0502020204030204" pitchFamily="34" charset="0"/>
              </a:rPr>
              <a:t> Setup </a:t>
            </a:r>
            <a:endParaRPr lang="fr-FR" dirty="0">
              <a:latin typeface="Roboto Slab" panose="020B0604020202020204" charset="0"/>
              <a:ea typeface="Roboto Slab" panose="020B0604020202020204" charset="0"/>
            </a:endParaRPr>
          </a:p>
        </p:txBody>
      </p:sp>
      <p:sp>
        <p:nvSpPr>
          <p:cNvPr id="3" name="Espace réservé du texte 2">
            <a:extLst>
              <a:ext uri="{FF2B5EF4-FFF2-40B4-BE49-F238E27FC236}">
                <a16:creationId xmlns:a16="http://schemas.microsoft.com/office/drawing/2014/main" id="{88BACD5F-7D24-4746-BD00-6B71F03E26AA}"/>
              </a:ext>
            </a:extLst>
          </p:cNvPr>
          <p:cNvSpPr>
            <a:spLocks noGrp="1"/>
          </p:cNvSpPr>
          <p:nvPr>
            <p:ph type="body" idx="1"/>
          </p:nvPr>
        </p:nvSpPr>
        <p:spPr>
          <a:xfrm>
            <a:off x="810693" y="2668186"/>
            <a:ext cx="2288853" cy="884144"/>
          </a:xfrm>
        </p:spPr>
        <p:txBody>
          <a:bodyPr/>
          <a:lstStyle/>
          <a:p>
            <a:pPr rtl="0" fontAlgn="base">
              <a:spcBef>
                <a:spcPts val="600"/>
              </a:spcBef>
              <a:spcAft>
                <a:spcPts val="0"/>
              </a:spcAft>
              <a:buFont typeface="Arial" panose="020B0604020202020204" pitchFamily="34" charset="0"/>
              <a:buChar char="•"/>
            </a:pPr>
            <a:r>
              <a:rPr lang="en-US" sz="1800" b="0" i="0" u="none" strike="noStrike" dirty="0">
                <a:solidFill>
                  <a:srgbClr val="263238"/>
                </a:solidFill>
                <a:effectLst/>
                <a:latin typeface="Source Sans Pro" panose="020B0503030403020204" pitchFamily="34" charset="0"/>
              </a:rPr>
              <a:t>Adam optimizer</a:t>
            </a:r>
            <a:endParaRPr lang="en-US" sz="1800" b="0" i="0" u="none" strike="noStrike" dirty="0">
              <a:solidFill>
                <a:srgbClr val="CFD8DC"/>
              </a:solidFill>
              <a:effectLst/>
              <a:latin typeface="Source Sans Pro" panose="020B0503030403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263238"/>
                </a:solidFill>
                <a:effectLst/>
                <a:latin typeface="Source Sans Pro" panose="020B0503030403020204" pitchFamily="34" charset="0"/>
              </a:rPr>
              <a:t>30 epochs</a:t>
            </a:r>
            <a:endParaRPr lang="en-US" sz="1800" b="0" i="0" u="none" strike="noStrike" dirty="0">
              <a:solidFill>
                <a:srgbClr val="CFD8DC"/>
              </a:solidFill>
              <a:effectLst/>
              <a:latin typeface="Source Sans Pro" panose="020B0503030403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263238"/>
                </a:solidFill>
                <a:effectLst/>
                <a:latin typeface="Source Sans Pro" panose="020B0503030403020204" pitchFamily="34" charset="0"/>
              </a:rPr>
              <a:t>batch size=256</a:t>
            </a:r>
            <a:endParaRPr lang="en-US" sz="1800" b="0" i="0" u="none" strike="noStrike" dirty="0">
              <a:solidFill>
                <a:srgbClr val="CFD8DC"/>
              </a:solidFill>
              <a:effectLst/>
              <a:latin typeface="Source Sans Pro" panose="020B0503030403020204" pitchFamily="34" charset="0"/>
            </a:endParaRPr>
          </a:p>
          <a:p>
            <a:endParaRPr lang="fr-FR" dirty="0"/>
          </a:p>
        </p:txBody>
      </p:sp>
      <p:sp>
        <p:nvSpPr>
          <p:cNvPr id="6" name="Espace réservé du numéro de diapositive 5">
            <a:extLst>
              <a:ext uri="{FF2B5EF4-FFF2-40B4-BE49-F238E27FC236}">
                <a16:creationId xmlns:a16="http://schemas.microsoft.com/office/drawing/2014/main" id="{A3738DDF-35E3-4D52-A3B9-B17E9E58CC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graphicFrame>
        <p:nvGraphicFramePr>
          <p:cNvPr id="8" name="Tableau 7">
            <a:extLst>
              <a:ext uri="{FF2B5EF4-FFF2-40B4-BE49-F238E27FC236}">
                <a16:creationId xmlns:a16="http://schemas.microsoft.com/office/drawing/2014/main" id="{91E73B0B-F0EA-4B55-A287-5B526D9AEB4F}"/>
              </a:ext>
            </a:extLst>
          </p:cNvPr>
          <p:cNvGraphicFramePr>
            <a:graphicFrameLocks noGrp="1"/>
          </p:cNvGraphicFramePr>
          <p:nvPr>
            <p:extLst>
              <p:ext uri="{D42A27DB-BD31-4B8C-83A1-F6EECF244321}">
                <p14:modId xmlns:p14="http://schemas.microsoft.com/office/powerpoint/2010/main" val="760124897"/>
              </p:ext>
            </p:extLst>
          </p:nvPr>
        </p:nvGraphicFramePr>
        <p:xfrm>
          <a:off x="3848263" y="2521793"/>
          <a:ext cx="4485043" cy="2085281"/>
        </p:xfrm>
        <a:graphic>
          <a:graphicData uri="http://schemas.openxmlformats.org/drawingml/2006/table">
            <a:tbl>
              <a:tblPr/>
              <a:tblGrid>
                <a:gridCol w="1792493">
                  <a:extLst>
                    <a:ext uri="{9D8B030D-6E8A-4147-A177-3AD203B41FA5}">
                      <a16:colId xmlns:a16="http://schemas.microsoft.com/office/drawing/2014/main" val="4023786052"/>
                    </a:ext>
                  </a:extLst>
                </a:gridCol>
                <a:gridCol w="2692550">
                  <a:extLst>
                    <a:ext uri="{9D8B030D-6E8A-4147-A177-3AD203B41FA5}">
                      <a16:colId xmlns:a16="http://schemas.microsoft.com/office/drawing/2014/main" val="1568637020"/>
                    </a:ext>
                  </a:extLst>
                </a:gridCol>
              </a:tblGrid>
              <a:tr h="0">
                <a:tc>
                  <a:txBody>
                    <a:bodyPr/>
                    <a:lstStyle/>
                    <a:p>
                      <a:pPr indent="180340">
                        <a:lnSpc>
                          <a:spcPct val="115000"/>
                        </a:lnSpc>
                        <a:spcAft>
                          <a:spcPts val="800"/>
                        </a:spcAft>
                      </a:pPr>
                      <a:r>
                        <a:rPr lang="fr-FR" sz="1200" b="1">
                          <a:effectLst/>
                          <a:latin typeface="Times New Roman" panose="02020603050405020304" pitchFamily="18" charset="0"/>
                          <a:ea typeface="Times New Roman" panose="02020603050405020304" pitchFamily="18" charset="0"/>
                        </a:rPr>
                        <a:t>Machine Name</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Supermicro X11</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81135611"/>
                  </a:ext>
                </a:extLst>
              </a:tr>
              <a:tr h="0">
                <a:tc>
                  <a:txBody>
                    <a:bodyPr/>
                    <a:lstStyle/>
                    <a:p>
                      <a:pPr indent="180340">
                        <a:lnSpc>
                          <a:spcPct val="115000"/>
                        </a:lnSpc>
                        <a:spcAft>
                          <a:spcPts val="800"/>
                        </a:spcAft>
                      </a:pPr>
                      <a:r>
                        <a:rPr lang="fr-FR" sz="1200" b="1" dirty="0">
                          <a:solidFill>
                            <a:srgbClr val="000000"/>
                          </a:solidFill>
                          <a:effectLst/>
                          <a:latin typeface="Times New Roman" panose="02020603050405020304" pitchFamily="18" charset="0"/>
                          <a:ea typeface="Times New Roman" panose="02020603050405020304" pitchFamily="18" charset="0"/>
                        </a:rPr>
                        <a:t>Operating System</a:t>
                      </a:r>
                      <a:endParaRPr lang="fr-FR" sz="105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Windows 10 Professionnel 64-bit</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65365455"/>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Processor</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Intel(R) Core(TM) i7-8700</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32408954"/>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Cores</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17270206"/>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Threads</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12</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23353527"/>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RAM</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16 GB</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96300246"/>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Graphic Card</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NVIDIA GeForce RTX 2070 SUPER</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358524407"/>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VRAM</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a:effectLst/>
                          <a:latin typeface="Times New Roman" panose="02020603050405020304" pitchFamily="18" charset="0"/>
                          <a:ea typeface="Times New Roman" panose="02020603050405020304" pitchFamily="18" charset="0"/>
                        </a:rPr>
                        <a:t>8 GB</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86392021"/>
                  </a:ext>
                </a:extLst>
              </a:tr>
              <a:tr h="0">
                <a:tc>
                  <a:txBody>
                    <a:bodyPr/>
                    <a:lstStyle/>
                    <a:p>
                      <a:pPr indent="180340">
                        <a:lnSpc>
                          <a:spcPct val="115000"/>
                        </a:lnSpc>
                        <a:spcAft>
                          <a:spcPts val="800"/>
                        </a:spcAft>
                      </a:pPr>
                      <a:r>
                        <a:rPr lang="fr-FR" sz="1200" b="1">
                          <a:solidFill>
                            <a:srgbClr val="000000"/>
                          </a:solidFill>
                          <a:effectLst/>
                          <a:latin typeface="Times New Roman" panose="02020603050405020304" pitchFamily="18" charset="0"/>
                          <a:ea typeface="Times New Roman" panose="02020603050405020304" pitchFamily="18" charset="0"/>
                        </a:rPr>
                        <a:t>Disk</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indent="180340" algn="ctr">
                        <a:lnSpc>
                          <a:spcPct val="115000"/>
                        </a:lnSpc>
                        <a:spcAft>
                          <a:spcPts val="800"/>
                        </a:spcAft>
                      </a:pPr>
                      <a:r>
                        <a:rPr lang="fr-FR" sz="1200" dirty="0">
                          <a:effectLst/>
                          <a:latin typeface="Times New Roman" panose="02020603050405020304" pitchFamily="18" charset="0"/>
                          <a:ea typeface="Times New Roman" panose="02020603050405020304" pitchFamily="18" charset="0"/>
                        </a:rPr>
                        <a:t>1000 GB (HDD)</a:t>
                      </a:r>
                      <a:endParaRPr lang="fr-FR" sz="1050" dirty="0">
                        <a:effectLst/>
                        <a:latin typeface="Calibri" panose="020F0502020204030204" pitchFamily="34" charset="0"/>
                        <a:ea typeface="Calibri" panose="020F0502020204030204" pitchFamily="34" charset="0"/>
                      </a:endParaRPr>
                    </a:p>
                    <a:p>
                      <a:pPr indent="180340" algn="ctr">
                        <a:lnSpc>
                          <a:spcPct val="115000"/>
                        </a:lnSpc>
                        <a:spcAft>
                          <a:spcPts val="800"/>
                        </a:spcAft>
                      </a:pPr>
                      <a:r>
                        <a:rPr lang="fr-FR" sz="1200" dirty="0">
                          <a:effectLst/>
                          <a:latin typeface="Times New Roman" panose="02020603050405020304" pitchFamily="18" charset="0"/>
                          <a:ea typeface="Times New Roman" panose="02020603050405020304" pitchFamily="18" charset="0"/>
                        </a:rPr>
                        <a:t>256 GB (SSD)</a:t>
                      </a:r>
                      <a:endParaRPr lang="fr-FR" sz="105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368209558"/>
                  </a:ext>
                </a:extLst>
              </a:tr>
            </a:tbl>
          </a:graphicData>
        </a:graphic>
      </p:graphicFrame>
      <p:pic>
        <p:nvPicPr>
          <p:cNvPr id="1026" name="Picture 2" descr="Afficher l’image source">
            <a:extLst>
              <a:ext uri="{FF2B5EF4-FFF2-40B4-BE49-F238E27FC236}">
                <a16:creationId xmlns:a16="http://schemas.microsoft.com/office/drawing/2014/main" id="{5AE119E5-0FBB-47FD-9613-D5FA9A35E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786" y="1010720"/>
            <a:ext cx="1131618" cy="11316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ficher l’image source">
            <a:extLst>
              <a:ext uri="{FF2B5EF4-FFF2-40B4-BE49-F238E27FC236}">
                <a16:creationId xmlns:a16="http://schemas.microsoft.com/office/drawing/2014/main" id="{47E38C67-178B-4E10-96D8-FD86822A6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936" y="890240"/>
            <a:ext cx="1958781" cy="12520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fficher l’image source">
            <a:extLst>
              <a:ext uri="{FF2B5EF4-FFF2-40B4-BE49-F238E27FC236}">
                <a16:creationId xmlns:a16="http://schemas.microsoft.com/office/drawing/2014/main" id="{56EB65BF-5359-4E82-B777-6060F8DDA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263" y="1136275"/>
            <a:ext cx="806797" cy="8067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fficher l’image source">
            <a:extLst>
              <a:ext uri="{FF2B5EF4-FFF2-40B4-BE49-F238E27FC236}">
                <a16:creationId xmlns:a16="http://schemas.microsoft.com/office/drawing/2014/main" id="{0E3493D9-5D39-471F-90A0-5EBDE4BE19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55" y="1136275"/>
            <a:ext cx="1775076" cy="8067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fficher l’image source">
            <a:extLst>
              <a:ext uri="{FF2B5EF4-FFF2-40B4-BE49-F238E27FC236}">
                <a16:creationId xmlns:a16="http://schemas.microsoft.com/office/drawing/2014/main" id="{68DC68D7-6CED-44C6-86D2-C417BD172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792" y="1202890"/>
            <a:ext cx="2203466" cy="70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34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98E08-F49C-47A5-A3F2-DFD93E6A04D4}"/>
              </a:ext>
            </a:extLst>
          </p:cNvPr>
          <p:cNvSpPr>
            <a:spLocks noGrp="1"/>
          </p:cNvSpPr>
          <p:nvPr>
            <p:ph type="title"/>
          </p:nvPr>
        </p:nvSpPr>
        <p:spPr>
          <a:xfrm>
            <a:off x="0" y="-21266"/>
            <a:ext cx="7571700" cy="531628"/>
          </a:xfrm>
        </p:spPr>
        <p:txBody>
          <a:bodyPr/>
          <a:lstStyle/>
          <a:p>
            <a:r>
              <a:rPr lang="fr-FR" dirty="0" err="1"/>
              <a:t>Metrics</a:t>
            </a:r>
            <a:endParaRPr lang="fr-FR" dirty="0"/>
          </a:p>
        </p:txBody>
      </p:sp>
      <p:sp>
        <p:nvSpPr>
          <p:cNvPr id="6" name="Espace réservé du numéro de diapositive 5">
            <a:extLst>
              <a:ext uri="{FF2B5EF4-FFF2-40B4-BE49-F238E27FC236}">
                <a16:creationId xmlns:a16="http://schemas.microsoft.com/office/drawing/2014/main" id="{DF10F8F8-30A2-4F89-BDDC-C60AC6B484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pic>
        <p:nvPicPr>
          <p:cNvPr id="8" name="Image 7">
            <a:extLst>
              <a:ext uri="{FF2B5EF4-FFF2-40B4-BE49-F238E27FC236}">
                <a16:creationId xmlns:a16="http://schemas.microsoft.com/office/drawing/2014/main" id="{FAE966EB-2DA8-4E04-8613-A27369EBC9C4}"/>
              </a:ext>
            </a:extLst>
          </p:cNvPr>
          <p:cNvPicPr>
            <a:picLocks noChangeAspect="1"/>
          </p:cNvPicPr>
          <p:nvPr/>
        </p:nvPicPr>
        <p:blipFill rotWithShape="1">
          <a:blip r:embed="rId2"/>
          <a:srcRect l="8907" t="18662" r="9519" b="27966"/>
          <a:stretch/>
        </p:blipFill>
        <p:spPr>
          <a:xfrm>
            <a:off x="3157869" y="460744"/>
            <a:ext cx="2828261" cy="599872"/>
          </a:xfrm>
          <a:prstGeom prst="rect">
            <a:avLst/>
          </a:prstGeom>
        </p:spPr>
      </p:pic>
      <p:pic>
        <p:nvPicPr>
          <p:cNvPr id="10" name="Image 9">
            <a:extLst>
              <a:ext uri="{FF2B5EF4-FFF2-40B4-BE49-F238E27FC236}">
                <a16:creationId xmlns:a16="http://schemas.microsoft.com/office/drawing/2014/main" id="{5420FEE3-FF1F-4EF8-940D-66BE36A22007}"/>
              </a:ext>
            </a:extLst>
          </p:cNvPr>
          <p:cNvPicPr>
            <a:picLocks noChangeAspect="1"/>
          </p:cNvPicPr>
          <p:nvPr/>
        </p:nvPicPr>
        <p:blipFill rotWithShape="1">
          <a:blip r:embed="rId3"/>
          <a:srcRect r="20408" b="25907"/>
          <a:stretch/>
        </p:blipFill>
        <p:spPr>
          <a:xfrm>
            <a:off x="3492017" y="1454245"/>
            <a:ext cx="1857375" cy="599873"/>
          </a:xfrm>
          <a:prstGeom prst="rect">
            <a:avLst/>
          </a:prstGeom>
        </p:spPr>
      </p:pic>
      <p:pic>
        <p:nvPicPr>
          <p:cNvPr id="12" name="Image 11">
            <a:extLst>
              <a:ext uri="{FF2B5EF4-FFF2-40B4-BE49-F238E27FC236}">
                <a16:creationId xmlns:a16="http://schemas.microsoft.com/office/drawing/2014/main" id="{E522E18B-7221-4414-B1C0-E5D5B6477F76}"/>
              </a:ext>
            </a:extLst>
          </p:cNvPr>
          <p:cNvPicPr>
            <a:picLocks noChangeAspect="1"/>
          </p:cNvPicPr>
          <p:nvPr/>
        </p:nvPicPr>
        <p:blipFill rotWithShape="1">
          <a:blip r:embed="rId4"/>
          <a:srcRect t="17456" b="16941"/>
          <a:stretch/>
        </p:blipFill>
        <p:spPr>
          <a:xfrm>
            <a:off x="3653941" y="2447747"/>
            <a:ext cx="1857375" cy="599872"/>
          </a:xfrm>
          <a:prstGeom prst="rect">
            <a:avLst/>
          </a:prstGeom>
        </p:spPr>
      </p:pic>
      <p:pic>
        <p:nvPicPr>
          <p:cNvPr id="14" name="Image 13">
            <a:extLst>
              <a:ext uri="{FF2B5EF4-FFF2-40B4-BE49-F238E27FC236}">
                <a16:creationId xmlns:a16="http://schemas.microsoft.com/office/drawing/2014/main" id="{6053F76C-A3A5-403E-BCE6-FA164330DAE4}"/>
              </a:ext>
            </a:extLst>
          </p:cNvPr>
          <p:cNvPicPr>
            <a:picLocks noChangeAspect="1"/>
          </p:cNvPicPr>
          <p:nvPr/>
        </p:nvPicPr>
        <p:blipFill rotWithShape="1">
          <a:blip r:embed="rId5"/>
          <a:srcRect l="11978" t="17177" r="7424" b="11256"/>
          <a:stretch/>
        </p:blipFill>
        <p:spPr>
          <a:xfrm>
            <a:off x="3692986" y="3441248"/>
            <a:ext cx="1758025" cy="599872"/>
          </a:xfrm>
          <a:prstGeom prst="rect">
            <a:avLst/>
          </a:prstGeom>
        </p:spPr>
      </p:pic>
      <p:pic>
        <p:nvPicPr>
          <p:cNvPr id="16" name="Image 15">
            <a:extLst>
              <a:ext uri="{FF2B5EF4-FFF2-40B4-BE49-F238E27FC236}">
                <a16:creationId xmlns:a16="http://schemas.microsoft.com/office/drawing/2014/main" id="{4FF4F7B1-9DB9-4D66-B805-330A46D30E3B}"/>
              </a:ext>
            </a:extLst>
          </p:cNvPr>
          <p:cNvPicPr>
            <a:picLocks noChangeAspect="1"/>
          </p:cNvPicPr>
          <p:nvPr/>
        </p:nvPicPr>
        <p:blipFill>
          <a:blip r:embed="rId6"/>
          <a:stretch>
            <a:fillRect/>
          </a:stretch>
        </p:blipFill>
        <p:spPr>
          <a:xfrm>
            <a:off x="2590798" y="4434749"/>
            <a:ext cx="3962400" cy="609600"/>
          </a:xfrm>
          <a:prstGeom prst="rect">
            <a:avLst/>
          </a:prstGeom>
        </p:spPr>
      </p:pic>
      <p:sp>
        <p:nvSpPr>
          <p:cNvPr id="17" name="Titre 1">
            <a:extLst>
              <a:ext uri="{FF2B5EF4-FFF2-40B4-BE49-F238E27FC236}">
                <a16:creationId xmlns:a16="http://schemas.microsoft.com/office/drawing/2014/main" id="{D4A9B68C-3D8F-4B73-AB64-E086320BDC69}"/>
              </a:ext>
            </a:extLst>
          </p:cNvPr>
          <p:cNvSpPr txBox="1">
            <a:spLocks/>
          </p:cNvSpPr>
          <p:nvPr/>
        </p:nvSpPr>
        <p:spPr>
          <a:xfrm>
            <a:off x="-7807" y="460744"/>
            <a:ext cx="3165676" cy="4682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285750" indent="-285750">
              <a:buFont typeface="Arial" panose="020B0604020202020204" pitchFamily="34" charset="0"/>
              <a:buChar char="•"/>
            </a:pPr>
            <a:r>
              <a:rPr lang="fr-FR" sz="1400" dirty="0" err="1">
                <a:solidFill>
                  <a:schemeClr val="tx1"/>
                </a:solidFill>
              </a:rPr>
              <a:t>Accuracy</a:t>
            </a:r>
            <a:r>
              <a:rPr lang="fr-FR" sz="1400" dirty="0">
                <a:solidFill>
                  <a:schemeClr val="tx1"/>
                </a:solidFill>
              </a:rPr>
              <a:t>:</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pPr marL="285750" indent="-285750">
              <a:buFont typeface="Arial" panose="020B0604020202020204" pitchFamily="34" charset="0"/>
              <a:buChar char="•"/>
            </a:pPr>
            <a:r>
              <a:rPr lang="fr-FR" sz="1400" dirty="0" err="1">
                <a:solidFill>
                  <a:schemeClr val="tx1"/>
                </a:solidFill>
              </a:rPr>
              <a:t>Precision</a:t>
            </a:r>
            <a:r>
              <a:rPr lang="fr-FR" sz="1400" dirty="0">
                <a:solidFill>
                  <a:schemeClr val="tx1"/>
                </a:solidFill>
              </a:rPr>
              <a:t>:</a:t>
            </a: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r>
              <a:rPr lang="fr-FR" sz="1400" dirty="0" err="1">
                <a:solidFill>
                  <a:schemeClr val="tx1"/>
                </a:solidFill>
              </a:rPr>
              <a:t>Recall</a:t>
            </a:r>
            <a:r>
              <a:rPr lang="fr-FR" sz="1400" dirty="0">
                <a:solidFill>
                  <a:schemeClr val="tx1"/>
                </a:solidFill>
              </a:rPr>
              <a:t>:</a:t>
            </a: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r>
              <a:rPr lang="fr-FR" sz="1400" dirty="0" err="1">
                <a:solidFill>
                  <a:schemeClr val="tx1"/>
                </a:solidFill>
              </a:rPr>
              <a:t>Specificity</a:t>
            </a:r>
            <a:r>
              <a:rPr lang="fr-FR" sz="1400" dirty="0">
                <a:solidFill>
                  <a:schemeClr val="tx1"/>
                </a:solidFill>
              </a:rPr>
              <a:t>:</a:t>
            </a: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endParaRPr lang="fr-FR" sz="1400" dirty="0">
              <a:solidFill>
                <a:schemeClr val="tx1"/>
              </a:solidFill>
            </a:endParaRPr>
          </a:p>
          <a:p>
            <a:pPr marL="285750" indent="-285750">
              <a:buFont typeface="Arial" panose="020B0604020202020204" pitchFamily="34" charset="0"/>
              <a:buChar char="•"/>
            </a:pPr>
            <a:r>
              <a:rPr lang="fr-FR" sz="1400" dirty="0">
                <a:solidFill>
                  <a:schemeClr val="tx1"/>
                </a:solidFill>
              </a:rPr>
              <a:t>F1-Score:</a:t>
            </a:r>
          </a:p>
          <a:p>
            <a:pPr marL="285750" indent="-285750">
              <a:buFont typeface="Arial" panose="020B0604020202020204" pitchFamily="34" charset="0"/>
              <a:buChar char="•"/>
            </a:pPr>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13284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78"/>
          <p:cNvSpPr txBox="1">
            <a:spLocks noGrp="1"/>
          </p:cNvSpPr>
          <p:nvPr>
            <p:ph type="title"/>
          </p:nvPr>
        </p:nvSpPr>
        <p:spPr>
          <a:xfrm>
            <a:off x="115675" y="879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err="1"/>
              <a:t>Results</a:t>
            </a:r>
            <a:endParaRPr dirty="0"/>
          </a:p>
        </p:txBody>
      </p:sp>
      <p:sp>
        <p:nvSpPr>
          <p:cNvPr id="966" name="Google Shape;966;p7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FR"/>
              <a:t>14</a:t>
            </a:fld>
            <a:endParaRPr/>
          </a:p>
        </p:txBody>
      </p:sp>
      <p:graphicFrame>
        <p:nvGraphicFramePr>
          <p:cNvPr id="8" name="Tableau 7">
            <a:extLst>
              <a:ext uri="{FF2B5EF4-FFF2-40B4-BE49-F238E27FC236}">
                <a16:creationId xmlns:a16="http://schemas.microsoft.com/office/drawing/2014/main" id="{1529E901-FB31-4808-AFE3-83F095E98FF4}"/>
              </a:ext>
            </a:extLst>
          </p:cNvPr>
          <p:cNvGraphicFramePr>
            <a:graphicFrameLocks noGrp="1"/>
          </p:cNvGraphicFramePr>
          <p:nvPr>
            <p:extLst>
              <p:ext uri="{D42A27DB-BD31-4B8C-83A1-F6EECF244321}">
                <p14:modId xmlns:p14="http://schemas.microsoft.com/office/powerpoint/2010/main" val="963661685"/>
              </p:ext>
            </p:extLst>
          </p:nvPr>
        </p:nvGraphicFramePr>
        <p:xfrm>
          <a:off x="968187" y="1309824"/>
          <a:ext cx="7207625" cy="2523852"/>
        </p:xfrm>
        <a:graphic>
          <a:graphicData uri="http://schemas.openxmlformats.org/drawingml/2006/table">
            <a:tbl>
              <a:tblPr/>
              <a:tblGrid>
                <a:gridCol w="1670656">
                  <a:extLst>
                    <a:ext uri="{9D8B030D-6E8A-4147-A177-3AD203B41FA5}">
                      <a16:colId xmlns:a16="http://schemas.microsoft.com/office/drawing/2014/main" val="2884325668"/>
                    </a:ext>
                  </a:extLst>
                </a:gridCol>
                <a:gridCol w="925423">
                  <a:extLst>
                    <a:ext uri="{9D8B030D-6E8A-4147-A177-3AD203B41FA5}">
                      <a16:colId xmlns:a16="http://schemas.microsoft.com/office/drawing/2014/main" val="3477328583"/>
                    </a:ext>
                  </a:extLst>
                </a:gridCol>
                <a:gridCol w="916524">
                  <a:extLst>
                    <a:ext uri="{9D8B030D-6E8A-4147-A177-3AD203B41FA5}">
                      <a16:colId xmlns:a16="http://schemas.microsoft.com/office/drawing/2014/main" val="2044268889"/>
                    </a:ext>
                  </a:extLst>
                </a:gridCol>
                <a:gridCol w="916524">
                  <a:extLst>
                    <a:ext uri="{9D8B030D-6E8A-4147-A177-3AD203B41FA5}">
                      <a16:colId xmlns:a16="http://schemas.microsoft.com/office/drawing/2014/main" val="1253939943"/>
                    </a:ext>
                  </a:extLst>
                </a:gridCol>
                <a:gridCol w="926166">
                  <a:extLst>
                    <a:ext uri="{9D8B030D-6E8A-4147-A177-3AD203B41FA5}">
                      <a16:colId xmlns:a16="http://schemas.microsoft.com/office/drawing/2014/main" val="3233454892"/>
                    </a:ext>
                  </a:extLst>
                </a:gridCol>
                <a:gridCol w="926166">
                  <a:extLst>
                    <a:ext uri="{9D8B030D-6E8A-4147-A177-3AD203B41FA5}">
                      <a16:colId xmlns:a16="http://schemas.microsoft.com/office/drawing/2014/main" val="1231778214"/>
                    </a:ext>
                  </a:extLst>
                </a:gridCol>
                <a:gridCol w="926166">
                  <a:extLst>
                    <a:ext uri="{9D8B030D-6E8A-4147-A177-3AD203B41FA5}">
                      <a16:colId xmlns:a16="http://schemas.microsoft.com/office/drawing/2014/main" val="515119757"/>
                    </a:ext>
                  </a:extLst>
                </a:gridCol>
              </a:tblGrid>
              <a:tr h="362609">
                <a:tc rowSpan="2">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Classification Model</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gridSpan="6">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Performance Metrics</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60020860"/>
                  </a:ext>
                </a:extLst>
              </a:tr>
              <a:tr h="553843">
                <a:tc vMerge="1">
                  <a:txBody>
                    <a:bodyPr/>
                    <a:lstStyle/>
                    <a:p>
                      <a:endParaRPr lang="fr-FR"/>
                    </a:p>
                  </a:txBody>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Accuracy  (%)</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Precision (%)</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Recall (%)</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F1-Score (%)</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150">
                          <a:solidFill>
                            <a:srgbClr val="0E101A"/>
                          </a:solidFill>
                          <a:effectLst/>
                          <a:latin typeface="Times New Roman" panose="02020603050405020304" pitchFamily="18" charset="0"/>
                          <a:ea typeface="Times New Roman" panose="02020603050405020304" pitchFamily="18" charset="0"/>
                        </a:rPr>
                        <a:t>Specificity </a:t>
                      </a:r>
                      <a:r>
                        <a:rPr lang="fr-FR" sz="1200">
                          <a:solidFill>
                            <a:srgbClr val="0E101A"/>
                          </a:solidFill>
                          <a:effectLst/>
                          <a:latin typeface="Times New Roman" panose="02020603050405020304" pitchFamily="18" charset="0"/>
                          <a:ea typeface="Times New Roman" panose="02020603050405020304" pitchFamily="18" charset="0"/>
                        </a:rPr>
                        <a:t>(%)</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Training Time (s)</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extLst>
                  <a:ext uri="{0D108BD9-81ED-4DB2-BD59-A6C34878D82A}">
                    <a16:rowId xmlns:a16="http://schemas.microsoft.com/office/drawing/2014/main" val="1221850391"/>
                  </a:ext>
                </a:extLst>
              </a:tr>
              <a:tr h="267900">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MobileNet</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b="1" dirty="0">
                          <a:solidFill>
                            <a:srgbClr val="0E101A"/>
                          </a:solidFill>
                          <a:effectLst/>
                          <a:latin typeface="Times New Roman" panose="02020603050405020304" pitchFamily="18" charset="0"/>
                          <a:ea typeface="Times New Roman" panose="02020603050405020304" pitchFamily="18" charset="0"/>
                        </a:rPr>
                        <a:t>96.05%</a:t>
                      </a:r>
                      <a:endParaRPr lang="fr-FR" sz="105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96%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96%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96%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98.02%</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120.83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25065804"/>
                  </a:ext>
                </a:extLst>
              </a:tr>
              <a:tr h="267900">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InceptionV3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89.34%</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94.67%</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131.87</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844751621"/>
                  </a:ext>
                </a:extLst>
              </a:tr>
              <a:tr h="267900">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ResNet50</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95.04%</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97.52%</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126.98</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19409571"/>
                  </a:ext>
                </a:extLst>
              </a:tr>
              <a:tr h="267900">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EfficientNetB0</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94.92%</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97.46%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125.33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43761636"/>
                  </a:ext>
                </a:extLst>
              </a:tr>
              <a:tr h="267900">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InceptionResNetV2</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89.59%</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90,33%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89.67%</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89.67%</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94.78%</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142.89</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26705310"/>
                  </a:ext>
                </a:extLst>
              </a:tr>
              <a:tr h="267900">
                <a:tc>
                  <a:txBody>
                    <a:bodyPr/>
                    <a:lstStyle/>
                    <a:p>
                      <a:pPr indent="180340" algn="ctr">
                        <a:lnSpc>
                          <a:spcPct val="115000"/>
                        </a:lnSpc>
                        <a:spcAft>
                          <a:spcPts val="800"/>
                        </a:spcAft>
                      </a:pPr>
                      <a:r>
                        <a:rPr lang="fr-FR" sz="1200" b="1">
                          <a:solidFill>
                            <a:srgbClr val="0E101A"/>
                          </a:solidFill>
                          <a:effectLst/>
                          <a:latin typeface="Times New Roman" panose="02020603050405020304" pitchFamily="18" charset="0"/>
                          <a:ea typeface="Times New Roman" panose="02020603050405020304" pitchFamily="18" charset="0"/>
                        </a:rPr>
                        <a:t>VGG16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95.29%</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95.33%</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95.66%</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a:solidFill>
                            <a:srgbClr val="0E101A"/>
                          </a:solidFill>
                          <a:effectLst/>
                          <a:latin typeface="Times New Roman" panose="02020603050405020304" pitchFamily="18" charset="0"/>
                          <a:ea typeface="Times New Roman" panose="02020603050405020304" pitchFamily="18" charset="0"/>
                        </a:rPr>
                        <a:t>97.64%</a:t>
                      </a:r>
                      <a:endParaRPr lang="fr-FR" sz="105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indent="180340" algn="ctr">
                        <a:lnSpc>
                          <a:spcPct val="115000"/>
                        </a:lnSpc>
                        <a:spcAft>
                          <a:spcPts val="800"/>
                        </a:spcAft>
                      </a:pPr>
                      <a:r>
                        <a:rPr lang="fr-FR" sz="1200" dirty="0">
                          <a:solidFill>
                            <a:srgbClr val="0E101A"/>
                          </a:solidFill>
                          <a:effectLst/>
                          <a:latin typeface="Times New Roman" panose="02020603050405020304" pitchFamily="18" charset="0"/>
                          <a:ea typeface="Times New Roman" panose="02020603050405020304" pitchFamily="18" charset="0"/>
                        </a:rPr>
                        <a:t>124.64</a:t>
                      </a:r>
                      <a:endParaRPr lang="fr-FR" sz="105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5955836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79"/>
          <p:cNvSpPr txBox="1">
            <a:spLocks noGrp="1"/>
          </p:cNvSpPr>
          <p:nvPr>
            <p:ph type="title"/>
          </p:nvPr>
        </p:nvSpPr>
        <p:spPr>
          <a:xfrm>
            <a:off x="115675" y="87970"/>
            <a:ext cx="7571700" cy="70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Results</a:t>
            </a:r>
            <a:endParaRPr dirty="0"/>
          </a:p>
        </p:txBody>
      </p:sp>
      <p:sp>
        <p:nvSpPr>
          <p:cNvPr id="973" name="Google Shape;973;p79"/>
          <p:cNvSpPr txBox="1">
            <a:spLocks noGrp="1"/>
          </p:cNvSpPr>
          <p:nvPr>
            <p:ph type="body" idx="1"/>
          </p:nvPr>
        </p:nvSpPr>
        <p:spPr>
          <a:xfrm>
            <a:off x="786150" y="1200150"/>
            <a:ext cx="77397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974" name="Google Shape;974;p7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15</a:t>
            </a:fld>
            <a:endParaRPr/>
          </a:p>
        </p:txBody>
      </p:sp>
      <p:pic>
        <p:nvPicPr>
          <p:cNvPr id="7" name="image16.png">
            <a:extLst>
              <a:ext uri="{FF2B5EF4-FFF2-40B4-BE49-F238E27FC236}">
                <a16:creationId xmlns:a16="http://schemas.microsoft.com/office/drawing/2014/main" id="{8EAAD5D5-6B4D-494A-8403-9ECB587C5A25}"/>
              </a:ext>
            </a:extLst>
          </p:cNvPr>
          <p:cNvPicPr/>
          <p:nvPr/>
        </p:nvPicPr>
        <p:blipFill>
          <a:blip r:embed="rId3"/>
          <a:srcRect l="1328"/>
          <a:stretch>
            <a:fillRect/>
          </a:stretch>
        </p:blipFill>
        <p:spPr>
          <a:xfrm>
            <a:off x="184193" y="621129"/>
            <a:ext cx="4320000" cy="2520000"/>
          </a:xfrm>
          <a:prstGeom prst="rect">
            <a:avLst/>
          </a:prstGeom>
          <a:ln w="12700">
            <a:solidFill>
              <a:srgbClr val="000000"/>
            </a:solidFill>
            <a:prstDash val="solid"/>
          </a:ln>
        </p:spPr>
      </p:pic>
      <p:pic>
        <p:nvPicPr>
          <p:cNvPr id="8" name="image4.png">
            <a:extLst>
              <a:ext uri="{FF2B5EF4-FFF2-40B4-BE49-F238E27FC236}">
                <a16:creationId xmlns:a16="http://schemas.microsoft.com/office/drawing/2014/main" id="{39E9FA0E-95E4-4981-A049-444907739CA4}"/>
              </a:ext>
            </a:extLst>
          </p:cNvPr>
          <p:cNvPicPr/>
          <p:nvPr/>
        </p:nvPicPr>
        <p:blipFill>
          <a:blip r:embed="rId4"/>
          <a:srcRect/>
          <a:stretch>
            <a:fillRect/>
          </a:stretch>
        </p:blipFill>
        <p:spPr>
          <a:xfrm>
            <a:off x="4656000" y="2229851"/>
            <a:ext cx="4320000" cy="2520000"/>
          </a:xfrm>
          <a:prstGeom prst="rect">
            <a:avLst/>
          </a:prstGeom>
          <a:ln w="12700">
            <a:solidFill>
              <a:srgbClr val="000000"/>
            </a:solidFill>
            <a:prstDash val="soli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80"/>
          <p:cNvSpPr txBox="1">
            <a:spLocks noGrp="1"/>
          </p:cNvSpPr>
          <p:nvPr>
            <p:ph type="title"/>
          </p:nvPr>
        </p:nvSpPr>
        <p:spPr>
          <a:xfrm>
            <a:off x="62350" y="-119902"/>
            <a:ext cx="7571700" cy="4926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fr-FR"/>
              <a:t>Results</a:t>
            </a:r>
            <a:endParaRPr/>
          </a:p>
        </p:txBody>
      </p:sp>
      <p:sp>
        <p:nvSpPr>
          <p:cNvPr id="982" name="Google Shape;982;p8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FR"/>
              <a:t>16</a:t>
            </a:fld>
            <a:endParaRPr/>
          </a:p>
        </p:txBody>
      </p:sp>
      <p:sp>
        <p:nvSpPr>
          <p:cNvPr id="989" name="Google Shape;989;p80"/>
          <p:cNvSpPr txBox="1"/>
          <p:nvPr/>
        </p:nvSpPr>
        <p:spPr>
          <a:xfrm rot="-5400000">
            <a:off x="-745550" y="1258950"/>
            <a:ext cx="234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MobileNet</a:t>
            </a:r>
            <a:endParaRPr>
              <a:latin typeface="Source Sans Pro"/>
              <a:ea typeface="Source Sans Pro"/>
              <a:cs typeface="Source Sans Pro"/>
              <a:sym typeface="Source Sans Pro"/>
            </a:endParaRPr>
          </a:p>
        </p:txBody>
      </p:sp>
      <p:sp>
        <p:nvSpPr>
          <p:cNvPr id="990" name="Google Shape;990;p80"/>
          <p:cNvSpPr txBox="1"/>
          <p:nvPr/>
        </p:nvSpPr>
        <p:spPr>
          <a:xfrm rot="-5400000">
            <a:off x="2313000" y="1258938"/>
            <a:ext cx="234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InceptionV3</a:t>
            </a:r>
            <a:endParaRPr>
              <a:latin typeface="Source Sans Pro"/>
              <a:ea typeface="Source Sans Pro"/>
              <a:cs typeface="Source Sans Pro"/>
              <a:sym typeface="Source Sans Pro"/>
            </a:endParaRPr>
          </a:p>
        </p:txBody>
      </p:sp>
      <p:sp>
        <p:nvSpPr>
          <p:cNvPr id="991" name="Google Shape;991;p80"/>
          <p:cNvSpPr txBox="1"/>
          <p:nvPr/>
        </p:nvSpPr>
        <p:spPr>
          <a:xfrm rot="-5400000">
            <a:off x="5321525" y="1258938"/>
            <a:ext cx="234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ResNet50</a:t>
            </a:r>
            <a:endParaRPr>
              <a:latin typeface="Source Sans Pro"/>
              <a:ea typeface="Source Sans Pro"/>
              <a:cs typeface="Source Sans Pro"/>
              <a:sym typeface="Source Sans Pro"/>
            </a:endParaRPr>
          </a:p>
        </p:txBody>
      </p:sp>
      <p:sp>
        <p:nvSpPr>
          <p:cNvPr id="992" name="Google Shape;992;p80"/>
          <p:cNvSpPr txBox="1"/>
          <p:nvPr/>
        </p:nvSpPr>
        <p:spPr>
          <a:xfrm rot="-5400000">
            <a:off x="-745550" y="3691613"/>
            <a:ext cx="234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EfficientNetB0</a:t>
            </a:r>
            <a:endParaRPr>
              <a:latin typeface="Source Sans Pro"/>
              <a:ea typeface="Source Sans Pro"/>
              <a:cs typeface="Source Sans Pro"/>
              <a:sym typeface="Source Sans Pro"/>
            </a:endParaRPr>
          </a:p>
        </p:txBody>
      </p:sp>
      <p:sp>
        <p:nvSpPr>
          <p:cNvPr id="993" name="Google Shape;993;p80"/>
          <p:cNvSpPr txBox="1"/>
          <p:nvPr/>
        </p:nvSpPr>
        <p:spPr>
          <a:xfrm rot="-5400000">
            <a:off x="2313000" y="3691600"/>
            <a:ext cx="234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InceptionResNetV2</a:t>
            </a:r>
            <a:endParaRPr>
              <a:latin typeface="Source Sans Pro"/>
              <a:ea typeface="Source Sans Pro"/>
              <a:cs typeface="Source Sans Pro"/>
              <a:sym typeface="Source Sans Pro"/>
            </a:endParaRPr>
          </a:p>
        </p:txBody>
      </p:sp>
      <p:sp>
        <p:nvSpPr>
          <p:cNvPr id="994" name="Google Shape;994;p80"/>
          <p:cNvSpPr txBox="1"/>
          <p:nvPr/>
        </p:nvSpPr>
        <p:spPr>
          <a:xfrm rot="-5400000">
            <a:off x="5321525" y="3691588"/>
            <a:ext cx="234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VGG16</a:t>
            </a:r>
            <a:endParaRPr>
              <a:latin typeface="Source Sans Pro"/>
              <a:ea typeface="Source Sans Pro"/>
              <a:cs typeface="Source Sans Pro"/>
              <a:sym typeface="Source Sans Pro"/>
            </a:endParaRPr>
          </a:p>
        </p:txBody>
      </p:sp>
      <p:pic>
        <p:nvPicPr>
          <p:cNvPr id="17" name="Shape 13">
            <a:extLst>
              <a:ext uri="{FF2B5EF4-FFF2-40B4-BE49-F238E27FC236}">
                <a16:creationId xmlns:a16="http://schemas.microsoft.com/office/drawing/2014/main" id="{568A4CDA-AF53-40C5-B83A-EE2755A8956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30" y="294977"/>
            <a:ext cx="2548800" cy="2321120"/>
          </a:xfrm>
          <a:prstGeom prst="rect">
            <a:avLst/>
          </a:prstGeom>
          <a:noFill/>
          <a:ln w="12700" cap="flat" cmpd="sng">
            <a:solidFill>
              <a:srgbClr val="000000"/>
            </a:solidFill>
            <a:prstDash val="solid"/>
            <a:miter lim="8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20" name="Shape 2">
            <a:extLst>
              <a:ext uri="{FF2B5EF4-FFF2-40B4-BE49-F238E27FC236}">
                <a16:creationId xmlns:a16="http://schemas.microsoft.com/office/drawing/2014/main" id="{53C3B795-1E5D-49EF-926D-5C741A3E98B6}"/>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914" y="343350"/>
            <a:ext cx="2548236" cy="2322000"/>
          </a:xfrm>
          <a:prstGeom prst="rect">
            <a:avLst/>
          </a:prstGeom>
          <a:noFill/>
          <a:ln w="12700" cap="flat" cmpd="sng">
            <a:solidFill>
              <a:srgbClr val="000000"/>
            </a:solidFill>
            <a:prstDash val="solid"/>
            <a:miter lim="8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23" name="Shape 15">
            <a:extLst>
              <a:ext uri="{FF2B5EF4-FFF2-40B4-BE49-F238E27FC236}">
                <a16:creationId xmlns:a16="http://schemas.microsoft.com/office/drawing/2014/main" id="{E67CD5C6-704A-457B-A6FA-98B94902F628}"/>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6364" y="288288"/>
            <a:ext cx="2548800" cy="2322000"/>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5" name="Shape 11">
            <a:extLst>
              <a:ext uri="{FF2B5EF4-FFF2-40B4-BE49-F238E27FC236}">
                <a16:creationId xmlns:a16="http://schemas.microsoft.com/office/drawing/2014/main" id="{C4F5E491-5905-4A7E-B125-3E2B1C6D2625}"/>
              </a:ext>
            </a:extLst>
          </p:cNvPr>
          <p:cNvPicPr preferRelativeResize="0">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526231" y="2720938"/>
            <a:ext cx="2548800" cy="2322000"/>
          </a:xfrm>
          <a:prstGeom prst="rect">
            <a:avLst/>
          </a:prstGeom>
          <a:noFill/>
          <a:ln w="12700" cap="flat" cmpd="sng">
            <a:solidFill>
              <a:srgbClr val="000000"/>
            </a:solidFill>
            <a:prstDash val="solid"/>
            <a:miter lim="8000"/>
            <a:headEnd type="none" w="sm" len="sm"/>
            <a:tailEnd type="none" w="sm" len="sm"/>
          </a:ln>
          <a:extLst>
            <a:ext uri="{909E8E84-426E-40DD-AFC4-6F175D3DCCD1}">
              <a14:hiddenFill xmlns:a14="http://schemas.microsoft.com/office/drawing/2010/main">
                <a:solidFill>
                  <a:srgbClr val="FFFFFF"/>
                </a:solidFill>
              </a14:hiddenFill>
            </a:ext>
          </a:extLst>
        </p:spPr>
      </p:pic>
      <p:grpSp>
        <p:nvGrpSpPr>
          <p:cNvPr id="26" name="Group 5">
            <a:extLst>
              <a:ext uri="{FF2B5EF4-FFF2-40B4-BE49-F238E27FC236}">
                <a16:creationId xmlns:a16="http://schemas.microsoft.com/office/drawing/2014/main" id="{87AB8C9C-05DF-4155-BBA0-CE81A5529438}"/>
              </a:ext>
            </a:extLst>
          </p:cNvPr>
          <p:cNvGrpSpPr>
            <a:grpSpLocks/>
          </p:cNvGrpSpPr>
          <p:nvPr/>
        </p:nvGrpSpPr>
        <p:grpSpPr bwMode="auto">
          <a:xfrm>
            <a:off x="3362817" y="1920262"/>
            <a:ext cx="2763897" cy="3163731"/>
            <a:chOff x="156850" y="147050"/>
            <a:chExt cx="2725905" cy="3169838"/>
          </a:xfrm>
        </p:grpSpPr>
        <p:pic>
          <p:nvPicPr>
            <p:cNvPr id="27" name="Shape 6">
              <a:extLst>
                <a:ext uri="{FF2B5EF4-FFF2-40B4-BE49-F238E27FC236}">
                  <a16:creationId xmlns:a16="http://schemas.microsoft.com/office/drawing/2014/main" id="{276CDB22-AAE0-4061-9B96-E13753BE545C}"/>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990" y="990406"/>
              <a:ext cx="2513765" cy="2326482"/>
            </a:xfrm>
            <a:prstGeom prst="rect">
              <a:avLst/>
            </a:prstGeom>
            <a:noFill/>
            <a:ln w="12700" cap="flat" cmpd="sng">
              <a:solidFill>
                <a:srgbClr val="000000"/>
              </a:solidFill>
              <a:prstDash val="solid"/>
              <a:miter lim="8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8" name="Zone de texte 36">
              <a:extLst>
                <a:ext uri="{FF2B5EF4-FFF2-40B4-BE49-F238E27FC236}">
                  <a16:creationId xmlns:a16="http://schemas.microsoft.com/office/drawing/2014/main" id="{2F9CD324-62AA-4DD4-8231-7B83D79CD901}"/>
                </a:ext>
              </a:extLst>
            </p:cNvPr>
            <p:cNvSpPr txBox="1">
              <a:spLocks noChangeArrowheads="1"/>
            </p:cNvSpPr>
            <p:nvPr/>
          </p:nvSpPr>
          <p:spPr bwMode="auto">
            <a:xfrm>
              <a:off x="156850" y="147050"/>
              <a:ext cx="460869" cy="36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25" tIns="91425" rIns="91425" bIns="91425" anchor="t" anchorCtr="0" upright="1">
              <a:spAutoFit/>
            </a:bodyPr>
            <a:lstStyle/>
            <a:p>
              <a:pPr indent="180340">
                <a:lnSpc>
                  <a:spcPct val="115000"/>
                </a:lnSpc>
                <a:spcAft>
                  <a:spcPts val="800"/>
                </a:spcAft>
              </a:pPr>
              <a:endParaRPr lang="fr-FR" sz="1050" dirty="0">
                <a:effectLst/>
                <a:latin typeface="Calibri" panose="020F0502020204030204" pitchFamily="34" charset="0"/>
                <a:ea typeface="Calibri" panose="020F0502020204030204" pitchFamily="34" charset="0"/>
              </a:endParaRPr>
            </a:p>
          </p:txBody>
        </p:sp>
      </p:grpSp>
      <p:pic>
        <p:nvPicPr>
          <p:cNvPr id="29" name="Shape 9">
            <a:extLst>
              <a:ext uri="{FF2B5EF4-FFF2-40B4-BE49-F238E27FC236}">
                <a16:creationId xmlns:a16="http://schemas.microsoft.com/office/drawing/2014/main" id="{6CCAD49A-9715-4382-83A1-9439CFE60D1A}"/>
              </a:ext>
            </a:extLst>
          </p:cNvPr>
          <p:cNvPicPr preferRelativeResize="0">
            <a:picLocks/>
          </p:cNvPicPr>
          <p:nvPr/>
        </p:nvPicPr>
        <p:blipFill>
          <a:blip r:embed="rId8">
            <a:extLst>
              <a:ext uri="{28A0092B-C50C-407E-A947-70E740481C1C}">
                <a14:useLocalDpi xmlns:a14="http://schemas.microsoft.com/office/drawing/2010/main" val="0"/>
              </a:ext>
            </a:extLst>
          </a:blip>
          <a:srcRect/>
          <a:stretch>
            <a:fillRect/>
          </a:stretch>
        </p:blipFill>
        <p:spPr bwMode="auto">
          <a:xfrm>
            <a:off x="6636465" y="2740438"/>
            <a:ext cx="2548800" cy="2322000"/>
          </a:xfrm>
          <a:prstGeom prst="rect">
            <a:avLst/>
          </a:prstGeom>
          <a:noFill/>
          <a:ln w="12700" cap="flat" cmpd="sng">
            <a:solidFill>
              <a:srgbClr val="000000"/>
            </a:solidFill>
            <a:prstDash val="solid"/>
            <a:miter lim="8000"/>
            <a:headEnd type="none" w="sm" len="sm"/>
            <a:tailEnd type="none" w="sm" len="sm"/>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79"/>
          <p:cNvSpPr txBox="1">
            <a:spLocks noGrp="1"/>
          </p:cNvSpPr>
          <p:nvPr>
            <p:ph type="title"/>
          </p:nvPr>
        </p:nvSpPr>
        <p:spPr>
          <a:xfrm>
            <a:off x="115675" y="61076"/>
            <a:ext cx="7571700" cy="70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endParaRPr dirty="0"/>
          </a:p>
        </p:txBody>
      </p:sp>
      <p:sp>
        <p:nvSpPr>
          <p:cNvPr id="973" name="Google Shape;973;p79"/>
          <p:cNvSpPr txBox="1">
            <a:spLocks noGrp="1"/>
          </p:cNvSpPr>
          <p:nvPr>
            <p:ph type="body" idx="1"/>
          </p:nvPr>
        </p:nvSpPr>
        <p:spPr>
          <a:xfrm>
            <a:off x="190916" y="860612"/>
            <a:ext cx="8334934" cy="4065238"/>
          </a:xfrm>
          <a:prstGeom prst="rect">
            <a:avLst/>
          </a:prstGeom>
        </p:spPr>
        <p:txBody>
          <a:bodyPr spcFirstLastPara="1" wrap="square" lIns="91425" tIns="91425" rIns="91425" bIns="91425" anchor="t" anchorCtr="0">
            <a:noAutofit/>
          </a:bodyPr>
          <a:lstStyle/>
          <a:p>
            <a:pPr marL="285750" indent="-285750"/>
            <a:r>
              <a:rPr lang="fr-FR" dirty="0" err="1">
                <a:latin typeface="Times New Roman" panose="02020603050405020304" pitchFamily="18" charset="0"/>
                <a:cs typeface="Times New Roman" panose="02020603050405020304" pitchFamily="18" charset="0"/>
              </a:rPr>
              <a:t>MobileNet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acheived</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better</a:t>
            </a:r>
            <a:r>
              <a:rPr lang="fr-FR" dirty="0">
                <a:latin typeface="Times New Roman" panose="02020603050405020304" pitchFamily="18" charset="0"/>
                <a:cs typeface="Times New Roman" panose="02020603050405020304" pitchFamily="18" charset="0"/>
              </a:rPr>
              <a:t> performance (</a:t>
            </a:r>
            <a:r>
              <a:rPr lang="fr-FR"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96.05% </a:t>
            </a:r>
            <a:r>
              <a:rPr lang="fr-FR"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fr-FR"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than</a:t>
            </a:r>
            <a:r>
              <a:rPr lang="fr-FR" dirty="0">
                <a:latin typeface="Times New Roman" panose="02020603050405020304" pitchFamily="18" charset="0"/>
                <a:cs typeface="Times New Roman" panose="02020603050405020304" pitchFamily="18" charset="0"/>
              </a:rPr>
              <a:t> the </a:t>
            </a:r>
            <a:r>
              <a:rPr lang="fr-FR" dirty="0" err="1">
                <a:latin typeface="Times New Roman" panose="02020603050405020304" pitchFamily="18" charset="0"/>
                <a:cs typeface="Times New Roman" panose="02020603050405020304" pitchFamily="18" charset="0"/>
              </a:rPr>
              <a:t>other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models</a:t>
            </a:r>
            <a:endParaRPr lang="fr-FR" dirty="0">
              <a:latin typeface="Times New Roman" panose="02020603050405020304" pitchFamily="18" charset="0"/>
              <a:cs typeface="Times New Roman" panose="02020603050405020304" pitchFamily="18" charset="0"/>
            </a:endParaRPr>
          </a:p>
          <a:p>
            <a:pPr marL="285750" indent="-285750"/>
            <a:r>
              <a:rPr lang="fr-FR" dirty="0">
                <a:latin typeface="Times New Roman" panose="02020603050405020304" pitchFamily="18" charset="0"/>
                <a:ea typeface="Times New Roman" panose="02020603050405020304" pitchFamily="18" charset="0"/>
              </a:rPr>
              <a:t>S</a:t>
            </a:r>
            <a:r>
              <a:rPr lang="fr-FR" sz="1800" dirty="0">
                <a:effectLst/>
                <a:latin typeface="Times New Roman" panose="02020603050405020304" pitchFamily="18" charset="0"/>
                <a:ea typeface="Times New Roman" panose="02020603050405020304" pitchFamily="18" charset="0"/>
              </a:rPr>
              <a:t>mall</a:t>
            </a:r>
            <a:r>
              <a:rPr lang="fr-FR" dirty="0">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low-latency</a:t>
            </a:r>
            <a:r>
              <a:rPr lang="fr-FR" sz="1800" dirty="0">
                <a:effectLst/>
                <a:latin typeface="Times New Roman" panose="02020603050405020304" pitchFamily="18" charset="0"/>
                <a:ea typeface="Times New Roman" panose="02020603050405020304" pitchFamily="18" charset="0"/>
              </a:rPr>
              <a:t> =&gt; Real-Time applications =&gt; </a:t>
            </a:r>
            <a:r>
              <a:rPr lang="fr-FR" sz="1800" dirty="0" err="1">
                <a:effectLst/>
                <a:latin typeface="Times New Roman" panose="02020603050405020304" pitchFamily="18" charset="0"/>
                <a:ea typeface="Times New Roman" panose="02020603050405020304" pitchFamily="18" charset="0"/>
              </a:rPr>
              <a:t>produce</a:t>
            </a:r>
            <a:r>
              <a:rPr lang="fr-FR" sz="1800" dirty="0">
                <a:effectLst/>
                <a:latin typeface="Times New Roman" panose="02020603050405020304" pitchFamily="18" charset="0"/>
                <a:ea typeface="Times New Roman" panose="02020603050405020304" pitchFamily="18" charset="0"/>
              </a:rPr>
              <a:t> good </a:t>
            </a:r>
            <a:r>
              <a:rPr lang="fr-FR" sz="1800" dirty="0" err="1">
                <a:effectLst/>
                <a:latin typeface="Times New Roman" panose="02020603050405020304" pitchFamily="18" charset="0"/>
                <a:ea typeface="Times New Roman" panose="02020603050405020304" pitchFamily="18" charset="0"/>
              </a:rPr>
              <a:t>results</a:t>
            </a:r>
            <a:r>
              <a:rPr lang="fr-FR" sz="1800" dirty="0">
                <a:effectLst/>
                <a:latin typeface="Times New Roman" panose="02020603050405020304" pitchFamily="18" charset="0"/>
                <a:ea typeface="Times New Roman" panose="02020603050405020304" pitchFamily="18" charset="0"/>
              </a:rPr>
              <a:t> in a short time and </a:t>
            </a:r>
            <a:r>
              <a:rPr lang="fr-FR" sz="1800" dirty="0" err="1">
                <a:effectLst/>
                <a:latin typeface="Times New Roman" panose="02020603050405020304" pitchFamily="18" charset="0"/>
                <a:ea typeface="Times New Roman" panose="02020603050405020304" pitchFamily="18" charset="0"/>
              </a:rPr>
              <a:t>less</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number</a:t>
            </a:r>
            <a:r>
              <a:rPr lang="fr-FR" sz="1800" dirty="0">
                <a:effectLst/>
                <a:latin typeface="Times New Roman" panose="02020603050405020304" pitchFamily="18" charset="0"/>
                <a:ea typeface="Times New Roman" panose="02020603050405020304" pitchFamily="18" charset="0"/>
              </a:rPr>
              <a:t> of </a:t>
            </a:r>
            <a:r>
              <a:rPr lang="fr-FR" sz="1800" dirty="0" err="1">
                <a:effectLst/>
                <a:latin typeface="Times New Roman" panose="02020603050405020304" pitchFamily="18" charset="0"/>
                <a:ea typeface="Times New Roman" panose="02020603050405020304" pitchFamily="18" charset="0"/>
              </a:rPr>
              <a:t>epochs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Times New Roman" panose="02020603050405020304" pitchFamily="18" charset="0"/>
              <a:ea typeface="Times New Roman" panose="02020603050405020304" pitchFamily="18" charset="0"/>
            </a:endParaRPr>
          </a:p>
          <a:p>
            <a:pPr marL="0" indent="0">
              <a:buNone/>
            </a:pPr>
            <a:endParaRPr lang="fr-FR"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r>
              <a:rPr lang="fr-FR" dirty="0">
                <a:latin typeface="Times New Roman" panose="02020603050405020304" pitchFamily="18" charset="0"/>
                <a:ea typeface="Times New Roman" panose="02020603050405020304" pitchFamily="18" charset="0"/>
                <a:cs typeface="Times New Roman" panose="02020603050405020304" pitchFamily="18" charset="0"/>
              </a:rPr>
              <a:t>VGG16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utilize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small</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filters</a:t>
            </a:r>
            <a:r>
              <a:rPr lang="fr-FR" dirty="0">
                <a:latin typeface="Times New Roman" panose="02020603050405020304" pitchFamily="18" charset="0"/>
                <a:ea typeface="Times New Roman" panose="02020603050405020304" pitchFamily="18" charset="0"/>
                <a:cs typeface="Times New Roman" panose="02020603050405020304" pitchFamily="18" charset="0"/>
              </a:rPr>
              <a:t> (3x3) </a:t>
            </a:r>
          </a:p>
          <a:p>
            <a:pPr marL="285750" indent="-285750"/>
            <a:endParaRPr lang="fr-FR"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r>
              <a:rPr lang="en-US" sz="1800" dirty="0">
                <a:effectLst/>
                <a:latin typeface="Times New Roman" panose="02020603050405020304" pitchFamily="18" charset="0"/>
                <a:ea typeface="Times New Roman" panose="02020603050405020304" pitchFamily="18" charset="0"/>
              </a:rPr>
              <a:t>EfficientNetB0 achieve good accuracy thanks to the compound scaling method</a:t>
            </a:r>
            <a:endParaRPr lang="fr-FR" dirty="0">
              <a:latin typeface="Times New Roman" panose="02020603050405020304" pitchFamily="18" charset="0"/>
              <a:cs typeface="Times New Roman" panose="02020603050405020304" pitchFamily="18" charset="0"/>
            </a:endParaRPr>
          </a:p>
          <a:p>
            <a:pPr marL="285750" indent="-285750"/>
            <a:endParaRPr lang="fr-FR" dirty="0">
              <a:latin typeface="Times New Roman" panose="02020603050405020304" pitchFamily="18" charset="0"/>
              <a:cs typeface="Times New Roman" panose="02020603050405020304" pitchFamily="18" charset="0"/>
            </a:endParaRPr>
          </a:p>
          <a:p>
            <a:pPr marL="285750" indent="-285750"/>
            <a:r>
              <a:rPr lang="en-US" sz="1800" dirty="0">
                <a:effectLst/>
                <a:latin typeface="Times New Roman" panose="02020603050405020304" pitchFamily="18" charset="0"/>
                <a:ea typeface="Times New Roman" panose="02020603050405020304" pitchFamily="18" charset="0"/>
              </a:rPr>
              <a:t>InceptionV3 and InceptionResNetV2 had more complex architecture =&gt; more epochs to be trained</a:t>
            </a:r>
          </a:p>
          <a:p>
            <a:pPr marL="285750" indent="-285750"/>
            <a:endParaRPr lang="en-US" sz="1800" dirty="0">
              <a:effectLst/>
              <a:latin typeface="Times New Roman" panose="02020603050405020304" pitchFamily="18" charset="0"/>
              <a:ea typeface="Times New Roman" panose="02020603050405020304" pitchFamily="18" charset="0"/>
            </a:endParaRPr>
          </a:p>
        </p:txBody>
      </p:sp>
      <p:sp>
        <p:nvSpPr>
          <p:cNvPr id="974" name="Google Shape;974;p7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17</a:t>
            </a:fld>
            <a:endParaRPr/>
          </a:p>
        </p:txBody>
      </p:sp>
    </p:spTree>
    <p:extLst>
      <p:ext uri="{BB962C8B-B14F-4D97-AF65-F5344CB8AC3E}">
        <p14:creationId xmlns:p14="http://schemas.microsoft.com/office/powerpoint/2010/main" val="114558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81"/>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Future Work</a:t>
            </a:r>
            <a:endParaRPr dirty="0"/>
          </a:p>
        </p:txBody>
      </p:sp>
      <p:sp>
        <p:nvSpPr>
          <p:cNvPr id="1000" name="Google Shape;1000;p81"/>
          <p:cNvSpPr txBox="1">
            <a:spLocks noGrp="1"/>
          </p:cNvSpPr>
          <p:nvPr>
            <p:ph type="body" idx="1"/>
          </p:nvPr>
        </p:nvSpPr>
        <p:spPr>
          <a:xfrm>
            <a:off x="4572000" y="554850"/>
            <a:ext cx="4231274" cy="4033800"/>
          </a:xfrm>
          <a:prstGeom prst="rect">
            <a:avLst/>
          </a:prstGeom>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600"/>
              </a:spcBef>
              <a:spcAft>
                <a:spcPts val="0"/>
              </a:spcAft>
              <a:buClr>
                <a:srgbClr val="CFD8DC"/>
              </a:buClr>
              <a:buSzPts val="1800"/>
              <a:buFont typeface="Source Sans Pro"/>
              <a:buChar char="◎"/>
              <a:tabLst/>
              <a:defRPr/>
            </a:pP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rPr>
              <a:t>Using</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rPr>
              <a:t>other</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rPr>
              <a:t> CNN architecture and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rPr>
              <a:t>other</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rPr>
              <a:t> type of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radiography</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images (CT)</a:t>
            </a:r>
          </a:p>
          <a:p>
            <a:pPr marL="285750" marR="0" lvl="0" indent="-285750" algn="l" defTabSz="914400" rtl="0" eaLnBrk="1" fontAlgn="auto" latinLnBrk="0" hangingPunct="1">
              <a:lnSpc>
                <a:spcPct val="100000"/>
              </a:lnSpc>
              <a:spcBef>
                <a:spcPts val="600"/>
              </a:spcBef>
              <a:spcAft>
                <a:spcPts val="0"/>
              </a:spcAft>
              <a:buClr>
                <a:srgbClr val="CFD8DC"/>
              </a:buClr>
              <a:buSzPts val="1800"/>
              <a:buFont typeface="Source Sans Pro"/>
              <a:buChar char="◎"/>
              <a:tabLst/>
              <a:defRPr/>
            </a:pP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Detecting</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other</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diseases</a:t>
            </a:r>
            <a:endPar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endParaRPr>
          </a:p>
          <a:p>
            <a:pPr marL="285750" marR="0" lvl="0" indent="-285750" algn="l" defTabSz="914400" rtl="0" eaLnBrk="1" fontAlgn="auto" latinLnBrk="0" hangingPunct="1">
              <a:lnSpc>
                <a:spcPct val="100000"/>
              </a:lnSpc>
              <a:spcBef>
                <a:spcPts val="600"/>
              </a:spcBef>
              <a:spcAft>
                <a:spcPts val="0"/>
              </a:spcAft>
              <a:buClr>
                <a:srgbClr val="CFD8DC"/>
              </a:buClr>
              <a:buSzPts val="1800"/>
              <a:buFont typeface="Source Sans Pro"/>
              <a:buChar char="◎"/>
              <a:tabLst/>
              <a:defRPr/>
            </a:pP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Replacing</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fully</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connected</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layers</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with</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other</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classifier (SVM)</a:t>
            </a:r>
          </a:p>
          <a:p>
            <a:pPr marL="285750" marR="0" lvl="0" indent="-285750" algn="l" defTabSz="914400" rtl="0" eaLnBrk="1" fontAlgn="auto" latinLnBrk="0" hangingPunct="1">
              <a:lnSpc>
                <a:spcPct val="100000"/>
              </a:lnSpc>
              <a:spcBef>
                <a:spcPts val="600"/>
              </a:spcBef>
              <a:spcAft>
                <a:spcPts val="0"/>
              </a:spcAft>
              <a:buClr>
                <a:srgbClr val="CFD8DC"/>
              </a:buClr>
              <a:buSzPts val="1800"/>
              <a:buFont typeface="Source Sans Pro"/>
              <a:buChar char="◎"/>
              <a:tabLst/>
              <a:defRPr/>
            </a:pPr>
            <a:r>
              <a:rPr kumimoji="0" lang="fr-FR" sz="1800" b="0" i="0" u="none" strike="noStrike" kern="0" cap="none" spc="0" normalizeH="0" baseline="0" noProof="0" dirty="0" err="1">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Parallelizing</a:t>
            </a:r>
            <a:r>
              <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 </a:t>
            </a:r>
            <a:r>
              <a:rPr kumimoji="0" lang="en-US" sz="1800" b="0" i="0" u="none" strike="noStrike" kern="0" cap="none" spc="0" normalizeH="0" baseline="0" noProof="0" dirty="0">
                <a:ln>
                  <a:noFill/>
                </a:ln>
                <a:solidFill>
                  <a:srgbClr val="263238"/>
                </a:solidFill>
                <a:effectLst/>
                <a:uLnTx/>
                <a:uFillTx/>
                <a:latin typeface="Times New Roman" panose="02020603050405020304" pitchFamily="18" charset="0"/>
                <a:ea typeface="Times New Roman" panose="02020603050405020304" pitchFamily="18" charset="0"/>
                <a:sym typeface="Source Sans Pro"/>
              </a:rPr>
              <a:t>the training of convolutional neural networks</a:t>
            </a:r>
            <a:endParaRPr kumimoji="0" lang="fr-FR" sz="1800" b="0" i="0" u="none" strike="noStrike" kern="0" cap="none" spc="0" normalizeH="0" baseline="0" noProof="0" dirty="0">
              <a:ln>
                <a:noFill/>
              </a:ln>
              <a:solidFill>
                <a:srgbClr val="263238"/>
              </a:solidFill>
              <a:effectLst/>
              <a:uLnTx/>
              <a:uFillTx/>
              <a:latin typeface="Times New Roman" panose="02020603050405020304" pitchFamily="18" charset="0"/>
              <a:ea typeface="Source Sans Pro"/>
              <a:cs typeface="Times New Roman" panose="02020603050405020304" pitchFamily="18" charset="0"/>
              <a:sym typeface="Source Sans Pro"/>
            </a:endParaRPr>
          </a:p>
          <a:p>
            <a:pPr marL="0" lvl="0" indent="0" algn="l" rtl="0">
              <a:spcBef>
                <a:spcPts val="600"/>
              </a:spcBef>
              <a:spcAft>
                <a:spcPts val="0"/>
              </a:spcAft>
              <a:buNone/>
            </a:pPr>
            <a:endParaRPr lang="fr-FR" dirty="0"/>
          </a:p>
        </p:txBody>
      </p:sp>
      <p:sp>
        <p:nvSpPr>
          <p:cNvPr id="1001" name="Google Shape;1001;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5"/>
        <p:cNvGrpSpPr/>
        <p:nvPr/>
      </p:nvGrpSpPr>
      <p:grpSpPr>
        <a:xfrm>
          <a:off x="0" y="0"/>
          <a:ext cx="0" cy="0"/>
          <a:chOff x="0" y="0"/>
          <a:chExt cx="0" cy="0"/>
        </a:xfrm>
      </p:grpSpPr>
      <p:sp>
        <p:nvSpPr>
          <p:cNvPr id="1006" name="Google Shape;1006;p82"/>
          <p:cNvSpPr/>
          <p:nvPr/>
        </p:nvSpPr>
        <p:spPr>
          <a:xfrm flipH="1">
            <a:off x="4633112" y="1240971"/>
            <a:ext cx="2775489" cy="1669387"/>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Arial"/>
              <a:ea typeface="Arial"/>
              <a:cs typeface="Arial"/>
              <a:sym typeface="Arial"/>
            </a:endParaRPr>
          </a:p>
        </p:txBody>
      </p:sp>
      <p:sp>
        <p:nvSpPr>
          <p:cNvPr id="1007" name="Google Shape;1007;p82"/>
          <p:cNvSpPr txBox="1"/>
          <p:nvPr/>
        </p:nvSpPr>
        <p:spPr>
          <a:xfrm>
            <a:off x="1011805" y="1679478"/>
            <a:ext cx="6784800" cy="1230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fr-FR" sz="5800" b="1" i="0" u="none" strike="noStrike" cap="none">
                <a:solidFill>
                  <a:srgbClr val="A7B5BE"/>
                </a:solidFill>
                <a:latin typeface="Arial"/>
                <a:ea typeface="Arial"/>
                <a:cs typeface="Arial"/>
                <a:sym typeface="Arial"/>
              </a:rPr>
              <a:t>THANK</a:t>
            </a:r>
            <a:r>
              <a:rPr lang="fr-FR" sz="7200" b="0" i="0" u="none" strike="noStrike" cap="none">
                <a:solidFill>
                  <a:srgbClr val="00B0F0"/>
                </a:solidFill>
                <a:latin typeface="Arial"/>
                <a:ea typeface="Arial"/>
                <a:cs typeface="Arial"/>
                <a:sym typeface="Arial"/>
              </a:rPr>
              <a:t>  </a:t>
            </a:r>
            <a:r>
              <a:rPr lang="fr-FR" sz="5800" b="1" i="0" u="none" strike="noStrike" cap="none">
                <a:solidFill>
                  <a:schemeClr val="accent1"/>
                </a:solidFill>
                <a:latin typeface="Arial"/>
                <a:ea typeface="Arial"/>
                <a:cs typeface="Arial"/>
                <a:sym typeface="Arial"/>
              </a:rPr>
              <a:t>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6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Problematic</a:t>
            </a:r>
            <a:endParaRPr/>
          </a:p>
        </p:txBody>
      </p:sp>
      <p:sp>
        <p:nvSpPr>
          <p:cNvPr id="791" name="Google Shape;791;p6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2</a:t>
            </a:fld>
            <a:endParaRPr/>
          </a:p>
        </p:txBody>
      </p:sp>
      <p:sp>
        <p:nvSpPr>
          <p:cNvPr id="792" name="Google Shape;792;p68"/>
          <p:cNvSpPr/>
          <p:nvPr/>
        </p:nvSpPr>
        <p:spPr>
          <a:xfrm>
            <a:off x="3802943" y="2021875"/>
            <a:ext cx="1538100" cy="4425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a:solidFill>
                  <a:srgbClr val="FFFFFF"/>
                </a:solidFill>
                <a:latin typeface="Roboto"/>
                <a:ea typeface="Roboto"/>
                <a:cs typeface="Roboto"/>
                <a:sym typeface="Roboto"/>
              </a:rPr>
              <a:t>PCR</a:t>
            </a:r>
            <a:endParaRPr sz="2000">
              <a:solidFill>
                <a:srgbClr val="FFFFFF"/>
              </a:solidFill>
            </a:endParaRPr>
          </a:p>
        </p:txBody>
      </p:sp>
      <p:sp>
        <p:nvSpPr>
          <p:cNvPr id="793" name="Google Shape;793;p68"/>
          <p:cNvSpPr/>
          <p:nvPr/>
        </p:nvSpPr>
        <p:spPr>
          <a:xfrm>
            <a:off x="5573240" y="2921576"/>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350">
                <a:solidFill>
                  <a:srgbClr val="FFFFFF"/>
                </a:solidFill>
                <a:latin typeface="Source Sans Pro"/>
                <a:ea typeface="Source Sans Pro"/>
                <a:cs typeface="Source Sans Pro"/>
                <a:sym typeface="Source Sans Pro"/>
              </a:rPr>
              <a:t>Time-consuming</a:t>
            </a:r>
            <a:endParaRPr sz="1350">
              <a:solidFill>
                <a:srgbClr val="FFFFFF"/>
              </a:solidFill>
              <a:latin typeface="Source Sans Pro"/>
              <a:ea typeface="Source Sans Pro"/>
              <a:cs typeface="Source Sans Pro"/>
              <a:sym typeface="Source Sans Pro"/>
            </a:endParaRPr>
          </a:p>
        </p:txBody>
      </p:sp>
      <p:sp>
        <p:nvSpPr>
          <p:cNvPr id="794" name="Google Shape;794;p68"/>
          <p:cNvSpPr/>
          <p:nvPr/>
        </p:nvSpPr>
        <p:spPr>
          <a:xfrm>
            <a:off x="2032647" y="2921576"/>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a:solidFill>
                  <a:srgbClr val="FFFFFF"/>
                </a:solidFill>
                <a:latin typeface="Source Sans Pro"/>
                <a:ea typeface="Source Sans Pro"/>
                <a:cs typeface="Source Sans Pro"/>
                <a:sym typeface="Source Sans Pro"/>
              </a:rPr>
              <a:t>Availability</a:t>
            </a:r>
            <a:endParaRPr sz="1800">
              <a:solidFill>
                <a:srgbClr val="FFFFFF"/>
              </a:solidFill>
              <a:latin typeface="Source Sans Pro"/>
              <a:ea typeface="Source Sans Pro"/>
              <a:cs typeface="Source Sans Pro"/>
              <a:sym typeface="Source Sans Pro"/>
            </a:endParaRPr>
          </a:p>
        </p:txBody>
      </p:sp>
      <p:cxnSp>
        <p:nvCxnSpPr>
          <p:cNvPr id="795" name="Google Shape;795;p68"/>
          <p:cNvCxnSpPr>
            <a:stCxn id="792" idx="2"/>
            <a:endCxn id="793" idx="0"/>
          </p:cNvCxnSpPr>
          <p:nvPr/>
        </p:nvCxnSpPr>
        <p:spPr>
          <a:xfrm rot="-5400000" flipH="1">
            <a:off x="5228543" y="1807825"/>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96" name="Google Shape;796;p68"/>
          <p:cNvCxnSpPr>
            <a:stCxn id="794" idx="0"/>
            <a:endCxn id="792" idx="2"/>
          </p:cNvCxnSpPr>
          <p:nvPr/>
        </p:nvCxnSpPr>
        <p:spPr>
          <a:xfrm rot="-5400000">
            <a:off x="3458247" y="1807826"/>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6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200"/>
              <a:t>Solution</a:t>
            </a:r>
            <a:endParaRPr sz="2200"/>
          </a:p>
        </p:txBody>
      </p:sp>
      <p:sp>
        <p:nvSpPr>
          <p:cNvPr id="802" name="Google Shape;802;p69"/>
          <p:cNvSpPr txBox="1">
            <a:spLocks noGrp="1"/>
          </p:cNvSpPr>
          <p:nvPr>
            <p:ph type="body" idx="1"/>
          </p:nvPr>
        </p:nvSpPr>
        <p:spPr>
          <a:xfrm>
            <a:off x="3570750" y="0"/>
            <a:ext cx="7571700" cy="87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803" name="Google Shape;803;p6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FR"/>
              <a:t>3</a:t>
            </a:fld>
            <a:endParaRPr/>
          </a:p>
        </p:txBody>
      </p:sp>
      <p:sp>
        <p:nvSpPr>
          <p:cNvPr id="804" name="Google Shape;804;p69"/>
          <p:cNvSpPr/>
          <p:nvPr/>
        </p:nvSpPr>
        <p:spPr>
          <a:xfrm>
            <a:off x="3802943" y="1975650"/>
            <a:ext cx="1538100" cy="4425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a:solidFill>
                  <a:srgbClr val="FFFFFF"/>
                </a:solidFill>
                <a:latin typeface="Roboto"/>
                <a:ea typeface="Roboto"/>
                <a:cs typeface="Roboto"/>
                <a:sym typeface="Roboto"/>
              </a:rPr>
              <a:t>CNN</a:t>
            </a:r>
            <a:endParaRPr sz="2000">
              <a:solidFill>
                <a:srgbClr val="FFFFFF"/>
              </a:solidFill>
            </a:endParaRPr>
          </a:p>
        </p:txBody>
      </p:sp>
      <p:sp>
        <p:nvSpPr>
          <p:cNvPr id="805" name="Google Shape;805;p69"/>
          <p:cNvSpPr/>
          <p:nvPr/>
        </p:nvSpPr>
        <p:spPr>
          <a:xfrm>
            <a:off x="5573240" y="2875351"/>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150">
                <a:solidFill>
                  <a:srgbClr val="FFFFFF"/>
                </a:solidFill>
                <a:latin typeface="Source Sans Pro"/>
                <a:ea typeface="Source Sans Pro"/>
                <a:cs typeface="Source Sans Pro"/>
                <a:sym typeface="Source Sans Pro"/>
              </a:rPr>
              <a:t>Fast</a:t>
            </a:r>
            <a:endParaRPr sz="2150">
              <a:solidFill>
                <a:srgbClr val="FFFFFF"/>
              </a:solidFill>
              <a:latin typeface="Source Sans Pro"/>
              <a:ea typeface="Source Sans Pro"/>
              <a:cs typeface="Source Sans Pro"/>
              <a:sym typeface="Source Sans Pro"/>
            </a:endParaRPr>
          </a:p>
        </p:txBody>
      </p:sp>
      <p:sp>
        <p:nvSpPr>
          <p:cNvPr id="806" name="Google Shape;806;p69"/>
          <p:cNvSpPr/>
          <p:nvPr/>
        </p:nvSpPr>
        <p:spPr>
          <a:xfrm>
            <a:off x="2032647" y="2875351"/>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a:solidFill>
                  <a:srgbClr val="FFFFFF"/>
                </a:solidFill>
                <a:latin typeface="Source Sans Pro"/>
                <a:ea typeface="Source Sans Pro"/>
                <a:cs typeface="Source Sans Pro"/>
                <a:sym typeface="Source Sans Pro"/>
              </a:rPr>
              <a:t>Reliable</a:t>
            </a:r>
            <a:endParaRPr sz="2200">
              <a:solidFill>
                <a:srgbClr val="FFFFFF"/>
              </a:solidFill>
              <a:latin typeface="Source Sans Pro"/>
              <a:ea typeface="Source Sans Pro"/>
              <a:cs typeface="Source Sans Pro"/>
              <a:sym typeface="Source Sans Pro"/>
            </a:endParaRPr>
          </a:p>
        </p:txBody>
      </p:sp>
      <p:cxnSp>
        <p:nvCxnSpPr>
          <p:cNvPr id="807" name="Google Shape;807;p69"/>
          <p:cNvCxnSpPr>
            <a:stCxn id="804" idx="2"/>
            <a:endCxn id="805" idx="0"/>
          </p:cNvCxnSpPr>
          <p:nvPr/>
        </p:nvCxnSpPr>
        <p:spPr>
          <a:xfrm rot="-5400000" flipH="1">
            <a:off x="5228543" y="176160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08" name="Google Shape;808;p69"/>
          <p:cNvCxnSpPr>
            <a:stCxn id="806" idx="0"/>
            <a:endCxn id="804" idx="2"/>
          </p:cNvCxnSpPr>
          <p:nvPr/>
        </p:nvCxnSpPr>
        <p:spPr>
          <a:xfrm rot="-5400000">
            <a:off x="3458247" y="1761601"/>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0"/>
          <p:cNvSpPr txBox="1">
            <a:spLocks noGrp="1"/>
          </p:cNvSpPr>
          <p:nvPr>
            <p:ph type="title"/>
          </p:nvPr>
        </p:nvSpPr>
        <p:spPr>
          <a:xfrm>
            <a:off x="71970" y="103367"/>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fr-FR"/>
              <a:t>Architecture</a:t>
            </a:r>
            <a:endParaRPr/>
          </a:p>
        </p:txBody>
      </p:sp>
      <p:sp>
        <p:nvSpPr>
          <p:cNvPr id="814" name="Google Shape;814;p70"/>
          <p:cNvSpPr txBox="1">
            <a:spLocks noGrp="1"/>
          </p:cNvSpPr>
          <p:nvPr>
            <p:ph type="body" idx="1"/>
          </p:nvPr>
        </p:nvSpPr>
        <p:spPr>
          <a:xfrm>
            <a:off x="7643675" y="677139"/>
            <a:ext cx="3633900" cy="461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endParaRPr>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800"/>
              <a:buNone/>
            </a:pPr>
            <a:endParaRPr>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800"/>
              <a:buNone/>
            </a:pPr>
            <a:endParaRPr>
              <a:latin typeface="Times New Roman"/>
              <a:ea typeface="Times New Roman"/>
              <a:cs typeface="Times New Roman"/>
              <a:sym typeface="Times New Roman"/>
            </a:endParaRPr>
          </a:p>
        </p:txBody>
      </p:sp>
      <p:sp>
        <p:nvSpPr>
          <p:cNvPr id="815" name="Google Shape;815;p7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fr-FR"/>
              <a:t>4</a:t>
            </a:fld>
            <a:endParaRPr/>
          </a:p>
        </p:txBody>
      </p:sp>
      <p:pic>
        <p:nvPicPr>
          <p:cNvPr id="816" name="Google Shape;816;p70"/>
          <p:cNvPicPr preferRelativeResize="0"/>
          <p:nvPr/>
        </p:nvPicPr>
        <p:blipFill>
          <a:blip r:embed="rId3">
            <a:alphaModFix/>
          </a:blip>
          <a:stretch>
            <a:fillRect/>
          </a:stretch>
        </p:blipFill>
        <p:spPr>
          <a:xfrm>
            <a:off x="107513" y="1829000"/>
            <a:ext cx="723010" cy="829406"/>
          </a:xfrm>
          <a:prstGeom prst="rect">
            <a:avLst/>
          </a:prstGeom>
          <a:noFill/>
          <a:ln>
            <a:noFill/>
          </a:ln>
        </p:spPr>
      </p:pic>
      <p:pic>
        <p:nvPicPr>
          <p:cNvPr id="817" name="Google Shape;817;p70"/>
          <p:cNvPicPr preferRelativeResize="0"/>
          <p:nvPr/>
        </p:nvPicPr>
        <p:blipFill>
          <a:blip r:embed="rId4">
            <a:alphaModFix/>
          </a:blip>
          <a:stretch>
            <a:fillRect/>
          </a:stretch>
        </p:blipFill>
        <p:spPr>
          <a:xfrm>
            <a:off x="384780" y="1990148"/>
            <a:ext cx="697371" cy="835550"/>
          </a:xfrm>
          <a:prstGeom prst="rect">
            <a:avLst/>
          </a:prstGeom>
          <a:noFill/>
          <a:ln>
            <a:noFill/>
          </a:ln>
        </p:spPr>
      </p:pic>
      <p:pic>
        <p:nvPicPr>
          <p:cNvPr id="818" name="Google Shape;818;p70"/>
          <p:cNvPicPr preferRelativeResize="0"/>
          <p:nvPr/>
        </p:nvPicPr>
        <p:blipFill>
          <a:blip r:embed="rId5">
            <a:alphaModFix/>
          </a:blip>
          <a:stretch>
            <a:fillRect/>
          </a:stretch>
        </p:blipFill>
        <p:spPr>
          <a:xfrm>
            <a:off x="667094" y="2276244"/>
            <a:ext cx="692243" cy="829406"/>
          </a:xfrm>
          <a:prstGeom prst="rect">
            <a:avLst/>
          </a:prstGeom>
          <a:noFill/>
          <a:ln>
            <a:noFill/>
          </a:ln>
        </p:spPr>
      </p:pic>
      <p:sp>
        <p:nvSpPr>
          <p:cNvPr id="819" name="Google Shape;819;p70"/>
          <p:cNvSpPr/>
          <p:nvPr/>
        </p:nvSpPr>
        <p:spPr>
          <a:xfrm>
            <a:off x="1377038" y="1565150"/>
            <a:ext cx="207300" cy="1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0"/>
          <p:cNvSpPr/>
          <p:nvPr/>
        </p:nvSpPr>
        <p:spPr>
          <a:xfrm>
            <a:off x="1623263" y="1505900"/>
            <a:ext cx="1230600" cy="27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0"/>
          <p:cNvSpPr txBox="1"/>
          <p:nvPr/>
        </p:nvSpPr>
        <p:spPr>
          <a:xfrm>
            <a:off x="1623263" y="1481300"/>
            <a:ext cx="1230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Pre-Processing</a:t>
            </a:r>
            <a:endParaRPr sz="900">
              <a:latin typeface="Source Sans Pro"/>
              <a:ea typeface="Source Sans Pro"/>
              <a:cs typeface="Source Sans Pro"/>
              <a:sym typeface="Source Sans Pro"/>
            </a:endParaRPr>
          </a:p>
        </p:txBody>
      </p:sp>
      <p:sp>
        <p:nvSpPr>
          <p:cNvPr id="822" name="Google Shape;822;p70"/>
          <p:cNvSpPr/>
          <p:nvPr/>
        </p:nvSpPr>
        <p:spPr>
          <a:xfrm>
            <a:off x="2903425" y="1577450"/>
            <a:ext cx="207300" cy="1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0"/>
          <p:cNvSpPr/>
          <p:nvPr/>
        </p:nvSpPr>
        <p:spPr>
          <a:xfrm>
            <a:off x="4680721" y="1524925"/>
            <a:ext cx="1995900" cy="27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0"/>
          <p:cNvSpPr txBox="1"/>
          <p:nvPr/>
        </p:nvSpPr>
        <p:spPr>
          <a:xfrm>
            <a:off x="4680700" y="1507225"/>
            <a:ext cx="1995900" cy="323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endParaRPr sz="900">
              <a:latin typeface="Source Sans Pro"/>
              <a:ea typeface="Source Sans Pro"/>
              <a:cs typeface="Source Sans Pro"/>
              <a:sym typeface="Source Sans Pro"/>
            </a:endParaRPr>
          </a:p>
        </p:txBody>
      </p:sp>
      <p:sp>
        <p:nvSpPr>
          <p:cNvPr id="825" name="Google Shape;825;p70"/>
          <p:cNvSpPr/>
          <p:nvPr/>
        </p:nvSpPr>
        <p:spPr>
          <a:xfrm>
            <a:off x="6724638" y="1590025"/>
            <a:ext cx="207300" cy="1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0"/>
          <p:cNvSpPr/>
          <p:nvPr/>
        </p:nvSpPr>
        <p:spPr>
          <a:xfrm>
            <a:off x="3160301" y="1518200"/>
            <a:ext cx="1230600" cy="27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0"/>
          <p:cNvSpPr txBox="1"/>
          <p:nvPr/>
        </p:nvSpPr>
        <p:spPr>
          <a:xfrm>
            <a:off x="3160312" y="1412000"/>
            <a:ext cx="1230600" cy="4617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Load Pre-Trained Model</a:t>
            </a:r>
            <a:endParaRPr sz="900">
              <a:latin typeface="Source Sans Pro"/>
              <a:ea typeface="Source Sans Pro"/>
              <a:cs typeface="Source Sans Pro"/>
              <a:sym typeface="Source Sans Pro"/>
            </a:endParaRPr>
          </a:p>
        </p:txBody>
      </p:sp>
      <p:sp>
        <p:nvSpPr>
          <p:cNvPr id="828" name="Google Shape;828;p70"/>
          <p:cNvSpPr/>
          <p:nvPr/>
        </p:nvSpPr>
        <p:spPr>
          <a:xfrm>
            <a:off x="4431675" y="1577450"/>
            <a:ext cx="207300" cy="15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0"/>
          <p:cNvSpPr/>
          <p:nvPr/>
        </p:nvSpPr>
        <p:spPr>
          <a:xfrm>
            <a:off x="6978325" y="1518200"/>
            <a:ext cx="2079300" cy="27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0"/>
          <p:cNvSpPr txBox="1"/>
          <p:nvPr/>
        </p:nvSpPr>
        <p:spPr>
          <a:xfrm>
            <a:off x="6978325" y="1493600"/>
            <a:ext cx="2079300" cy="323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Classification Phase</a:t>
            </a:r>
            <a:endParaRPr sz="900">
              <a:latin typeface="Source Sans Pro"/>
              <a:ea typeface="Source Sans Pro"/>
              <a:cs typeface="Source Sans Pro"/>
              <a:sym typeface="Source Sans Pro"/>
            </a:endParaRPr>
          </a:p>
        </p:txBody>
      </p:sp>
      <p:sp>
        <p:nvSpPr>
          <p:cNvPr id="831" name="Google Shape;831;p70"/>
          <p:cNvSpPr/>
          <p:nvPr/>
        </p:nvSpPr>
        <p:spPr>
          <a:xfrm>
            <a:off x="107513" y="1505900"/>
            <a:ext cx="1230600" cy="27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0"/>
          <p:cNvSpPr txBox="1"/>
          <p:nvPr/>
        </p:nvSpPr>
        <p:spPr>
          <a:xfrm>
            <a:off x="86288" y="1481300"/>
            <a:ext cx="1230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Chest X-Ray Images</a:t>
            </a:r>
            <a:endParaRPr sz="900">
              <a:latin typeface="Source Sans Pro"/>
              <a:ea typeface="Source Sans Pro"/>
              <a:cs typeface="Source Sans Pro"/>
              <a:sym typeface="Source Sans Pro"/>
            </a:endParaRPr>
          </a:p>
        </p:txBody>
      </p:sp>
      <p:sp>
        <p:nvSpPr>
          <p:cNvPr id="833" name="Google Shape;833;p70"/>
          <p:cNvSpPr/>
          <p:nvPr/>
        </p:nvSpPr>
        <p:spPr>
          <a:xfrm>
            <a:off x="3160300" y="1878850"/>
            <a:ext cx="1230600" cy="140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0"/>
          <p:cNvSpPr txBox="1"/>
          <p:nvPr/>
        </p:nvSpPr>
        <p:spPr>
          <a:xfrm>
            <a:off x="3160300" y="2071539"/>
            <a:ext cx="1230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dirty="0" err="1">
                <a:latin typeface="Source Sans Pro"/>
                <a:ea typeface="Source Sans Pro"/>
                <a:cs typeface="Source Sans Pro"/>
                <a:sym typeface="Source Sans Pro"/>
              </a:rPr>
              <a:t>MobileNet</a:t>
            </a:r>
            <a:endParaRPr sz="900" dirty="0">
              <a:latin typeface="Source Sans Pro"/>
              <a:ea typeface="Source Sans Pro"/>
              <a:cs typeface="Source Sans Pro"/>
              <a:sym typeface="Source Sans Pro"/>
            </a:endParaRPr>
          </a:p>
          <a:p>
            <a:pPr marL="0" lvl="0" indent="0" algn="ctr" rtl="0">
              <a:spcBef>
                <a:spcPts val="0"/>
              </a:spcBef>
              <a:spcAft>
                <a:spcPts val="0"/>
              </a:spcAft>
              <a:buNone/>
            </a:pPr>
            <a:r>
              <a:rPr lang="fr-FR" sz="900" dirty="0">
                <a:latin typeface="Source Sans Pro"/>
                <a:ea typeface="Source Sans Pro"/>
                <a:cs typeface="Source Sans Pro"/>
                <a:sym typeface="Source Sans Pro"/>
              </a:rPr>
              <a:t>InceptionV3</a:t>
            </a:r>
            <a:endParaRPr sz="900" dirty="0">
              <a:latin typeface="Source Sans Pro"/>
              <a:ea typeface="Source Sans Pro"/>
              <a:cs typeface="Source Sans Pro"/>
              <a:sym typeface="Source Sans Pro"/>
            </a:endParaRPr>
          </a:p>
          <a:p>
            <a:pPr marL="0" lvl="0" indent="0" algn="ctr" rtl="0">
              <a:spcBef>
                <a:spcPts val="0"/>
              </a:spcBef>
              <a:spcAft>
                <a:spcPts val="0"/>
              </a:spcAft>
              <a:buNone/>
            </a:pPr>
            <a:r>
              <a:rPr lang="fr-FR" sz="900" dirty="0">
                <a:latin typeface="Source Sans Pro"/>
                <a:ea typeface="Source Sans Pro"/>
                <a:cs typeface="Source Sans Pro"/>
                <a:sym typeface="Source Sans Pro"/>
              </a:rPr>
              <a:t>ResNet50</a:t>
            </a:r>
            <a:endParaRPr sz="900" dirty="0">
              <a:latin typeface="Source Sans Pro"/>
              <a:ea typeface="Source Sans Pro"/>
              <a:cs typeface="Source Sans Pro"/>
              <a:sym typeface="Source Sans Pro"/>
            </a:endParaRPr>
          </a:p>
          <a:p>
            <a:pPr marL="0" lvl="0" indent="0" algn="ctr" rtl="0">
              <a:spcBef>
                <a:spcPts val="0"/>
              </a:spcBef>
              <a:spcAft>
                <a:spcPts val="0"/>
              </a:spcAft>
              <a:buNone/>
            </a:pPr>
            <a:r>
              <a:rPr lang="fr-FR" sz="900" dirty="0">
                <a:latin typeface="Source Sans Pro"/>
                <a:ea typeface="Source Sans Pro"/>
                <a:cs typeface="Source Sans Pro"/>
                <a:sym typeface="Source Sans Pro"/>
              </a:rPr>
              <a:t>EfficientNetB0</a:t>
            </a:r>
            <a:endParaRPr sz="900" dirty="0">
              <a:latin typeface="Source Sans Pro"/>
              <a:ea typeface="Source Sans Pro"/>
              <a:cs typeface="Source Sans Pro"/>
              <a:sym typeface="Source Sans Pro"/>
            </a:endParaRPr>
          </a:p>
          <a:p>
            <a:pPr marL="0" lvl="0" indent="0" algn="ctr" rtl="0">
              <a:spcBef>
                <a:spcPts val="0"/>
              </a:spcBef>
              <a:spcAft>
                <a:spcPts val="0"/>
              </a:spcAft>
              <a:buNone/>
            </a:pPr>
            <a:r>
              <a:rPr lang="fr-FR" sz="900" dirty="0">
                <a:latin typeface="Source Sans Pro"/>
                <a:ea typeface="Source Sans Pro"/>
                <a:cs typeface="Source Sans Pro"/>
                <a:sym typeface="Source Sans Pro"/>
              </a:rPr>
              <a:t>InceptionResNetV2</a:t>
            </a:r>
            <a:endParaRPr sz="900" dirty="0">
              <a:latin typeface="Source Sans Pro"/>
              <a:ea typeface="Source Sans Pro"/>
              <a:cs typeface="Source Sans Pro"/>
              <a:sym typeface="Source Sans Pro"/>
            </a:endParaRPr>
          </a:p>
          <a:p>
            <a:pPr marL="0" lvl="0" indent="0" algn="ctr" rtl="0">
              <a:spcBef>
                <a:spcPts val="0"/>
              </a:spcBef>
              <a:spcAft>
                <a:spcPts val="0"/>
              </a:spcAft>
              <a:buNone/>
            </a:pPr>
            <a:r>
              <a:rPr lang="fr-FR" sz="900" dirty="0">
                <a:latin typeface="Source Sans Pro"/>
                <a:ea typeface="Source Sans Pro"/>
                <a:cs typeface="Source Sans Pro"/>
                <a:sym typeface="Source Sans Pro"/>
              </a:rPr>
              <a:t>VGG16</a:t>
            </a:r>
            <a:endParaRPr sz="900" dirty="0">
              <a:latin typeface="Source Sans Pro"/>
              <a:ea typeface="Source Sans Pro"/>
              <a:cs typeface="Source Sans Pro"/>
              <a:sym typeface="Source Sans Pro"/>
            </a:endParaRPr>
          </a:p>
        </p:txBody>
      </p:sp>
      <p:sp>
        <p:nvSpPr>
          <p:cNvPr id="835" name="Google Shape;835;p70"/>
          <p:cNvSpPr/>
          <p:nvPr/>
        </p:nvSpPr>
        <p:spPr>
          <a:xfrm>
            <a:off x="4680725" y="1881800"/>
            <a:ext cx="1987200" cy="140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0"/>
          <p:cNvSpPr/>
          <p:nvPr/>
        </p:nvSpPr>
        <p:spPr>
          <a:xfrm>
            <a:off x="4763038" y="1967760"/>
            <a:ext cx="465000" cy="122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0"/>
          <p:cNvSpPr txBox="1"/>
          <p:nvPr/>
        </p:nvSpPr>
        <p:spPr>
          <a:xfrm rot="-5400000">
            <a:off x="4393877" y="2419546"/>
            <a:ext cx="1204200" cy="3231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dirty="0">
                <a:latin typeface="Source Sans Pro"/>
                <a:ea typeface="Source Sans Pro"/>
                <a:cs typeface="Source Sans Pro"/>
                <a:sym typeface="Source Sans Pro"/>
              </a:rPr>
              <a:t>MaxPolling2D (2,2)</a:t>
            </a:r>
            <a:endParaRPr dirty="0">
              <a:latin typeface="Source Sans Pro"/>
              <a:ea typeface="Source Sans Pro"/>
              <a:cs typeface="Source Sans Pro"/>
              <a:sym typeface="Source Sans Pro"/>
            </a:endParaRPr>
          </a:p>
        </p:txBody>
      </p:sp>
      <p:sp>
        <p:nvSpPr>
          <p:cNvPr id="838" name="Google Shape;838;p70"/>
          <p:cNvSpPr/>
          <p:nvPr/>
        </p:nvSpPr>
        <p:spPr>
          <a:xfrm>
            <a:off x="5424333" y="1971053"/>
            <a:ext cx="364200" cy="122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0"/>
          <p:cNvSpPr txBox="1"/>
          <p:nvPr/>
        </p:nvSpPr>
        <p:spPr>
          <a:xfrm rot="-5400000">
            <a:off x="5003266" y="2421046"/>
            <a:ext cx="1204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Flatten</a:t>
            </a:r>
            <a:endParaRPr>
              <a:latin typeface="Source Sans Pro"/>
              <a:ea typeface="Source Sans Pro"/>
              <a:cs typeface="Source Sans Pro"/>
              <a:sym typeface="Source Sans Pro"/>
            </a:endParaRPr>
          </a:p>
        </p:txBody>
      </p:sp>
      <p:sp>
        <p:nvSpPr>
          <p:cNvPr id="840" name="Google Shape;840;p70"/>
          <p:cNvSpPr/>
          <p:nvPr/>
        </p:nvSpPr>
        <p:spPr>
          <a:xfrm>
            <a:off x="5921192" y="1971039"/>
            <a:ext cx="728100" cy="122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0"/>
          <p:cNvSpPr txBox="1"/>
          <p:nvPr/>
        </p:nvSpPr>
        <p:spPr>
          <a:xfrm rot="-5400000">
            <a:off x="5695851" y="2277700"/>
            <a:ext cx="11745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Fully Connected Layer with ReLU (128)</a:t>
            </a:r>
            <a:endParaRPr sz="900">
              <a:latin typeface="Source Sans Pro"/>
              <a:ea typeface="Source Sans Pro"/>
              <a:cs typeface="Source Sans Pro"/>
              <a:sym typeface="Source Sans Pro"/>
            </a:endParaRPr>
          </a:p>
        </p:txBody>
      </p:sp>
      <p:cxnSp>
        <p:nvCxnSpPr>
          <p:cNvPr id="842" name="Google Shape;842;p70"/>
          <p:cNvCxnSpPr>
            <a:stCxn id="837" idx="2"/>
            <a:endCxn id="839" idx="0"/>
          </p:cNvCxnSpPr>
          <p:nvPr/>
        </p:nvCxnSpPr>
        <p:spPr>
          <a:xfrm>
            <a:off x="5157545" y="2581114"/>
            <a:ext cx="286271" cy="1482"/>
          </a:xfrm>
          <a:prstGeom prst="straightConnector1">
            <a:avLst/>
          </a:prstGeom>
          <a:noFill/>
          <a:ln w="19050" cap="flat" cmpd="sng">
            <a:solidFill>
              <a:schemeClr val="dk2"/>
            </a:solidFill>
            <a:prstDash val="solid"/>
            <a:round/>
            <a:headEnd type="none" w="med" len="med"/>
            <a:tailEnd type="triangle" w="med" len="med"/>
          </a:ln>
        </p:spPr>
      </p:cxnSp>
      <p:cxnSp>
        <p:nvCxnSpPr>
          <p:cNvPr id="843" name="Google Shape;843;p70"/>
          <p:cNvCxnSpPr>
            <a:stCxn id="839" idx="2"/>
            <a:endCxn id="841" idx="0"/>
          </p:cNvCxnSpPr>
          <p:nvPr/>
        </p:nvCxnSpPr>
        <p:spPr>
          <a:xfrm rot="10800000" flipH="1">
            <a:off x="5766916" y="2577796"/>
            <a:ext cx="216000" cy="4800"/>
          </a:xfrm>
          <a:prstGeom prst="straightConnector1">
            <a:avLst/>
          </a:prstGeom>
          <a:noFill/>
          <a:ln w="19050" cap="flat" cmpd="sng">
            <a:solidFill>
              <a:schemeClr val="dk2"/>
            </a:solidFill>
            <a:prstDash val="solid"/>
            <a:round/>
            <a:headEnd type="none" w="med" len="med"/>
            <a:tailEnd type="triangle" w="med" len="med"/>
          </a:ln>
        </p:spPr>
      </p:cxnSp>
      <p:sp>
        <p:nvSpPr>
          <p:cNvPr id="844" name="Google Shape;844;p70"/>
          <p:cNvSpPr txBox="1"/>
          <p:nvPr/>
        </p:nvSpPr>
        <p:spPr>
          <a:xfrm>
            <a:off x="4695713" y="1507225"/>
            <a:ext cx="1987200" cy="323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Training Process</a:t>
            </a:r>
            <a:endParaRPr sz="900">
              <a:latin typeface="Source Sans Pro"/>
              <a:ea typeface="Source Sans Pro"/>
              <a:cs typeface="Source Sans Pro"/>
              <a:sym typeface="Source Sans Pro"/>
            </a:endParaRPr>
          </a:p>
        </p:txBody>
      </p:sp>
      <p:sp>
        <p:nvSpPr>
          <p:cNvPr id="845" name="Google Shape;845;p70"/>
          <p:cNvSpPr/>
          <p:nvPr/>
        </p:nvSpPr>
        <p:spPr>
          <a:xfrm>
            <a:off x="6978400" y="1843050"/>
            <a:ext cx="2079300" cy="142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0"/>
          <p:cNvSpPr/>
          <p:nvPr/>
        </p:nvSpPr>
        <p:spPr>
          <a:xfrm rot="5400000">
            <a:off x="8255438" y="1566800"/>
            <a:ext cx="361800" cy="111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0"/>
          <p:cNvSpPr txBox="1"/>
          <p:nvPr/>
        </p:nvSpPr>
        <p:spPr>
          <a:xfrm>
            <a:off x="7886588" y="1961000"/>
            <a:ext cx="1096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Covid-19</a:t>
            </a:r>
            <a:endParaRPr>
              <a:latin typeface="Source Sans Pro"/>
              <a:ea typeface="Source Sans Pro"/>
              <a:cs typeface="Source Sans Pro"/>
              <a:sym typeface="Source Sans Pro"/>
            </a:endParaRPr>
          </a:p>
        </p:txBody>
      </p:sp>
      <p:sp>
        <p:nvSpPr>
          <p:cNvPr id="848" name="Google Shape;848;p70"/>
          <p:cNvSpPr/>
          <p:nvPr/>
        </p:nvSpPr>
        <p:spPr>
          <a:xfrm>
            <a:off x="7028901" y="2026838"/>
            <a:ext cx="723000" cy="111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0"/>
          <p:cNvSpPr txBox="1"/>
          <p:nvPr/>
        </p:nvSpPr>
        <p:spPr>
          <a:xfrm rot="-5400000">
            <a:off x="6855487" y="2279450"/>
            <a:ext cx="1069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Fully Connected Layer with Softma)</a:t>
            </a:r>
            <a:endParaRPr sz="900">
              <a:latin typeface="Source Sans Pro"/>
              <a:ea typeface="Source Sans Pro"/>
              <a:cs typeface="Source Sans Pro"/>
              <a:sym typeface="Source Sans Pro"/>
            </a:endParaRPr>
          </a:p>
        </p:txBody>
      </p:sp>
      <p:sp>
        <p:nvSpPr>
          <p:cNvPr id="850" name="Google Shape;850;p70"/>
          <p:cNvSpPr/>
          <p:nvPr/>
        </p:nvSpPr>
        <p:spPr>
          <a:xfrm rot="5400000">
            <a:off x="8255438" y="2006550"/>
            <a:ext cx="361800" cy="111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0"/>
          <p:cNvSpPr txBox="1"/>
          <p:nvPr/>
        </p:nvSpPr>
        <p:spPr>
          <a:xfrm>
            <a:off x="7886588" y="2400750"/>
            <a:ext cx="1096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Normal</a:t>
            </a:r>
            <a:endParaRPr>
              <a:latin typeface="Source Sans Pro"/>
              <a:ea typeface="Source Sans Pro"/>
              <a:cs typeface="Source Sans Pro"/>
              <a:sym typeface="Source Sans Pro"/>
            </a:endParaRPr>
          </a:p>
        </p:txBody>
      </p:sp>
      <p:sp>
        <p:nvSpPr>
          <p:cNvPr id="852" name="Google Shape;852;p70"/>
          <p:cNvSpPr/>
          <p:nvPr/>
        </p:nvSpPr>
        <p:spPr>
          <a:xfrm rot="5400000">
            <a:off x="8261438" y="2446300"/>
            <a:ext cx="361800" cy="111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0"/>
          <p:cNvSpPr txBox="1"/>
          <p:nvPr/>
        </p:nvSpPr>
        <p:spPr>
          <a:xfrm>
            <a:off x="7892588" y="2840500"/>
            <a:ext cx="1096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Viral Pneumonia</a:t>
            </a:r>
            <a:endParaRPr>
              <a:latin typeface="Source Sans Pro"/>
              <a:ea typeface="Source Sans Pro"/>
              <a:cs typeface="Source Sans Pro"/>
              <a:sym typeface="Source Sans Pro"/>
            </a:endParaRPr>
          </a:p>
        </p:txBody>
      </p:sp>
      <p:cxnSp>
        <p:nvCxnSpPr>
          <p:cNvPr id="854" name="Google Shape;854;p70"/>
          <p:cNvCxnSpPr>
            <a:endCxn id="847" idx="1"/>
          </p:cNvCxnSpPr>
          <p:nvPr/>
        </p:nvCxnSpPr>
        <p:spPr>
          <a:xfrm rot="10800000" flipH="1">
            <a:off x="7759688" y="2122550"/>
            <a:ext cx="126900" cy="97800"/>
          </a:xfrm>
          <a:prstGeom prst="straightConnector1">
            <a:avLst/>
          </a:prstGeom>
          <a:noFill/>
          <a:ln w="9525" cap="flat" cmpd="sng">
            <a:solidFill>
              <a:schemeClr val="dk2"/>
            </a:solidFill>
            <a:prstDash val="solid"/>
            <a:round/>
            <a:headEnd type="none" w="med" len="med"/>
            <a:tailEnd type="triangle" w="med" len="med"/>
          </a:ln>
        </p:spPr>
      </p:cxnSp>
      <p:cxnSp>
        <p:nvCxnSpPr>
          <p:cNvPr id="855" name="Google Shape;855;p70"/>
          <p:cNvCxnSpPr>
            <a:endCxn id="851" idx="1"/>
          </p:cNvCxnSpPr>
          <p:nvPr/>
        </p:nvCxnSpPr>
        <p:spPr>
          <a:xfrm rot="10800000" flipH="1">
            <a:off x="7689188" y="2562300"/>
            <a:ext cx="197400" cy="19500"/>
          </a:xfrm>
          <a:prstGeom prst="straightConnector1">
            <a:avLst/>
          </a:prstGeom>
          <a:noFill/>
          <a:ln w="9525" cap="flat" cmpd="sng">
            <a:solidFill>
              <a:schemeClr val="dk2"/>
            </a:solidFill>
            <a:prstDash val="solid"/>
            <a:round/>
            <a:headEnd type="none" w="med" len="med"/>
            <a:tailEnd type="triangle" w="med" len="med"/>
          </a:ln>
        </p:spPr>
      </p:cxnSp>
      <p:cxnSp>
        <p:nvCxnSpPr>
          <p:cNvPr id="856" name="Google Shape;856;p70"/>
          <p:cNvCxnSpPr>
            <a:endCxn id="853" idx="1"/>
          </p:cNvCxnSpPr>
          <p:nvPr/>
        </p:nvCxnSpPr>
        <p:spPr>
          <a:xfrm>
            <a:off x="7729388" y="2893450"/>
            <a:ext cx="163200" cy="108600"/>
          </a:xfrm>
          <a:prstGeom prst="straightConnector1">
            <a:avLst/>
          </a:prstGeom>
          <a:noFill/>
          <a:ln w="9525" cap="flat" cmpd="sng">
            <a:solidFill>
              <a:schemeClr val="dk2"/>
            </a:solidFill>
            <a:prstDash val="solid"/>
            <a:round/>
            <a:headEnd type="none" w="med" len="med"/>
            <a:tailEnd type="triangle" w="med" len="med"/>
          </a:ln>
        </p:spPr>
      </p:cxnSp>
      <p:cxnSp>
        <p:nvCxnSpPr>
          <p:cNvPr id="857" name="Google Shape;857;p70"/>
          <p:cNvCxnSpPr/>
          <p:nvPr/>
        </p:nvCxnSpPr>
        <p:spPr>
          <a:xfrm rot="10800000" flipH="1">
            <a:off x="6610686" y="2302625"/>
            <a:ext cx="414600" cy="612900"/>
          </a:xfrm>
          <a:prstGeom prst="straightConnector1">
            <a:avLst/>
          </a:prstGeom>
          <a:noFill/>
          <a:ln w="9525" cap="flat" cmpd="sng">
            <a:solidFill>
              <a:schemeClr val="dk2"/>
            </a:solidFill>
            <a:prstDash val="solid"/>
            <a:round/>
            <a:headEnd type="none" w="med" len="med"/>
            <a:tailEnd type="stealth" w="med" len="med"/>
          </a:ln>
        </p:spPr>
      </p:cxnSp>
      <p:cxnSp>
        <p:nvCxnSpPr>
          <p:cNvPr id="858" name="Google Shape;858;p70"/>
          <p:cNvCxnSpPr/>
          <p:nvPr/>
        </p:nvCxnSpPr>
        <p:spPr>
          <a:xfrm>
            <a:off x="6610686" y="2332850"/>
            <a:ext cx="414600" cy="592800"/>
          </a:xfrm>
          <a:prstGeom prst="straightConnector1">
            <a:avLst/>
          </a:prstGeom>
          <a:noFill/>
          <a:ln w="9525" cap="flat" cmpd="sng">
            <a:solidFill>
              <a:schemeClr val="dk2"/>
            </a:solidFill>
            <a:prstDash val="solid"/>
            <a:round/>
            <a:headEnd type="none" w="med" len="med"/>
            <a:tailEnd type="stealth" w="med" len="med"/>
          </a:ln>
        </p:spPr>
      </p:cxnSp>
      <p:cxnSp>
        <p:nvCxnSpPr>
          <p:cNvPr id="859" name="Google Shape;859;p70"/>
          <p:cNvCxnSpPr/>
          <p:nvPr/>
        </p:nvCxnSpPr>
        <p:spPr>
          <a:xfrm rot="10800000" flipH="1">
            <a:off x="6555248" y="2581700"/>
            <a:ext cx="552600" cy="53700"/>
          </a:xfrm>
          <a:prstGeom prst="straightConnector1">
            <a:avLst/>
          </a:prstGeom>
          <a:noFill/>
          <a:ln w="9525" cap="flat" cmpd="sng">
            <a:solidFill>
              <a:schemeClr val="dk2"/>
            </a:solidFill>
            <a:prstDash val="solid"/>
            <a:round/>
            <a:headEnd type="none" w="med" len="med"/>
            <a:tailEnd type="stealth" w="med" len="med"/>
          </a:ln>
        </p:spPr>
      </p:cxnSp>
      <p:cxnSp>
        <p:nvCxnSpPr>
          <p:cNvPr id="860" name="Google Shape;860;p70"/>
          <p:cNvCxnSpPr/>
          <p:nvPr/>
        </p:nvCxnSpPr>
        <p:spPr>
          <a:xfrm>
            <a:off x="6636608" y="2322800"/>
            <a:ext cx="376200" cy="10200"/>
          </a:xfrm>
          <a:prstGeom prst="straightConnector1">
            <a:avLst/>
          </a:prstGeom>
          <a:noFill/>
          <a:ln w="9525" cap="flat" cmpd="sng">
            <a:solidFill>
              <a:schemeClr val="dk2"/>
            </a:solidFill>
            <a:prstDash val="solid"/>
            <a:round/>
            <a:headEnd type="none" w="med" len="med"/>
            <a:tailEnd type="stealth" w="med" len="med"/>
          </a:ln>
        </p:spPr>
      </p:cxnSp>
      <p:cxnSp>
        <p:nvCxnSpPr>
          <p:cNvPr id="861" name="Google Shape;861;p70"/>
          <p:cNvCxnSpPr/>
          <p:nvPr/>
        </p:nvCxnSpPr>
        <p:spPr>
          <a:xfrm>
            <a:off x="6633190" y="2915450"/>
            <a:ext cx="376200" cy="10200"/>
          </a:xfrm>
          <a:prstGeom prst="straightConnector1">
            <a:avLst/>
          </a:prstGeom>
          <a:noFill/>
          <a:ln w="9525" cap="flat" cmpd="sng">
            <a:solidFill>
              <a:schemeClr val="dk2"/>
            </a:solidFill>
            <a:prstDash val="solid"/>
            <a:round/>
            <a:headEnd type="none" w="med" len="med"/>
            <a:tailEnd type="stealth" w="med" len="med"/>
          </a:ln>
        </p:spPr>
      </p:cxnSp>
      <p:cxnSp>
        <p:nvCxnSpPr>
          <p:cNvPr id="862" name="Google Shape;862;p70"/>
          <p:cNvCxnSpPr/>
          <p:nvPr/>
        </p:nvCxnSpPr>
        <p:spPr>
          <a:xfrm>
            <a:off x="6605654" y="2358125"/>
            <a:ext cx="445200" cy="238800"/>
          </a:xfrm>
          <a:prstGeom prst="straightConnector1">
            <a:avLst/>
          </a:prstGeom>
          <a:noFill/>
          <a:ln w="9525" cap="flat" cmpd="sng">
            <a:solidFill>
              <a:schemeClr val="dk2"/>
            </a:solidFill>
            <a:prstDash val="solid"/>
            <a:round/>
            <a:headEnd type="none" w="med" len="med"/>
            <a:tailEnd type="stealth" w="med" len="med"/>
          </a:ln>
        </p:spPr>
      </p:cxnSp>
      <p:cxnSp>
        <p:nvCxnSpPr>
          <p:cNvPr id="863" name="Google Shape;863;p70"/>
          <p:cNvCxnSpPr/>
          <p:nvPr/>
        </p:nvCxnSpPr>
        <p:spPr>
          <a:xfrm rot="10800000" flipH="1">
            <a:off x="6623728" y="2581700"/>
            <a:ext cx="483900" cy="343800"/>
          </a:xfrm>
          <a:prstGeom prst="straightConnector1">
            <a:avLst/>
          </a:prstGeom>
          <a:noFill/>
          <a:ln w="9525" cap="flat" cmpd="sng">
            <a:solidFill>
              <a:schemeClr val="dk2"/>
            </a:solidFill>
            <a:prstDash val="solid"/>
            <a:round/>
            <a:headEnd type="none" w="med" len="med"/>
            <a:tailEnd type="stealth" w="med" len="med"/>
          </a:ln>
        </p:spPr>
      </p:cxnSp>
      <p:sp>
        <p:nvSpPr>
          <p:cNvPr id="864" name="Google Shape;864;p70"/>
          <p:cNvSpPr/>
          <p:nvPr/>
        </p:nvSpPr>
        <p:spPr>
          <a:xfrm>
            <a:off x="1623275" y="1848400"/>
            <a:ext cx="1230600" cy="142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0"/>
          <p:cNvSpPr/>
          <p:nvPr/>
        </p:nvSpPr>
        <p:spPr>
          <a:xfrm rot="5400000">
            <a:off x="2062130" y="1581600"/>
            <a:ext cx="361800" cy="109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0"/>
          <p:cNvSpPr txBox="1"/>
          <p:nvPr/>
        </p:nvSpPr>
        <p:spPr>
          <a:xfrm>
            <a:off x="1702639" y="1966350"/>
            <a:ext cx="1078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Split Data</a:t>
            </a:r>
            <a:endParaRPr>
              <a:latin typeface="Source Sans Pro"/>
              <a:ea typeface="Source Sans Pro"/>
              <a:cs typeface="Source Sans Pro"/>
              <a:sym typeface="Source Sans Pro"/>
            </a:endParaRPr>
          </a:p>
        </p:txBody>
      </p:sp>
      <p:sp>
        <p:nvSpPr>
          <p:cNvPr id="867" name="Google Shape;867;p70"/>
          <p:cNvSpPr/>
          <p:nvPr/>
        </p:nvSpPr>
        <p:spPr>
          <a:xfrm rot="5400000">
            <a:off x="2062130" y="2021350"/>
            <a:ext cx="361800" cy="109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0"/>
          <p:cNvSpPr txBox="1"/>
          <p:nvPr/>
        </p:nvSpPr>
        <p:spPr>
          <a:xfrm>
            <a:off x="1709901" y="2336800"/>
            <a:ext cx="1078200" cy="4617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Resize Data (244*244)</a:t>
            </a:r>
            <a:endParaRPr>
              <a:latin typeface="Source Sans Pro"/>
              <a:ea typeface="Source Sans Pro"/>
              <a:cs typeface="Source Sans Pro"/>
              <a:sym typeface="Source Sans Pro"/>
            </a:endParaRPr>
          </a:p>
        </p:txBody>
      </p:sp>
      <p:sp>
        <p:nvSpPr>
          <p:cNvPr id="869" name="Google Shape;869;p70"/>
          <p:cNvSpPr/>
          <p:nvPr/>
        </p:nvSpPr>
        <p:spPr>
          <a:xfrm rot="5400000">
            <a:off x="2068028" y="2461100"/>
            <a:ext cx="361800" cy="109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0"/>
          <p:cNvSpPr txBox="1"/>
          <p:nvPr/>
        </p:nvSpPr>
        <p:spPr>
          <a:xfrm>
            <a:off x="1709913" y="2750825"/>
            <a:ext cx="1078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900">
                <a:latin typeface="Source Sans Pro"/>
                <a:ea typeface="Source Sans Pro"/>
                <a:cs typeface="Source Sans Pro"/>
                <a:sym typeface="Source Sans Pro"/>
              </a:rPr>
              <a:t>Data Augmentation</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7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VGG16</a:t>
            </a:r>
            <a:endParaRPr/>
          </a:p>
        </p:txBody>
      </p:sp>
      <p:sp>
        <p:nvSpPr>
          <p:cNvPr id="923" name="Google Shape;923;p76"/>
          <p:cNvSpPr txBox="1">
            <a:spLocks noGrp="1"/>
          </p:cNvSpPr>
          <p:nvPr>
            <p:ph type="body" idx="1"/>
          </p:nvPr>
        </p:nvSpPr>
        <p:spPr>
          <a:xfrm>
            <a:off x="980114" y="1228528"/>
            <a:ext cx="7571700" cy="594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fr-FR" dirty="0"/>
              <a:t>Small </a:t>
            </a:r>
            <a:r>
              <a:rPr lang="fr-FR" dirty="0" err="1"/>
              <a:t>filters</a:t>
            </a:r>
            <a:r>
              <a:rPr lang="fr-FR" dirty="0"/>
              <a:t>, </a:t>
            </a:r>
            <a:r>
              <a:rPr lang="fr-FR" dirty="0" err="1"/>
              <a:t>Deeper</a:t>
            </a:r>
            <a:r>
              <a:rPr lang="fr-FR" dirty="0"/>
              <a:t> networks</a:t>
            </a:r>
            <a:endParaRPr dirty="0"/>
          </a:p>
        </p:txBody>
      </p:sp>
      <p:sp>
        <p:nvSpPr>
          <p:cNvPr id="924" name="Google Shape;924;p7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5</a:t>
            </a:fld>
            <a:endParaRPr/>
          </a:p>
        </p:txBody>
      </p:sp>
      <p:pic>
        <p:nvPicPr>
          <p:cNvPr id="5122" name="Picture 2">
            <a:extLst>
              <a:ext uri="{FF2B5EF4-FFF2-40B4-BE49-F238E27FC236}">
                <a16:creationId xmlns:a16="http://schemas.microsoft.com/office/drawing/2014/main" id="{17D737E6-CD74-4632-A72D-0B5439BCFC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998" r="31039"/>
          <a:stretch/>
        </p:blipFill>
        <p:spPr bwMode="auto">
          <a:xfrm rot="16200000">
            <a:off x="3523126" y="-138657"/>
            <a:ext cx="2097748" cy="6457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73"/>
          <p:cNvSpPr txBox="1">
            <a:spLocks noGrp="1"/>
          </p:cNvSpPr>
          <p:nvPr>
            <p:ph type="title"/>
          </p:nvPr>
        </p:nvSpPr>
        <p:spPr>
          <a:xfrm>
            <a:off x="222732" y="14916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ResNet50</a:t>
            </a:r>
            <a:endParaRPr dirty="0"/>
          </a:p>
        </p:txBody>
      </p:sp>
      <p:sp>
        <p:nvSpPr>
          <p:cNvPr id="901" name="Google Shape;901;p73"/>
          <p:cNvSpPr txBox="1">
            <a:spLocks noGrp="1"/>
          </p:cNvSpPr>
          <p:nvPr>
            <p:ph type="body" idx="1"/>
          </p:nvPr>
        </p:nvSpPr>
        <p:spPr>
          <a:xfrm>
            <a:off x="222732" y="1104765"/>
            <a:ext cx="4727959"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fr-FR" dirty="0"/>
              <a:t>The use of </a:t>
            </a:r>
            <a:r>
              <a:rPr lang="fr-FR" dirty="0" err="1"/>
              <a:t>residual</a:t>
            </a:r>
            <a:r>
              <a:rPr lang="fr-FR" dirty="0"/>
              <a:t> </a:t>
            </a:r>
            <a:r>
              <a:rPr lang="fr-FR" dirty="0" err="1"/>
              <a:t>layers</a:t>
            </a:r>
            <a:endParaRPr dirty="0"/>
          </a:p>
          <a:p>
            <a:pPr marL="457200" lvl="0" indent="-361950" algn="l" rtl="0">
              <a:lnSpc>
                <a:spcPct val="115000"/>
              </a:lnSpc>
              <a:spcBef>
                <a:spcPts val="0"/>
              </a:spcBef>
              <a:spcAft>
                <a:spcPts val="0"/>
              </a:spcAft>
              <a:buSzPts val="2100"/>
              <a:buChar char="◎"/>
            </a:pPr>
            <a:r>
              <a:rPr lang="fr-FR" dirty="0"/>
              <a:t>Skip connections to solve the </a:t>
            </a:r>
            <a:r>
              <a:rPr lang="fr-FR" dirty="0" err="1"/>
              <a:t>problem</a:t>
            </a:r>
            <a:r>
              <a:rPr lang="fr-FR" dirty="0"/>
              <a:t> of </a:t>
            </a:r>
            <a:r>
              <a:rPr lang="fr-FR" dirty="0" err="1"/>
              <a:t>vanishing</a:t>
            </a:r>
            <a:r>
              <a:rPr lang="fr-FR" dirty="0"/>
              <a:t> gradients</a:t>
            </a:r>
            <a:endParaRPr dirty="0"/>
          </a:p>
          <a:p>
            <a:pPr marL="457200" lvl="0" indent="-342900" algn="l" rtl="0">
              <a:lnSpc>
                <a:spcPct val="115000"/>
              </a:lnSpc>
              <a:spcBef>
                <a:spcPts val="0"/>
              </a:spcBef>
              <a:spcAft>
                <a:spcPts val="0"/>
              </a:spcAft>
              <a:buSzPts val="1800"/>
              <a:buChar char="◎"/>
            </a:pPr>
            <a:r>
              <a:rPr lang="fr-FR" dirty="0" err="1"/>
              <a:t>Vanishing</a:t>
            </a:r>
            <a:r>
              <a:rPr lang="fr-FR" dirty="0"/>
              <a:t> gradients: </a:t>
            </a:r>
            <a:r>
              <a:rPr lang="fr-FR" dirty="0" err="1"/>
              <a:t>stopping</a:t>
            </a:r>
            <a:r>
              <a:rPr lang="fr-FR" dirty="0"/>
              <a:t> the </a:t>
            </a:r>
            <a:r>
              <a:rPr lang="fr-FR" dirty="0" err="1"/>
              <a:t>weights</a:t>
            </a:r>
            <a:r>
              <a:rPr lang="fr-FR" dirty="0"/>
              <a:t> in the network to </a:t>
            </a:r>
            <a:r>
              <a:rPr lang="fr-FR" dirty="0" err="1"/>
              <a:t>further</a:t>
            </a:r>
            <a:r>
              <a:rPr lang="fr-FR" dirty="0"/>
              <a:t> update/change </a:t>
            </a:r>
            <a:r>
              <a:rPr lang="fr-FR" dirty="0" err="1"/>
              <a:t>because</a:t>
            </a:r>
            <a:r>
              <a:rPr lang="fr-FR" dirty="0"/>
              <a:t> the gradient value </a:t>
            </a:r>
            <a:r>
              <a:rPr lang="fr-FR" dirty="0" err="1"/>
              <a:t>shrink</a:t>
            </a:r>
            <a:r>
              <a:rPr lang="fr-FR" dirty="0"/>
              <a:t> to </a:t>
            </a:r>
            <a:r>
              <a:rPr lang="fr-FR" dirty="0" err="1"/>
              <a:t>zero</a:t>
            </a:r>
            <a:endParaRPr dirty="0"/>
          </a:p>
        </p:txBody>
      </p:sp>
      <p:sp>
        <p:nvSpPr>
          <p:cNvPr id="902" name="Google Shape;902;p7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FR"/>
              <a:t>6</a:t>
            </a:fld>
            <a:endParaRPr/>
          </a:p>
        </p:txBody>
      </p:sp>
      <p:pic>
        <p:nvPicPr>
          <p:cNvPr id="3074" name="Picture 2">
            <a:extLst>
              <a:ext uri="{FF2B5EF4-FFF2-40B4-BE49-F238E27FC236}">
                <a16:creationId xmlns:a16="http://schemas.microsoft.com/office/drawing/2014/main" id="{3A480C02-E60F-4F20-A27B-9A1B442CD3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4"/>
          <a:stretch/>
        </p:blipFill>
        <p:spPr bwMode="auto">
          <a:xfrm>
            <a:off x="5070763" y="60036"/>
            <a:ext cx="4073237" cy="5023427"/>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E1971DE2-AAA8-45DD-B6C4-24D64D7FF7F1}"/>
              </a:ext>
            </a:extLst>
          </p:cNvPr>
          <p:cNvSpPr txBox="1"/>
          <p:nvPr/>
        </p:nvSpPr>
        <p:spPr>
          <a:xfrm>
            <a:off x="5070763" y="0"/>
            <a:ext cx="221673" cy="609600"/>
          </a:xfrm>
          <a:prstGeom prst="rect">
            <a:avLst/>
          </a:prstGeom>
          <a:solidFill>
            <a:schemeClr val="bg1"/>
          </a:solidFill>
        </p:spPr>
        <p:txBody>
          <a:bodyPr wrap="square" rtlCol="0">
            <a:spAutoFit/>
          </a:bodyPr>
          <a:lstStyle/>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7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InceptionV3</a:t>
            </a:r>
            <a:endParaRPr/>
          </a:p>
        </p:txBody>
      </p:sp>
      <p:sp>
        <p:nvSpPr>
          <p:cNvPr id="883" name="Google Shape;883;p72"/>
          <p:cNvSpPr txBox="1">
            <a:spLocks noGrp="1"/>
          </p:cNvSpPr>
          <p:nvPr>
            <p:ph type="body" idx="1"/>
          </p:nvPr>
        </p:nvSpPr>
        <p:spPr>
          <a:xfrm>
            <a:off x="786150" y="1200150"/>
            <a:ext cx="7618200" cy="28470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fr-FR" sz="1400" dirty="0"/>
              <a:t>The use of </a:t>
            </a:r>
            <a:r>
              <a:rPr lang="fr-FR" sz="1400" dirty="0" err="1"/>
              <a:t>inception</a:t>
            </a:r>
            <a:r>
              <a:rPr lang="fr-FR" sz="1400" dirty="0"/>
              <a:t> blocks</a:t>
            </a:r>
            <a:endParaRPr sz="1700" dirty="0">
              <a:solidFill>
                <a:srgbClr val="0E101A"/>
              </a:solidFill>
            </a:endParaRPr>
          </a:p>
          <a:p>
            <a:pPr marL="457200" lvl="0" indent="-361950" algn="l" rtl="0">
              <a:lnSpc>
                <a:spcPct val="115000"/>
              </a:lnSpc>
              <a:spcBef>
                <a:spcPts val="0"/>
              </a:spcBef>
              <a:spcAft>
                <a:spcPts val="0"/>
              </a:spcAft>
              <a:buSzPts val="2100"/>
              <a:buChar char="◎"/>
            </a:pPr>
            <a:r>
              <a:rPr lang="fr-FR" sz="1400" dirty="0">
                <a:solidFill>
                  <a:srgbClr val="0E101A"/>
                </a:solidFill>
              </a:rPr>
              <a:t>InceptionV1 </a:t>
            </a:r>
            <a:r>
              <a:rPr lang="fr-FR" sz="1400" dirty="0" err="1">
                <a:solidFill>
                  <a:srgbClr val="0E101A"/>
                </a:solidFill>
              </a:rPr>
              <a:t>proved</a:t>
            </a:r>
            <a:r>
              <a:rPr lang="fr-FR" sz="1400" dirty="0">
                <a:solidFill>
                  <a:srgbClr val="0E101A"/>
                </a:solidFill>
              </a:rPr>
              <a:t> to </a:t>
            </a:r>
            <a:r>
              <a:rPr lang="fr-FR" sz="1400" dirty="0" err="1">
                <a:solidFill>
                  <a:srgbClr val="0E101A"/>
                </a:solidFill>
              </a:rPr>
              <a:t>be</a:t>
            </a:r>
            <a:r>
              <a:rPr lang="fr-FR" sz="1400" dirty="0">
                <a:solidFill>
                  <a:srgbClr val="0E101A"/>
                </a:solidFill>
              </a:rPr>
              <a:t> more </a:t>
            </a:r>
            <a:r>
              <a:rPr lang="fr-FR" sz="1400" dirty="0" err="1">
                <a:solidFill>
                  <a:srgbClr val="0E101A"/>
                </a:solidFill>
              </a:rPr>
              <a:t>computationally</a:t>
            </a:r>
            <a:r>
              <a:rPr lang="fr-FR" sz="1400" dirty="0">
                <a:solidFill>
                  <a:srgbClr val="0E101A"/>
                </a:solidFill>
              </a:rPr>
              <a:t> efficient</a:t>
            </a:r>
            <a:endParaRPr sz="1400" dirty="0">
              <a:solidFill>
                <a:srgbClr val="0E101A"/>
              </a:solidFill>
            </a:endParaRPr>
          </a:p>
          <a:p>
            <a:pPr marL="457200" lvl="0" indent="-361950" algn="l" rtl="0">
              <a:lnSpc>
                <a:spcPct val="115000"/>
              </a:lnSpc>
              <a:spcBef>
                <a:spcPts val="0"/>
              </a:spcBef>
              <a:spcAft>
                <a:spcPts val="0"/>
              </a:spcAft>
              <a:buSzPts val="2100"/>
              <a:buChar char="◎"/>
            </a:pPr>
            <a:r>
              <a:rPr lang="fr-FR" sz="1400" dirty="0" err="1">
                <a:solidFill>
                  <a:srgbClr val="0E101A"/>
                </a:solidFill>
              </a:rPr>
              <a:t>Any</a:t>
            </a:r>
            <a:r>
              <a:rPr lang="fr-FR" sz="1400" dirty="0">
                <a:solidFill>
                  <a:srgbClr val="0E101A"/>
                </a:solidFill>
              </a:rPr>
              <a:t> changes in the Inception network </a:t>
            </a:r>
            <a:r>
              <a:rPr lang="fr-FR" sz="1400" dirty="0" err="1">
                <a:solidFill>
                  <a:srgbClr val="0E101A"/>
                </a:solidFill>
              </a:rPr>
              <a:t>need</a:t>
            </a:r>
            <a:r>
              <a:rPr lang="fr-FR" sz="1400" dirty="0">
                <a:solidFill>
                  <a:srgbClr val="0E101A"/>
                </a:solidFill>
              </a:rPr>
              <a:t> to assure </a:t>
            </a:r>
            <a:r>
              <a:rPr lang="fr-FR" sz="1400" dirty="0" err="1">
                <a:solidFill>
                  <a:srgbClr val="0E101A"/>
                </a:solidFill>
              </a:rPr>
              <a:t>computational</a:t>
            </a:r>
            <a:r>
              <a:rPr lang="fr-FR" sz="1400" dirty="0">
                <a:solidFill>
                  <a:srgbClr val="0E101A"/>
                </a:solidFill>
              </a:rPr>
              <a:t> </a:t>
            </a:r>
            <a:r>
              <a:rPr lang="fr-FR" sz="1400" dirty="0" err="1">
                <a:solidFill>
                  <a:srgbClr val="0E101A"/>
                </a:solidFill>
              </a:rPr>
              <a:t>advantages</a:t>
            </a:r>
            <a:endParaRPr sz="1400" dirty="0">
              <a:solidFill>
                <a:srgbClr val="0E101A"/>
              </a:solidFill>
            </a:endParaRPr>
          </a:p>
          <a:p>
            <a:pPr marL="457200" lvl="0" indent="0" algn="l" rtl="0">
              <a:lnSpc>
                <a:spcPct val="115000"/>
              </a:lnSpc>
              <a:spcBef>
                <a:spcPts val="0"/>
              </a:spcBef>
              <a:spcAft>
                <a:spcPts val="0"/>
              </a:spcAft>
              <a:buNone/>
            </a:pPr>
            <a:endParaRPr sz="1400" dirty="0">
              <a:solidFill>
                <a:srgbClr val="0E101A"/>
              </a:solidFill>
            </a:endParaRPr>
          </a:p>
          <a:p>
            <a:pPr marL="457200" lvl="0" indent="0" algn="l" rtl="0">
              <a:lnSpc>
                <a:spcPct val="115000"/>
              </a:lnSpc>
              <a:spcBef>
                <a:spcPts val="0"/>
              </a:spcBef>
              <a:spcAft>
                <a:spcPts val="0"/>
              </a:spcAft>
              <a:buNone/>
            </a:pPr>
            <a:endParaRPr sz="1400" dirty="0">
              <a:solidFill>
                <a:srgbClr val="0E101A"/>
              </a:solidFill>
            </a:endParaRPr>
          </a:p>
          <a:p>
            <a:pPr marL="0" lvl="0" indent="0" algn="ctr" rtl="0">
              <a:lnSpc>
                <a:spcPct val="115000"/>
              </a:lnSpc>
              <a:spcBef>
                <a:spcPts val="0"/>
              </a:spcBef>
              <a:spcAft>
                <a:spcPts val="0"/>
              </a:spcAft>
              <a:buNone/>
            </a:pPr>
            <a:endParaRPr sz="1400" dirty="0">
              <a:solidFill>
                <a:srgbClr val="0E101A"/>
              </a:solidFill>
            </a:endParaRPr>
          </a:p>
          <a:p>
            <a:pPr marL="0" lvl="0" indent="0" algn="ctr" rtl="0">
              <a:lnSpc>
                <a:spcPct val="115000"/>
              </a:lnSpc>
              <a:spcBef>
                <a:spcPts val="0"/>
              </a:spcBef>
              <a:spcAft>
                <a:spcPts val="0"/>
              </a:spcAft>
              <a:buNone/>
            </a:pPr>
            <a:r>
              <a:rPr lang="fr-FR" sz="1400" dirty="0">
                <a:solidFill>
                  <a:srgbClr val="0E101A"/>
                </a:solidFill>
              </a:rPr>
              <a:t>Adaptation of the model </a:t>
            </a:r>
            <a:endParaRPr sz="1400" dirty="0">
              <a:solidFill>
                <a:srgbClr val="0E101A"/>
              </a:solidFill>
            </a:endParaRPr>
          </a:p>
          <a:p>
            <a:pPr marL="457200" lvl="0" indent="0" algn="l" rtl="0">
              <a:lnSpc>
                <a:spcPct val="115000"/>
              </a:lnSpc>
              <a:spcBef>
                <a:spcPts val="0"/>
              </a:spcBef>
              <a:spcAft>
                <a:spcPts val="0"/>
              </a:spcAft>
              <a:buNone/>
            </a:pPr>
            <a:endParaRPr sz="1400" dirty="0">
              <a:solidFill>
                <a:srgbClr val="0E101A"/>
              </a:solidFill>
            </a:endParaRPr>
          </a:p>
          <a:p>
            <a:pPr marL="0" lvl="0" indent="0" algn="l" rtl="0">
              <a:lnSpc>
                <a:spcPct val="115000"/>
              </a:lnSpc>
              <a:spcBef>
                <a:spcPts val="0"/>
              </a:spcBef>
              <a:spcAft>
                <a:spcPts val="0"/>
              </a:spcAft>
              <a:buNone/>
            </a:pPr>
            <a:endParaRPr sz="1400" dirty="0">
              <a:solidFill>
                <a:srgbClr val="0E101A"/>
              </a:solidFill>
            </a:endParaRPr>
          </a:p>
          <a:p>
            <a:pPr marL="0" lvl="0" indent="0" algn="ctr" rtl="0">
              <a:lnSpc>
                <a:spcPct val="115000"/>
              </a:lnSpc>
              <a:spcBef>
                <a:spcPts val="0"/>
              </a:spcBef>
              <a:spcAft>
                <a:spcPts val="0"/>
              </a:spcAft>
              <a:buNone/>
            </a:pPr>
            <a:r>
              <a:rPr lang="fr-FR" sz="1400" dirty="0">
                <a:solidFill>
                  <a:srgbClr val="0E101A"/>
                </a:solidFill>
              </a:rPr>
              <a:t>InceptionV3</a:t>
            </a:r>
            <a:endParaRPr sz="1400" dirty="0">
              <a:solidFill>
                <a:srgbClr val="0E101A"/>
              </a:solidFill>
            </a:endParaRPr>
          </a:p>
          <a:p>
            <a:pPr marL="0" lvl="0" indent="0" algn="ctr" rtl="0">
              <a:lnSpc>
                <a:spcPct val="115000"/>
              </a:lnSpc>
              <a:spcBef>
                <a:spcPts val="0"/>
              </a:spcBef>
              <a:spcAft>
                <a:spcPts val="0"/>
              </a:spcAft>
              <a:buNone/>
            </a:pPr>
            <a:endParaRPr sz="1400" dirty="0">
              <a:solidFill>
                <a:srgbClr val="0E101A"/>
              </a:solidFill>
            </a:endParaRPr>
          </a:p>
          <a:p>
            <a:pPr marL="457200" lvl="0" indent="-361950" algn="l" rtl="0">
              <a:lnSpc>
                <a:spcPct val="115000"/>
              </a:lnSpc>
              <a:spcBef>
                <a:spcPts val="0"/>
              </a:spcBef>
              <a:spcAft>
                <a:spcPts val="0"/>
              </a:spcAft>
              <a:buSzPts val="2100"/>
              <a:buChar char="◎"/>
            </a:pPr>
            <a:r>
              <a:rPr lang="fr-FR" sz="1400" dirty="0" err="1">
                <a:solidFill>
                  <a:srgbClr val="0E101A"/>
                </a:solidFill>
              </a:rPr>
              <a:t>Several</a:t>
            </a:r>
            <a:r>
              <a:rPr lang="fr-FR" sz="1400" dirty="0">
                <a:solidFill>
                  <a:srgbClr val="0E101A"/>
                </a:solidFill>
              </a:rPr>
              <a:t> techniques has been </a:t>
            </a:r>
            <a:r>
              <a:rPr lang="fr-FR" sz="1400" dirty="0" err="1">
                <a:solidFill>
                  <a:srgbClr val="0E101A"/>
                </a:solidFill>
              </a:rPr>
              <a:t>used</a:t>
            </a:r>
            <a:r>
              <a:rPr lang="fr-FR" sz="1400" dirty="0">
                <a:solidFill>
                  <a:srgbClr val="0E101A"/>
                </a:solidFill>
              </a:rPr>
              <a:t>: </a:t>
            </a:r>
            <a:endParaRPr sz="1400" dirty="0">
              <a:solidFill>
                <a:srgbClr val="0E101A"/>
              </a:solidFill>
            </a:endParaRPr>
          </a:p>
        </p:txBody>
      </p:sp>
      <p:sp>
        <p:nvSpPr>
          <p:cNvPr id="884" name="Google Shape;884;p7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FR"/>
              <a:t>7</a:t>
            </a:fld>
            <a:endParaRPr/>
          </a:p>
        </p:txBody>
      </p:sp>
      <p:sp>
        <p:nvSpPr>
          <p:cNvPr id="885" name="Google Shape;885;p72"/>
          <p:cNvSpPr/>
          <p:nvPr/>
        </p:nvSpPr>
        <p:spPr>
          <a:xfrm>
            <a:off x="4404300" y="2107025"/>
            <a:ext cx="381900" cy="49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2"/>
          <p:cNvSpPr txBox="1"/>
          <p:nvPr/>
        </p:nvSpPr>
        <p:spPr>
          <a:xfrm>
            <a:off x="3221050" y="2176825"/>
            <a:ext cx="9675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Problem</a:t>
            </a:r>
            <a:endParaRPr>
              <a:latin typeface="Source Sans Pro"/>
              <a:ea typeface="Source Sans Pro"/>
              <a:cs typeface="Source Sans Pro"/>
              <a:sym typeface="Source Sans Pro"/>
            </a:endParaRPr>
          </a:p>
        </p:txBody>
      </p:sp>
      <p:sp>
        <p:nvSpPr>
          <p:cNvPr id="887" name="Google Shape;887;p72"/>
          <p:cNvSpPr/>
          <p:nvPr/>
        </p:nvSpPr>
        <p:spPr>
          <a:xfrm>
            <a:off x="4430575" y="3007996"/>
            <a:ext cx="381900" cy="49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2"/>
          <p:cNvSpPr txBox="1"/>
          <p:nvPr/>
        </p:nvSpPr>
        <p:spPr>
          <a:xfrm>
            <a:off x="3221050" y="3076059"/>
            <a:ext cx="9675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FR">
                <a:latin typeface="Source Sans Pro"/>
                <a:ea typeface="Source Sans Pro"/>
                <a:cs typeface="Source Sans Pro"/>
                <a:sym typeface="Source Sans Pro"/>
              </a:rPr>
              <a:t>Solution</a:t>
            </a:r>
            <a:endParaRPr>
              <a:latin typeface="Source Sans Pro"/>
              <a:ea typeface="Source Sans Pro"/>
              <a:cs typeface="Source Sans Pro"/>
              <a:sym typeface="Source Sans Pro"/>
            </a:endParaRPr>
          </a:p>
        </p:txBody>
      </p:sp>
      <p:cxnSp>
        <p:nvCxnSpPr>
          <p:cNvPr id="889" name="Google Shape;889;p72"/>
          <p:cNvCxnSpPr/>
          <p:nvPr/>
        </p:nvCxnSpPr>
        <p:spPr>
          <a:xfrm rot="10800000" flipH="1">
            <a:off x="4099525" y="4345625"/>
            <a:ext cx="483900" cy="241800"/>
          </a:xfrm>
          <a:prstGeom prst="straightConnector1">
            <a:avLst/>
          </a:prstGeom>
          <a:noFill/>
          <a:ln w="9525" cap="flat" cmpd="sng">
            <a:solidFill>
              <a:schemeClr val="dk2"/>
            </a:solidFill>
            <a:prstDash val="solid"/>
            <a:round/>
            <a:headEnd type="none" w="med" len="med"/>
            <a:tailEnd type="stealth" w="med" len="med"/>
          </a:ln>
        </p:spPr>
      </p:cxnSp>
      <p:cxnSp>
        <p:nvCxnSpPr>
          <p:cNvPr id="890" name="Google Shape;890;p72"/>
          <p:cNvCxnSpPr/>
          <p:nvPr/>
        </p:nvCxnSpPr>
        <p:spPr>
          <a:xfrm rot="10800000" flipH="1">
            <a:off x="4061425" y="4587425"/>
            <a:ext cx="560100" cy="25500"/>
          </a:xfrm>
          <a:prstGeom prst="straightConnector1">
            <a:avLst/>
          </a:prstGeom>
          <a:noFill/>
          <a:ln w="9525" cap="flat" cmpd="sng">
            <a:solidFill>
              <a:schemeClr val="dk2"/>
            </a:solidFill>
            <a:prstDash val="solid"/>
            <a:round/>
            <a:headEnd type="none" w="med" len="med"/>
            <a:tailEnd type="stealth" w="med" len="med"/>
          </a:ln>
        </p:spPr>
      </p:cxnSp>
      <p:cxnSp>
        <p:nvCxnSpPr>
          <p:cNvPr id="891" name="Google Shape;891;p72"/>
          <p:cNvCxnSpPr/>
          <p:nvPr/>
        </p:nvCxnSpPr>
        <p:spPr>
          <a:xfrm>
            <a:off x="4086825" y="4646400"/>
            <a:ext cx="471000" cy="178200"/>
          </a:xfrm>
          <a:prstGeom prst="straightConnector1">
            <a:avLst/>
          </a:prstGeom>
          <a:noFill/>
          <a:ln w="9525" cap="flat" cmpd="sng">
            <a:solidFill>
              <a:schemeClr val="dk2"/>
            </a:solidFill>
            <a:prstDash val="solid"/>
            <a:round/>
            <a:headEnd type="none" w="med" len="med"/>
            <a:tailEnd type="stealth" w="med" len="med"/>
          </a:ln>
        </p:spPr>
      </p:cxnSp>
      <p:sp>
        <p:nvSpPr>
          <p:cNvPr id="892" name="Google Shape;892;p72"/>
          <p:cNvSpPr txBox="1"/>
          <p:nvPr/>
        </p:nvSpPr>
        <p:spPr>
          <a:xfrm>
            <a:off x="4621525" y="4124425"/>
            <a:ext cx="2291700" cy="4002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fr-FR">
                <a:solidFill>
                  <a:srgbClr val="0E101A"/>
                </a:solidFill>
                <a:latin typeface="Source Sans Pro"/>
                <a:ea typeface="Source Sans Pro"/>
                <a:cs typeface="Source Sans Pro"/>
                <a:sym typeface="Source Sans Pro"/>
              </a:rPr>
              <a:t> Dimension reduction</a:t>
            </a:r>
            <a:endParaRPr>
              <a:latin typeface="Source Sans Pro"/>
              <a:ea typeface="Source Sans Pro"/>
              <a:cs typeface="Source Sans Pro"/>
              <a:sym typeface="Source Sans Pro"/>
            </a:endParaRPr>
          </a:p>
        </p:txBody>
      </p:sp>
      <p:sp>
        <p:nvSpPr>
          <p:cNvPr id="893" name="Google Shape;893;p72"/>
          <p:cNvSpPr txBox="1"/>
          <p:nvPr/>
        </p:nvSpPr>
        <p:spPr>
          <a:xfrm>
            <a:off x="4621525" y="4675725"/>
            <a:ext cx="2291700" cy="4002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fr-FR">
                <a:solidFill>
                  <a:srgbClr val="0E101A"/>
                </a:solidFill>
                <a:latin typeface="Source Sans Pro"/>
                <a:ea typeface="Source Sans Pro"/>
                <a:cs typeface="Source Sans Pro"/>
                <a:sym typeface="Source Sans Pro"/>
              </a:rPr>
              <a:t>Parallelized computations</a:t>
            </a:r>
            <a:endParaRPr>
              <a:latin typeface="Source Sans Pro"/>
              <a:ea typeface="Source Sans Pro"/>
              <a:cs typeface="Source Sans Pro"/>
              <a:sym typeface="Source Sans Pro"/>
            </a:endParaRPr>
          </a:p>
        </p:txBody>
      </p:sp>
      <p:sp>
        <p:nvSpPr>
          <p:cNvPr id="894" name="Google Shape;894;p72"/>
          <p:cNvSpPr txBox="1"/>
          <p:nvPr/>
        </p:nvSpPr>
        <p:spPr>
          <a:xfrm>
            <a:off x="4621525" y="4400075"/>
            <a:ext cx="2291700" cy="4002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fr-FR">
                <a:solidFill>
                  <a:srgbClr val="0E101A"/>
                </a:solidFill>
                <a:latin typeface="Source Sans Pro"/>
                <a:ea typeface="Source Sans Pro"/>
                <a:cs typeface="Source Sans Pro"/>
                <a:sym typeface="Source Sans Pro"/>
              </a:rPr>
              <a:t>Regularization</a:t>
            </a:r>
            <a:endParaRPr>
              <a:latin typeface="Source Sans Pro"/>
              <a:ea typeface="Source Sans Pro"/>
              <a:cs typeface="Source Sans Pro"/>
              <a:sym typeface="Source Sans Pro"/>
            </a:endParaRPr>
          </a:p>
        </p:txBody>
      </p:sp>
      <p:pic>
        <p:nvPicPr>
          <p:cNvPr id="895" name="Google Shape;895;p72"/>
          <p:cNvPicPr preferRelativeResize="0"/>
          <p:nvPr/>
        </p:nvPicPr>
        <p:blipFill rotWithShape="1">
          <a:blip r:embed="rId3">
            <a:alphaModFix/>
          </a:blip>
          <a:srcRect/>
          <a:stretch/>
        </p:blipFill>
        <p:spPr>
          <a:xfrm>
            <a:off x="5812801" y="0"/>
            <a:ext cx="3296554" cy="1800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7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Inception-ResNetV2</a:t>
            </a:r>
            <a:endParaRPr dirty="0"/>
          </a:p>
        </p:txBody>
      </p:sp>
      <p:sp>
        <p:nvSpPr>
          <p:cNvPr id="916" name="Google Shape;916;p75"/>
          <p:cNvSpPr txBox="1">
            <a:spLocks noGrp="1"/>
          </p:cNvSpPr>
          <p:nvPr>
            <p:ph type="body" idx="1"/>
          </p:nvPr>
        </p:nvSpPr>
        <p:spPr>
          <a:xfrm>
            <a:off x="786150" y="1454775"/>
            <a:ext cx="7731300" cy="811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fr-FR" dirty="0" err="1"/>
              <a:t>Combining</a:t>
            </a:r>
            <a:r>
              <a:rPr lang="fr-FR" dirty="0"/>
              <a:t> the </a:t>
            </a:r>
            <a:r>
              <a:rPr lang="fr-FR" dirty="0" err="1"/>
              <a:t>idea</a:t>
            </a:r>
            <a:r>
              <a:rPr lang="fr-FR" dirty="0"/>
              <a:t> of </a:t>
            </a:r>
            <a:r>
              <a:rPr lang="fr-FR" dirty="0" err="1"/>
              <a:t>inception</a:t>
            </a:r>
            <a:r>
              <a:rPr lang="fr-FR" dirty="0"/>
              <a:t> blocks and </a:t>
            </a:r>
            <a:r>
              <a:rPr lang="fr-FR" dirty="0" err="1"/>
              <a:t>residual</a:t>
            </a:r>
            <a:r>
              <a:rPr lang="fr-FR" dirty="0"/>
              <a:t> </a:t>
            </a:r>
            <a:r>
              <a:rPr lang="fr-FR" dirty="0" err="1"/>
              <a:t>layers</a:t>
            </a:r>
            <a:endParaRPr dirty="0"/>
          </a:p>
        </p:txBody>
      </p:sp>
      <p:sp>
        <p:nvSpPr>
          <p:cNvPr id="917" name="Google Shape;917;p7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8</a:t>
            </a:fld>
            <a:endParaRPr/>
          </a:p>
        </p:txBody>
      </p:sp>
      <p:pic>
        <p:nvPicPr>
          <p:cNvPr id="5" name="Google Shape;903;p73">
            <a:extLst>
              <a:ext uri="{FF2B5EF4-FFF2-40B4-BE49-F238E27FC236}">
                <a16:creationId xmlns:a16="http://schemas.microsoft.com/office/drawing/2014/main" id="{79E17904-38E4-49B9-97A3-75BD3981E1F8}"/>
              </a:ext>
            </a:extLst>
          </p:cNvPr>
          <p:cNvPicPr preferRelativeResize="0"/>
          <p:nvPr/>
        </p:nvPicPr>
        <p:blipFill rotWithShape="1">
          <a:blip r:embed="rId3">
            <a:alphaModFix/>
          </a:blip>
          <a:srcRect/>
          <a:stretch/>
        </p:blipFill>
        <p:spPr>
          <a:xfrm>
            <a:off x="5677034" y="2102913"/>
            <a:ext cx="2727350" cy="2810300"/>
          </a:xfrm>
          <a:prstGeom prst="rect">
            <a:avLst/>
          </a:prstGeom>
          <a:noFill/>
          <a:ln>
            <a:noFill/>
          </a:ln>
        </p:spPr>
      </p:pic>
      <p:pic>
        <p:nvPicPr>
          <p:cNvPr id="6" name="Google Shape;895;p72">
            <a:extLst>
              <a:ext uri="{FF2B5EF4-FFF2-40B4-BE49-F238E27FC236}">
                <a16:creationId xmlns:a16="http://schemas.microsoft.com/office/drawing/2014/main" id="{D694BA1A-755B-42BF-BCA6-5498CF83384F}"/>
              </a:ext>
            </a:extLst>
          </p:cNvPr>
          <p:cNvPicPr preferRelativeResize="0"/>
          <p:nvPr/>
        </p:nvPicPr>
        <p:blipFill rotWithShape="1">
          <a:blip r:embed="rId4">
            <a:alphaModFix/>
          </a:blip>
          <a:srcRect/>
          <a:stretch/>
        </p:blipFill>
        <p:spPr>
          <a:xfrm>
            <a:off x="1455954" y="2453198"/>
            <a:ext cx="3296554" cy="18004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71"/>
          <p:cNvSpPr txBox="1">
            <a:spLocks noGrp="1"/>
          </p:cNvSpPr>
          <p:nvPr>
            <p:ph type="title"/>
          </p:nvPr>
        </p:nvSpPr>
        <p:spPr>
          <a:xfrm>
            <a:off x="425932"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err="1"/>
              <a:t>MobileNet</a:t>
            </a:r>
            <a:endParaRPr dirty="0"/>
          </a:p>
        </p:txBody>
      </p:sp>
      <p:sp>
        <p:nvSpPr>
          <p:cNvPr id="876" name="Google Shape;876;p71"/>
          <p:cNvSpPr txBox="1">
            <a:spLocks noGrp="1"/>
          </p:cNvSpPr>
          <p:nvPr>
            <p:ph type="body" idx="1"/>
          </p:nvPr>
        </p:nvSpPr>
        <p:spPr>
          <a:xfrm>
            <a:off x="431284" y="729150"/>
            <a:ext cx="7973100" cy="1145832"/>
          </a:xfrm>
          <a:prstGeom prst="rect">
            <a:avLst/>
          </a:prstGeom>
        </p:spPr>
        <p:txBody>
          <a:bodyPr spcFirstLastPara="1" wrap="square" lIns="91425" tIns="91425" rIns="91425" bIns="91425" anchor="t" anchorCtr="0">
            <a:noAutofit/>
          </a:bodyPr>
          <a:lstStyle/>
          <a:p>
            <a:pPr marL="457200" lvl="0" indent="-387350" algn="l" rtl="0">
              <a:lnSpc>
                <a:spcPct val="115000"/>
              </a:lnSpc>
              <a:spcBef>
                <a:spcPts val="0"/>
              </a:spcBef>
              <a:spcAft>
                <a:spcPts val="0"/>
              </a:spcAft>
              <a:buSzPts val="2500"/>
              <a:buChar char="◎"/>
            </a:pPr>
            <a:r>
              <a:rPr lang="fr-FR" dirty="0" err="1">
                <a:solidFill>
                  <a:srgbClr val="0E101A"/>
                </a:solidFill>
              </a:rPr>
              <a:t>MobileNet</a:t>
            </a:r>
            <a:r>
              <a:rPr lang="fr-FR" dirty="0">
                <a:solidFill>
                  <a:srgbClr val="0E101A"/>
                </a:solidFill>
              </a:rPr>
              <a:t> model </a:t>
            </a:r>
            <a:r>
              <a:rPr lang="fr-FR" dirty="0" err="1">
                <a:solidFill>
                  <a:srgbClr val="0E101A"/>
                </a:solidFill>
              </a:rPr>
              <a:t>is</a:t>
            </a:r>
            <a:r>
              <a:rPr lang="fr-FR" dirty="0">
                <a:solidFill>
                  <a:srgbClr val="0E101A"/>
                </a:solidFill>
              </a:rPr>
              <a:t> </a:t>
            </a:r>
            <a:r>
              <a:rPr lang="fr-FR" dirty="0" err="1">
                <a:solidFill>
                  <a:srgbClr val="0E101A"/>
                </a:solidFill>
              </a:rPr>
              <a:t>designed</a:t>
            </a:r>
            <a:r>
              <a:rPr lang="fr-FR" dirty="0">
                <a:solidFill>
                  <a:srgbClr val="0E101A"/>
                </a:solidFill>
              </a:rPr>
              <a:t> to </a:t>
            </a:r>
            <a:r>
              <a:rPr lang="fr-FR" dirty="0" err="1">
                <a:solidFill>
                  <a:srgbClr val="0E101A"/>
                </a:solidFill>
              </a:rPr>
              <a:t>be</a:t>
            </a:r>
            <a:r>
              <a:rPr lang="fr-FR" dirty="0">
                <a:solidFill>
                  <a:srgbClr val="0E101A"/>
                </a:solidFill>
              </a:rPr>
              <a:t> </a:t>
            </a:r>
            <a:r>
              <a:rPr lang="fr-FR" dirty="0" err="1">
                <a:solidFill>
                  <a:srgbClr val="0E101A"/>
                </a:solidFill>
              </a:rPr>
              <a:t>used</a:t>
            </a:r>
            <a:r>
              <a:rPr lang="fr-FR" dirty="0">
                <a:solidFill>
                  <a:srgbClr val="0E101A"/>
                </a:solidFill>
              </a:rPr>
              <a:t> in mobile applications</a:t>
            </a:r>
            <a:endParaRPr dirty="0">
              <a:solidFill>
                <a:srgbClr val="0E101A"/>
              </a:solidFill>
            </a:endParaRPr>
          </a:p>
          <a:p>
            <a:pPr marL="457200" lvl="0" indent="-387350" algn="l" rtl="0">
              <a:lnSpc>
                <a:spcPct val="115000"/>
              </a:lnSpc>
              <a:spcBef>
                <a:spcPts val="0"/>
              </a:spcBef>
              <a:spcAft>
                <a:spcPts val="0"/>
              </a:spcAft>
              <a:buSzPts val="2500"/>
              <a:buChar char="◎"/>
            </a:pPr>
            <a:r>
              <a:rPr lang="fr-FR" dirty="0">
                <a:solidFill>
                  <a:srgbClr val="0E101A"/>
                </a:solidFill>
              </a:rPr>
              <a:t>It uses “</a:t>
            </a:r>
            <a:r>
              <a:rPr lang="fr-FR" b="1" i="1" dirty="0" err="1">
                <a:solidFill>
                  <a:srgbClr val="0E101A"/>
                </a:solidFill>
              </a:rPr>
              <a:t>Depthwise</a:t>
            </a:r>
            <a:r>
              <a:rPr lang="fr-FR" b="1" i="1" dirty="0">
                <a:solidFill>
                  <a:srgbClr val="0E101A"/>
                </a:solidFill>
              </a:rPr>
              <a:t> Convolutions</a:t>
            </a:r>
            <a:r>
              <a:rPr lang="fr-FR" dirty="0">
                <a:solidFill>
                  <a:srgbClr val="0E101A"/>
                </a:solidFill>
              </a:rPr>
              <a:t>” and “</a:t>
            </a:r>
            <a:r>
              <a:rPr lang="fr-FR" b="1" i="1" dirty="0" err="1">
                <a:solidFill>
                  <a:srgbClr val="0E101A"/>
                </a:solidFill>
              </a:rPr>
              <a:t>Pointwise</a:t>
            </a:r>
            <a:r>
              <a:rPr lang="fr-FR" b="1" i="1" dirty="0">
                <a:solidFill>
                  <a:srgbClr val="0E101A"/>
                </a:solidFill>
              </a:rPr>
              <a:t> Convolution</a:t>
            </a:r>
            <a:r>
              <a:rPr lang="fr-FR" dirty="0">
                <a:solidFill>
                  <a:srgbClr val="0E101A"/>
                </a:solidFill>
              </a:rPr>
              <a:t>”</a:t>
            </a:r>
            <a:endParaRPr dirty="0">
              <a:solidFill>
                <a:srgbClr val="0E101A"/>
              </a:solidFill>
            </a:endParaRPr>
          </a:p>
          <a:p>
            <a:pPr marL="457200" lvl="0" indent="-387350" algn="l" rtl="0">
              <a:lnSpc>
                <a:spcPct val="115000"/>
              </a:lnSpc>
              <a:spcBef>
                <a:spcPts val="0"/>
              </a:spcBef>
              <a:spcAft>
                <a:spcPts val="0"/>
              </a:spcAft>
              <a:buSzPts val="2500"/>
              <a:buChar char="◎"/>
            </a:pPr>
            <a:r>
              <a:rPr lang="fr-FR" dirty="0" err="1">
                <a:solidFill>
                  <a:srgbClr val="0E101A"/>
                </a:solidFill>
              </a:rPr>
              <a:t>Reduce</a:t>
            </a:r>
            <a:r>
              <a:rPr lang="fr-FR" dirty="0">
                <a:solidFill>
                  <a:srgbClr val="0E101A"/>
                </a:solidFill>
              </a:rPr>
              <a:t> the </a:t>
            </a:r>
            <a:r>
              <a:rPr lang="fr-FR" dirty="0" err="1">
                <a:solidFill>
                  <a:srgbClr val="0E101A"/>
                </a:solidFill>
              </a:rPr>
              <a:t>number</a:t>
            </a:r>
            <a:r>
              <a:rPr lang="fr-FR" dirty="0">
                <a:solidFill>
                  <a:srgbClr val="0E101A"/>
                </a:solidFill>
              </a:rPr>
              <a:t> of </a:t>
            </a:r>
            <a:r>
              <a:rPr lang="fr-FR" dirty="0" err="1">
                <a:solidFill>
                  <a:srgbClr val="0E101A"/>
                </a:solidFill>
              </a:rPr>
              <a:t>parameters</a:t>
            </a:r>
            <a:endParaRPr dirty="0">
              <a:solidFill>
                <a:srgbClr val="0E101A"/>
              </a:solidFill>
            </a:endParaRPr>
          </a:p>
          <a:p>
            <a:pPr marL="0" lvl="0" indent="0" algn="l" rtl="0">
              <a:lnSpc>
                <a:spcPct val="115000"/>
              </a:lnSpc>
              <a:spcBef>
                <a:spcPts val="0"/>
              </a:spcBef>
              <a:spcAft>
                <a:spcPts val="0"/>
              </a:spcAft>
              <a:buNone/>
            </a:pPr>
            <a:endParaRPr sz="1400" dirty="0">
              <a:solidFill>
                <a:srgbClr val="0E101A"/>
              </a:solidFill>
            </a:endParaRPr>
          </a:p>
          <a:p>
            <a:pPr marL="0" lvl="0" indent="0" algn="l" rtl="0">
              <a:lnSpc>
                <a:spcPct val="115000"/>
              </a:lnSpc>
              <a:spcBef>
                <a:spcPts val="0"/>
              </a:spcBef>
              <a:spcAft>
                <a:spcPts val="0"/>
              </a:spcAft>
              <a:buNone/>
            </a:pPr>
            <a:endParaRPr sz="1400" dirty="0">
              <a:solidFill>
                <a:srgbClr val="0E101A"/>
              </a:solidFill>
            </a:endParaRPr>
          </a:p>
        </p:txBody>
      </p:sp>
      <p:sp>
        <p:nvSpPr>
          <p:cNvPr id="877" name="Google Shape;877;p7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fr-FR"/>
              <a:t>9</a:t>
            </a:fld>
            <a:endParaRPr/>
          </a:p>
        </p:txBody>
      </p:sp>
      <p:pic>
        <p:nvPicPr>
          <p:cNvPr id="4100" name="Picture 4">
            <a:extLst>
              <a:ext uri="{FF2B5EF4-FFF2-40B4-BE49-F238E27FC236}">
                <a16:creationId xmlns:a16="http://schemas.microsoft.com/office/drawing/2014/main" id="{A45FC09B-FBE0-4AB9-BC78-3979E9B78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959874" y="958850"/>
            <a:ext cx="291592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3319</TotalTime>
  <Words>1386</Words>
  <Application>Microsoft Office PowerPoint</Application>
  <PresentationFormat>Affichage à l'écran (16:9)</PresentationFormat>
  <Paragraphs>277</Paragraphs>
  <Slides>19</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Times New Roman</vt:lpstr>
      <vt:lpstr>Source Sans Pro</vt:lpstr>
      <vt:lpstr>Calibri</vt:lpstr>
      <vt:lpstr>Arial</vt:lpstr>
      <vt:lpstr>Roboto</vt:lpstr>
      <vt:lpstr>Roboto Slab</vt:lpstr>
      <vt:lpstr>Cordelia template</vt:lpstr>
      <vt:lpstr>Automatic Detection Of COVID-19 Using Convolutional Neural Networks And X-Ray Images</vt:lpstr>
      <vt:lpstr>Problematic</vt:lpstr>
      <vt:lpstr>Solution</vt:lpstr>
      <vt:lpstr>Architecture</vt:lpstr>
      <vt:lpstr>VGG16</vt:lpstr>
      <vt:lpstr>ResNet50</vt:lpstr>
      <vt:lpstr>InceptionV3</vt:lpstr>
      <vt:lpstr>Inception-ResNetV2</vt:lpstr>
      <vt:lpstr>MobileNet</vt:lpstr>
      <vt:lpstr>EfficientNetB0</vt:lpstr>
      <vt:lpstr>Dataset</vt:lpstr>
      <vt:lpstr>Experimental Setup </vt:lpstr>
      <vt:lpstr>Metrics</vt:lpstr>
      <vt:lpstr>Results</vt:lpstr>
      <vt:lpstr>Results</vt:lpstr>
      <vt:lpstr>Results</vt:lpstr>
      <vt:lpstr>Conclusion</vt:lpstr>
      <vt:lpstr>Future Work</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Presenté par: AHSAINE Khadija Encadré par: ZBAKH Mustapha</dc:title>
  <dc:creator>Ahsaine Khadija</dc:creator>
  <cp:lastModifiedBy>AHSAINE KHADIJA</cp:lastModifiedBy>
  <cp:revision>5</cp:revision>
  <dcterms:modified xsi:type="dcterms:W3CDTF">2021-10-02T08:25:22Z</dcterms:modified>
</cp:coreProperties>
</file>