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83" r:id="rId4"/>
    <p:sldId id="262" r:id="rId5"/>
    <p:sldId id="263" r:id="rId6"/>
    <p:sldId id="264" r:id="rId7"/>
    <p:sldId id="265" r:id="rId8"/>
    <p:sldId id="274" r:id="rId9"/>
    <p:sldId id="270" r:id="rId10"/>
    <p:sldId id="271" r:id="rId11"/>
    <p:sldId id="272" r:id="rId12"/>
    <p:sldId id="273" r:id="rId13"/>
    <p:sldId id="275" r:id="rId14"/>
    <p:sldId id="285" r:id="rId15"/>
    <p:sldId id="276" r:id="rId16"/>
    <p:sldId id="288" r:id="rId17"/>
    <p:sldId id="289" r:id="rId18"/>
    <p:sldId id="277" r:id="rId19"/>
    <p:sldId id="278" r:id="rId20"/>
    <p:sldId id="279" r:id="rId21"/>
    <p:sldId id="280" r:id="rId22"/>
    <p:sldId id="281" r:id="rId23"/>
    <p:sldId id="290" r:id="rId24"/>
    <p:sldId id="267" r:id="rId25"/>
    <p:sldId id="296" r:id="rId26"/>
    <p:sldId id="284" r:id="rId27"/>
    <p:sldId id="268" r:id="rId28"/>
    <p:sldId id="287" r:id="rId29"/>
    <p:sldId id="294" r:id="rId30"/>
    <p:sldId id="297" r:id="rId31"/>
    <p:sldId id="293" r:id="rId32"/>
    <p:sldId id="291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 dirty="0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E726A-D703-491F-93B9-5471DF73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50" y="2007910"/>
            <a:ext cx="9158699" cy="419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3314" name="Picture 2" descr="Lighter colors:  less than 50K&#10;Darker Colors: more than 50K">
            <a:extLst>
              <a:ext uri="{FF2B5EF4-FFF2-40B4-BE49-F238E27FC236}">
                <a16:creationId xmlns:a16="http://schemas.microsoft.com/office/drawing/2014/main" id="{4A3274F3-75EB-4505-B929-74E688A7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1934288"/>
            <a:ext cx="6381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6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Wage p. Hour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F3FCF-11ED-4115-9C29-56D553B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81711" y="157992"/>
            <a:ext cx="5028578" cy="7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Education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This means more than half of the profs are earning more than 0.5">
            <a:extLst>
              <a:ext uri="{FF2B5EF4-FFF2-40B4-BE49-F238E27FC236}">
                <a16:creationId xmlns:a16="http://schemas.microsoft.com/office/drawing/2014/main" id="{1864DB1A-9386-4E49-8D35-89A23280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0416" y="288538"/>
            <a:ext cx="4804645" cy="7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Marital Status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7AB9B-19BB-43D1-8467-5AFE240E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92222" y="557785"/>
            <a:ext cx="500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Has Investing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1C9BF-06C0-43FD-998F-6B5496E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4" y="1709928"/>
            <a:ext cx="4709628" cy="2489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66D78-A0D1-4155-AC57-18B62CED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0" y="1709928"/>
            <a:ext cx="4666096" cy="2466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7429-48EF-4E78-AD04-BEA60929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56" y="4199633"/>
            <a:ext cx="4515966" cy="23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D2537-3DB8-4EDE-BD0C-ED0C54A2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96387" y="2089600"/>
            <a:ext cx="3393213" cy="4447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4920B4-CA33-4D57-B4DE-CE75AAC8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77956" y="2044839"/>
            <a:ext cx="3544097" cy="46874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3E7A97-3FF7-4A4E-BAFF-06DD78765864}"/>
              </a:ext>
            </a:extLst>
          </p:cNvPr>
          <p:cNvSpPr txBox="1"/>
          <p:nvPr/>
        </p:nvSpPr>
        <p:spPr>
          <a:xfrm>
            <a:off x="1325880" y="1764128"/>
            <a:ext cx="398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Total Race Distribution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DEA89-2AF9-4E26-AA01-91C906807E9A}"/>
              </a:ext>
            </a:extLst>
          </p:cNvPr>
          <p:cNvSpPr txBox="1"/>
          <p:nvPr/>
        </p:nvSpPr>
        <p:spPr>
          <a:xfrm>
            <a:off x="5998464" y="1764128"/>
            <a:ext cx="552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Race Distribution where Income &gt; $50K </a:t>
            </a:r>
          </a:p>
        </p:txBody>
      </p:sp>
    </p:spTree>
    <p:extLst>
      <p:ext uri="{BB962C8B-B14F-4D97-AF65-F5344CB8AC3E}">
        <p14:creationId xmlns:p14="http://schemas.microsoft.com/office/powerpoint/2010/main" val="15140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 – Race VS Income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74E40-3947-4F62-B445-F0AD8198C42C}"/>
              </a:ext>
            </a:extLst>
          </p:cNvPr>
          <p:cNvSpPr txBox="1"/>
          <p:nvPr/>
        </p:nvSpPr>
        <p:spPr>
          <a:xfrm>
            <a:off x="3361944" y="1736696"/>
            <a:ext cx="589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Probability of </a:t>
            </a:r>
            <a:r>
              <a:rPr lang="en-US" sz="2800" spc="-120" dirty="0">
                <a:solidFill>
                  <a:prstClr val="black"/>
                </a:solidFill>
                <a:ea typeface="+mj-ea"/>
                <a:cs typeface="+mj-cs"/>
              </a:rPr>
              <a:t>Income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&gt;$50K by 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CDB3A-5A39-4F5B-A288-B69AA42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41398" y="1489706"/>
            <a:ext cx="4109202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Categorization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Encode categories by using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LabelEncoder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for 28 nominal features out of 35.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7 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nominal features were encoded ordinally by researching the features on Current Population Survey Handbook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Capital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Gains,Losses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and Dividends, new features are engineered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Some features are normalized for easier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701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</a:t>
            </a:r>
            <a:r>
              <a:rPr lang="en-US" sz="4000" dirty="0" err="1">
                <a:solidFill>
                  <a:srgbClr val="FFFFFF"/>
                </a:solidFill>
              </a:rPr>
              <a:t>Upsampling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Downsampling</a:t>
            </a:r>
            <a:r>
              <a:rPr lang="en-US" sz="4000" dirty="0">
                <a:solidFill>
                  <a:srgbClr val="FFFFFF"/>
                </a:solidFill>
              </a:rPr>
              <a:t>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187,000 individuals who has less income than $50K and only 12,300 individuals have more income than $50K. For balancing this imbalance: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Downsample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majority class to 150,000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Upsample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the minority class to 15,000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 different class weights for each class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35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890793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40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</a:t>
            </a:r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LightGBM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to extract Feature Importance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CFD7E-2AFD-4F11-BD31-6D450000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0" y="2735579"/>
            <a:ext cx="744017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Cumulative Feature Importance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1120604" y="2103332"/>
            <a:ext cx="995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Removed 22 features from 45 since they weren’t adding any value to the model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57C9-658A-4DBF-9515-C05E7978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38" y="2690237"/>
            <a:ext cx="4965202" cy="36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SHAP Summary Plot 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2375068" y="2511469"/>
            <a:ext cx="755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51009AF-58F8-4B0A-9A2E-D56EAB0C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 – Feature Selection	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8E5B-1EA2-42DF-B9DD-C15A8F82FC7F}"/>
              </a:ext>
            </a:extLst>
          </p:cNvPr>
          <p:cNvSpPr txBox="1"/>
          <p:nvPr/>
        </p:nvSpPr>
        <p:spPr>
          <a:xfrm>
            <a:off x="2375068" y="2511469"/>
            <a:ext cx="7553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54BA8-2975-4B2F-B52F-46B2D5533CD3}"/>
              </a:ext>
            </a:extLst>
          </p:cNvPr>
          <p:cNvSpPr txBox="1"/>
          <p:nvPr/>
        </p:nvSpPr>
        <p:spPr>
          <a:xfrm>
            <a:off x="1120604" y="2103332"/>
            <a:ext cx="9950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From 45 engineered feature, I picked only 22 of them. Added all the selected features as Appendix 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560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Model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96211-20BD-46BC-850A-0393321C7948}"/>
              </a:ext>
            </a:extLst>
          </p:cNvPr>
          <p:cNvSpPr txBox="1"/>
          <p:nvPr/>
        </p:nvSpPr>
        <p:spPr>
          <a:xfrm>
            <a:off x="1120604" y="2103332"/>
            <a:ext cx="99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Rclassification</a:t>
            </a: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Models have been tested and 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144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Final Model Diagram</a:t>
            </a:r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7C593522-3396-4752-9CF8-B34E8130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26" y="1682496"/>
            <a:ext cx="8914347" cy="40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2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 – Ensemble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CF64-73EC-4974-AA58-D746D3421BF5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6 different Machine Learning Model has been trained.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Each one of them might be good at capturing some of the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Therefore, we get 6 predictions for each example.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 top of that 6 models, there is one final model which decides the final prediction for that example. This is called “Stacking”</a:t>
            </a:r>
          </a:p>
        </p:txBody>
      </p:sp>
    </p:spTree>
    <p:extLst>
      <p:ext uri="{BB962C8B-B14F-4D97-AF65-F5344CB8AC3E}">
        <p14:creationId xmlns:p14="http://schemas.microsoft.com/office/powerpoint/2010/main" val="200024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727A9C6-5F9C-40D5-9B25-C406126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8016"/>
              </p:ext>
            </p:extLst>
          </p:nvPr>
        </p:nvGraphicFramePr>
        <p:xfrm>
          <a:off x="1648460" y="2668556"/>
          <a:ext cx="8895080" cy="268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016">
                  <a:extLst>
                    <a:ext uri="{9D8B030D-6E8A-4147-A177-3AD203B41FA5}">
                      <a16:colId xmlns:a16="http://schemas.microsoft.com/office/drawing/2014/main" val="46764355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2513606467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1794536879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719627414"/>
                    </a:ext>
                  </a:extLst>
                </a:gridCol>
                <a:gridCol w="1779016">
                  <a:extLst>
                    <a:ext uri="{9D8B030D-6E8A-4147-A177-3AD203B41FA5}">
                      <a16:colId xmlns:a16="http://schemas.microsoft.com/office/drawing/2014/main" val="427483976"/>
                    </a:ext>
                  </a:extLst>
                </a:gridCol>
              </a:tblGrid>
              <a:tr h="44180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68740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&lt;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401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INCOME &gt; $50k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0.59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6186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016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0.96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7434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MACRO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0.785</a:t>
                      </a:r>
                      <a:endParaRPr lang="en-GB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08305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r>
                        <a:rPr lang="en-US" dirty="0"/>
                        <a:t>WEIGHTED 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3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 – ROC curve / Confusion Matrix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9E5F-D608-4F32-99F6-C132B629BC23}"/>
              </a:ext>
            </a:extLst>
          </p:cNvPr>
          <p:cNvSpPr txBox="1"/>
          <p:nvPr/>
        </p:nvSpPr>
        <p:spPr>
          <a:xfrm>
            <a:off x="6743853" y="1334278"/>
            <a:ext cx="995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B6FAE-1892-4866-B54B-2744B81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9" y="2438478"/>
            <a:ext cx="4901587" cy="332698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B0FF-821E-4897-8210-B23F80408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ROC and Precision/Recall Graph</a:t>
            </a:r>
          </a:p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B446A0-6944-4520-BD0B-D859A16B5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040420"/>
            <a:ext cx="4662487" cy="3683622"/>
          </a:xfrm>
        </p:spPr>
      </p:pic>
    </p:spTree>
    <p:extLst>
      <p:ext uri="{BB962C8B-B14F-4D97-AF65-F5344CB8AC3E}">
        <p14:creationId xmlns:p14="http://schemas.microsoft.com/office/powerpoint/2010/main" val="318696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 – Model Interpretation (SHAP Graph)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BBAA7A-4EB8-45C8-A83B-4D210837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2" y="1647756"/>
            <a:ext cx="6369437" cy="48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2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8C7E4D3-8ADE-44E2-86E8-4B84D910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448" y="1467668"/>
            <a:ext cx="7051104" cy="539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Future Plans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BDFA6-7E84-49AD-B928-1001F94C0DAF}"/>
              </a:ext>
            </a:extLst>
          </p:cNvPr>
          <p:cNvSpPr txBox="1"/>
          <p:nvPr/>
        </p:nvSpPr>
        <p:spPr>
          <a:xfrm>
            <a:off x="1120604" y="2103332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More data from people who earn more than $50K for balancing out the imbalance data.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Hyperparameter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Model Interpretability by additive explanations (it takes some time and computing power) </a:t>
            </a:r>
          </a:p>
        </p:txBody>
      </p:sp>
    </p:spTree>
    <p:extLst>
      <p:ext uri="{BB962C8B-B14F-4D97-AF65-F5344CB8AC3E}">
        <p14:creationId xmlns:p14="http://schemas.microsoft.com/office/powerpoint/2010/main" val="391438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 for Listening</a:t>
            </a:r>
            <a:br>
              <a:rPr lang="en-US" sz="7200" dirty="0"/>
            </a:br>
            <a:r>
              <a:rPr lang="en-US" sz="7200" dirty="0"/>
              <a:t>Q &amp; A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0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A – All Selected (22) Features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46A2-71B7-45DC-ADB8-F5F72327C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Class of Worker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Wage per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Marital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Industry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Major Occupation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Gains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0268A-96A5-48BB-8095-ED2C42392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863" y="1998663"/>
            <a:ext cx="4662487" cy="376713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Capital Losses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Dividends from Stocks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Tax Filer Status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and family 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Statistics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Detailed Household summary in household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Instance weight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Number of persons worked for employer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Father</a:t>
            </a: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Country of Birth Mother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Own Business or Self Employed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Weeks Worked In Years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166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Appendix B – What is SHAP 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01DB4-A22F-40A4-90B4-592AFE8B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8750808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SHAP (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SHapley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Additive </a:t>
            </a:r>
            <a:r>
              <a:rPr lang="en-US" sz="2400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exPlanations</a:t>
            </a:r>
            <a:r>
              <a:rPr lang="en-US" sz="24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) is a game theoretic approach to explain the output of any machine learning model.</a:t>
            </a:r>
          </a:p>
          <a:p>
            <a:pPr marL="0" indent="0">
              <a:buNone/>
            </a:pPr>
            <a:endParaRPr lang="en-US" sz="24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Used for analyzing the results of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Takes too much time to compute </a:t>
            </a:r>
            <a:r>
              <a:rPr lang="en-US" spc="-12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shap</a:t>
            </a: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value (Not optimized that much yet)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But has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21417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07351-00B7-4601-8735-A5AA62354A29}"/>
              </a:ext>
            </a:extLst>
          </p:cNvPr>
          <p:cNvSpPr txBox="1"/>
          <p:nvPr/>
        </p:nvSpPr>
        <p:spPr>
          <a:xfrm>
            <a:off x="1120604" y="2085044"/>
            <a:ext cx="995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42 features in total, 35 nominal, 8 continuous including the label column.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Here are the ones that worked on most: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Occupation and Industry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Income **</a:t>
            </a: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9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From now on, I didn't look at the test data for creating a bias upon the data.">
            <a:extLst>
              <a:ext uri="{FF2B5EF4-FFF2-40B4-BE49-F238E27FC236}">
                <a16:creationId xmlns:a16="http://schemas.microsoft.com/office/drawing/2014/main" id="{253B1BAF-D287-4DA0-942B-56EB7526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25" y="2031416"/>
            <a:ext cx="8993349" cy="41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6872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765</Words>
  <Application>Microsoft Office PowerPoint</Application>
  <PresentationFormat>Widescreen</PresentationFormat>
  <Paragraphs>157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 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49</cp:revision>
  <dcterms:created xsi:type="dcterms:W3CDTF">2021-06-08T21:22:55Z</dcterms:created>
  <dcterms:modified xsi:type="dcterms:W3CDTF">2021-06-10T00:00:02Z</dcterms:modified>
</cp:coreProperties>
</file>