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2" r:id="rId3"/>
    <p:sldId id="283" r:id="rId4"/>
    <p:sldId id="262" r:id="rId5"/>
    <p:sldId id="263" r:id="rId6"/>
    <p:sldId id="264" r:id="rId7"/>
    <p:sldId id="265" r:id="rId8"/>
    <p:sldId id="274" r:id="rId9"/>
    <p:sldId id="270" r:id="rId10"/>
    <p:sldId id="271" r:id="rId11"/>
    <p:sldId id="272" r:id="rId12"/>
    <p:sldId id="273" r:id="rId13"/>
    <p:sldId id="275" r:id="rId14"/>
    <p:sldId id="285" r:id="rId15"/>
    <p:sldId id="276" r:id="rId16"/>
    <p:sldId id="288" r:id="rId17"/>
    <p:sldId id="289" r:id="rId18"/>
    <p:sldId id="277" r:id="rId19"/>
    <p:sldId id="278" r:id="rId20"/>
    <p:sldId id="279" r:id="rId21"/>
    <p:sldId id="280" r:id="rId22"/>
    <p:sldId id="281" r:id="rId23"/>
    <p:sldId id="290" r:id="rId24"/>
    <p:sldId id="267" r:id="rId25"/>
    <p:sldId id="284" r:id="rId26"/>
    <p:sldId id="268" r:id="rId27"/>
    <p:sldId id="287" r:id="rId28"/>
    <p:sldId id="294" r:id="rId29"/>
    <p:sldId id="293" r:id="rId30"/>
    <p:sldId id="291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B650-787F-426D-8925-A8C261F221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64F337-8010-4DAB-B02B-72D906FBA84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470CC3F-ACA9-40D3-B6F7-42645D6C3744}" type="parTrans" cxnId="{190F65FC-2C54-4A66-A280-15B2B2AEA887}">
      <dgm:prSet/>
      <dgm:spPr/>
      <dgm:t>
        <a:bodyPr/>
        <a:lstStyle/>
        <a:p>
          <a:endParaRPr lang="en-US"/>
        </a:p>
      </dgm:t>
    </dgm:pt>
    <dgm:pt modelId="{AF232E0D-BDE4-41A8-B41D-01AE3D4137C0}" type="sibTrans" cxnId="{190F65FC-2C54-4A66-A280-15B2B2AEA887}">
      <dgm:prSet/>
      <dgm:spPr/>
      <dgm:t>
        <a:bodyPr/>
        <a:lstStyle/>
        <a:p>
          <a:endParaRPr lang="en-US"/>
        </a:p>
      </dgm:t>
    </dgm:pt>
    <dgm:pt modelId="{33BDAD91-8514-442D-A8E1-2D1054CF9DB9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D9DD5619-76C7-4559-88FD-986B72FEE1AA}" type="parTrans" cxnId="{F0D4F8F9-EEF6-48B7-9906-B4C0DBC8EC0B}">
      <dgm:prSet/>
      <dgm:spPr/>
      <dgm:t>
        <a:bodyPr/>
        <a:lstStyle/>
        <a:p>
          <a:endParaRPr lang="en-US"/>
        </a:p>
      </dgm:t>
    </dgm:pt>
    <dgm:pt modelId="{2A806922-57C7-472A-A1CA-1DA62345EBC6}" type="sibTrans" cxnId="{F0D4F8F9-EEF6-48B7-9906-B4C0DBC8EC0B}">
      <dgm:prSet/>
      <dgm:spPr/>
      <dgm:t>
        <a:bodyPr/>
        <a:lstStyle/>
        <a:p>
          <a:endParaRPr lang="en-US"/>
        </a:p>
      </dgm:t>
    </dgm:pt>
    <dgm:pt modelId="{AD0DE5C6-170A-4279-A1C0-6CDCDE95FBE7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A29DD663-7753-42C4-A658-CAC045549BE8}" type="parTrans" cxnId="{00AC06E2-1030-4DF4-82C9-98589F7561F0}">
      <dgm:prSet/>
      <dgm:spPr/>
      <dgm:t>
        <a:bodyPr/>
        <a:lstStyle/>
        <a:p>
          <a:endParaRPr lang="en-US"/>
        </a:p>
      </dgm:t>
    </dgm:pt>
    <dgm:pt modelId="{580CD862-E8CD-42FC-A28A-99632E373C62}" type="sibTrans" cxnId="{00AC06E2-1030-4DF4-82C9-98589F7561F0}">
      <dgm:prSet/>
      <dgm:spPr/>
      <dgm:t>
        <a:bodyPr/>
        <a:lstStyle/>
        <a:p>
          <a:endParaRPr lang="en-US"/>
        </a:p>
      </dgm:t>
    </dgm:pt>
    <dgm:pt modelId="{38D40432-6042-43A8-98E3-884334300A3E}">
      <dgm:prSet/>
      <dgm:spPr/>
      <dgm:t>
        <a:bodyPr/>
        <a:lstStyle/>
        <a:p>
          <a:r>
            <a:rPr lang="en-US"/>
            <a:t>Data Modelling</a:t>
          </a:r>
        </a:p>
      </dgm:t>
    </dgm:pt>
    <dgm:pt modelId="{CD8E7634-9231-4654-A0C8-B81CB1B26E81}" type="parTrans" cxnId="{A6DC91E6-031D-443A-AB8F-D943DA699616}">
      <dgm:prSet/>
      <dgm:spPr/>
      <dgm:t>
        <a:bodyPr/>
        <a:lstStyle/>
        <a:p>
          <a:endParaRPr lang="en-US"/>
        </a:p>
      </dgm:t>
    </dgm:pt>
    <dgm:pt modelId="{FD21B60C-74D4-49FB-BA2E-551BE718E565}" type="sibTrans" cxnId="{A6DC91E6-031D-443A-AB8F-D943DA699616}">
      <dgm:prSet/>
      <dgm:spPr/>
      <dgm:t>
        <a:bodyPr/>
        <a:lstStyle/>
        <a:p>
          <a:endParaRPr lang="en-US"/>
        </a:p>
      </dgm:t>
    </dgm:pt>
    <dgm:pt modelId="{E14533B3-3C56-4D55-BEE6-3BFBA3E0285E}">
      <dgm:prSet/>
      <dgm:spPr/>
      <dgm:t>
        <a:bodyPr/>
        <a:lstStyle/>
        <a:p>
          <a:r>
            <a:rPr lang="en-US"/>
            <a:t>Model Assessment</a:t>
          </a:r>
        </a:p>
      </dgm:t>
    </dgm:pt>
    <dgm:pt modelId="{77BC1AB6-F0E7-4B39-8259-EB5D233DDC93}" type="parTrans" cxnId="{AB42E8F6-69C9-46C8-BE4B-24FF047375F9}">
      <dgm:prSet/>
      <dgm:spPr/>
      <dgm:t>
        <a:bodyPr/>
        <a:lstStyle/>
        <a:p>
          <a:endParaRPr lang="en-US"/>
        </a:p>
      </dgm:t>
    </dgm:pt>
    <dgm:pt modelId="{861912B6-5A55-4E44-8E91-6F1BE32BC9F5}" type="sibTrans" cxnId="{AB42E8F6-69C9-46C8-BE4B-24FF047375F9}">
      <dgm:prSet/>
      <dgm:spPr/>
      <dgm:t>
        <a:bodyPr/>
        <a:lstStyle/>
        <a:p>
          <a:endParaRPr lang="en-US"/>
        </a:p>
      </dgm:t>
    </dgm:pt>
    <dgm:pt modelId="{EAC730F4-CCBA-485C-9BE5-5AD8919B5415}">
      <dgm:prSet/>
      <dgm:spPr/>
      <dgm:t>
        <a:bodyPr/>
        <a:lstStyle/>
        <a:p>
          <a:r>
            <a:rPr lang="en-US"/>
            <a:t>Results</a:t>
          </a:r>
        </a:p>
      </dgm:t>
    </dgm:pt>
    <dgm:pt modelId="{B53AD86E-0396-4BF8-B5B2-442A3EC33D78}" type="parTrans" cxnId="{9553CDFD-1BFB-4970-968F-32F67B29B0FE}">
      <dgm:prSet/>
      <dgm:spPr/>
      <dgm:t>
        <a:bodyPr/>
        <a:lstStyle/>
        <a:p>
          <a:endParaRPr lang="en-US"/>
        </a:p>
      </dgm:t>
    </dgm:pt>
    <dgm:pt modelId="{F2721C6D-458B-4BD8-B7C6-72F1E04D045F}" type="sibTrans" cxnId="{9553CDFD-1BFB-4970-968F-32F67B29B0FE}">
      <dgm:prSet/>
      <dgm:spPr/>
      <dgm:t>
        <a:bodyPr/>
        <a:lstStyle/>
        <a:p>
          <a:endParaRPr lang="en-US"/>
        </a:p>
      </dgm:t>
    </dgm:pt>
    <dgm:pt modelId="{D99DDA96-2DC5-40CB-BE96-4C4DF89331F7}" type="pres">
      <dgm:prSet presAssocID="{21FAB650-787F-426D-8925-A8C261F22148}" presName="root" presStyleCnt="0">
        <dgm:presLayoutVars>
          <dgm:dir/>
          <dgm:resizeHandles val="exact"/>
        </dgm:presLayoutVars>
      </dgm:prSet>
      <dgm:spPr/>
    </dgm:pt>
    <dgm:pt modelId="{6A526076-A084-43B6-84C8-68C531049358}" type="pres">
      <dgm:prSet presAssocID="{DC64F337-8010-4DAB-B02B-72D906FBA843}" presName="compNode" presStyleCnt="0"/>
      <dgm:spPr/>
    </dgm:pt>
    <dgm:pt modelId="{B0DC1E51-B269-4467-822F-D82845B86D42}" type="pres">
      <dgm:prSet presAssocID="{DC64F337-8010-4DAB-B02B-72D906FBA8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5E3221B1-FDA6-49F5-9193-18A88A70BAF0}" type="pres">
      <dgm:prSet presAssocID="{DC64F337-8010-4DAB-B02B-72D906FBA843}" presName="spaceRect" presStyleCnt="0"/>
      <dgm:spPr/>
    </dgm:pt>
    <dgm:pt modelId="{F20CFA78-DB29-451B-ADDB-81F5FF86AF49}" type="pres">
      <dgm:prSet presAssocID="{DC64F337-8010-4DAB-B02B-72D906FBA843}" presName="textRect" presStyleLbl="revTx" presStyleIdx="0" presStyleCnt="6">
        <dgm:presLayoutVars>
          <dgm:chMax val="1"/>
          <dgm:chPref val="1"/>
        </dgm:presLayoutVars>
      </dgm:prSet>
      <dgm:spPr/>
    </dgm:pt>
    <dgm:pt modelId="{AB3F82C8-FFCE-42FB-A37E-B8669C76E14E}" type="pres">
      <dgm:prSet presAssocID="{AF232E0D-BDE4-41A8-B41D-01AE3D4137C0}" presName="sibTrans" presStyleCnt="0"/>
      <dgm:spPr/>
    </dgm:pt>
    <dgm:pt modelId="{B1E7596A-234D-4BC4-8CEA-99DAC075293F}" type="pres">
      <dgm:prSet presAssocID="{33BDAD91-8514-442D-A8E1-2D1054CF9DB9}" presName="compNode" presStyleCnt="0"/>
      <dgm:spPr/>
    </dgm:pt>
    <dgm:pt modelId="{1C843CE0-8562-4AE3-8F3F-EE81AB295FA6}" type="pres">
      <dgm:prSet presAssocID="{33BDAD91-8514-442D-A8E1-2D1054CF9D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97D34F-2BB8-4EE2-990A-7C4393513B87}" type="pres">
      <dgm:prSet presAssocID="{33BDAD91-8514-442D-A8E1-2D1054CF9DB9}" presName="spaceRect" presStyleCnt="0"/>
      <dgm:spPr/>
    </dgm:pt>
    <dgm:pt modelId="{65DAE7BC-3695-4153-AD13-0B66798A3BFE}" type="pres">
      <dgm:prSet presAssocID="{33BDAD91-8514-442D-A8E1-2D1054CF9DB9}" presName="textRect" presStyleLbl="revTx" presStyleIdx="1" presStyleCnt="6">
        <dgm:presLayoutVars>
          <dgm:chMax val="1"/>
          <dgm:chPref val="1"/>
        </dgm:presLayoutVars>
      </dgm:prSet>
      <dgm:spPr/>
    </dgm:pt>
    <dgm:pt modelId="{0BA00A7E-2444-490A-8BBE-14833BA2B540}" type="pres">
      <dgm:prSet presAssocID="{2A806922-57C7-472A-A1CA-1DA62345EBC6}" presName="sibTrans" presStyleCnt="0"/>
      <dgm:spPr/>
    </dgm:pt>
    <dgm:pt modelId="{84598C83-6914-480A-A286-5C6C286AA20F}" type="pres">
      <dgm:prSet presAssocID="{AD0DE5C6-170A-4279-A1C0-6CDCDE95FBE7}" presName="compNode" presStyleCnt="0"/>
      <dgm:spPr/>
    </dgm:pt>
    <dgm:pt modelId="{D234DF39-2ADC-4CB8-8AC7-2FB0C56ADF1A}" type="pres">
      <dgm:prSet presAssocID="{AD0DE5C6-170A-4279-A1C0-6CDCDE95FB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2294DE2E-9D9B-492F-A656-D45ED55C0E93}" type="pres">
      <dgm:prSet presAssocID="{AD0DE5C6-170A-4279-A1C0-6CDCDE95FBE7}" presName="spaceRect" presStyleCnt="0"/>
      <dgm:spPr/>
    </dgm:pt>
    <dgm:pt modelId="{58BFCEA1-479C-4E5D-A4A4-BD1CB2D5294D}" type="pres">
      <dgm:prSet presAssocID="{AD0DE5C6-170A-4279-A1C0-6CDCDE95FBE7}" presName="textRect" presStyleLbl="revTx" presStyleIdx="2" presStyleCnt="6">
        <dgm:presLayoutVars>
          <dgm:chMax val="1"/>
          <dgm:chPref val="1"/>
        </dgm:presLayoutVars>
      </dgm:prSet>
      <dgm:spPr/>
    </dgm:pt>
    <dgm:pt modelId="{1D5EABD0-7AD7-4E9A-8E17-396B0E41CD05}" type="pres">
      <dgm:prSet presAssocID="{580CD862-E8CD-42FC-A28A-99632E373C62}" presName="sibTrans" presStyleCnt="0"/>
      <dgm:spPr/>
    </dgm:pt>
    <dgm:pt modelId="{8979B709-D0CA-464B-954F-59269EABD1FA}" type="pres">
      <dgm:prSet presAssocID="{38D40432-6042-43A8-98E3-884334300A3E}" presName="compNode" presStyleCnt="0"/>
      <dgm:spPr/>
    </dgm:pt>
    <dgm:pt modelId="{E05A54C0-AD79-4C05-9A80-FB9CE93218D3}" type="pres">
      <dgm:prSet presAssocID="{38D40432-6042-43A8-98E3-884334300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8A35B3-E97D-4908-9E4A-47DB201763FD}" type="pres">
      <dgm:prSet presAssocID="{38D40432-6042-43A8-98E3-884334300A3E}" presName="spaceRect" presStyleCnt="0"/>
      <dgm:spPr/>
    </dgm:pt>
    <dgm:pt modelId="{C1251DAE-3E9D-4C65-80CF-9821EFDEF637}" type="pres">
      <dgm:prSet presAssocID="{38D40432-6042-43A8-98E3-884334300A3E}" presName="textRect" presStyleLbl="revTx" presStyleIdx="3" presStyleCnt="6">
        <dgm:presLayoutVars>
          <dgm:chMax val="1"/>
          <dgm:chPref val="1"/>
        </dgm:presLayoutVars>
      </dgm:prSet>
      <dgm:spPr/>
    </dgm:pt>
    <dgm:pt modelId="{0F8CAE73-9910-4EB5-B74C-CFED9D1F4FB3}" type="pres">
      <dgm:prSet presAssocID="{FD21B60C-74D4-49FB-BA2E-551BE718E565}" presName="sibTrans" presStyleCnt="0"/>
      <dgm:spPr/>
    </dgm:pt>
    <dgm:pt modelId="{2CCC17D6-F979-4EFB-9483-61D709A812CF}" type="pres">
      <dgm:prSet presAssocID="{E14533B3-3C56-4D55-BEE6-3BFBA3E0285E}" presName="compNode" presStyleCnt="0"/>
      <dgm:spPr/>
    </dgm:pt>
    <dgm:pt modelId="{331B3EEA-3E34-47C8-9448-059F9F4C0ECB}" type="pres">
      <dgm:prSet presAssocID="{E14533B3-3C56-4D55-BEE6-3BFBA3E028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F1AFF14-38DF-4A14-8359-902BD1158443}" type="pres">
      <dgm:prSet presAssocID="{E14533B3-3C56-4D55-BEE6-3BFBA3E0285E}" presName="spaceRect" presStyleCnt="0"/>
      <dgm:spPr/>
    </dgm:pt>
    <dgm:pt modelId="{B6CBF9A6-D4BA-4C8B-AF2E-1546BD706E3B}" type="pres">
      <dgm:prSet presAssocID="{E14533B3-3C56-4D55-BEE6-3BFBA3E0285E}" presName="textRect" presStyleLbl="revTx" presStyleIdx="4" presStyleCnt="6">
        <dgm:presLayoutVars>
          <dgm:chMax val="1"/>
          <dgm:chPref val="1"/>
        </dgm:presLayoutVars>
      </dgm:prSet>
      <dgm:spPr/>
    </dgm:pt>
    <dgm:pt modelId="{99AF7141-91C5-44E7-8241-8BBEE032B50C}" type="pres">
      <dgm:prSet presAssocID="{861912B6-5A55-4E44-8E91-6F1BE32BC9F5}" presName="sibTrans" presStyleCnt="0"/>
      <dgm:spPr/>
    </dgm:pt>
    <dgm:pt modelId="{4870A3D8-2A2B-4BB8-B995-218E0F8A004F}" type="pres">
      <dgm:prSet presAssocID="{EAC730F4-CCBA-485C-9BE5-5AD8919B5415}" presName="compNode" presStyleCnt="0"/>
      <dgm:spPr/>
    </dgm:pt>
    <dgm:pt modelId="{E9B78FD1-20CE-4C69-AC04-A5D912EF2F3B}" type="pres">
      <dgm:prSet presAssocID="{EAC730F4-CCBA-485C-9BE5-5AD8919B54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E2ACF4C5-5B1E-4AC1-92E3-82B374909762}" type="pres">
      <dgm:prSet presAssocID="{EAC730F4-CCBA-485C-9BE5-5AD8919B5415}" presName="spaceRect" presStyleCnt="0"/>
      <dgm:spPr/>
    </dgm:pt>
    <dgm:pt modelId="{B8C116F7-3F7C-4357-8715-FC3CAA4844C8}" type="pres">
      <dgm:prSet presAssocID="{EAC730F4-CCBA-485C-9BE5-5AD8919B54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DC5307-4B3F-4A84-964A-CD662B1F3AA1}" type="presOf" srcId="{DC64F337-8010-4DAB-B02B-72D906FBA843}" destId="{F20CFA78-DB29-451B-ADDB-81F5FF86AF49}" srcOrd="0" destOrd="0" presId="urn:microsoft.com/office/officeart/2018/2/layout/IconLabelList"/>
    <dgm:cxn modelId="{19FE7B15-AB54-4896-BB58-E2D940082472}" type="presOf" srcId="{38D40432-6042-43A8-98E3-884334300A3E}" destId="{C1251DAE-3E9D-4C65-80CF-9821EFDEF637}" srcOrd="0" destOrd="0" presId="urn:microsoft.com/office/officeart/2018/2/layout/IconLabelList"/>
    <dgm:cxn modelId="{E5FEBE87-5FDC-4472-BCFE-2372B88EC561}" type="presOf" srcId="{EAC730F4-CCBA-485C-9BE5-5AD8919B5415}" destId="{B8C116F7-3F7C-4357-8715-FC3CAA4844C8}" srcOrd="0" destOrd="0" presId="urn:microsoft.com/office/officeart/2018/2/layout/IconLabelList"/>
    <dgm:cxn modelId="{B7751F8A-C2C8-4EA8-8003-82773069D5BC}" type="presOf" srcId="{33BDAD91-8514-442D-A8E1-2D1054CF9DB9}" destId="{65DAE7BC-3695-4153-AD13-0B66798A3BFE}" srcOrd="0" destOrd="0" presId="urn:microsoft.com/office/officeart/2018/2/layout/IconLabelList"/>
    <dgm:cxn modelId="{CCC90EA9-B743-483E-B7B4-068FF4DD2D44}" type="presOf" srcId="{21FAB650-787F-426D-8925-A8C261F22148}" destId="{D99DDA96-2DC5-40CB-BE96-4C4DF89331F7}" srcOrd="0" destOrd="0" presId="urn:microsoft.com/office/officeart/2018/2/layout/IconLabelList"/>
    <dgm:cxn modelId="{FF66BEB8-AF0A-4B4C-9E6F-0688DE78859F}" type="presOf" srcId="{AD0DE5C6-170A-4279-A1C0-6CDCDE95FBE7}" destId="{58BFCEA1-479C-4E5D-A4A4-BD1CB2D5294D}" srcOrd="0" destOrd="0" presId="urn:microsoft.com/office/officeart/2018/2/layout/IconLabelList"/>
    <dgm:cxn modelId="{00AC06E2-1030-4DF4-82C9-98589F7561F0}" srcId="{21FAB650-787F-426D-8925-A8C261F22148}" destId="{AD0DE5C6-170A-4279-A1C0-6CDCDE95FBE7}" srcOrd="2" destOrd="0" parTransId="{A29DD663-7753-42C4-A658-CAC045549BE8}" sibTransId="{580CD862-E8CD-42FC-A28A-99632E373C62}"/>
    <dgm:cxn modelId="{567379E3-DB5D-488F-8997-556CE3EEEC05}" type="presOf" srcId="{E14533B3-3C56-4D55-BEE6-3BFBA3E0285E}" destId="{B6CBF9A6-D4BA-4C8B-AF2E-1546BD706E3B}" srcOrd="0" destOrd="0" presId="urn:microsoft.com/office/officeart/2018/2/layout/IconLabelList"/>
    <dgm:cxn modelId="{A6DC91E6-031D-443A-AB8F-D943DA699616}" srcId="{21FAB650-787F-426D-8925-A8C261F22148}" destId="{38D40432-6042-43A8-98E3-884334300A3E}" srcOrd="3" destOrd="0" parTransId="{CD8E7634-9231-4654-A0C8-B81CB1B26E81}" sibTransId="{FD21B60C-74D4-49FB-BA2E-551BE718E565}"/>
    <dgm:cxn modelId="{AB42E8F6-69C9-46C8-BE4B-24FF047375F9}" srcId="{21FAB650-787F-426D-8925-A8C261F22148}" destId="{E14533B3-3C56-4D55-BEE6-3BFBA3E0285E}" srcOrd="4" destOrd="0" parTransId="{77BC1AB6-F0E7-4B39-8259-EB5D233DDC93}" sibTransId="{861912B6-5A55-4E44-8E91-6F1BE32BC9F5}"/>
    <dgm:cxn modelId="{F0D4F8F9-EEF6-48B7-9906-B4C0DBC8EC0B}" srcId="{21FAB650-787F-426D-8925-A8C261F22148}" destId="{33BDAD91-8514-442D-A8E1-2D1054CF9DB9}" srcOrd="1" destOrd="0" parTransId="{D9DD5619-76C7-4559-88FD-986B72FEE1AA}" sibTransId="{2A806922-57C7-472A-A1CA-1DA62345EBC6}"/>
    <dgm:cxn modelId="{190F65FC-2C54-4A66-A280-15B2B2AEA887}" srcId="{21FAB650-787F-426D-8925-A8C261F22148}" destId="{DC64F337-8010-4DAB-B02B-72D906FBA843}" srcOrd="0" destOrd="0" parTransId="{D470CC3F-ACA9-40D3-B6F7-42645D6C3744}" sibTransId="{AF232E0D-BDE4-41A8-B41D-01AE3D4137C0}"/>
    <dgm:cxn modelId="{9553CDFD-1BFB-4970-968F-32F67B29B0FE}" srcId="{21FAB650-787F-426D-8925-A8C261F22148}" destId="{EAC730F4-CCBA-485C-9BE5-5AD8919B5415}" srcOrd="5" destOrd="0" parTransId="{B53AD86E-0396-4BF8-B5B2-442A3EC33D78}" sibTransId="{F2721C6D-458B-4BD8-B7C6-72F1E04D045F}"/>
    <dgm:cxn modelId="{87CF5778-8850-4283-8289-3AA4580157CF}" type="presParOf" srcId="{D99DDA96-2DC5-40CB-BE96-4C4DF89331F7}" destId="{6A526076-A084-43B6-84C8-68C531049358}" srcOrd="0" destOrd="0" presId="urn:microsoft.com/office/officeart/2018/2/layout/IconLabelList"/>
    <dgm:cxn modelId="{8B51EB00-4FC7-49D5-A28F-1BDC50780AED}" type="presParOf" srcId="{6A526076-A084-43B6-84C8-68C531049358}" destId="{B0DC1E51-B269-4467-822F-D82845B86D42}" srcOrd="0" destOrd="0" presId="urn:microsoft.com/office/officeart/2018/2/layout/IconLabelList"/>
    <dgm:cxn modelId="{9F327A73-A49C-4F50-A6E3-04B4E7497B38}" type="presParOf" srcId="{6A526076-A084-43B6-84C8-68C531049358}" destId="{5E3221B1-FDA6-49F5-9193-18A88A70BAF0}" srcOrd="1" destOrd="0" presId="urn:microsoft.com/office/officeart/2018/2/layout/IconLabelList"/>
    <dgm:cxn modelId="{D9B56622-920F-4376-AA16-9BA7E481E97B}" type="presParOf" srcId="{6A526076-A084-43B6-84C8-68C531049358}" destId="{F20CFA78-DB29-451B-ADDB-81F5FF86AF49}" srcOrd="2" destOrd="0" presId="urn:microsoft.com/office/officeart/2018/2/layout/IconLabelList"/>
    <dgm:cxn modelId="{2BCEBCC2-8F8E-49C3-93D1-8DD67EA3960A}" type="presParOf" srcId="{D99DDA96-2DC5-40CB-BE96-4C4DF89331F7}" destId="{AB3F82C8-FFCE-42FB-A37E-B8669C76E14E}" srcOrd="1" destOrd="0" presId="urn:microsoft.com/office/officeart/2018/2/layout/IconLabelList"/>
    <dgm:cxn modelId="{7F8A0FED-6124-4862-B523-4F8B188DF97F}" type="presParOf" srcId="{D99DDA96-2DC5-40CB-BE96-4C4DF89331F7}" destId="{B1E7596A-234D-4BC4-8CEA-99DAC075293F}" srcOrd="2" destOrd="0" presId="urn:microsoft.com/office/officeart/2018/2/layout/IconLabelList"/>
    <dgm:cxn modelId="{4C2E6413-04D3-46EF-BBF4-23043F16F544}" type="presParOf" srcId="{B1E7596A-234D-4BC4-8CEA-99DAC075293F}" destId="{1C843CE0-8562-4AE3-8F3F-EE81AB295FA6}" srcOrd="0" destOrd="0" presId="urn:microsoft.com/office/officeart/2018/2/layout/IconLabelList"/>
    <dgm:cxn modelId="{9ED17DD9-3B42-410A-9E02-699090CCAA2F}" type="presParOf" srcId="{B1E7596A-234D-4BC4-8CEA-99DAC075293F}" destId="{DA97D34F-2BB8-4EE2-990A-7C4393513B87}" srcOrd="1" destOrd="0" presId="urn:microsoft.com/office/officeart/2018/2/layout/IconLabelList"/>
    <dgm:cxn modelId="{2744D7F4-4610-4A91-90C5-68C74E62FDB3}" type="presParOf" srcId="{B1E7596A-234D-4BC4-8CEA-99DAC075293F}" destId="{65DAE7BC-3695-4153-AD13-0B66798A3BFE}" srcOrd="2" destOrd="0" presId="urn:microsoft.com/office/officeart/2018/2/layout/IconLabelList"/>
    <dgm:cxn modelId="{D99D89BB-AC8D-421E-AC24-C1C560D21F91}" type="presParOf" srcId="{D99DDA96-2DC5-40CB-BE96-4C4DF89331F7}" destId="{0BA00A7E-2444-490A-8BBE-14833BA2B540}" srcOrd="3" destOrd="0" presId="urn:microsoft.com/office/officeart/2018/2/layout/IconLabelList"/>
    <dgm:cxn modelId="{AD626996-0F18-4042-9911-10448BA50315}" type="presParOf" srcId="{D99DDA96-2DC5-40CB-BE96-4C4DF89331F7}" destId="{84598C83-6914-480A-A286-5C6C286AA20F}" srcOrd="4" destOrd="0" presId="urn:microsoft.com/office/officeart/2018/2/layout/IconLabelList"/>
    <dgm:cxn modelId="{4B92343A-5226-49CA-B37D-C624EDB68C98}" type="presParOf" srcId="{84598C83-6914-480A-A286-5C6C286AA20F}" destId="{D234DF39-2ADC-4CB8-8AC7-2FB0C56ADF1A}" srcOrd="0" destOrd="0" presId="urn:microsoft.com/office/officeart/2018/2/layout/IconLabelList"/>
    <dgm:cxn modelId="{1713A077-CD79-40F5-8C20-EA33CF4E9386}" type="presParOf" srcId="{84598C83-6914-480A-A286-5C6C286AA20F}" destId="{2294DE2E-9D9B-492F-A656-D45ED55C0E93}" srcOrd="1" destOrd="0" presId="urn:microsoft.com/office/officeart/2018/2/layout/IconLabelList"/>
    <dgm:cxn modelId="{F983B602-74E4-4FA9-BA25-EC0BC69DA015}" type="presParOf" srcId="{84598C83-6914-480A-A286-5C6C286AA20F}" destId="{58BFCEA1-479C-4E5D-A4A4-BD1CB2D5294D}" srcOrd="2" destOrd="0" presId="urn:microsoft.com/office/officeart/2018/2/layout/IconLabelList"/>
    <dgm:cxn modelId="{7A78FA14-15D6-49FB-96B2-E15205C247B8}" type="presParOf" srcId="{D99DDA96-2DC5-40CB-BE96-4C4DF89331F7}" destId="{1D5EABD0-7AD7-4E9A-8E17-396B0E41CD05}" srcOrd="5" destOrd="0" presId="urn:microsoft.com/office/officeart/2018/2/layout/IconLabelList"/>
    <dgm:cxn modelId="{DD7F7C72-497F-4A77-BC7B-5B91B857DF5E}" type="presParOf" srcId="{D99DDA96-2DC5-40CB-BE96-4C4DF89331F7}" destId="{8979B709-D0CA-464B-954F-59269EABD1FA}" srcOrd="6" destOrd="0" presId="urn:microsoft.com/office/officeart/2018/2/layout/IconLabelList"/>
    <dgm:cxn modelId="{CB36057A-5033-4BB2-912A-F1D9DF8A32EE}" type="presParOf" srcId="{8979B709-D0CA-464B-954F-59269EABD1FA}" destId="{E05A54C0-AD79-4C05-9A80-FB9CE93218D3}" srcOrd="0" destOrd="0" presId="urn:microsoft.com/office/officeart/2018/2/layout/IconLabelList"/>
    <dgm:cxn modelId="{B3F4D222-CC37-462A-B0D6-BD6DF6D01FF6}" type="presParOf" srcId="{8979B709-D0CA-464B-954F-59269EABD1FA}" destId="{A88A35B3-E97D-4908-9E4A-47DB201763FD}" srcOrd="1" destOrd="0" presId="urn:microsoft.com/office/officeart/2018/2/layout/IconLabelList"/>
    <dgm:cxn modelId="{5972F494-82D9-40F8-8959-5F501B86A1A5}" type="presParOf" srcId="{8979B709-D0CA-464B-954F-59269EABD1FA}" destId="{C1251DAE-3E9D-4C65-80CF-9821EFDEF637}" srcOrd="2" destOrd="0" presId="urn:microsoft.com/office/officeart/2018/2/layout/IconLabelList"/>
    <dgm:cxn modelId="{14D2D277-C647-422A-94C8-10F5AC3AE78A}" type="presParOf" srcId="{D99DDA96-2DC5-40CB-BE96-4C4DF89331F7}" destId="{0F8CAE73-9910-4EB5-B74C-CFED9D1F4FB3}" srcOrd="7" destOrd="0" presId="urn:microsoft.com/office/officeart/2018/2/layout/IconLabelList"/>
    <dgm:cxn modelId="{9AA15700-7E68-4708-ADB2-06BFB2BA20FC}" type="presParOf" srcId="{D99DDA96-2DC5-40CB-BE96-4C4DF89331F7}" destId="{2CCC17D6-F979-4EFB-9483-61D709A812CF}" srcOrd="8" destOrd="0" presId="urn:microsoft.com/office/officeart/2018/2/layout/IconLabelList"/>
    <dgm:cxn modelId="{3D22994D-3D05-4F50-8B93-F97E5752151A}" type="presParOf" srcId="{2CCC17D6-F979-4EFB-9483-61D709A812CF}" destId="{331B3EEA-3E34-47C8-9448-059F9F4C0ECB}" srcOrd="0" destOrd="0" presId="urn:microsoft.com/office/officeart/2018/2/layout/IconLabelList"/>
    <dgm:cxn modelId="{8E64BA10-DF72-42FC-A03D-F947B9F93B1E}" type="presParOf" srcId="{2CCC17D6-F979-4EFB-9483-61D709A812CF}" destId="{3F1AFF14-38DF-4A14-8359-902BD1158443}" srcOrd="1" destOrd="0" presId="urn:microsoft.com/office/officeart/2018/2/layout/IconLabelList"/>
    <dgm:cxn modelId="{3244020B-39EB-4144-85F9-BA4E7382664A}" type="presParOf" srcId="{2CCC17D6-F979-4EFB-9483-61D709A812CF}" destId="{B6CBF9A6-D4BA-4C8B-AF2E-1546BD706E3B}" srcOrd="2" destOrd="0" presId="urn:microsoft.com/office/officeart/2018/2/layout/IconLabelList"/>
    <dgm:cxn modelId="{827941CA-0BA5-40AA-9227-D802D7E5FA4F}" type="presParOf" srcId="{D99DDA96-2DC5-40CB-BE96-4C4DF89331F7}" destId="{99AF7141-91C5-44E7-8241-8BBEE032B50C}" srcOrd="9" destOrd="0" presId="urn:microsoft.com/office/officeart/2018/2/layout/IconLabelList"/>
    <dgm:cxn modelId="{E7CA71B9-4149-495B-8CDA-58B601FCAF2E}" type="presParOf" srcId="{D99DDA96-2DC5-40CB-BE96-4C4DF89331F7}" destId="{4870A3D8-2A2B-4BB8-B995-218E0F8A004F}" srcOrd="10" destOrd="0" presId="urn:microsoft.com/office/officeart/2018/2/layout/IconLabelList"/>
    <dgm:cxn modelId="{839EEAE4-2E9C-444C-8CFC-C22A3579E73D}" type="presParOf" srcId="{4870A3D8-2A2B-4BB8-B995-218E0F8A004F}" destId="{E9B78FD1-20CE-4C69-AC04-A5D912EF2F3B}" srcOrd="0" destOrd="0" presId="urn:microsoft.com/office/officeart/2018/2/layout/IconLabelList"/>
    <dgm:cxn modelId="{A2B2CD46-D387-40C8-AE50-60FB3C05F854}" type="presParOf" srcId="{4870A3D8-2A2B-4BB8-B995-218E0F8A004F}" destId="{E2ACF4C5-5B1E-4AC1-92E3-82B374909762}" srcOrd="1" destOrd="0" presId="urn:microsoft.com/office/officeart/2018/2/layout/IconLabelList"/>
    <dgm:cxn modelId="{6A0465AC-1FF4-4C07-A353-9D465ED51390}" type="presParOf" srcId="{4870A3D8-2A2B-4BB8-B995-218E0F8A004F}" destId="{B8C116F7-3F7C-4357-8715-FC3CAA4844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1E51-B269-4467-822F-D82845B86D42}">
      <dsp:nvSpPr>
        <dsp:cNvPr id="0" name=""/>
        <dsp:cNvSpPr/>
      </dsp:nvSpPr>
      <dsp:spPr>
        <a:xfrm>
          <a:off x="61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FA78-DB29-451B-ADDB-81F5FF86AF49}">
      <dsp:nvSpPr>
        <dsp:cNvPr id="0" name=""/>
        <dsp:cNvSpPr/>
      </dsp:nvSpPr>
      <dsp:spPr>
        <a:xfrm>
          <a:off x="12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4281" y="1826775"/>
        <a:ext cx="1800000" cy="720000"/>
      </dsp:txXfrm>
    </dsp:sp>
    <dsp:sp modelId="{1C843CE0-8562-4AE3-8F3F-EE81AB295FA6}">
      <dsp:nvSpPr>
        <dsp:cNvPr id="0" name=""/>
        <dsp:cNvSpPr/>
      </dsp:nvSpPr>
      <dsp:spPr>
        <a:xfrm>
          <a:off x="2734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7BC-3695-4153-AD13-0B66798A3BFE}">
      <dsp:nvSpPr>
        <dsp:cNvPr id="0" name=""/>
        <dsp:cNvSpPr/>
      </dsp:nvSpPr>
      <dsp:spPr>
        <a:xfrm>
          <a:off x="2239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Exploratory Data Analysis</a:t>
          </a:r>
        </a:p>
      </dsp:txBody>
      <dsp:txXfrm>
        <a:off x="2239281" y="1826775"/>
        <a:ext cx="1800000" cy="720000"/>
      </dsp:txXfrm>
    </dsp:sp>
    <dsp:sp modelId="{D234DF39-2ADC-4CB8-8AC7-2FB0C56ADF1A}">
      <dsp:nvSpPr>
        <dsp:cNvPr id="0" name=""/>
        <dsp:cNvSpPr/>
      </dsp:nvSpPr>
      <dsp:spPr>
        <a:xfrm>
          <a:off x="484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CEA1-479C-4E5D-A4A4-BD1CB2D5294D}">
      <dsp:nvSpPr>
        <dsp:cNvPr id="0" name=""/>
        <dsp:cNvSpPr/>
      </dsp:nvSpPr>
      <dsp:spPr>
        <a:xfrm>
          <a:off x="435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Preparation</a:t>
          </a:r>
        </a:p>
      </dsp:txBody>
      <dsp:txXfrm>
        <a:off x="4354281" y="1826775"/>
        <a:ext cx="1800000" cy="720000"/>
      </dsp:txXfrm>
    </dsp:sp>
    <dsp:sp modelId="{E05A54C0-AD79-4C05-9A80-FB9CE93218D3}">
      <dsp:nvSpPr>
        <dsp:cNvPr id="0" name=""/>
        <dsp:cNvSpPr/>
      </dsp:nvSpPr>
      <dsp:spPr>
        <a:xfrm>
          <a:off x="61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1DAE-3E9D-4C65-80CF-9821EFDEF637}">
      <dsp:nvSpPr>
        <dsp:cNvPr id="0" name=""/>
        <dsp:cNvSpPr/>
      </dsp:nvSpPr>
      <dsp:spPr>
        <a:xfrm>
          <a:off x="12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Modelling</a:t>
          </a:r>
        </a:p>
      </dsp:txBody>
      <dsp:txXfrm>
        <a:off x="124281" y="4139388"/>
        <a:ext cx="1800000" cy="720000"/>
      </dsp:txXfrm>
    </dsp:sp>
    <dsp:sp modelId="{331B3EEA-3E34-47C8-9448-059F9F4C0ECB}">
      <dsp:nvSpPr>
        <dsp:cNvPr id="0" name=""/>
        <dsp:cNvSpPr/>
      </dsp:nvSpPr>
      <dsp:spPr>
        <a:xfrm>
          <a:off x="2734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F9A6-D4BA-4C8B-AF2E-1546BD706E3B}">
      <dsp:nvSpPr>
        <dsp:cNvPr id="0" name=""/>
        <dsp:cNvSpPr/>
      </dsp:nvSpPr>
      <dsp:spPr>
        <a:xfrm>
          <a:off x="2239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Assessment</a:t>
          </a:r>
        </a:p>
      </dsp:txBody>
      <dsp:txXfrm>
        <a:off x="2239281" y="4139388"/>
        <a:ext cx="1800000" cy="720000"/>
      </dsp:txXfrm>
    </dsp:sp>
    <dsp:sp modelId="{E9B78FD1-20CE-4C69-AC04-A5D912EF2F3B}">
      <dsp:nvSpPr>
        <dsp:cNvPr id="0" name=""/>
        <dsp:cNvSpPr/>
      </dsp:nvSpPr>
      <dsp:spPr>
        <a:xfrm>
          <a:off x="484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16F7-3F7C-4357-8715-FC3CAA4844C8}">
      <dsp:nvSpPr>
        <dsp:cNvPr id="0" name=""/>
        <dsp:cNvSpPr/>
      </dsp:nvSpPr>
      <dsp:spPr>
        <a:xfrm>
          <a:off x="435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354281" y="413938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Dataiku Data Scientist Technical Assessment</a:t>
            </a:r>
            <a:endParaRPr lang="en-GB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9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AE726A-D703-491F-93B9-5471DF73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50" y="2007910"/>
            <a:ext cx="9158699" cy="419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9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3314" name="Picture 2" descr="Lighter colors:  less than 50K&#10;Darker Colors: more than 50K">
            <a:extLst>
              <a:ext uri="{FF2B5EF4-FFF2-40B4-BE49-F238E27FC236}">
                <a16:creationId xmlns:a16="http://schemas.microsoft.com/office/drawing/2014/main" id="{4A3274F3-75EB-4505-B929-74E688A7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1934288"/>
            <a:ext cx="63817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6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Wage p. Hour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F3FCF-11ED-4115-9C29-56D553BD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81711" y="157992"/>
            <a:ext cx="5028578" cy="75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2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This means more than half of the profs are earning more than 0.5">
            <a:extLst>
              <a:ext uri="{FF2B5EF4-FFF2-40B4-BE49-F238E27FC236}">
                <a16:creationId xmlns:a16="http://schemas.microsoft.com/office/drawing/2014/main" id="{1864DB1A-9386-4E49-8D35-89A23280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0416" y="288538"/>
            <a:ext cx="4804645" cy="72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Marital Status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7AB9B-19BB-43D1-8467-5AFE240E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2222" y="557785"/>
            <a:ext cx="5007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4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Has Investing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1C9BF-06C0-43FD-998F-6B5496E3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4" y="1709928"/>
            <a:ext cx="4709628" cy="2489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66D78-A0D1-4155-AC57-18B62CED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00" y="1709928"/>
            <a:ext cx="4666096" cy="2466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C7429-48EF-4E78-AD04-BEA60929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756" y="4199633"/>
            <a:ext cx="4515966" cy="23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9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Race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AD2537-3DB8-4EDE-BD0C-ED0C54A2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96387" y="2089600"/>
            <a:ext cx="3393213" cy="4447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4920B4-CA33-4D57-B4DE-CE75AAC8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77956" y="2044839"/>
            <a:ext cx="3544097" cy="46874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3E7A97-3FF7-4A4E-BAFF-06DD78765864}"/>
              </a:ext>
            </a:extLst>
          </p:cNvPr>
          <p:cNvSpPr txBox="1"/>
          <p:nvPr/>
        </p:nvSpPr>
        <p:spPr>
          <a:xfrm>
            <a:off x="1325880" y="1764128"/>
            <a:ext cx="398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Total Race Distribution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DEA89-2AF9-4E26-AA01-91C906807E9A}"/>
              </a:ext>
            </a:extLst>
          </p:cNvPr>
          <p:cNvSpPr txBox="1"/>
          <p:nvPr/>
        </p:nvSpPr>
        <p:spPr>
          <a:xfrm>
            <a:off x="5998464" y="1764128"/>
            <a:ext cx="552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Race Distribution where Income &gt; $50K </a:t>
            </a:r>
          </a:p>
        </p:txBody>
      </p:sp>
    </p:spTree>
    <p:extLst>
      <p:ext uri="{BB962C8B-B14F-4D97-AF65-F5344CB8AC3E}">
        <p14:creationId xmlns:p14="http://schemas.microsoft.com/office/powerpoint/2010/main" val="151409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Race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74E40-3947-4F62-B445-F0AD8198C42C}"/>
              </a:ext>
            </a:extLst>
          </p:cNvPr>
          <p:cNvSpPr txBox="1"/>
          <p:nvPr/>
        </p:nvSpPr>
        <p:spPr>
          <a:xfrm>
            <a:off x="3361944" y="1736696"/>
            <a:ext cx="589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Probability of </a:t>
            </a:r>
            <a:r>
              <a:rPr lang="en-US" sz="2800" spc="-120" dirty="0">
                <a:solidFill>
                  <a:prstClr val="black"/>
                </a:solidFill>
                <a:ea typeface="+mj-ea"/>
                <a:cs typeface="+mj-cs"/>
              </a:rPr>
              <a:t>Income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&gt;$50K by Race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CDB3A-5A39-4F5B-A288-B69AA42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41398" y="1489706"/>
            <a:ext cx="4109202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1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Categorization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Encode categories by using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LabelEncoder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for 28 nominal features out of 35.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Other 7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nominal features were encoded ordinally by researching the features on Current Population Survey Handbook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From Capital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Gains,Losses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and Dividends, new features are engineered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Some features are normalized for easier training.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701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</a:t>
            </a:r>
            <a:r>
              <a:rPr lang="en-US" sz="4000" dirty="0" err="1">
                <a:solidFill>
                  <a:srgbClr val="FFFFFF"/>
                </a:solidFill>
              </a:rPr>
              <a:t>Upsampling</a:t>
            </a:r>
            <a:r>
              <a:rPr lang="en-US" sz="4000" dirty="0">
                <a:solidFill>
                  <a:srgbClr val="FFFFFF"/>
                </a:solidFill>
              </a:rPr>
              <a:t> &amp; </a:t>
            </a:r>
            <a:r>
              <a:rPr lang="en-US" sz="4000" dirty="0" err="1">
                <a:solidFill>
                  <a:srgbClr val="FFFFFF"/>
                </a:solidFill>
              </a:rPr>
              <a:t>Downsampling</a:t>
            </a:r>
            <a:r>
              <a:rPr lang="en-US" sz="4000" dirty="0">
                <a:solidFill>
                  <a:srgbClr val="FFFFFF"/>
                </a:solidFill>
              </a:rPr>
              <a:t>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187,000 individuals who has less income than $50K and only 12,300 individuals have more income than $50K. For balancing this imbalance: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Downsample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majority class to 150,000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Upsample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minority class to 15,000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 different class weights for each class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352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780C79E3-26D7-4C6B-9D4D-1705D6CA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29" y="636852"/>
            <a:ext cx="3349075" cy="558429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9A169161-66CF-47DE-B9E9-DA6681333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890793"/>
              </p:ext>
            </p:extLst>
          </p:nvPr>
        </p:nvGraphicFramePr>
        <p:xfrm>
          <a:off x="5171186" y="657225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40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Used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LightGBM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to extract Feature Importance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CFD7E-2AFD-4F11-BD31-6D450000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10" y="2735579"/>
            <a:ext cx="7440178" cy="37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75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Cumulative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Removed 22 features from 45 since they weren’t adding any value to the model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57C9-658A-4DBF-9515-C05E7978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38" y="2690237"/>
            <a:ext cx="4965202" cy="36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27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SHAP Summary Plot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2375068" y="2511469"/>
            <a:ext cx="7553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51009AF-58F8-4B0A-9A2E-D56EAB0CA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12" y="1647756"/>
            <a:ext cx="6369437" cy="48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1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Feature Selection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2375068" y="2511469"/>
            <a:ext cx="7553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54BA8-2975-4B2F-B52F-46B2D5533CD3}"/>
              </a:ext>
            </a:extLst>
          </p:cNvPr>
          <p:cNvSpPr txBox="1"/>
          <p:nvPr/>
        </p:nvSpPr>
        <p:spPr>
          <a:xfrm>
            <a:off x="1120604" y="2103332"/>
            <a:ext cx="9950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From 45 engineered feature, I picked only 22 of them. Added all the selected features as Appendix 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560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 – Final Model Diagram</a:t>
            </a:r>
          </a:p>
        </p:txBody>
      </p:sp>
      <p:pic>
        <p:nvPicPr>
          <p:cNvPr id="10252" name="Picture 12">
            <a:extLst>
              <a:ext uri="{FF2B5EF4-FFF2-40B4-BE49-F238E27FC236}">
                <a16:creationId xmlns:a16="http://schemas.microsoft.com/office/drawing/2014/main" id="{7C593522-3396-4752-9CF8-B34E8130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826" y="1682496"/>
            <a:ext cx="8914347" cy="40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49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 – Ensemble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CF64-73EC-4974-AA58-D746D3421BF5}"/>
              </a:ext>
            </a:extLst>
          </p:cNvPr>
          <p:cNvSpPr txBox="1"/>
          <p:nvPr/>
        </p:nvSpPr>
        <p:spPr>
          <a:xfrm>
            <a:off x="1120604" y="2103332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6 different Machine Learning Model has been trained.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Each one of them might be good at capturing some of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Therefore, we get 6 predictions for each example.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On top of that 6 models, there is one final model which decides the final prediction for that example. This is called “Stacking”</a:t>
            </a:r>
          </a:p>
        </p:txBody>
      </p:sp>
    </p:spTree>
    <p:extLst>
      <p:ext uri="{BB962C8B-B14F-4D97-AF65-F5344CB8AC3E}">
        <p14:creationId xmlns:p14="http://schemas.microsoft.com/office/powerpoint/2010/main" val="2000242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MODEL ASSESSMENT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49E5F-D608-4F32-99F6-C132B629BC23}"/>
              </a:ext>
            </a:extLst>
          </p:cNvPr>
          <p:cNvSpPr txBox="1"/>
          <p:nvPr/>
        </p:nvSpPr>
        <p:spPr>
          <a:xfrm>
            <a:off x="6743853" y="1334278"/>
            <a:ext cx="995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727A9C6-5F9C-40D5-9B25-C406126B8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8016"/>
              </p:ext>
            </p:extLst>
          </p:nvPr>
        </p:nvGraphicFramePr>
        <p:xfrm>
          <a:off x="1648460" y="2668556"/>
          <a:ext cx="8895080" cy="268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9016">
                  <a:extLst>
                    <a:ext uri="{9D8B030D-6E8A-4147-A177-3AD203B41FA5}">
                      <a16:colId xmlns:a16="http://schemas.microsoft.com/office/drawing/2014/main" val="467643559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2513606467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1794536879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719627414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427483976"/>
                    </a:ext>
                  </a:extLst>
                </a:gridCol>
              </a:tblGrid>
              <a:tr h="44180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68740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INCOME &lt; $50K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93576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6401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INCOME &gt; $50k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0.59</a:t>
                      </a:r>
                      <a:endParaRPr lang="en-GB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6186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016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0.96</a:t>
                      </a:r>
                      <a:endParaRPr lang="en-GB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7434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0.785</a:t>
                      </a:r>
                      <a:endParaRPr lang="en-GB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0830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3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696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MODEL ASSESSMENT – ROC curve / Confusion Matrix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49E5F-D608-4F32-99F6-C132B629BC23}"/>
              </a:ext>
            </a:extLst>
          </p:cNvPr>
          <p:cNvSpPr txBox="1"/>
          <p:nvPr/>
        </p:nvSpPr>
        <p:spPr>
          <a:xfrm>
            <a:off x="6743853" y="1334278"/>
            <a:ext cx="995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B6FAE-1892-4866-B54B-2744B81F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9" y="2438478"/>
            <a:ext cx="4901587" cy="332698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FB0FF-821E-4897-8210-B23F80408B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ROC and Precision/Recall Graph</a:t>
            </a:r>
          </a:p>
          <a:p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B446A0-6944-4520-BD0B-D859A16B57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1863" y="2040420"/>
            <a:ext cx="4662487" cy="3683622"/>
          </a:xfrm>
        </p:spPr>
      </p:pic>
    </p:spTree>
    <p:extLst>
      <p:ext uri="{BB962C8B-B14F-4D97-AF65-F5344CB8AC3E}">
        <p14:creationId xmlns:p14="http://schemas.microsoft.com/office/powerpoint/2010/main" val="318696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RESULTS – Model Interpretation (SHAP Graph)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BBAA7A-4EB8-45C8-A83B-4D210837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12" y="1647756"/>
            <a:ext cx="6369437" cy="48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242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Thanks for Listening</a:t>
            </a:r>
            <a:br>
              <a:rPr lang="en-US" sz="7200" dirty="0"/>
            </a:br>
            <a:r>
              <a:rPr lang="en-US" sz="7200" dirty="0"/>
              <a:t>Q &amp; A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0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F8C7E4D3-8ADE-44E2-86E8-4B84D9109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48" y="1467668"/>
            <a:ext cx="7051104" cy="539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Appendix A – All Selected (22) Features 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46A2-71B7-45DC-ADB8-F5F72327C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Class of Worker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Industry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Occupation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Wage per hour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Marital 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Major Industry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Major Occupation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Capital Gains</a:t>
            </a:r>
          </a:p>
          <a:p>
            <a:pPr marL="0" indent="0">
              <a:buNone/>
            </a:pP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90268A-96A5-48BB-8095-ED2C42392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863" y="1998663"/>
            <a:ext cx="4662487" cy="376713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Capital Losses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Dividends from Stocks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Tax Filer Status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Detailed Household and family </a:t>
            </a: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Statistics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Detailed Household summary in household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Instance weight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Number of persons worked for employer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Country of Birth Father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Country of Birth Mother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Own Business or Self Employed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Weeks Worked In Years</a:t>
            </a:r>
          </a:p>
          <a:p>
            <a:pPr marL="0" indent="0">
              <a:buNone/>
            </a:pP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16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Appendix B – What is SHAP 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01DB4-A22F-40A4-90B4-592AFE8BD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8750808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SHAP (</a:t>
            </a:r>
            <a:r>
              <a:rPr lang="en-US" sz="24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SHapley</a:t>
            </a: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Additive </a:t>
            </a:r>
            <a:r>
              <a:rPr lang="en-US" sz="24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exPlanations</a:t>
            </a: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) is a game theoretic approach to explain the output of any machine learning model.</a:t>
            </a:r>
          </a:p>
          <a:p>
            <a:pPr marL="0" indent="0">
              <a:buNone/>
            </a:pP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Used for analyzing the results of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Takes too much time to compute </a:t>
            </a:r>
            <a:r>
              <a:rPr lang="en-US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shap</a:t>
            </a: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value (Not optimized that much yet)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But has promising results</a:t>
            </a:r>
          </a:p>
        </p:txBody>
      </p:sp>
    </p:spTree>
    <p:extLst>
      <p:ext uri="{BB962C8B-B14F-4D97-AF65-F5344CB8AC3E}">
        <p14:creationId xmlns:p14="http://schemas.microsoft.com/office/powerpoint/2010/main" val="21417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3349075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1120604" y="2038391"/>
            <a:ext cx="995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Data: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</a:t>
            </a:r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US Census archive containing detailed, but anonymized, information for approximately 300,000 individuals.</a:t>
            </a:r>
            <a:endParaRPr lang="en-GB" sz="2800" dirty="0"/>
          </a:p>
          <a:p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Problem Statement:</a:t>
            </a: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Identifying characteristics that are associated with a person making more or less than $50,000 per year.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61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Background Information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United States Census Bureau leads the country’s Federal Statistical System</a:t>
            </a:r>
          </a:p>
          <a:p>
            <a:endParaRPr kumimoji="0" lang="en-GB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Responsible for collecting data every 10 years upon the American people and economy to help inform strategic initiatives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 is also used for examining the demographic characteristics of population.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32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Task Details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Binary Classification Task (Less Than $50,000 – More Than $50,000)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200,000 training examples and 100,000 test examples (2/3 ratio)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Imbalance Data (Most of the data are example of just one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67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07351-00B7-4601-8735-A5AA62354A29}"/>
              </a:ext>
            </a:extLst>
          </p:cNvPr>
          <p:cNvSpPr txBox="1"/>
          <p:nvPr/>
        </p:nvSpPr>
        <p:spPr>
          <a:xfrm>
            <a:off x="1120604" y="2085044"/>
            <a:ext cx="9950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42 features in total, 35 nominal, 8 continuous including the label column.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Here are the ones that worked on most: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Occupation and Industry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Income **</a:t>
            </a: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793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9B8B4AD-B061-4CD3-8C6A-854E8664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24" y="1962488"/>
            <a:ext cx="9311951" cy="400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9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From now on, I didn't look at the test data for creating a bias upon the data.">
            <a:extLst>
              <a:ext uri="{FF2B5EF4-FFF2-40B4-BE49-F238E27FC236}">
                <a16:creationId xmlns:a16="http://schemas.microsoft.com/office/drawing/2014/main" id="{253B1BAF-D287-4DA0-942B-56EB7526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25" y="2031416"/>
            <a:ext cx="8993349" cy="41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687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719</Words>
  <Application>Microsoft Office PowerPoint</Application>
  <PresentationFormat>Widescreen</PresentationFormat>
  <Paragraphs>149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 Light</vt:lpstr>
      <vt:lpstr>Metropolitan</vt:lpstr>
      <vt:lpstr>Dataiku Data Scientist Technical Assessment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 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Dataiku Data Scientist Task: Census </dc:title>
  <dc:creator>FURKAN EGE HOSGUNGOR</dc:creator>
  <cp:lastModifiedBy>FURKAN EGE HOSGUNGOR</cp:lastModifiedBy>
  <cp:revision>47</cp:revision>
  <dcterms:created xsi:type="dcterms:W3CDTF">2021-06-08T21:22:55Z</dcterms:created>
  <dcterms:modified xsi:type="dcterms:W3CDTF">2021-06-09T22:37:23Z</dcterms:modified>
</cp:coreProperties>
</file>