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82" r:id="rId3"/>
    <p:sldId id="283" r:id="rId4"/>
    <p:sldId id="262" r:id="rId5"/>
    <p:sldId id="263" r:id="rId6"/>
    <p:sldId id="264" r:id="rId7"/>
    <p:sldId id="265" r:id="rId8"/>
    <p:sldId id="274" r:id="rId9"/>
    <p:sldId id="270" r:id="rId10"/>
    <p:sldId id="271" r:id="rId11"/>
    <p:sldId id="272" r:id="rId12"/>
    <p:sldId id="273" r:id="rId13"/>
    <p:sldId id="275" r:id="rId14"/>
    <p:sldId id="285" r:id="rId15"/>
    <p:sldId id="276" r:id="rId16"/>
    <p:sldId id="288" r:id="rId17"/>
    <p:sldId id="289" r:id="rId18"/>
    <p:sldId id="277" r:id="rId19"/>
    <p:sldId id="278" r:id="rId20"/>
    <p:sldId id="299" r:id="rId21"/>
    <p:sldId id="279" r:id="rId22"/>
    <p:sldId id="280" r:id="rId23"/>
    <p:sldId id="296" r:id="rId24"/>
    <p:sldId id="284" r:id="rId25"/>
    <p:sldId id="287" r:id="rId26"/>
    <p:sldId id="268" r:id="rId27"/>
    <p:sldId id="300" r:id="rId28"/>
    <p:sldId id="301" r:id="rId29"/>
    <p:sldId id="297" r:id="rId30"/>
    <p:sldId id="302" r:id="rId31"/>
    <p:sldId id="293" r:id="rId32"/>
    <p:sldId id="291" r:id="rId33"/>
    <p:sldId id="294" r:id="rId34"/>
    <p:sldId id="295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72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1FAB650-787F-426D-8925-A8C261F22148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DC64F337-8010-4DAB-B02B-72D906FBA843}">
      <dgm:prSet/>
      <dgm:spPr/>
      <dgm:t>
        <a:bodyPr/>
        <a:lstStyle/>
        <a:p>
          <a:r>
            <a:rPr lang="en-US"/>
            <a:t>Introduction</a:t>
          </a:r>
        </a:p>
      </dgm:t>
    </dgm:pt>
    <dgm:pt modelId="{D470CC3F-ACA9-40D3-B6F7-42645D6C3744}" type="parTrans" cxnId="{190F65FC-2C54-4A66-A280-15B2B2AEA887}">
      <dgm:prSet/>
      <dgm:spPr/>
      <dgm:t>
        <a:bodyPr/>
        <a:lstStyle/>
        <a:p>
          <a:endParaRPr lang="en-US"/>
        </a:p>
      </dgm:t>
    </dgm:pt>
    <dgm:pt modelId="{AF232E0D-BDE4-41A8-B41D-01AE3D4137C0}" type="sibTrans" cxnId="{190F65FC-2C54-4A66-A280-15B2B2AEA887}">
      <dgm:prSet/>
      <dgm:spPr/>
      <dgm:t>
        <a:bodyPr/>
        <a:lstStyle/>
        <a:p>
          <a:endParaRPr lang="en-US"/>
        </a:p>
      </dgm:t>
    </dgm:pt>
    <dgm:pt modelId="{33BDAD91-8514-442D-A8E1-2D1054CF9DB9}">
      <dgm:prSet/>
      <dgm:spPr/>
      <dgm:t>
        <a:bodyPr/>
        <a:lstStyle/>
        <a:p>
          <a:r>
            <a:rPr lang="en-US" dirty="0"/>
            <a:t>Exploratory Data Analysis</a:t>
          </a:r>
        </a:p>
      </dgm:t>
    </dgm:pt>
    <dgm:pt modelId="{D9DD5619-76C7-4559-88FD-986B72FEE1AA}" type="parTrans" cxnId="{F0D4F8F9-EEF6-48B7-9906-B4C0DBC8EC0B}">
      <dgm:prSet/>
      <dgm:spPr/>
      <dgm:t>
        <a:bodyPr/>
        <a:lstStyle/>
        <a:p>
          <a:endParaRPr lang="en-US"/>
        </a:p>
      </dgm:t>
    </dgm:pt>
    <dgm:pt modelId="{2A806922-57C7-472A-A1CA-1DA62345EBC6}" type="sibTrans" cxnId="{F0D4F8F9-EEF6-48B7-9906-B4C0DBC8EC0B}">
      <dgm:prSet/>
      <dgm:spPr/>
      <dgm:t>
        <a:bodyPr/>
        <a:lstStyle/>
        <a:p>
          <a:endParaRPr lang="en-US"/>
        </a:p>
      </dgm:t>
    </dgm:pt>
    <dgm:pt modelId="{AD0DE5C6-170A-4279-A1C0-6CDCDE95FBE7}">
      <dgm:prSet/>
      <dgm:spPr/>
      <dgm:t>
        <a:bodyPr/>
        <a:lstStyle/>
        <a:p>
          <a:r>
            <a:rPr lang="en-US" dirty="0"/>
            <a:t>Data Preparation</a:t>
          </a:r>
        </a:p>
      </dgm:t>
    </dgm:pt>
    <dgm:pt modelId="{A29DD663-7753-42C4-A658-CAC045549BE8}" type="parTrans" cxnId="{00AC06E2-1030-4DF4-82C9-98589F7561F0}">
      <dgm:prSet/>
      <dgm:spPr/>
      <dgm:t>
        <a:bodyPr/>
        <a:lstStyle/>
        <a:p>
          <a:endParaRPr lang="en-US"/>
        </a:p>
      </dgm:t>
    </dgm:pt>
    <dgm:pt modelId="{580CD862-E8CD-42FC-A28A-99632E373C62}" type="sibTrans" cxnId="{00AC06E2-1030-4DF4-82C9-98589F7561F0}">
      <dgm:prSet/>
      <dgm:spPr/>
      <dgm:t>
        <a:bodyPr/>
        <a:lstStyle/>
        <a:p>
          <a:endParaRPr lang="en-US"/>
        </a:p>
      </dgm:t>
    </dgm:pt>
    <dgm:pt modelId="{38D40432-6042-43A8-98E3-884334300A3E}">
      <dgm:prSet/>
      <dgm:spPr/>
      <dgm:t>
        <a:bodyPr/>
        <a:lstStyle/>
        <a:p>
          <a:r>
            <a:rPr lang="en-US"/>
            <a:t>Data Modelling</a:t>
          </a:r>
        </a:p>
      </dgm:t>
    </dgm:pt>
    <dgm:pt modelId="{CD8E7634-9231-4654-A0C8-B81CB1B26E81}" type="parTrans" cxnId="{A6DC91E6-031D-443A-AB8F-D943DA699616}">
      <dgm:prSet/>
      <dgm:spPr/>
      <dgm:t>
        <a:bodyPr/>
        <a:lstStyle/>
        <a:p>
          <a:endParaRPr lang="en-US"/>
        </a:p>
      </dgm:t>
    </dgm:pt>
    <dgm:pt modelId="{FD21B60C-74D4-49FB-BA2E-551BE718E565}" type="sibTrans" cxnId="{A6DC91E6-031D-443A-AB8F-D943DA699616}">
      <dgm:prSet/>
      <dgm:spPr/>
      <dgm:t>
        <a:bodyPr/>
        <a:lstStyle/>
        <a:p>
          <a:endParaRPr lang="en-US"/>
        </a:p>
      </dgm:t>
    </dgm:pt>
    <dgm:pt modelId="{E14533B3-3C56-4D55-BEE6-3BFBA3E0285E}">
      <dgm:prSet/>
      <dgm:spPr/>
      <dgm:t>
        <a:bodyPr/>
        <a:lstStyle/>
        <a:p>
          <a:r>
            <a:rPr lang="en-US"/>
            <a:t>Model Assessment</a:t>
          </a:r>
        </a:p>
      </dgm:t>
    </dgm:pt>
    <dgm:pt modelId="{77BC1AB6-F0E7-4B39-8259-EB5D233DDC93}" type="parTrans" cxnId="{AB42E8F6-69C9-46C8-BE4B-24FF047375F9}">
      <dgm:prSet/>
      <dgm:spPr/>
      <dgm:t>
        <a:bodyPr/>
        <a:lstStyle/>
        <a:p>
          <a:endParaRPr lang="en-US"/>
        </a:p>
      </dgm:t>
    </dgm:pt>
    <dgm:pt modelId="{861912B6-5A55-4E44-8E91-6F1BE32BC9F5}" type="sibTrans" cxnId="{AB42E8F6-69C9-46C8-BE4B-24FF047375F9}">
      <dgm:prSet/>
      <dgm:spPr/>
      <dgm:t>
        <a:bodyPr/>
        <a:lstStyle/>
        <a:p>
          <a:endParaRPr lang="en-US"/>
        </a:p>
      </dgm:t>
    </dgm:pt>
    <dgm:pt modelId="{EAC730F4-CCBA-485C-9BE5-5AD8919B5415}">
      <dgm:prSet/>
      <dgm:spPr/>
      <dgm:t>
        <a:bodyPr/>
        <a:lstStyle/>
        <a:p>
          <a:r>
            <a:rPr lang="en-US"/>
            <a:t>Results</a:t>
          </a:r>
        </a:p>
      </dgm:t>
    </dgm:pt>
    <dgm:pt modelId="{B53AD86E-0396-4BF8-B5B2-442A3EC33D78}" type="parTrans" cxnId="{9553CDFD-1BFB-4970-968F-32F67B29B0FE}">
      <dgm:prSet/>
      <dgm:spPr/>
      <dgm:t>
        <a:bodyPr/>
        <a:lstStyle/>
        <a:p>
          <a:endParaRPr lang="en-US"/>
        </a:p>
      </dgm:t>
    </dgm:pt>
    <dgm:pt modelId="{F2721C6D-458B-4BD8-B7C6-72F1E04D045F}" type="sibTrans" cxnId="{9553CDFD-1BFB-4970-968F-32F67B29B0FE}">
      <dgm:prSet/>
      <dgm:spPr/>
      <dgm:t>
        <a:bodyPr/>
        <a:lstStyle/>
        <a:p>
          <a:endParaRPr lang="en-US"/>
        </a:p>
      </dgm:t>
    </dgm:pt>
    <dgm:pt modelId="{D99DDA96-2DC5-40CB-BE96-4C4DF89331F7}" type="pres">
      <dgm:prSet presAssocID="{21FAB650-787F-426D-8925-A8C261F22148}" presName="root" presStyleCnt="0">
        <dgm:presLayoutVars>
          <dgm:dir/>
          <dgm:resizeHandles val="exact"/>
        </dgm:presLayoutVars>
      </dgm:prSet>
      <dgm:spPr/>
    </dgm:pt>
    <dgm:pt modelId="{6A526076-A084-43B6-84C8-68C531049358}" type="pres">
      <dgm:prSet presAssocID="{DC64F337-8010-4DAB-B02B-72D906FBA843}" presName="compNode" presStyleCnt="0"/>
      <dgm:spPr/>
    </dgm:pt>
    <dgm:pt modelId="{B0DC1E51-B269-4467-822F-D82845B86D42}" type="pres">
      <dgm:prSet presAssocID="{DC64F337-8010-4DAB-B02B-72D906FBA843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 with solid fill"/>
        </a:ext>
      </dgm:extLst>
    </dgm:pt>
    <dgm:pt modelId="{5E3221B1-FDA6-49F5-9193-18A88A70BAF0}" type="pres">
      <dgm:prSet presAssocID="{DC64F337-8010-4DAB-B02B-72D906FBA843}" presName="spaceRect" presStyleCnt="0"/>
      <dgm:spPr/>
    </dgm:pt>
    <dgm:pt modelId="{F20CFA78-DB29-451B-ADDB-81F5FF86AF49}" type="pres">
      <dgm:prSet presAssocID="{DC64F337-8010-4DAB-B02B-72D906FBA843}" presName="textRect" presStyleLbl="revTx" presStyleIdx="0" presStyleCnt="6">
        <dgm:presLayoutVars>
          <dgm:chMax val="1"/>
          <dgm:chPref val="1"/>
        </dgm:presLayoutVars>
      </dgm:prSet>
      <dgm:spPr/>
    </dgm:pt>
    <dgm:pt modelId="{AB3F82C8-FFCE-42FB-A37E-B8669C76E14E}" type="pres">
      <dgm:prSet presAssocID="{AF232E0D-BDE4-41A8-B41D-01AE3D4137C0}" presName="sibTrans" presStyleCnt="0"/>
      <dgm:spPr/>
    </dgm:pt>
    <dgm:pt modelId="{B1E7596A-234D-4BC4-8CEA-99DAC075293F}" type="pres">
      <dgm:prSet presAssocID="{33BDAD91-8514-442D-A8E1-2D1054CF9DB9}" presName="compNode" presStyleCnt="0"/>
      <dgm:spPr/>
    </dgm:pt>
    <dgm:pt modelId="{1C843CE0-8562-4AE3-8F3F-EE81AB295FA6}" type="pres">
      <dgm:prSet presAssocID="{33BDAD91-8514-442D-A8E1-2D1054CF9DB9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DA97D34F-2BB8-4EE2-990A-7C4393513B87}" type="pres">
      <dgm:prSet presAssocID="{33BDAD91-8514-442D-A8E1-2D1054CF9DB9}" presName="spaceRect" presStyleCnt="0"/>
      <dgm:spPr/>
    </dgm:pt>
    <dgm:pt modelId="{65DAE7BC-3695-4153-AD13-0B66798A3BFE}" type="pres">
      <dgm:prSet presAssocID="{33BDAD91-8514-442D-A8E1-2D1054CF9DB9}" presName="textRect" presStyleLbl="revTx" presStyleIdx="1" presStyleCnt="6">
        <dgm:presLayoutVars>
          <dgm:chMax val="1"/>
          <dgm:chPref val="1"/>
        </dgm:presLayoutVars>
      </dgm:prSet>
      <dgm:spPr/>
    </dgm:pt>
    <dgm:pt modelId="{0BA00A7E-2444-490A-8BBE-14833BA2B540}" type="pres">
      <dgm:prSet presAssocID="{2A806922-57C7-472A-A1CA-1DA62345EBC6}" presName="sibTrans" presStyleCnt="0"/>
      <dgm:spPr/>
    </dgm:pt>
    <dgm:pt modelId="{84598C83-6914-480A-A286-5C6C286AA20F}" type="pres">
      <dgm:prSet presAssocID="{AD0DE5C6-170A-4279-A1C0-6CDCDE95FBE7}" presName="compNode" presStyleCnt="0"/>
      <dgm:spPr/>
    </dgm:pt>
    <dgm:pt modelId="{D234DF39-2ADC-4CB8-8AC7-2FB0C56ADF1A}" type="pres">
      <dgm:prSet presAssocID="{AD0DE5C6-170A-4279-A1C0-6CDCDE95FBE7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search with solid fill"/>
        </a:ext>
      </dgm:extLst>
    </dgm:pt>
    <dgm:pt modelId="{2294DE2E-9D9B-492F-A656-D45ED55C0E93}" type="pres">
      <dgm:prSet presAssocID="{AD0DE5C6-170A-4279-A1C0-6CDCDE95FBE7}" presName="spaceRect" presStyleCnt="0"/>
      <dgm:spPr/>
    </dgm:pt>
    <dgm:pt modelId="{58BFCEA1-479C-4E5D-A4A4-BD1CB2D5294D}" type="pres">
      <dgm:prSet presAssocID="{AD0DE5C6-170A-4279-A1C0-6CDCDE95FBE7}" presName="textRect" presStyleLbl="revTx" presStyleIdx="2" presStyleCnt="6">
        <dgm:presLayoutVars>
          <dgm:chMax val="1"/>
          <dgm:chPref val="1"/>
        </dgm:presLayoutVars>
      </dgm:prSet>
      <dgm:spPr/>
    </dgm:pt>
    <dgm:pt modelId="{1D5EABD0-7AD7-4E9A-8E17-396B0E41CD05}" type="pres">
      <dgm:prSet presAssocID="{580CD862-E8CD-42FC-A28A-99632E373C62}" presName="sibTrans" presStyleCnt="0"/>
      <dgm:spPr/>
    </dgm:pt>
    <dgm:pt modelId="{8979B709-D0CA-464B-954F-59269EABD1FA}" type="pres">
      <dgm:prSet presAssocID="{38D40432-6042-43A8-98E3-884334300A3E}" presName="compNode" presStyleCnt="0"/>
      <dgm:spPr/>
    </dgm:pt>
    <dgm:pt modelId="{E05A54C0-AD79-4C05-9A80-FB9CE93218D3}" type="pres">
      <dgm:prSet presAssocID="{38D40432-6042-43A8-98E3-884334300A3E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lockchain with solid fill"/>
        </a:ext>
      </dgm:extLst>
    </dgm:pt>
    <dgm:pt modelId="{A88A35B3-E97D-4908-9E4A-47DB201763FD}" type="pres">
      <dgm:prSet presAssocID="{38D40432-6042-43A8-98E3-884334300A3E}" presName="spaceRect" presStyleCnt="0"/>
      <dgm:spPr/>
    </dgm:pt>
    <dgm:pt modelId="{C1251DAE-3E9D-4C65-80CF-9821EFDEF637}" type="pres">
      <dgm:prSet presAssocID="{38D40432-6042-43A8-98E3-884334300A3E}" presName="textRect" presStyleLbl="revTx" presStyleIdx="3" presStyleCnt="6">
        <dgm:presLayoutVars>
          <dgm:chMax val="1"/>
          <dgm:chPref val="1"/>
        </dgm:presLayoutVars>
      </dgm:prSet>
      <dgm:spPr/>
    </dgm:pt>
    <dgm:pt modelId="{0F8CAE73-9910-4EB5-B74C-CFED9D1F4FB3}" type="pres">
      <dgm:prSet presAssocID="{FD21B60C-74D4-49FB-BA2E-551BE718E565}" presName="sibTrans" presStyleCnt="0"/>
      <dgm:spPr/>
    </dgm:pt>
    <dgm:pt modelId="{2CCC17D6-F979-4EFB-9483-61D709A812CF}" type="pres">
      <dgm:prSet presAssocID="{E14533B3-3C56-4D55-BEE6-3BFBA3E0285E}" presName="compNode" presStyleCnt="0"/>
      <dgm:spPr/>
    </dgm:pt>
    <dgm:pt modelId="{331B3EEA-3E34-47C8-9448-059F9F4C0ECB}" type="pres">
      <dgm:prSet presAssocID="{E14533B3-3C56-4D55-BEE6-3BFBA3E0285E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list"/>
        </a:ext>
      </dgm:extLst>
    </dgm:pt>
    <dgm:pt modelId="{3F1AFF14-38DF-4A14-8359-902BD1158443}" type="pres">
      <dgm:prSet presAssocID="{E14533B3-3C56-4D55-BEE6-3BFBA3E0285E}" presName="spaceRect" presStyleCnt="0"/>
      <dgm:spPr/>
    </dgm:pt>
    <dgm:pt modelId="{B6CBF9A6-D4BA-4C8B-AF2E-1546BD706E3B}" type="pres">
      <dgm:prSet presAssocID="{E14533B3-3C56-4D55-BEE6-3BFBA3E0285E}" presName="textRect" presStyleLbl="revTx" presStyleIdx="4" presStyleCnt="6">
        <dgm:presLayoutVars>
          <dgm:chMax val="1"/>
          <dgm:chPref val="1"/>
        </dgm:presLayoutVars>
      </dgm:prSet>
      <dgm:spPr/>
    </dgm:pt>
    <dgm:pt modelId="{99AF7141-91C5-44E7-8241-8BBEE032B50C}" type="pres">
      <dgm:prSet presAssocID="{861912B6-5A55-4E44-8E91-6F1BE32BC9F5}" presName="sibTrans" presStyleCnt="0"/>
      <dgm:spPr/>
    </dgm:pt>
    <dgm:pt modelId="{4870A3D8-2A2B-4BB8-B995-218E0F8A004F}" type="pres">
      <dgm:prSet presAssocID="{EAC730F4-CCBA-485C-9BE5-5AD8919B5415}" presName="compNode" presStyleCnt="0"/>
      <dgm:spPr/>
    </dgm:pt>
    <dgm:pt modelId="{E9B78FD1-20CE-4C69-AC04-A5D912EF2F3B}" type="pres">
      <dgm:prSet presAssocID="{EAC730F4-CCBA-485C-9BE5-5AD8919B5415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stCase"/>
        </a:ext>
      </dgm:extLst>
    </dgm:pt>
    <dgm:pt modelId="{E2ACF4C5-5B1E-4AC1-92E3-82B374909762}" type="pres">
      <dgm:prSet presAssocID="{EAC730F4-CCBA-485C-9BE5-5AD8919B5415}" presName="spaceRect" presStyleCnt="0"/>
      <dgm:spPr/>
    </dgm:pt>
    <dgm:pt modelId="{B8C116F7-3F7C-4357-8715-FC3CAA4844C8}" type="pres">
      <dgm:prSet presAssocID="{EAC730F4-CCBA-485C-9BE5-5AD8919B5415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E7DC5307-4B3F-4A84-964A-CD662B1F3AA1}" type="presOf" srcId="{DC64F337-8010-4DAB-B02B-72D906FBA843}" destId="{F20CFA78-DB29-451B-ADDB-81F5FF86AF49}" srcOrd="0" destOrd="0" presId="urn:microsoft.com/office/officeart/2018/2/layout/IconLabelList"/>
    <dgm:cxn modelId="{19FE7B15-AB54-4896-BB58-E2D940082472}" type="presOf" srcId="{38D40432-6042-43A8-98E3-884334300A3E}" destId="{C1251DAE-3E9D-4C65-80CF-9821EFDEF637}" srcOrd="0" destOrd="0" presId="urn:microsoft.com/office/officeart/2018/2/layout/IconLabelList"/>
    <dgm:cxn modelId="{E5FEBE87-5FDC-4472-BCFE-2372B88EC561}" type="presOf" srcId="{EAC730F4-CCBA-485C-9BE5-5AD8919B5415}" destId="{B8C116F7-3F7C-4357-8715-FC3CAA4844C8}" srcOrd="0" destOrd="0" presId="urn:microsoft.com/office/officeart/2018/2/layout/IconLabelList"/>
    <dgm:cxn modelId="{B7751F8A-C2C8-4EA8-8003-82773069D5BC}" type="presOf" srcId="{33BDAD91-8514-442D-A8E1-2D1054CF9DB9}" destId="{65DAE7BC-3695-4153-AD13-0B66798A3BFE}" srcOrd="0" destOrd="0" presId="urn:microsoft.com/office/officeart/2018/2/layout/IconLabelList"/>
    <dgm:cxn modelId="{CCC90EA9-B743-483E-B7B4-068FF4DD2D44}" type="presOf" srcId="{21FAB650-787F-426D-8925-A8C261F22148}" destId="{D99DDA96-2DC5-40CB-BE96-4C4DF89331F7}" srcOrd="0" destOrd="0" presId="urn:microsoft.com/office/officeart/2018/2/layout/IconLabelList"/>
    <dgm:cxn modelId="{FF66BEB8-AF0A-4B4C-9E6F-0688DE78859F}" type="presOf" srcId="{AD0DE5C6-170A-4279-A1C0-6CDCDE95FBE7}" destId="{58BFCEA1-479C-4E5D-A4A4-BD1CB2D5294D}" srcOrd="0" destOrd="0" presId="urn:microsoft.com/office/officeart/2018/2/layout/IconLabelList"/>
    <dgm:cxn modelId="{00AC06E2-1030-4DF4-82C9-98589F7561F0}" srcId="{21FAB650-787F-426D-8925-A8C261F22148}" destId="{AD0DE5C6-170A-4279-A1C0-6CDCDE95FBE7}" srcOrd="2" destOrd="0" parTransId="{A29DD663-7753-42C4-A658-CAC045549BE8}" sibTransId="{580CD862-E8CD-42FC-A28A-99632E373C62}"/>
    <dgm:cxn modelId="{567379E3-DB5D-488F-8997-556CE3EEEC05}" type="presOf" srcId="{E14533B3-3C56-4D55-BEE6-3BFBA3E0285E}" destId="{B6CBF9A6-D4BA-4C8B-AF2E-1546BD706E3B}" srcOrd="0" destOrd="0" presId="urn:microsoft.com/office/officeart/2018/2/layout/IconLabelList"/>
    <dgm:cxn modelId="{A6DC91E6-031D-443A-AB8F-D943DA699616}" srcId="{21FAB650-787F-426D-8925-A8C261F22148}" destId="{38D40432-6042-43A8-98E3-884334300A3E}" srcOrd="3" destOrd="0" parTransId="{CD8E7634-9231-4654-A0C8-B81CB1B26E81}" sibTransId="{FD21B60C-74D4-49FB-BA2E-551BE718E565}"/>
    <dgm:cxn modelId="{AB42E8F6-69C9-46C8-BE4B-24FF047375F9}" srcId="{21FAB650-787F-426D-8925-A8C261F22148}" destId="{E14533B3-3C56-4D55-BEE6-3BFBA3E0285E}" srcOrd="4" destOrd="0" parTransId="{77BC1AB6-F0E7-4B39-8259-EB5D233DDC93}" sibTransId="{861912B6-5A55-4E44-8E91-6F1BE32BC9F5}"/>
    <dgm:cxn modelId="{F0D4F8F9-EEF6-48B7-9906-B4C0DBC8EC0B}" srcId="{21FAB650-787F-426D-8925-A8C261F22148}" destId="{33BDAD91-8514-442D-A8E1-2D1054CF9DB9}" srcOrd="1" destOrd="0" parTransId="{D9DD5619-76C7-4559-88FD-986B72FEE1AA}" sibTransId="{2A806922-57C7-472A-A1CA-1DA62345EBC6}"/>
    <dgm:cxn modelId="{190F65FC-2C54-4A66-A280-15B2B2AEA887}" srcId="{21FAB650-787F-426D-8925-A8C261F22148}" destId="{DC64F337-8010-4DAB-B02B-72D906FBA843}" srcOrd="0" destOrd="0" parTransId="{D470CC3F-ACA9-40D3-B6F7-42645D6C3744}" sibTransId="{AF232E0D-BDE4-41A8-B41D-01AE3D4137C0}"/>
    <dgm:cxn modelId="{9553CDFD-1BFB-4970-968F-32F67B29B0FE}" srcId="{21FAB650-787F-426D-8925-A8C261F22148}" destId="{EAC730F4-CCBA-485C-9BE5-5AD8919B5415}" srcOrd="5" destOrd="0" parTransId="{B53AD86E-0396-4BF8-B5B2-442A3EC33D78}" sibTransId="{F2721C6D-458B-4BD8-B7C6-72F1E04D045F}"/>
    <dgm:cxn modelId="{87CF5778-8850-4283-8289-3AA4580157CF}" type="presParOf" srcId="{D99DDA96-2DC5-40CB-BE96-4C4DF89331F7}" destId="{6A526076-A084-43B6-84C8-68C531049358}" srcOrd="0" destOrd="0" presId="urn:microsoft.com/office/officeart/2018/2/layout/IconLabelList"/>
    <dgm:cxn modelId="{8B51EB00-4FC7-49D5-A28F-1BDC50780AED}" type="presParOf" srcId="{6A526076-A084-43B6-84C8-68C531049358}" destId="{B0DC1E51-B269-4467-822F-D82845B86D42}" srcOrd="0" destOrd="0" presId="urn:microsoft.com/office/officeart/2018/2/layout/IconLabelList"/>
    <dgm:cxn modelId="{9F327A73-A49C-4F50-A6E3-04B4E7497B38}" type="presParOf" srcId="{6A526076-A084-43B6-84C8-68C531049358}" destId="{5E3221B1-FDA6-49F5-9193-18A88A70BAF0}" srcOrd="1" destOrd="0" presId="urn:microsoft.com/office/officeart/2018/2/layout/IconLabelList"/>
    <dgm:cxn modelId="{D9B56622-920F-4376-AA16-9BA7E481E97B}" type="presParOf" srcId="{6A526076-A084-43B6-84C8-68C531049358}" destId="{F20CFA78-DB29-451B-ADDB-81F5FF86AF49}" srcOrd="2" destOrd="0" presId="urn:microsoft.com/office/officeart/2018/2/layout/IconLabelList"/>
    <dgm:cxn modelId="{2BCEBCC2-8F8E-49C3-93D1-8DD67EA3960A}" type="presParOf" srcId="{D99DDA96-2DC5-40CB-BE96-4C4DF89331F7}" destId="{AB3F82C8-FFCE-42FB-A37E-B8669C76E14E}" srcOrd="1" destOrd="0" presId="urn:microsoft.com/office/officeart/2018/2/layout/IconLabelList"/>
    <dgm:cxn modelId="{7F8A0FED-6124-4862-B523-4F8B188DF97F}" type="presParOf" srcId="{D99DDA96-2DC5-40CB-BE96-4C4DF89331F7}" destId="{B1E7596A-234D-4BC4-8CEA-99DAC075293F}" srcOrd="2" destOrd="0" presId="urn:microsoft.com/office/officeart/2018/2/layout/IconLabelList"/>
    <dgm:cxn modelId="{4C2E6413-04D3-46EF-BBF4-23043F16F544}" type="presParOf" srcId="{B1E7596A-234D-4BC4-8CEA-99DAC075293F}" destId="{1C843CE0-8562-4AE3-8F3F-EE81AB295FA6}" srcOrd="0" destOrd="0" presId="urn:microsoft.com/office/officeart/2018/2/layout/IconLabelList"/>
    <dgm:cxn modelId="{9ED17DD9-3B42-410A-9E02-699090CCAA2F}" type="presParOf" srcId="{B1E7596A-234D-4BC4-8CEA-99DAC075293F}" destId="{DA97D34F-2BB8-4EE2-990A-7C4393513B87}" srcOrd="1" destOrd="0" presId="urn:microsoft.com/office/officeart/2018/2/layout/IconLabelList"/>
    <dgm:cxn modelId="{2744D7F4-4610-4A91-90C5-68C74E62FDB3}" type="presParOf" srcId="{B1E7596A-234D-4BC4-8CEA-99DAC075293F}" destId="{65DAE7BC-3695-4153-AD13-0B66798A3BFE}" srcOrd="2" destOrd="0" presId="urn:microsoft.com/office/officeart/2018/2/layout/IconLabelList"/>
    <dgm:cxn modelId="{D99D89BB-AC8D-421E-AC24-C1C560D21F91}" type="presParOf" srcId="{D99DDA96-2DC5-40CB-BE96-4C4DF89331F7}" destId="{0BA00A7E-2444-490A-8BBE-14833BA2B540}" srcOrd="3" destOrd="0" presId="urn:microsoft.com/office/officeart/2018/2/layout/IconLabelList"/>
    <dgm:cxn modelId="{AD626996-0F18-4042-9911-10448BA50315}" type="presParOf" srcId="{D99DDA96-2DC5-40CB-BE96-4C4DF89331F7}" destId="{84598C83-6914-480A-A286-5C6C286AA20F}" srcOrd="4" destOrd="0" presId="urn:microsoft.com/office/officeart/2018/2/layout/IconLabelList"/>
    <dgm:cxn modelId="{4B92343A-5226-49CA-B37D-C624EDB68C98}" type="presParOf" srcId="{84598C83-6914-480A-A286-5C6C286AA20F}" destId="{D234DF39-2ADC-4CB8-8AC7-2FB0C56ADF1A}" srcOrd="0" destOrd="0" presId="urn:microsoft.com/office/officeart/2018/2/layout/IconLabelList"/>
    <dgm:cxn modelId="{1713A077-CD79-40F5-8C20-EA33CF4E9386}" type="presParOf" srcId="{84598C83-6914-480A-A286-5C6C286AA20F}" destId="{2294DE2E-9D9B-492F-A656-D45ED55C0E93}" srcOrd="1" destOrd="0" presId="urn:microsoft.com/office/officeart/2018/2/layout/IconLabelList"/>
    <dgm:cxn modelId="{F983B602-74E4-4FA9-BA25-EC0BC69DA015}" type="presParOf" srcId="{84598C83-6914-480A-A286-5C6C286AA20F}" destId="{58BFCEA1-479C-4E5D-A4A4-BD1CB2D5294D}" srcOrd="2" destOrd="0" presId="urn:microsoft.com/office/officeart/2018/2/layout/IconLabelList"/>
    <dgm:cxn modelId="{7A78FA14-15D6-49FB-96B2-E15205C247B8}" type="presParOf" srcId="{D99DDA96-2DC5-40CB-BE96-4C4DF89331F7}" destId="{1D5EABD0-7AD7-4E9A-8E17-396B0E41CD05}" srcOrd="5" destOrd="0" presId="urn:microsoft.com/office/officeart/2018/2/layout/IconLabelList"/>
    <dgm:cxn modelId="{DD7F7C72-497F-4A77-BC7B-5B91B857DF5E}" type="presParOf" srcId="{D99DDA96-2DC5-40CB-BE96-4C4DF89331F7}" destId="{8979B709-D0CA-464B-954F-59269EABD1FA}" srcOrd="6" destOrd="0" presId="urn:microsoft.com/office/officeart/2018/2/layout/IconLabelList"/>
    <dgm:cxn modelId="{CB36057A-5033-4BB2-912A-F1D9DF8A32EE}" type="presParOf" srcId="{8979B709-D0CA-464B-954F-59269EABD1FA}" destId="{E05A54C0-AD79-4C05-9A80-FB9CE93218D3}" srcOrd="0" destOrd="0" presId="urn:microsoft.com/office/officeart/2018/2/layout/IconLabelList"/>
    <dgm:cxn modelId="{B3F4D222-CC37-462A-B0D6-BD6DF6D01FF6}" type="presParOf" srcId="{8979B709-D0CA-464B-954F-59269EABD1FA}" destId="{A88A35B3-E97D-4908-9E4A-47DB201763FD}" srcOrd="1" destOrd="0" presId="urn:microsoft.com/office/officeart/2018/2/layout/IconLabelList"/>
    <dgm:cxn modelId="{5972F494-82D9-40F8-8959-5F501B86A1A5}" type="presParOf" srcId="{8979B709-D0CA-464B-954F-59269EABD1FA}" destId="{C1251DAE-3E9D-4C65-80CF-9821EFDEF637}" srcOrd="2" destOrd="0" presId="urn:microsoft.com/office/officeart/2018/2/layout/IconLabelList"/>
    <dgm:cxn modelId="{14D2D277-C647-422A-94C8-10F5AC3AE78A}" type="presParOf" srcId="{D99DDA96-2DC5-40CB-BE96-4C4DF89331F7}" destId="{0F8CAE73-9910-4EB5-B74C-CFED9D1F4FB3}" srcOrd="7" destOrd="0" presId="urn:microsoft.com/office/officeart/2018/2/layout/IconLabelList"/>
    <dgm:cxn modelId="{9AA15700-7E68-4708-ADB2-06BFB2BA20FC}" type="presParOf" srcId="{D99DDA96-2DC5-40CB-BE96-4C4DF89331F7}" destId="{2CCC17D6-F979-4EFB-9483-61D709A812CF}" srcOrd="8" destOrd="0" presId="urn:microsoft.com/office/officeart/2018/2/layout/IconLabelList"/>
    <dgm:cxn modelId="{3D22994D-3D05-4F50-8B93-F97E5752151A}" type="presParOf" srcId="{2CCC17D6-F979-4EFB-9483-61D709A812CF}" destId="{331B3EEA-3E34-47C8-9448-059F9F4C0ECB}" srcOrd="0" destOrd="0" presId="urn:microsoft.com/office/officeart/2018/2/layout/IconLabelList"/>
    <dgm:cxn modelId="{8E64BA10-DF72-42FC-A03D-F947B9F93B1E}" type="presParOf" srcId="{2CCC17D6-F979-4EFB-9483-61D709A812CF}" destId="{3F1AFF14-38DF-4A14-8359-902BD1158443}" srcOrd="1" destOrd="0" presId="urn:microsoft.com/office/officeart/2018/2/layout/IconLabelList"/>
    <dgm:cxn modelId="{3244020B-39EB-4144-85F9-BA4E7382664A}" type="presParOf" srcId="{2CCC17D6-F979-4EFB-9483-61D709A812CF}" destId="{B6CBF9A6-D4BA-4C8B-AF2E-1546BD706E3B}" srcOrd="2" destOrd="0" presId="urn:microsoft.com/office/officeart/2018/2/layout/IconLabelList"/>
    <dgm:cxn modelId="{827941CA-0BA5-40AA-9227-D802D7E5FA4F}" type="presParOf" srcId="{D99DDA96-2DC5-40CB-BE96-4C4DF89331F7}" destId="{99AF7141-91C5-44E7-8241-8BBEE032B50C}" srcOrd="9" destOrd="0" presId="urn:microsoft.com/office/officeart/2018/2/layout/IconLabelList"/>
    <dgm:cxn modelId="{E7CA71B9-4149-495B-8CDA-58B601FCAF2E}" type="presParOf" srcId="{D99DDA96-2DC5-40CB-BE96-4C4DF89331F7}" destId="{4870A3D8-2A2B-4BB8-B995-218E0F8A004F}" srcOrd="10" destOrd="0" presId="urn:microsoft.com/office/officeart/2018/2/layout/IconLabelList"/>
    <dgm:cxn modelId="{839EEAE4-2E9C-444C-8CFC-C22A3579E73D}" type="presParOf" srcId="{4870A3D8-2A2B-4BB8-B995-218E0F8A004F}" destId="{E9B78FD1-20CE-4C69-AC04-A5D912EF2F3B}" srcOrd="0" destOrd="0" presId="urn:microsoft.com/office/officeart/2018/2/layout/IconLabelList"/>
    <dgm:cxn modelId="{A2B2CD46-D387-40C8-AE50-60FB3C05F854}" type="presParOf" srcId="{4870A3D8-2A2B-4BB8-B995-218E0F8A004F}" destId="{E2ACF4C5-5B1E-4AC1-92E3-82B374909762}" srcOrd="1" destOrd="0" presId="urn:microsoft.com/office/officeart/2018/2/layout/IconLabelList"/>
    <dgm:cxn modelId="{6A0465AC-1FF4-4C07-A353-9D465ED51390}" type="presParOf" srcId="{4870A3D8-2A2B-4BB8-B995-218E0F8A004F}" destId="{B8C116F7-3F7C-4357-8715-FC3CAA4844C8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DC1E51-B269-4467-822F-D82845B86D42}">
      <dsp:nvSpPr>
        <dsp:cNvPr id="0" name=""/>
        <dsp:cNvSpPr/>
      </dsp:nvSpPr>
      <dsp:spPr>
        <a:xfrm>
          <a:off x="619281" y="684162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0CFA78-DB29-451B-ADDB-81F5FF86AF49}">
      <dsp:nvSpPr>
        <dsp:cNvPr id="0" name=""/>
        <dsp:cNvSpPr/>
      </dsp:nvSpPr>
      <dsp:spPr>
        <a:xfrm>
          <a:off x="124281" y="1826775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Introduction</a:t>
          </a:r>
        </a:p>
      </dsp:txBody>
      <dsp:txXfrm>
        <a:off x="124281" y="1826775"/>
        <a:ext cx="1800000" cy="720000"/>
      </dsp:txXfrm>
    </dsp:sp>
    <dsp:sp modelId="{1C843CE0-8562-4AE3-8F3F-EE81AB295FA6}">
      <dsp:nvSpPr>
        <dsp:cNvPr id="0" name=""/>
        <dsp:cNvSpPr/>
      </dsp:nvSpPr>
      <dsp:spPr>
        <a:xfrm>
          <a:off x="2734281" y="684162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DAE7BC-3695-4153-AD13-0B66798A3BFE}">
      <dsp:nvSpPr>
        <dsp:cNvPr id="0" name=""/>
        <dsp:cNvSpPr/>
      </dsp:nvSpPr>
      <dsp:spPr>
        <a:xfrm>
          <a:off x="2239281" y="1826775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Exploratory Data Analysis</a:t>
          </a:r>
        </a:p>
      </dsp:txBody>
      <dsp:txXfrm>
        <a:off x="2239281" y="1826775"/>
        <a:ext cx="1800000" cy="720000"/>
      </dsp:txXfrm>
    </dsp:sp>
    <dsp:sp modelId="{D234DF39-2ADC-4CB8-8AC7-2FB0C56ADF1A}">
      <dsp:nvSpPr>
        <dsp:cNvPr id="0" name=""/>
        <dsp:cNvSpPr/>
      </dsp:nvSpPr>
      <dsp:spPr>
        <a:xfrm>
          <a:off x="4849281" y="684162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BFCEA1-479C-4E5D-A4A4-BD1CB2D5294D}">
      <dsp:nvSpPr>
        <dsp:cNvPr id="0" name=""/>
        <dsp:cNvSpPr/>
      </dsp:nvSpPr>
      <dsp:spPr>
        <a:xfrm>
          <a:off x="4354281" y="1826775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Data Preparation</a:t>
          </a:r>
        </a:p>
      </dsp:txBody>
      <dsp:txXfrm>
        <a:off x="4354281" y="1826775"/>
        <a:ext cx="1800000" cy="720000"/>
      </dsp:txXfrm>
    </dsp:sp>
    <dsp:sp modelId="{E05A54C0-AD79-4C05-9A80-FB9CE93218D3}">
      <dsp:nvSpPr>
        <dsp:cNvPr id="0" name=""/>
        <dsp:cNvSpPr/>
      </dsp:nvSpPr>
      <dsp:spPr>
        <a:xfrm>
          <a:off x="619281" y="2996775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251DAE-3E9D-4C65-80CF-9821EFDEF637}">
      <dsp:nvSpPr>
        <dsp:cNvPr id="0" name=""/>
        <dsp:cNvSpPr/>
      </dsp:nvSpPr>
      <dsp:spPr>
        <a:xfrm>
          <a:off x="124281" y="4139388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Data Modelling</a:t>
          </a:r>
        </a:p>
      </dsp:txBody>
      <dsp:txXfrm>
        <a:off x="124281" y="4139388"/>
        <a:ext cx="1800000" cy="720000"/>
      </dsp:txXfrm>
    </dsp:sp>
    <dsp:sp modelId="{331B3EEA-3E34-47C8-9448-059F9F4C0ECB}">
      <dsp:nvSpPr>
        <dsp:cNvPr id="0" name=""/>
        <dsp:cNvSpPr/>
      </dsp:nvSpPr>
      <dsp:spPr>
        <a:xfrm>
          <a:off x="2734281" y="2996775"/>
          <a:ext cx="810000" cy="81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CBF9A6-D4BA-4C8B-AF2E-1546BD706E3B}">
      <dsp:nvSpPr>
        <dsp:cNvPr id="0" name=""/>
        <dsp:cNvSpPr/>
      </dsp:nvSpPr>
      <dsp:spPr>
        <a:xfrm>
          <a:off x="2239281" y="4139388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Model Assessment</a:t>
          </a:r>
        </a:p>
      </dsp:txBody>
      <dsp:txXfrm>
        <a:off x="2239281" y="4139388"/>
        <a:ext cx="1800000" cy="720000"/>
      </dsp:txXfrm>
    </dsp:sp>
    <dsp:sp modelId="{E9B78FD1-20CE-4C69-AC04-A5D912EF2F3B}">
      <dsp:nvSpPr>
        <dsp:cNvPr id="0" name=""/>
        <dsp:cNvSpPr/>
      </dsp:nvSpPr>
      <dsp:spPr>
        <a:xfrm>
          <a:off x="4849281" y="2996775"/>
          <a:ext cx="810000" cy="810000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C116F7-3F7C-4357-8715-FC3CAA4844C8}">
      <dsp:nvSpPr>
        <dsp:cNvPr id="0" name=""/>
        <dsp:cNvSpPr/>
      </dsp:nvSpPr>
      <dsp:spPr>
        <a:xfrm>
          <a:off x="4354281" y="4139388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Results</a:t>
          </a:r>
        </a:p>
      </dsp:txBody>
      <dsp:txXfrm>
        <a:off x="4354281" y="4139388"/>
        <a:ext cx="18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6/15/2021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FigureOut">
              <a:rPr lang="en-US" dirty="0"/>
              <a:t>6/15/2021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FigureOut">
              <a:rPr lang="en-US" dirty="0"/>
              <a:t>6/15/2021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dirty="0"/>
              <a:t>6/15/2021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dirty="0"/>
              <a:t>6/15/2021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dirty="0"/>
              <a:t>6/15/2021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dirty="0"/>
              <a:t>6/15/2021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dirty="0"/>
              <a:t>6/15/2021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FigureOut">
              <a:rPr lang="en-US" dirty="0"/>
              <a:t>6/15/2021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6/15/2021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6/15/2021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5072B-2C61-4CAD-BBEC-6B6D1DF821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6503" y="1285196"/>
            <a:ext cx="9607160" cy="2779429"/>
          </a:xfrm>
        </p:spPr>
        <p:txBody>
          <a:bodyPr>
            <a:normAutofit/>
          </a:bodyPr>
          <a:lstStyle/>
          <a:p>
            <a:pPr algn="ctr"/>
            <a:r>
              <a:rPr lang="en-US" sz="7200"/>
              <a:t>Dataiku Data Scientist Technical Assessment</a:t>
            </a:r>
            <a:endParaRPr lang="en-GB" sz="72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B32AF0-6D08-45B3-A821-D68B856941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6503" y="4064626"/>
            <a:ext cx="9607159" cy="1476235"/>
          </a:xfrm>
        </p:spPr>
        <p:txBody>
          <a:bodyPr>
            <a:norm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F. Ege Hosgungor</a:t>
            </a:r>
            <a:endParaRPr lang="en-GB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14904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34167B2-1F65-408D-9233-EF10B5990B6E}"/>
              </a:ext>
            </a:extLst>
          </p:cNvPr>
          <p:cNvSpPr/>
          <p:nvPr/>
        </p:nvSpPr>
        <p:spPr>
          <a:xfrm>
            <a:off x="0" y="0"/>
            <a:ext cx="12192000" cy="1334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F5FB2926-5769-4612-9884-4A0888903E66}"/>
              </a:ext>
            </a:extLst>
          </p:cNvPr>
          <p:cNvSpPr txBox="1">
            <a:spLocks/>
          </p:cNvSpPr>
          <p:nvPr/>
        </p:nvSpPr>
        <p:spPr>
          <a:xfrm>
            <a:off x="266229" y="0"/>
            <a:ext cx="11453020" cy="133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8800" b="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FFFFFF"/>
                </a:solidFill>
              </a:rPr>
              <a:t>EXPLORATORY DATA ANALYSIS</a:t>
            </a:r>
            <a:endParaRPr lang="en-GB" sz="4000" dirty="0">
              <a:solidFill>
                <a:srgbClr val="FFFFFF"/>
              </a:solidFill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4EAE726A-D703-491F-93B9-5471DF73A4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6650" y="2007910"/>
            <a:ext cx="9158699" cy="4196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91924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34167B2-1F65-408D-9233-EF10B5990B6E}"/>
              </a:ext>
            </a:extLst>
          </p:cNvPr>
          <p:cNvSpPr/>
          <p:nvPr/>
        </p:nvSpPr>
        <p:spPr>
          <a:xfrm>
            <a:off x="0" y="0"/>
            <a:ext cx="12192000" cy="1334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F5FB2926-5769-4612-9884-4A0888903E66}"/>
              </a:ext>
            </a:extLst>
          </p:cNvPr>
          <p:cNvSpPr txBox="1">
            <a:spLocks/>
          </p:cNvSpPr>
          <p:nvPr/>
        </p:nvSpPr>
        <p:spPr>
          <a:xfrm>
            <a:off x="266229" y="0"/>
            <a:ext cx="11453020" cy="133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8800" b="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FFFFFF"/>
                </a:solidFill>
              </a:rPr>
              <a:t>EXPLORATORY DATA ANALYSIS</a:t>
            </a:r>
            <a:endParaRPr lang="en-GB" sz="4000" dirty="0">
              <a:solidFill>
                <a:srgbClr val="FFFFFF"/>
              </a:solidFill>
            </a:endParaRPr>
          </a:p>
        </p:txBody>
      </p:sp>
      <p:pic>
        <p:nvPicPr>
          <p:cNvPr id="13314" name="Picture 2" descr="Lighter colors:  less than 50K&#10;Darker Colors: more than 50K">
            <a:extLst>
              <a:ext uri="{FF2B5EF4-FFF2-40B4-BE49-F238E27FC236}">
                <a16:creationId xmlns:a16="http://schemas.microsoft.com/office/drawing/2014/main" id="{4A3274F3-75EB-4505-B929-74E688A7B7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5124" y="1934288"/>
            <a:ext cx="6381750" cy="434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01606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34167B2-1F65-408D-9233-EF10B5990B6E}"/>
              </a:ext>
            </a:extLst>
          </p:cNvPr>
          <p:cNvSpPr/>
          <p:nvPr/>
        </p:nvSpPr>
        <p:spPr>
          <a:xfrm>
            <a:off x="0" y="0"/>
            <a:ext cx="12192000" cy="1334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F5FB2926-5769-4612-9884-4A0888903E66}"/>
              </a:ext>
            </a:extLst>
          </p:cNvPr>
          <p:cNvSpPr txBox="1">
            <a:spLocks/>
          </p:cNvSpPr>
          <p:nvPr/>
        </p:nvSpPr>
        <p:spPr>
          <a:xfrm>
            <a:off x="266229" y="0"/>
            <a:ext cx="11453020" cy="133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8800" b="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FFFFFF"/>
                </a:solidFill>
              </a:rPr>
              <a:t>EXPLORATORY DATA ANALYSIS – Education VS Wage p. Hour</a:t>
            </a:r>
            <a:endParaRPr lang="en-GB" sz="4000" dirty="0">
              <a:solidFill>
                <a:srgbClr val="FFFFFF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1BF3FCF-11ED-4115-9C29-56D553BD1D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3581711" y="157992"/>
            <a:ext cx="5028578" cy="7583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7243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34167B2-1F65-408D-9233-EF10B5990B6E}"/>
              </a:ext>
            </a:extLst>
          </p:cNvPr>
          <p:cNvSpPr/>
          <p:nvPr/>
        </p:nvSpPr>
        <p:spPr>
          <a:xfrm>
            <a:off x="0" y="0"/>
            <a:ext cx="12192000" cy="1334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F5FB2926-5769-4612-9884-4A0888903E66}"/>
              </a:ext>
            </a:extLst>
          </p:cNvPr>
          <p:cNvSpPr txBox="1">
            <a:spLocks/>
          </p:cNvSpPr>
          <p:nvPr/>
        </p:nvSpPr>
        <p:spPr>
          <a:xfrm>
            <a:off x="266229" y="0"/>
            <a:ext cx="11453020" cy="133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8800" b="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FFFFFF"/>
                </a:solidFill>
              </a:rPr>
              <a:t>EXPLORATORY DATA ANALYSIS – Education VS Income</a:t>
            </a:r>
            <a:endParaRPr lang="en-GB" sz="4000" dirty="0">
              <a:solidFill>
                <a:srgbClr val="FFFFFF"/>
              </a:solidFill>
            </a:endParaRPr>
          </a:p>
        </p:txBody>
      </p:sp>
      <p:pic>
        <p:nvPicPr>
          <p:cNvPr id="3" name="Picture 2" descr="This means more than half of the profs are earning more than 0.5">
            <a:extLst>
              <a:ext uri="{FF2B5EF4-FFF2-40B4-BE49-F238E27FC236}">
                <a16:creationId xmlns:a16="http://schemas.microsoft.com/office/drawing/2014/main" id="{1864DB1A-9386-4E49-8D35-89A232801B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3590416" y="288538"/>
            <a:ext cx="4804645" cy="7281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6053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34167B2-1F65-408D-9233-EF10B5990B6E}"/>
              </a:ext>
            </a:extLst>
          </p:cNvPr>
          <p:cNvSpPr/>
          <p:nvPr/>
        </p:nvSpPr>
        <p:spPr>
          <a:xfrm>
            <a:off x="0" y="0"/>
            <a:ext cx="12192000" cy="1334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F5FB2926-5769-4612-9884-4A0888903E66}"/>
              </a:ext>
            </a:extLst>
          </p:cNvPr>
          <p:cNvSpPr txBox="1">
            <a:spLocks/>
          </p:cNvSpPr>
          <p:nvPr/>
        </p:nvSpPr>
        <p:spPr>
          <a:xfrm>
            <a:off x="266229" y="0"/>
            <a:ext cx="11453020" cy="133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8800" b="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FFFFFF"/>
                </a:solidFill>
              </a:rPr>
              <a:t>EXPLORATORY DATA ANALYSIS – Marital Status VS Income</a:t>
            </a:r>
            <a:endParaRPr lang="en-GB" sz="4000" dirty="0">
              <a:solidFill>
                <a:srgbClr val="FFFFFF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27AB9B-19BB-43D1-8467-5AFE240E76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3592222" y="557785"/>
            <a:ext cx="50075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9416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34167B2-1F65-408D-9233-EF10B5990B6E}"/>
              </a:ext>
            </a:extLst>
          </p:cNvPr>
          <p:cNvSpPr/>
          <p:nvPr/>
        </p:nvSpPr>
        <p:spPr>
          <a:xfrm>
            <a:off x="0" y="0"/>
            <a:ext cx="12192000" cy="1334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F5FB2926-5769-4612-9884-4A0888903E66}"/>
              </a:ext>
            </a:extLst>
          </p:cNvPr>
          <p:cNvSpPr txBox="1">
            <a:spLocks/>
          </p:cNvSpPr>
          <p:nvPr/>
        </p:nvSpPr>
        <p:spPr>
          <a:xfrm>
            <a:off x="266229" y="0"/>
            <a:ext cx="11453020" cy="133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8800" b="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FFFFFF"/>
                </a:solidFill>
              </a:rPr>
              <a:t>EXPLORATORY DATA ANALYSIS – Has Investing</a:t>
            </a:r>
            <a:endParaRPr lang="en-GB" sz="4000" dirty="0">
              <a:solidFill>
                <a:srgbClr val="FFFFFF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51C9BF-06C0-43FD-998F-6B5496E3FA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074" y="1709928"/>
            <a:ext cx="4709628" cy="248970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BC66D78-A0D1-4155-AC57-18B62CED01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9300" y="1729178"/>
            <a:ext cx="4666096" cy="246669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9AC7429-48EF-4E78-AD04-BEA60929B3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4756" y="4199633"/>
            <a:ext cx="4515966" cy="2387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5927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34167B2-1F65-408D-9233-EF10B5990B6E}"/>
              </a:ext>
            </a:extLst>
          </p:cNvPr>
          <p:cNvSpPr/>
          <p:nvPr/>
        </p:nvSpPr>
        <p:spPr>
          <a:xfrm>
            <a:off x="0" y="0"/>
            <a:ext cx="12192000" cy="1334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F5FB2926-5769-4612-9884-4A0888903E66}"/>
              </a:ext>
            </a:extLst>
          </p:cNvPr>
          <p:cNvSpPr txBox="1">
            <a:spLocks/>
          </p:cNvSpPr>
          <p:nvPr/>
        </p:nvSpPr>
        <p:spPr>
          <a:xfrm>
            <a:off x="266229" y="0"/>
            <a:ext cx="11453020" cy="133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8800" b="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FFFFFF"/>
                </a:solidFill>
              </a:rPr>
              <a:t>EXPLORATORY DATA ANALYSIS – Race VS Income</a:t>
            </a:r>
            <a:endParaRPr lang="en-GB" sz="4000" dirty="0">
              <a:solidFill>
                <a:srgbClr val="FFFFFF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3AD2537-3DB8-4EDE-BD0C-ED0C54A2EE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6596387" y="2089600"/>
            <a:ext cx="3393213" cy="444707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74920B4-CA33-4D57-B4DE-CE75AAC805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1077956" y="2044839"/>
            <a:ext cx="3544097" cy="468748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33E7A97-3FF7-4A4E-BAFF-06DD78765864}"/>
              </a:ext>
            </a:extLst>
          </p:cNvPr>
          <p:cNvSpPr txBox="1"/>
          <p:nvPr/>
        </p:nvSpPr>
        <p:spPr>
          <a:xfrm>
            <a:off x="1325880" y="1764128"/>
            <a:ext cx="39867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en-US" sz="2800" b="0" i="0" u="none" strike="noStrike" kern="1200" cap="none" spc="-1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Total Race Distribution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0EDEA89-2AF9-4E26-AA01-91C906807E9A}"/>
              </a:ext>
            </a:extLst>
          </p:cNvPr>
          <p:cNvSpPr txBox="1"/>
          <p:nvPr/>
        </p:nvSpPr>
        <p:spPr>
          <a:xfrm>
            <a:off x="5998464" y="1764128"/>
            <a:ext cx="55209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en-US" sz="2800" b="0" i="0" u="none" strike="noStrike" kern="1200" cap="none" spc="-1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Race Distribution where Income &gt; $50K </a:t>
            </a:r>
          </a:p>
        </p:txBody>
      </p:sp>
    </p:spTree>
    <p:extLst>
      <p:ext uri="{BB962C8B-B14F-4D97-AF65-F5344CB8AC3E}">
        <p14:creationId xmlns:p14="http://schemas.microsoft.com/office/powerpoint/2010/main" val="15140959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34167B2-1F65-408D-9233-EF10B5990B6E}"/>
              </a:ext>
            </a:extLst>
          </p:cNvPr>
          <p:cNvSpPr/>
          <p:nvPr/>
        </p:nvSpPr>
        <p:spPr>
          <a:xfrm>
            <a:off x="0" y="0"/>
            <a:ext cx="12192000" cy="1334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F5FB2926-5769-4612-9884-4A0888903E66}"/>
              </a:ext>
            </a:extLst>
          </p:cNvPr>
          <p:cNvSpPr txBox="1">
            <a:spLocks/>
          </p:cNvSpPr>
          <p:nvPr/>
        </p:nvSpPr>
        <p:spPr>
          <a:xfrm>
            <a:off x="266229" y="0"/>
            <a:ext cx="11453020" cy="133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8800" b="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FFFFFF"/>
                </a:solidFill>
              </a:rPr>
              <a:t>EXPLORATORY DATA ANALYSIS – Race VS Income</a:t>
            </a:r>
            <a:endParaRPr lang="en-GB" sz="4000" dirty="0">
              <a:solidFill>
                <a:srgbClr val="FFFFFF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574E40-3947-4F62-B445-F0AD8198C42C}"/>
              </a:ext>
            </a:extLst>
          </p:cNvPr>
          <p:cNvSpPr txBox="1"/>
          <p:nvPr/>
        </p:nvSpPr>
        <p:spPr>
          <a:xfrm>
            <a:off x="3361944" y="1736696"/>
            <a:ext cx="58978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pc="-12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Probability of </a:t>
            </a:r>
            <a:r>
              <a:rPr lang="en-US" sz="2800" spc="-120" dirty="0">
                <a:solidFill>
                  <a:prstClr val="black"/>
                </a:solidFill>
                <a:ea typeface="+mj-ea"/>
                <a:cs typeface="+mj-cs"/>
              </a:rPr>
              <a:t>Income</a:t>
            </a:r>
            <a:r>
              <a:rPr lang="en-US" sz="2800" spc="-12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&gt;$50K by Race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FCDB3A-5A39-4F5B-A288-B69AA425F0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4041398" y="1489706"/>
            <a:ext cx="4109202" cy="5517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6151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34167B2-1F65-408D-9233-EF10B5990B6E}"/>
              </a:ext>
            </a:extLst>
          </p:cNvPr>
          <p:cNvSpPr/>
          <p:nvPr/>
        </p:nvSpPr>
        <p:spPr>
          <a:xfrm>
            <a:off x="0" y="0"/>
            <a:ext cx="12192000" cy="1334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F5FB2926-5769-4612-9884-4A0888903E66}"/>
              </a:ext>
            </a:extLst>
          </p:cNvPr>
          <p:cNvSpPr txBox="1">
            <a:spLocks/>
          </p:cNvSpPr>
          <p:nvPr/>
        </p:nvSpPr>
        <p:spPr>
          <a:xfrm>
            <a:off x="266229" y="0"/>
            <a:ext cx="11453020" cy="133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8800" b="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FFFFFF"/>
                </a:solidFill>
              </a:rPr>
              <a:t>DATA PREPARATION – Categorization	</a:t>
            </a:r>
            <a:endParaRPr lang="en-GB" sz="4000" dirty="0">
              <a:solidFill>
                <a:srgbClr val="FFFFFF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6F8E5B-1EA2-42DF-B9DD-C15A8F82FC7F}"/>
              </a:ext>
            </a:extLst>
          </p:cNvPr>
          <p:cNvSpPr txBox="1"/>
          <p:nvPr/>
        </p:nvSpPr>
        <p:spPr>
          <a:xfrm>
            <a:off x="1120604" y="2103332"/>
            <a:ext cx="995079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spc="-12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Encode categories by using </a:t>
            </a:r>
            <a:r>
              <a:rPr lang="en-US" sz="2800" spc="-120" dirty="0" err="1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LabelEncoder</a:t>
            </a:r>
            <a:r>
              <a:rPr lang="en-US" sz="2800" spc="-12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 for 28 nominal features out of 35.</a:t>
            </a:r>
          </a:p>
          <a:p>
            <a:endParaRPr lang="en-US" sz="2800" spc="-120" dirty="0">
              <a:solidFill>
                <a:prstClr val="black"/>
              </a:solidFill>
              <a:latin typeface="Calibri Light" panose="020F0302020204030204"/>
              <a:ea typeface="+mj-ea"/>
              <a:cs typeface="+mj-cs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0" lang="en-US" sz="2800" b="0" i="0" u="none" strike="noStrike" kern="1200" cap="none" spc="-1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Other 7 </a:t>
            </a:r>
            <a:r>
              <a:rPr lang="en-US" sz="2800" spc="-12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nominal features were </a:t>
            </a:r>
            <a:r>
              <a:rPr lang="en-US" sz="2800" b="1" spc="-12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encoded ordinally </a:t>
            </a:r>
            <a:r>
              <a:rPr lang="en-US" sz="2800" spc="-12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by researching the features on Current Population Survey Handbook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spc="-120" dirty="0">
              <a:solidFill>
                <a:prstClr val="black"/>
              </a:solidFill>
              <a:latin typeface="Calibri Light" panose="020F0302020204030204"/>
              <a:ea typeface="+mj-ea"/>
              <a:cs typeface="+mj-cs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spc="-12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New features</a:t>
            </a:r>
            <a:r>
              <a:rPr lang="en-US" sz="2800" spc="-12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 are created (feature engineering)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spc="-120" dirty="0">
              <a:solidFill>
                <a:prstClr val="black"/>
              </a:solidFill>
              <a:latin typeface="Calibri Light" panose="020F0302020204030204"/>
              <a:ea typeface="+mj-ea"/>
              <a:cs typeface="+mj-cs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spc="-12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Some features are </a:t>
            </a:r>
            <a:r>
              <a:rPr lang="en-US" sz="2800" b="1" spc="-12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normalized</a:t>
            </a:r>
            <a:r>
              <a:rPr lang="en-US" sz="2800" spc="-12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 for easier training.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spc="-120" dirty="0">
              <a:solidFill>
                <a:prstClr val="black"/>
              </a:solidFill>
              <a:latin typeface="Calibri Light" panose="020F0302020204030204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5470178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34167B2-1F65-408D-9233-EF10B5990B6E}"/>
              </a:ext>
            </a:extLst>
          </p:cNvPr>
          <p:cNvSpPr/>
          <p:nvPr/>
        </p:nvSpPr>
        <p:spPr>
          <a:xfrm>
            <a:off x="0" y="0"/>
            <a:ext cx="12192000" cy="1334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F5FB2926-5769-4612-9884-4A0888903E66}"/>
              </a:ext>
            </a:extLst>
          </p:cNvPr>
          <p:cNvSpPr txBox="1">
            <a:spLocks/>
          </p:cNvSpPr>
          <p:nvPr/>
        </p:nvSpPr>
        <p:spPr>
          <a:xfrm>
            <a:off x="266229" y="0"/>
            <a:ext cx="11453020" cy="133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8800" b="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FFFFFF"/>
                </a:solidFill>
              </a:rPr>
              <a:t>DATA PREPARATION – </a:t>
            </a:r>
            <a:r>
              <a:rPr lang="en-US" sz="4000" dirty="0" err="1">
                <a:solidFill>
                  <a:srgbClr val="FFFFFF"/>
                </a:solidFill>
              </a:rPr>
              <a:t>Upsampling</a:t>
            </a:r>
            <a:r>
              <a:rPr lang="en-US" sz="4000" dirty="0">
                <a:solidFill>
                  <a:srgbClr val="FFFFFF"/>
                </a:solidFill>
              </a:rPr>
              <a:t> &amp; </a:t>
            </a:r>
            <a:r>
              <a:rPr lang="en-US" sz="4000" dirty="0" err="1">
                <a:solidFill>
                  <a:srgbClr val="FFFFFF"/>
                </a:solidFill>
              </a:rPr>
              <a:t>Downsampling</a:t>
            </a:r>
            <a:r>
              <a:rPr lang="en-US" sz="4000" dirty="0">
                <a:solidFill>
                  <a:srgbClr val="FFFFFF"/>
                </a:solidFill>
              </a:rPr>
              <a:t> 	</a:t>
            </a:r>
            <a:endParaRPr lang="en-GB" sz="4000" dirty="0">
              <a:solidFill>
                <a:srgbClr val="FFFFFF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6F8E5B-1EA2-42DF-B9DD-C15A8F82FC7F}"/>
              </a:ext>
            </a:extLst>
          </p:cNvPr>
          <p:cNvSpPr txBox="1"/>
          <p:nvPr/>
        </p:nvSpPr>
        <p:spPr>
          <a:xfrm>
            <a:off x="3602898" y="2103332"/>
            <a:ext cx="47796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pc="-12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Income &gt; $50K: </a:t>
            </a:r>
            <a:r>
              <a:rPr lang="en-US" sz="2800" b="1" spc="-12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187</a:t>
            </a:r>
            <a:r>
              <a:rPr lang="en-US" sz="2800" spc="-12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,</a:t>
            </a:r>
            <a:r>
              <a:rPr lang="en-US" sz="2800" b="1" spc="-12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000</a:t>
            </a:r>
            <a:r>
              <a:rPr lang="en-US" sz="2800" spc="-12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 individuals </a:t>
            </a:r>
          </a:p>
          <a:p>
            <a:r>
              <a:rPr lang="en-US" sz="2800" spc="-12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Income &lt; $50K: </a:t>
            </a:r>
            <a:r>
              <a:rPr lang="en-US" sz="2800" b="1" spc="-12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12</a:t>
            </a:r>
            <a:r>
              <a:rPr lang="en-US" sz="2800" spc="-12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,</a:t>
            </a:r>
            <a:r>
              <a:rPr lang="en-US" sz="2800" b="1" spc="-12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300</a:t>
            </a:r>
            <a:r>
              <a:rPr lang="en-US" sz="2800" spc="-12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 individuals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4FE114-13EF-45A7-BD02-528A8CA9314C}"/>
              </a:ext>
            </a:extLst>
          </p:cNvPr>
          <p:cNvSpPr txBox="1"/>
          <p:nvPr/>
        </p:nvSpPr>
        <p:spPr>
          <a:xfrm>
            <a:off x="3602898" y="3800562"/>
            <a:ext cx="47796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pc="-12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How can we handle this problem 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DFA21B-67F3-4FB2-B991-86359D4E867F}"/>
              </a:ext>
            </a:extLst>
          </p:cNvPr>
          <p:cNvSpPr txBox="1"/>
          <p:nvPr/>
        </p:nvSpPr>
        <p:spPr>
          <a:xfrm>
            <a:off x="2011680" y="5066905"/>
            <a:ext cx="85857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spc="-120" dirty="0" err="1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Upsampling</a:t>
            </a:r>
            <a:r>
              <a:rPr lang="en-US" sz="2800" spc="-12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 the minority class &amp; </a:t>
            </a:r>
            <a:r>
              <a:rPr lang="en-US" sz="2800" b="1" spc="-120" dirty="0" err="1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downsampling</a:t>
            </a:r>
            <a:r>
              <a:rPr lang="en-US" sz="2800" spc="-12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 the majority class</a:t>
            </a:r>
          </a:p>
        </p:txBody>
      </p:sp>
    </p:spTree>
    <p:extLst>
      <p:ext uri="{BB962C8B-B14F-4D97-AF65-F5344CB8AC3E}">
        <p14:creationId xmlns:p14="http://schemas.microsoft.com/office/powerpoint/2010/main" val="3763522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34167B2-1F65-408D-9233-EF10B5990B6E}"/>
              </a:ext>
            </a:extLst>
          </p:cNvPr>
          <p:cNvSpPr/>
          <p:nvPr/>
        </p:nvSpPr>
        <p:spPr>
          <a:xfrm>
            <a:off x="0" y="0"/>
            <a:ext cx="3881535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Title 6">
            <a:extLst>
              <a:ext uri="{FF2B5EF4-FFF2-40B4-BE49-F238E27FC236}">
                <a16:creationId xmlns:a16="http://schemas.microsoft.com/office/drawing/2014/main" id="{780C79E3-26D7-4C6B-9D4D-1705D6CA5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229" y="636852"/>
            <a:ext cx="3349075" cy="5584296"/>
          </a:xfrm>
        </p:spPr>
        <p:txBody>
          <a:bodyPr anchor="ctr"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OUTLINE</a:t>
            </a:r>
            <a:endParaRPr lang="en-GB" sz="4000" dirty="0">
              <a:solidFill>
                <a:srgbClr val="FFFFFF"/>
              </a:solidFill>
            </a:endParaRPr>
          </a:p>
        </p:txBody>
      </p:sp>
      <p:graphicFrame>
        <p:nvGraphicFramePr>
          <p:cNvPr id="23" name="Content Placeholder 8">
            <a:extLst>
              <a:ext uri="{FF2B5EF4-FFF2-40B4-BE49-F238E27FC236}">
                <a16:creationId xmlns:a16="http://schemas.microsoft.com/office/drawing/2014/main" id="{9A169161-66CF-47DE-B9E9-DA6681333EC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34890793"/>
              </p:ext>
            </p:extLst>
          </p:nvPr>
        </p:nvGraphicFramePr>
        <p:xfrm>
          <a:off x="5171186" y="657225"/>
          <a:ext cx="6278562" cy="5543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404086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34167B2-1F65-408D-9233-EF10B5990B6E}"/>
              </a:ext>
            </a:extLst>
          </p:cNvPr>
          <p:cNvSpPr/>
          <p:nvPr/>
        </p:nvSpPr>
        <p:spPr>
          <a:xfrm>
            <a:off x="0" y="0"/>
            <a:ext cx="12192000" cy="1334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F5FB2926-5769-4612-9884-4A0888903E66}"/>
              </a:ext>
            </a:extLst>
          </p:cNvPr>
          <p:cNvSpPr txBox="1">
            <a:spLocks/>
          </p:cNvSpPr>
          <p:nvPr/>
        </p:nvSpPr>
        <p:spPr>
          <a:xfrm>
            <a:off x="266229" y="0"/>
            <a:ext cx="11453020" cy="133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8800" b="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FFFFFF"/>
                </a:solidFill>
              </a:rPr>
              <a:t>DATA PREPARATION – </a:t>
            </a:r>
            <a:r>
              <a:rPr lang="en-US" sz="4000" dirty="0" err="1">
                <a:solidFill>
                  <a:srgbClr val="FFFFFF"/>
                </a:solidFill>
              </a:rPr>
              <a:t>Upsampling</a:t>
            </a:r>
            <a:r>
              <a:rPr lang="en-US" sz="4000" dirty="0">
                <a:solidFill>
                  <a:srgbClr val="FFFFFF"/>
                </a:solidFill>
              </a:rPr>
              <a:t> &amp; </a:t>
            </a:r>
            <a:r>
              <a:rPr lang="en-US" sz="4000" dirty="0" err="1">
                <a:solidFill>
                  <a:srgbClr val="FFFFFF"/>
                </a:solidFill>
              </a:rPr>
              <a:t>Downsampling</a:t>
            </a:r>
            <a:r>
              <a:rPr lang="en-US" sz="4000" dirty="0">
                <a:solidFill>
                  <a:srgbClr val="FFFFFF"/>
                </a:solidFill>
              </a:rPr>
              <a:t> 	</a:t>
            </a:r>
            <a:endParaRPr lang="en-GB" sz="4000" dirty="0">
              <a:solidFill>
                <a:srgbClr val="FFFFFF"/>
              </a:solidFill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4478154-0837-4EFD-A465-AC0C300C202E}"/>
              </a:ext>
            </a:extLst>
          </p:cNvPr>
          <p:cNvGrpSpPr/>
          <p:nvPr/>
        </p:nvGrpSpPr>
        <p:grpSpPr>
          <a:xfrm>
            <a:off x="3461953" y="2371142"/>
            <a:ext cx="5268094" cy="3521005"/>
            <a:chOff x="3340304" y="2210095"/>
            <a:chExt cx="5268094" cy="3521005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D2A8B8B-AE6E-4FCE-B3F9-73CD364D834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40304" y="2210095"/>
              <a:ext cx="4731065" cy="3521005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F0A2556-ECFE-41F8-BC68-3418878B5B3E}"/>
                </a:ext>
              </a:extLst>
            </p:cNvPr>
            <p:cNvSpPr txBox="1"/>
            <p:nvPr/>
          </p:nvSpPr>
          <p:spPr>
            <a:xfrm>
              <a:off x="4775557" y="3780658"/>
              <a:ext cx="199242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00" spc="-120" dirty="0">
                  <a:solidFill>
                    <a:prstClr val="black"/>
                  </a:solidFill>
                  <a:latin typeface="Calibri Light" panose="020F0302020204030204"/>
                  <a:ea typeface="+mj-ea"/>
                  <a:cs typeface="+mj-cs"/>
                </a:rPr>
                <a:t>180K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22F16BB-1F45-4D7B-BB49-502828FD00E6}"/>
                </a:ext>
              </a:extLst>
            </p:cNvPr>
            <p:cNvSpPr txBox="1"/>
            <p:nvPr/>
          </p:nvSpPr>
          <p:spPr>
            <a:xfrm>
              <a:off x="6615969" y="4841141"/>
              <a:ext cx="199242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00" spc="-120" dirty="0">
                  <a:solidFill>
                    <a:prstClr val="black"/>
                  </a:solidFill>
                  <a:latin typeface="Calibri Light" panose="020F0302020204030204"/>
                  <a:ea typeface="+mj-ea"/>
                  <a:cs typeface="+mj-cs"/>
                </a:rPr>
                <a:t>12K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7C4F284-76CD-473C-8525-B4648E0EEA70}"/>
              </a:ext>
            </a:extLst>
          </p:cNvPr>
          <p:cNvGrpSpPr/>
          <p:nvPr/>
        </p:nvGrpSpPr>
        <p:grpSpPr>
          <a:xfrm>
            <a:off x="3475250" y="2371142"/>
            <a:ext cx="5241500" cy="3521005"/>
            <a:chOff x="3521622" y="2329703"/>
            <a:chExt cx="5241500" cy="3521005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70E24B2-23A8-4D25-AE26-E4C18C6ED71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21622" y="2329703"/>
              <a:ext cx="4731065" cy="3521005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8B610EC-0374-4B69-99E0-D8BB7D406C82}"/>
                </a:ext>
              </a:extLst>
            </p:cNvPr>
            <p:cNvSpPr txBox="1"/>
            <p:nvPr/>
          </p:nvSpPr>
          <p:spPr>
            <a:xfrm>
              <a:off x="4856870" y="4190090"/>
              <a:ext cx="199242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00" spc="-120" dirty="0">
                  <a:solidFill>
                    <a:prstClr val="black"/>
                  </a:solidFill>
                  <a:latin typeface="Calibri Light" panose="020F0302020204030204"/>
                  <a:ea typeface="+mj-ea"/>
                  <a:cs typeface="+mj-cs"/>
                </a:rPr>
                <a:t>150K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334F5F2-FD0A-43DA-8D47-E26E9BBFC6DD}"/>
                </a:ext>
              </a:extLst>
            </p:cNvPr>
            <p:cNvSpPr txBox="1"/>
            <p:nvPr/>
          </p:nvSpPr>
          <p:spPr>
            <a:xfrm>
              <a:off x="6770693" y="4859315"/>
              <a:ext cx="199242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00" spc="-120" dirty="0">
                  <a:solidFill>
                    <a:prstClr val="black"/>
                  </a:solidFill>
                  <a:latin typeface="Calibri Light" panose="020F0302020204030204"/>
                  <a:ea typeface="+mj-ea"/>
                  <a:cs typeface="+mj-cs"/>
                </a:rPr>
                <a:t>15K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67E6D7D5-D2F4-4146-AE35-C5A9E836C383}"/>
              </a:ext>
            </a:extLst>
          </p:cNvPr>
          <p:cNvGrpSpPr/>
          <p:nvPr/>
        </p:nvGrpSpPr>
        <p:grpSpPr>
          <a:xfrm>
            <a:off x="3475250" y="2365868"/>
            <a:ext cx="5368693" cy="3521005"/>
            <a:chOff x="3297414" y="2065436"/>
            <a:chExt cx="5368693" cy="3521005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02E92DA5-F2D7-46B2-9649-EA6F0C4ED03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97414" y="2065436"/>
              <a:ext cx="4731065" cy="3521005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756B17E-092E-49D8-88C4-62C20CCDCE63}"/>
                </a:ext>
              </a:extLst>
            </p:cNvPr>
            <p:cNvSpPr txBox="1"/>
            <p:nvPr/>
          </p:nvSpPr>
          <p:spPr>
            <a:xfrm>
              <a:off x="4758090" y="4230029"/>
              <a:ext cx="199242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00" spc="-120" dirty="0">
                  <a:solidFill>
                    <a:prstClr val="black"/>
                  </a:solidFill>
                  <a:latin typeface="Calibri Light" panose="020F0302020204030204"/>
                  <a:ea typeface="+mj-ea"/>
                  <a:cs typeface="+mj-cs"/>
                </a:rPr>
                <a:t>120K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3A8F0D8-C1D7-4CB7-AFBE-E787941E5156}"/>
                </a:ext>
              </a:extLst>
            </p:cNvPr>
            <p:cNvSpPr txBox="1"/>
            <p:nvPr/>
          </p:nvSpPr>
          <p:spPr>
            <a:xfrm>
              <a:off x="6673678" y="4841638"/>
              <a:ext cx="199242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pc="-120" dirty="0">
                  <a:solidFill>
                    <a:prstClr val="black"/>
                  </a:solidFill>
                  <a:latin typeface="Calibri Light" panose="020F0302020204030204"/>
                  <a:ea typeface="+mj-ea"/>
                  <a:cs typeface="+mj-cs"/>
                </a:rPr>
                <a:t>40</a:t>
              </a:r>
              <a:r>
                <a:rPr lang="en-US" sz="1800" spc="-120" dirty="0">
                  <a:solidFill>
                    <a:prstClr val="black"/>
                  </a:solidFill>
                  <a:latin typeface="Calibri Light" panose="020F0302020204030204"/>
                  <a:ea typeface="+mj-ea"/>
                  <a:cs typeface="+mj-cs"/>
                </a:rPr>
                <a:t>K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411A3B18-3D28-4DC0-9BEA-E736EE9012AB}"/>
              </a:ext>
            </a:extLst>
          </p:cNvPr>
          <p:cNvGrpSpPr/>
          <p:nvPr/>
        </p:nvGrpSpPr>
        <p:grpSpPr>
          <a:xfrm>
            <a:off x="3461953" y="2360594"/>
            <a:ext cx="5213685" cy="3521005"/>
            <a:chOff x="3340296" y="2210091"/>
            <a:chExt cx="5213685" cy="3521005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377F12A-9075-4B79-B4A0-DD89493CA2C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340296" y="2210091"/>
              <a:ext cx="4731065" cy="3521005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34401C3-42CF-42EE-A34F-703A54F62F3A}"/>
                </a:ext>
              </a:extLst>
            </p:cNvPr>
            <p:cNvSpPr txBox="1"/>
            <p:nvPr/>
          </p:nvSpPr>
          <p:spPr>
            <a:xfrm>
              <a:off x="6561552" y="4537677"/>
              <a:ext cx="199242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pc="-120" dirty="0">
                  <a:solidFill>
                    <a:prstClr val="black"/>
                  </a:solidFill>
                  <a:latin typeface="Calibri Light" panose="020F0302020204030204"/>
                  <a:ea typeface="+mj-ea"/>
                  <a:cs typeface="+mj-cs"/>
                </a:rPr>
                <a:t>80</a:t>
              </a:r>
              <a:r>
                <a:rPr lang="en-US" sz="1800" spc="-120" dirty="0">
                  <a:solidFill>
                    <a:prstClr val="black"/>
                  </a:solidFill>
                  <a:latin typeface="Calibri Light" panose="020F0302020204030204"/>
                  <a:ea typeface="+mj-ea"/>
                  <a:cs typeface="+mj-cs"/>
                </a:rPr>
                <a:t>K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ADBDA03-B510-4353-A500-C27F9AD6838E}"/>
                </a:ext>
              </a:extLst>
            </p:cNvPr>
            <p:cNvSpPr txBox="1"/>
            <p:nvPr/>
          </p:nvSpPr>
          <p:spPr>
            <a:xfrm>
              <a:off x="4856530" y="4537673"/>
              <a:ext cx="199242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pc="-120" dirty="0">
                  <a:solidFill>
                    <a:prstClr val="black"/>
                  </a:solidFill>
                  <a:latin typeface="Calibri Light" panose="020F0302020204030204"/>
                  <a:ea typeface="+mj-ea"/>
                  <a:cs typeface="+mj-cs"/>
                </a:rPr>
                <a:t>80</a:t>
              </a:r>
              <a:r>
                <a:rPr lang="en-US" sz="1800" spc="-120" dirty="0">
                  <a:solidFill>
                    <a:prstClr val="black"/>
                  </a:solidFill>
                  <a:latin typeface="Calibri Light" panose="020F0302020204030204"/>
                  <a:ea typeface="+mj-ea"/>
                  <a:cs typeface="+mj-cs"/>
                </a:rPr>
                <a:t>K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A9C8E402-3D10-4088-A916-7D6B486A22B6}"/>
              </a:ext>
            </a:extLst>
          </p:cNvPr>
          <p:cNvGrpSpPr/>
          <p:nvPr/>
        </p:nvGrpSpPr>
        <p:grpSpPr>
          <a:xfrm>
            <a:off x="3475250" y="2360594"/>
            <a:ext cx="5323867" cy="3592894"/>
            <a:chOff x="3340296" y="2210087"/>
            <a:chExt cx="5323867" cy="3592894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F7CCFB8B-8C04-4775-B689-5B40487A3F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40296" y="2210087"/>
              <a:ext cx="4827660" cy="3592894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FA9F178-E182-45BB-8646-5107DB7062F2}"/>
                </a:ext>
              </a:extLst>
            </p:cNvPr>
            <p:cNvSpPr txBox="1"/>
            <p:nvPr/>
          </p:nvSpPr>
          <p:spPr>
            <a:xfrm>
              <a:off x="5457524" y="2694654"/>
              <a:ext cx="199242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pc="-120" dirty="0">
                  <a:solidFill>
                    <a:prstClr val="black"/>
                  </a:solidFill>
                  <a:latin typeface="Calibri Light" panose="020F0302020204030204"/>
                  <a:ea typeface="+mj-ea"/>
                  <a:cs typeface="+mj-cs"/>
                </a:rPr>
                <a:t>Best Results:</a:t>
              </a:r>
              <a:endParaRPr lang="en-US" sz="1800" spc="-12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88C8640-6E44-4EF9-935A-0E737DEB19C7}"/>
                </a:ext>
              </a:extLst>
            </p:cNvPr>
            <p:cNvSpPr txBox="1"/>
            <p:nvPr/>
          </p:nvSpPr>
          <p:spPr>
            <a:xfrm>
              <a:off x="4757911" y="4212875"/>
              <a:ext cx="199242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00" spc="-120" dirty="0">
                  <a:solidFill>
                    <a:prstClr val="black"/>
                  </a:solidFill>
                  <a:latin typeface="Calibri Light" panose="020F0302020204030204"/>
                  <a:ea typeface="+mj-ea"/>
                  <a:cs typeface="+mj-cs"/>
                </a:rPr>
                <a:t>150K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58784CB-8AF5-4ABF-85F4-23CDE7634CD1}"/>
                </a:ext>
              </a:extLst>
            </p:cNvPr>
            <p:cNvSpPr txBox="1"/>
            <p:nvPr/>
          </p:nvSpPr>
          <p:spPr>
            <a:xfrm>
              <a:off x="6671734" y="4882100"/>
              <a:ext cx="199242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00" spc="-120" dirty="0">
                  <a:solidFill>
                    <a:prstClr val="black"/>
                  </a:solidFill>
                  <a:latin typeface="Calibri Light" panose="020F0302020204030204"/>
                  <a:ea typeface="+mj-ea"/>
                  <a:cs typeface="+mj-cs"/>
                </a:rPr>
                <a:t>15K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52855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34167B2-1F65-408D-9233-EF10B5990B6E}"/>
              </a:ext>
            </a:extLst>
          </p:cNvPr>
          <p:cNvSpPr/>
          <p:nvPr/>
        </p:nvSpPr>
        <p:spPr>
          <a:xfrm>
            <a:off x="0" y="0"/>
            <a:ext cx="12192000" cy="1334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F5FB2926-5769-4612-9884-4A0888903E66}"/>
              </a:ext>
            </a:extLst>
          </p:cNvPr>
          <p:cNvSpPr txBox="1">
            <a:spLocks/>
          </p:cNvSpPr>
          <p:nvPr/>
        </p:nvSpPr>
        <p:spPr>
          <a:xfrm>
            <a:off x="266229" y="0"/>
            <a:ext cx="11453020" cy="133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8800" b="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FFFFFF"/>
                </a:solidFill>
              </a:rPr>
              <a:t>DATA PREPARATION – Feature Importance 	</a:t>
            </a:r>
            <a:endParaRPr lang="en-GB" sz="4000" dirty="0">
              <a:solidFill>
                <a:srgbClr val="FFFFFF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6F8E5B-1EA2-42DF-B9DD-C15A8F82FC7F}"/>
              </a:ext>
            </a:extLst>
          </p:cNvPr>
          <p:cNvSpPr txBox="1"/>
          <p:nvPr/>
        </p:nvSpPr>
        <p:spPr>
          <a:xfrm>
            <a:off x="1120604" y="2103332"/>
            <a:ext cx="995079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pc="-12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Used </a:t>
            </a:r>
            <a:r>
              <a:rPr lang="en-US" sz="2800" spc="-120" dirty="0" err="1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LightGBM</a:t>
            </a:r>
            <a:r>
              <a:rPr lang="en-US" sz="2800" spc="-12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 to extract Feature Importance</a:t>
            </a:r>
          </a:p>
          <a:p>
            <a:endParaRPr lang="en-US" sz="2800" spc="-120" dirty="0">
              <a:solidFill>
                <a:prstClr val="black"/>
              </a:solidFill>
              <a:latin typeface="Calibri Light" panose="020F0302020204030204"/>
              <a:ea typeface="+mj-ea"/>
              <a:cs typeface="+mj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B3CFD7E-2AFD-4F11-BD31-6D4500000D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5910" y="2735579"/>
            <a:ext cx="7440178" cy="3720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3757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34167B2-1F65-408D-9233-EF10B5990B6E}"/>
              </a:ext>
            </a:extLst>
          </p:cNvPr>
          <p:cNvSpPr/>
          <p:nvPr/>
        </p:nvSpPr>
        <p:spPr>
          <a:xfrm>
            <a:off x="0" y="0"/>
            <a:ext cx="12192000" cy="1334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F5FB2926-5769-4612-9884-4A0888903E66}"/>
              </a:ext>
            </a:extLst>
          </p:cNvPr>
          <p:cNvSpPr txBox="1">
            <a:spLocks/>
          </p:cNvSpPr>
          <p:nvPr/>
        </p:nvSpPr>
        <p:spPr>
          <a:xfrm>
            <a:off x="266229" y="0"/>
            <a:ext cx="11453020" cy="133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8800" b="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FFFFFF"/>
                </a:solidFill>
              </a:rPr>
              <a:t>DATA PREPARATION – Cumulative Feature Importance 	</a:t>
            </a:r>
            <a:endParaRPr lang="en-GB" sz="4000" dirty="0">
              <a:solidFill>
                <a:srgbClr val="FFFFFF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6F8E5B-1EA2-42DF-B9DD-C15A8F82FC7F}"/>
              </a:ext>
            </a:extLst>
          </p:cNvPr>
          <p:cNvSpPr txBox="1"/>
          <p:nvPr/>
        </p:nvSpPr>
        <p:spPr>
          <a:xfrm>
            <a:off x="1120604" y="2103332"/>
            <a:ext cx="995079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pc="-12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Removed 22 features from 45 since they weren’t adding any value to the model</a:t>
            </a:r>
          </a:p>
          <a:p>
            <a:endParaRPr lang="en-US" sz="2800" spc="-120" dirty="0">
              <a:solidFill>
                <a:prstClr val="black"/>
              </a:solidFill>
              <a:latin typeface="Calibri Light" panose="020F0302020204030204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7B57C9-658A-4DBF-9515-C05E797877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0138" y="2690237"/>
            <a:ext cx="4965202" cy="363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9277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34167B2-1F65-408D-9233-EF10B5990B6E}"/>
              </a:ext>
            </a:extLst>
          </p:cNvPr>
          <p:cNvSpPr/>
          <p:nvPr/>
        </p:nvSpPr>
        <p:spPr>
          <a:xfrm>
            <a:off x="0" y="0"/>
            <a:ext cx="12192000" cy="1334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F5FB2926-5769-4612-9884-4A0888903E66}"/>
              </a:ext>
            </a:extLst>
          </p:cNvPr>
          <p:cNvSpPr txBox="1">
            <a:spLocks/>
          </p:cNvSpPr>
          <p:nvPr/>
        </p:nvSpPr>
        <p:spPr>
          <a:xfrm>
            <a:off x="266229" y="0"/>
            <a:ext cx="11453020" cy="133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8800" b="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FFFFFF"/>
                </a:solidFill>
              </a:rPr>
              <a:t>DATA MODELLING – Final Model Diagram</a:t>
            </a:r>
          </a:p>
        </p:txBody>
      </p:sp>
      <p:pic>
        <p:nvPicPr>
          <p:cNvPr id="10252" name="Picture 12">
            <a:extLst>
              <a:ext uri="{FF2B5EF4-FFF2-40B4-BE49-F238E27FC236}">
                <a16:creationId xmlns:a16="http://schemas.microsoft.com/office/drawing/2014/main" id="{7C593522-3396-4752-9CF8-B34E813035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9260" y="2361754"/>
            <a:ext cx="6831365" cy="3133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5BBB17D1-0BAB-4D93-B850-44765E863E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0910" y="1597701"/>
            <a:ext cx="8927080" cy="4474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99268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34167B2-1F65-408D-9233-EF10B5990B6E}"/>
              </a:ext>
            </a:extLst>
          </p:cNvPr>
          <p:cNvSpPr/>
          <p:nvPr/>
        </p:nvSpPr>
        <p:spPr>
          <a:xfrm>
            <a:off x="0" y="0"/>
            <a:ext cx="12192000" cy="1334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F5FB2926-5769-4612-9884-4A0888903E66}"/>
              </a:ext>
            </a:extLst>
          </p:cNvPr>
          <p:cNvSpPr txBox="1">
            <a:spLocks/>
          </p:cNvSpPr>
          <p:nvPr/>
        </p:nvSpPr>
        <p:spPr>
          <a:xfrm>
            <a:off x="266229" y="0"/>
            <a:ext cx="11453020" cy="133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8800" b="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FFFFFF"/>
                </a:solidFill>
              </a:rPr>
              <a:t>DATA MODELLING – Ensemble Learning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21CF64-73EC-4974-AA58-D746D3421BF5}"/>
              </a:ext>
            </a:extLst>
          </p:cNvPr>
          <p:cNvSpPr txBox="1"/>
          <p:nvPr/>
        </p:nvSpPr>
        <p:spPr>
          <a:xfrm>
            <a:off x="1120604" y="2103332"/>
            <a:ext cx="995079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spc="-12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6 different model has been </a:t>
            </a:r>
            <a:r>
              <a:rPr lang="en-US" sz="2800" spc="-120" dirty="0" err="1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trained.Each</a:t>
            </a:r>
            <a:r>
              <a:rPr lang="en-US" sz="2800" spc="-12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 one of them might be good at capturing some of the data.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spc="-120" dirty="0">
              <a:solidFill>
                <a:prstClr val="black"/>
              </a:solidFill>
              <a:latin typeface="Calibri Light" panose="020F0302020204030204"/>
              <a:ea typeface="+mj-ea"/>
              <a:cs typeface="+mj-cs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spc="-12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6 predictions </a:t>
            </a:r>
            <a:r>
              <a:rPr lang="en-US" sz="2800" spc="-12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for each example.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spc="-120" dirty="0">
              <a:solidFill>
                <a:prstClr val="black"/>
              </a:solidFill>
              <a:latin typeface="Calibri Light" panose="020F0302020204030204"/>
              <a:ea typeface="+mj-ea"/>
              <a:cs typeface="+mj-cs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spc="-12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On top of that 6 models, one linear regression model which decides the final prediction. This is called </a:t>
            </a:r>
            <a:r>
              <a:rPr lang="en-US" sz="2800" b="1" spc="-12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“Stacking”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spc="-120" dirty="0">
              <a:solidFill>
                <a:prstClr val="black"/>
              </a:solidFill>
              <a:latin typeface="Calibri Light" panose="020F0302020204030204"/>
              <a:ea typeface="+mj-ea"/>
              <a:cs typeface="+mj-cs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spc="-12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Disadvantage: </a:t>
            </a:r>
            <a:r>
              <a:rPr lang="en-US" sz="2800" b="1" spc="-12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Takes long time to compute </a:t>
            </a:r>
            <a:r>
              <a:rPr lang="en-US" sz="2800" spc="-12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prediction for 6 different models.</a:t>
            </a:r>
          </a:p>
        </p:txBody>
      </p:sp>
    </p:spTree>
    <p:extLst>
      <p:ext uri="{BB962C8B-B14F-4D97-AF65-F5344CB8AC3E}">
        <p14:creationId xmlns:p14="http://schemas.microsoft.com/office/powerpoint/2010/main" val="20002429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34167B2-1F65-408D-9233-EF10B5990B6E}"/>
              </a:ext>
            </a:extLst>
          </p:cNvPr>
          <p:cNvSpPr/>
          <p:nvPr/>
        </p:nvSpPr>
        <p:spPr>
          <a:xfrm>
            <a:off x="0" y="0"/>
            <a:ext cx="12192000" cy="1334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F5FB2926-5769-4612-9884-4A0888903E66}"/>
              </a:ext>
            </a:extLst>
          </p:cNvPr>
          <p:cNvSpPr txBox="1">
            <a:spLocks/>
          </p:cNvSpPr>
          <p:nvPr/>
        </p:nvSpPr>
        <p:spPr>
          <a:xfrm>
            <a:off x="266229" y="0"/>
            <a:ext cx="11453020" cy="133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8800" b="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FFFFFF"/>
                </a:solidFill>
              </a:rPr>
              <a:t>MODEL ASSESSMENT – Confusion Matrix / ROC CURVE</a:t>
            </a:r>
            <a:endParaRPr lang="en-GB" sz="4000" dirty="0">
              <a:solidFill>
                <a:srgbClr val="FFFFFF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A49E5F-D608-4F32-99F6-C132B629BC23}"/>
              </a:ext>
            </a:extLst>
          </p:cNvPr>
          <p:cNvSpPr txBox="1"/>
          <p:nvPr/>
        </p:nvSpPr>
        <p:spPr>
          <a:xfrm>
            <a:off x="6743853" y="1334278"/>
            <a:ext cx="99507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pc="-12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 </a:t>
            </a:r>
            <a:endParaRPr kumimoji="0" lang="en-US" sz="2800" b="0" i="0" u="none" strike="noStrike" kern="1200" cap="none" spc="-12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A1B6FAE-1892-4866-B54B-2744B81FB6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3426" y="2756112"/>
            <a:ext cx="4901587" cy="3326984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64FB0FF-821E-4897-8210-B23F80408B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43853" y="2315768"/>
            <a:ext cx="4663440" cy="3767328"/>
          </a:xfrm>
        </p:spPr>
        <p:txBody>
          <a:bodyPr/>
          <a:lstStyle/>
          <a:p>
            <a:r>
              <a:rPr lang="en-US" sz="2400" spc="-12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ROC and Precision/Recall Graph</a:t>
            </a:r>
          </a:p>
          <a:p>
            <a:endParaRPr lang="en-GB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75B446A0-6944-4520-BD0B-D859A16B57C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77255" y="2483182"/>
            <a:ext cx="4662487" cy="3683622"/>
          </a:xfrm>
        </p:spPr>
      </p:pic>
    </p:spTree>
    <p:extLst>
      <p:ext uri="{BB962C8B-B14F-4D97-AF65-F5344CB8AC3E}">
        <p14:creationId xmlns:p14="http://schemas.microsoft.com/office/powerpoint/2010/main" val="3186967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34167B2-1F65-408D-9233-EF10B5990B6E}"/>
              </a:ext>
            </a:extLst>
          </p:cNvPr>
          <p:cNvSpPr/>
          <p:nvPr/>
        </p:nvSpPr>
        <p:spPr>
          <a:xfrm>
            <a:off x="0" y="0"/>
            <a:ext cx="12192000" cy="1334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F5FB2926-5769-4612-9884-4A0888903E66}"/>
              </a:ext>
            </a:extLst>
          </p:cNvPr>
          <p:cNvSpPr txBox="1">
            <a:spLocks/>
          </p:cNvSpPr>
          <p:nvPr/>
        </p:nvSpPr>
        <p:spPr>
          <a:xfrm>
            <a:off x="266229" y="0"/>
            <a:ext cx="11453020" cy="133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8800" b="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FFFFFF"/>
                </a:solidFill>
              </a:rPr>
              <a:t>MODEL ASSESSMENT</a:t>
            </a:r>
            <a:endParaRPr lang="en-GB" sz="4000" dirty="0">
              <a:solidFill>
                <a:srgbClr val="FFFFFF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A49E5F-D608-4F32-99F6-C132B629BC23}"/>
              </a:ext>
            </a:extLst>
          </p:cNvPr>
          <p:cNvSpPr txBox="1"/>
          <p:nvPr/>
        </p:nvSpPr>
        <p:spPr>
          <a:xfrm>
            <a:off x="6743853" y="1334278"/>
            <a:ext cx="99507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pc="-12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 </a:t>
            </a:r>
            <a:endParaRPr kumimoji="0" lang="en-US" sz="2800" b="0" i="0" u="none" strike="noStrike" kern="1200" cap="none" spc="-12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F727A9C6-5F9C-40D5-9B25-C406126B8B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0448924"/>
              </p:ext>
            </p:extLst>
          </p:nvPr>
        </p:nvGraphicFramePr>
        <p:xfrm>
          <a:off x="1648460" y="2668556"/>
          <a:ext cx="8895080" cy="26814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79016">
                  <a:extLst>
                    <a:ext uri="{9D8B030D-6E8A-4147-A177-3AD203B41FA5}">
                      <a16:colId xmlns:a16="http://schemas.microsoft.com/office/drawing/2014/main" val="467643559"/>
                    </a:ext>
                  </a:extLst>
                </a:gridCol>
                <a:gridCol w="1779016">
                  <a:extLst>
                    <a:ext uri="{9D8B030D-6E8A-4147-A177-3AD203B41FA5}">
                      <a16:colId xmlns:a16="http://schemas.microsoft.com/office/drawing/2014/main" val="2513606467"/>
                    </a:ext>
                  </a:extLst>
                </a:gridCol>
                <a:gridCol w="1779016">
                  <a:extLst>
                    <a:ext uri="{9D8B030D-6E8A-4147-A177-3AD203B41FA5}">
                      <a16:colId xmlns:a16="http://schemas.microsoft.com/office/drawing/2014/main" val="1794536879"/>
                    </a:ext>
                  </a:extLst>
                </a:gridCol>
                <a:gridCol w="1779016">
                  <a:extLst>
                    <a:ext uri="{9D8B030D-6E8A-4147-A177-3AD203B41FA5}">
                      <a16:colId xmlns:a16="http://schemas.microsoft.com/office/drawing/2014/main" val="719627414"/>
                    </a:ext>
                  </a:extLst>
                </a:gridCol>
                <a:gridCol w="1779016">
                  <a:extLst>
                    <a:ext uri="{9D8B030D-6E8A-4147-A177-3AD203B41FA5}">
                      <a16:colId xmlns:a16="http://schemas.microsoft.com/office/drawing/2014/main" val="427483976"/>
                    </a:ext>
                  </a:extLst>
                </a:gridCol>
              </a:tblGrid>
              <a:tr h="44180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PRECISION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RECALL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F1-SCORE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SUPPORT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1668740"/>
                  </a:ext>
                </a:extLst>
              </a:tr>
              <a:tr h="447936">
                <a:tc>
                  <a:txBody>
                    <a:bodyPr/>
                    <a:lstStyle/>
                    <a:p>
                      <a:r>
                        <a:rPr lang="en-US" dirty="0"/>
                        <a:t>INCOME &lt; $50K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93576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5764015"/>
                  </a:ext>
                </a:extLst>
              </a:tr>
              <a:tr h="447936">
                <a:tc>
                  <a:txBody>
                    <a:bodyPr/>
                    <a:lstStyle/>
                    <a:p>
                      <a:r>
                        <a:rPr lang="en-US" dirty="0"/>
                        <a:t>INCOME &gt; $50k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u="sng" dirty="0"/>
                        <a:t>0.59</a:t>
                      </a:r>
                      <a:endParaRPr lang="en-GB" sz="2000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6186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160165"/>
                  </a:ext>
                </a:extLst>
              </a:tr>
              <a:tr h="447936"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u="sng" dirty="0"/>
                        <a:t>0.96</a:t>
                      </a:r>
                      <a:endParaRPr lang="en-GB" sz="2000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99762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177434"/>
                  </a:ext>
                </a:extLst>
              </a:tr>
              <a:tr h="447936">
                <a:tc>
                  <a:txBody>
                    <a:bodyPr/>
                    <a:lstStyle/>
                    <a:p>
                      <a:r>
                        <a:rPr lang="en-US" dirty="0"/>
                        <a:t>MACRO AVG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u="sng" dirty="0"/>
                        <a:t>0.785</a:t>
                      </a:r>
                      <a:endParaRPr lang="en-GB" sz="2000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99762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4608305"/>
                  </a:ext>
                </a:extLst>
              </a:tr>
              <a:tr h="447936">
                <a:tc>
                  <a:txBody>
                    <a:bodyPr/>
                    <a:lstStyle/>
                    <a:p>
                      <a:r>
                        <a:rPr lang="en-US" dirty="0"/>
                        <a:t>WEIGHTED AVG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0.958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9976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56399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86969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34167B2-1F65-408D-9233-EF10B5990B6E}"/>
              </a:ext>
            </a:extLst>
          </p:cNvPr>
          <p:cNvSpPr/>
          <p:nvPr/>
        </p:nvSpPr>
        <p:spPr>
          <a:xfrm>
            <a:off x="9525" y="0"/>
            <a:ext cx="12192000" cy="1334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F5FB2926-5769-4612-9884-4A0888903E66}"/>
              </a:ext>
            </a:extLst>
          </p:cNvPr>
          <p:cNvSpPr txBox="1">
            <a:spLocks/>
          </p:cNvSpPr>
          <p:nvPr/>
        </p:nvSpPr>
        <p:spPr>
          <a:xfrm>
            <a:off x="266229" y="0"/>
            <a:ext cx="11453020" cy="133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8800" b="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FFFFFF"/>
                </a:solidFill>
              </a:rPr>
              <a:t>RESULTS– </a:t>
            </a:r>
            <a:r>
              <a:rPr lang="en-US" sz="4000" dirty="0" err="1">
                <a:solidFill>
                  <a:srgbClr val="FFFFFF"/>
                </a:solidFill>
              </a:rPr>
              <a:t>Quantitivate</a:t>
            </a:r>
            <a:r>
              <a:rPr lang="en-US" sz="4000" dirty="0">
                <a:solidFill>
                  <a:srgbClr val="FFFFFF"/>
                </a:solidFill>
              </a:rPr>
              <a:t> </a:t>
            </a:r>
            <a:endParaRPr lang="en-GB" sz="4000" dirty="0">
              <a:solidFill>
                <a:srgbClr val="FFFFFF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A49E5F-D608-4F32-99F6-C132B629BC23}"/>
              </a:ext>
            </a:extLst>
          </p:cNvPr>
          <p:cNvSpPr txBox="1"/>
          <p:nvPr/>
        </p:nvSpPr>
        <p:spPr>
          <a:xfrm>
            <a:off x="6743853" y="1334278"/>
            <a:ext cx="99507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pc="-12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 </a:t>
            </a:r>
            <a:endParaRPr kumimoji="0" lang="en-US" sz="2800" b="0" i="0" u="none" strike="noStrike" kern="1200" cap="none" spc="-12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F781B0-C3C7-4376-B9AE-072F0D527589}"/>
              </a:ext>
            </a:extLst>
          </p:cNvPr>
          <p:cNvSpPr txBox="1"/>
          <p:nvPr/>
        </p:nvSpPr>
        <p:spPr>
          <a:xfrm>
            <a:off x="1120604" y="2103332"/>
            <a:ext cx="1025645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spc="-12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97% of the time, individuals who has less income are predicted correctly.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spc="-12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75% of the time , individuals who has more income are predicted correctly.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spc="-120" dirty="0">
              <a:solidFill>
                <a:prstClr val="black"/>
              </a:solidFill>
              <a:latin typeface="Calibri Light" panose="020F0302020204030204"/>
              <a:ea typeface="+mj-ea"/>
              <a:cs typeface="+mj-cs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spc="-12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99% of the individuals who has less income  are caught. </a:t>
            </a:r>
            <a:r>
              <a:rPr lang="en-US" sz="1400" spc="-12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(So it is obvious if you have less money)</a:t>
            </a:r>
            <a:endParaRPr lang="en-US" sz="2000" spc="-120" dirty="0">
              <a:solidFill>
                <a:prstClr val="black"/>
              </a:solidFill>
              <a:latin typeface="Calibri Light" panose="020F0302020204030204"/>
              <a:ea typeface="+mj-ea"/>
              <a:cs typeface="+mj-cs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spc="-12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Only </a:t>
            </a:r>
            <a:r>
              <a:rPr lang="en-US" sz="2800" b="1" spc="-12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60% </a:t>
            </a:r>
            <a:r>
              <a:rPr lang="en-US" sz="2800" spc="-12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of the individuals who has more income are caught.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spc="-120" dirty="0">
              <a:solidFill>
                <a:prstClr val="black"/>
              </a:solidFill>
              <a:latin typeface="Calibri Light" panose="020F0302020204030204"/>
              <a:ea typeface="+mj-ea"/>
              <a:cs typeface="+mj-cs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spc="-12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The accuracy of the model is 96%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spc="-12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The macro average accuracy is </a:t>
            </a:r>
            <a:r>
              <a:rPr lang="en-US" sz="2800" b="1" spc="-12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79% </a:t>
            </a:r>
          </a:p>
        </p:txBody>
      </p:sp>
    </p:spTree>
    <p:extLst>
      <p:ext uri="{BB962C8B-B14F-4D97-AF65-F5344CB8AC3E}">
        <p14:creationId xmlns:p14="http://schemas.microsoft.com/office/powerpoint/2010/main" val="36288803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34167B2-1F65-408D-9233-EF10B5990B6E}"/>
              </a:ext>
            </a:extLst>
          </p:cNvPr>
          <p:cNvSpPr/>
          <p:nvPr/>
        </p:nvSpPr>
        <p:spPr>
          <a:xfrm>
            <a:off x="0" y="0"/>
            <a:ext cx="12192000" cy="1334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F5FB2926-5769-4612-9884-4A0888903E66}"/>
              </a:ext>
            </a:extLst>
          </p:cNvPr>
          <p:cNvSpPr txBox="1">
            <a:spLocks/>
          </p:cNvSpPr>
          <p:nvPr/>
        </p:nvSpPr>
        <p:spPr>
          <a:xfrm>
            <a:off x="266229" y="0"/>
            <a:ext cx="11453020" cy="133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8800" b="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FFFFFF"/>
                </a:solidFill>
              </a:rPr>
              <a:t>RESULTS - Qualitative</a:t>
            </a:r>
            <a:endParaRPr lang="en-GB" sz="4000" dirty="0">
              <a:solidFill>
                <a:srgbClr val="FFFFFF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897179-3FA8-45AF-B721-42F7E4E6171A}"/>
              </a:ext>
            </a:extLst>
          </p:cNvPr>
          <p:cNvSpPr txBox="1"/>
          <p:nvPr/>
        </p:nvSpPr>
        <p:spPr>
          <a:xfrm>
            <a:off x="967771" y="1741382"/>
            <a:ext cx="10256457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spc="-12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Most of the individuals who have more income than $50K are </a:t>
            </a:r>
            <a:r>
              <a:rPr lang="en-US" sz="2800" b="1" spc="-12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white</a:t>
            </a:r>
            <a:r>
              <a:rPr lang="en-US" sz="2800" spc="-12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 but as a ratio </a:t>
            </a:r>
            <a:r>
              <a:rPr lang="en-US" sz="2800" b="1" spc="-12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Asian or Pacific Islanders have higher probability</a:t>
            </a:r>
            <a:r>
              <a:rPr lang="en-US" sz="2800" spc="-12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spc="-120" dirty="0">
              <a:solidFill>
                <a:prstClr val="black"/>
              </a:solidFill>
              <a:latin typeface="Calibri Light" panose="020F0302020204030204"/>
              <a:ea typeface="+mj-ea"/>
              <a:cs typeface="+mj-cs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spc="-12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The gender inequality is way higher between </a:t>
            </a:r>
            <a:r>
              <a:rPr lang="en-US" sz="2800" b="1" spc="-12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high earners</a:t>
            </a:r>
            <a:r>
              <a:rPr lang="en-US" sz="2800" spc="-12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spc="-120" dirty="0">
              <a:solidFill>
                <a:prstClr val="black"/>
              </a:solidFill>
              <a:latin typeface="Calibri Light" panose="020F0302020204030204"/>
              <a:ea typeface="+mj-ea"/>
              <a:cs typeface="+mj-cs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spc="-12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Having capitals correlates with </a:t>
            </a:r>
            <a:r>
              <a:rPr lang="en-US" sz="2800" b="1" spc="-12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high earning </a:t>
            </a:r>
            <a:r>
              <a:rPr lang="en-US" sz="2800" spc="-12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which indicates these individuals are </a:t>
            </a:r>
            <a:r>
              <a:rPr lang="en-US" sz="2800" b="1" spc="-12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more willing to take risk </a:t>
            </a:r>
            <a:r>
              <a:rPr lang="en-US" sz="2800" spc="-12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and invest their money.</a:t>
            </a:r>
          </a:p>
          <a:p>
            <a:endParaRPr lang="en-US" sz="2800" spc="-120" dirty="0">
              <a:solidFill>
                <a:prstClr val="black"/>
              </a:solidFill>
              <a:latin typeface="Calibri Light" panose="020F0302020204030204"/>
              <a:ea typeface="+mj-ea"/>
              <a:cs typeface="+mj-cs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spc="-120" dirty="0" err="1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Marrried</a:t>
            </a:r>
            <a:r>
              <a:rPr lang="en-US" sz="2800" b="1" spc="-12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 individuals </a:t>
            </a:r>
            <a:r>
              <a:rPr lang="en-US" sz="2800" spc="-12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have more chance to earn &gt;$50K than </a:t>
            </a:r>
            <a:r>
              <a:rPr lang="en-US" sz="2800" b="1" spc="-12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never married </a:t>
            </a:r>
            <a:r>
              <a:rPr lang="en-US" sz="2800" spc="-12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people.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spc="-12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 </a:t>
            </a:r>
            <a:r>
              <a:rPr lang="en-US" sz="2800" b="1" spc="-12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Age </a:t>
            </a:r>
            <a:r>
              <a:rPr lang="en-US" sz="2800" spc="-12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is an indicator for predict the individuals with </a:t>
            </a:r>
            <a:r>
              <a:rPr lang="en-US" sz="2800" b="1" spc="-12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more income</a:t>
            </a:r>
            <a:r>
              <a:rPr lang="en-US" sz="2800" spc="-12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384140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34167B2-1F65-408D-9233-EF10B5990B6E}"/>
              </a:ext>
            </a:extLst>
          </p:cNvPr>
          <p:cNvSpPr/>
          <p:nvPr/>
        </p:nvSpPr>
        <p:spPr>
          <a:xfrm>
            <a:off x="0" y="0"/>
            <a:ext cx="12192000" cy="1334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F5FB2926-5769-4612-9884-4A0888903E66}"/>
              </a:ext>
            </a:extLst>
          </p:cNvPr>
          <p:cNvSpPr txBox="1">
            <a:spLocks/>
          </p:cNvSpPr>
          <p:nvPr/>
        </p:nvSpPr>
        <p:spPr>
          <a:xfrm>
            <a:off x="266229" y="0"/>
            <a:ext cx="11453020" cy="133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8800" b="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FFFFFF"/>
                </a:solidFill>
              </a:rPr>
              <a:t>Future Plans</a:t>
            </a:r>
            <a:endParaRPr lang="en-GB" sz="4000" dirty="0">
              <a:solidFill>
                <a:srgbClr val="FFFFFF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5BDFA6-7E84-49AD-B928-1001F94C0DAF}"/>
              </a:ext>
            </a:extLst>
          </p:cNvPr>
          <p:cNvSpPr txBox="1"/>
          <p:nvPr/>
        </p:nvSpPr>
        <p:spPr>
          <a:xfrm>
            <a:off x="1120604" y="2103332"/>
            <a:ext cx="995079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spc="-12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More data </a:t>
            </a:r>
            <a:r>
              <a:rPr lang="en-US" sz="2800" spc="-12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from people who earn more than $50K for balancing out the imbalance data.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spc="-12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More features </a:t>
            </a:r>
            <a:r>
              <a:rPr lang="en-US" sz="2800" spc="-12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from Census Data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spc="-12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Up-to-date Data (they are from 94/95)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spc="-12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Hyperparameter Tuning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spc="-12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Model Interpretability by additive explanations (SHAP takes some time and computing power) </a:t>
            </a:r>
          </a:p>
        </p:txBody>
      </p:sp>
    </p:spTree>
    <p:extLst>
      <p:ext uri="{BB962C8B-B14F-4D97-AF65-F5344CB8AC3E}">
        <p14:creationId xmlns:p14="http://schemas.microsoft.com/office/powerpoint/2010/main" val="3914387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34167B2-1F65-408D-9233-EF10B5990B6E}"/>
              </a:ext>
            </a:extLst>
          </p:cNvPr>
          <p:cNvSpPr/>
          <p:nvPr/>
        </p:nvSpPr>
        <p:spPr>
          <a:xfrm>
            <a:off x="0" y="0"/>
            <a:ext cx="12192000" cy="1334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F5FB2926-5769-4612-9884-4A0888903E66}"/>
              </a:ext>
            </a:extLst>
          </p:cNvPr>
          <p:cNvSpPr txBox="1">
            <a:spLocks/>
          </p:cNvSpPr>
          <p:nvPr/>
        </p:nvSpPr>
        <p:spPr>
          <a:xfrm>
            <a:off x="266229" y="0"/>
            <a:ext cx="11453020" cy="133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8800" b="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FFFFFF"/>
                </a:solidFill>
              </a:rPr>
              <a:t>OUTLINE – Whole Process Diagram</a:t>
            </a:r>
            <a:endParaRPr lang="en-GB" sz="4000" dirty="0">
              <a:solidFill>
                <a:srgbClr val="FFFFFF"/>
              </a:solidFill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B5401B0-4309-4C0A-B029-A30750039A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03" b="4635"/>
          <a:stretch/>
        </p:blipFill>
        <p:spPr bwMode="auto">
          <a:xfrm>
            <a:off x="3080862" y="1403947"/>
            <a:ext cx="5823753" cy="5261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92012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34167B2-1F65-408D-9233-EF10B5990B6E}"/>
              </a:ext>
            </a:extLst>
          </p:cNvPr>
          <p:cNvSpPr/>
          <p:nvPr/>
        </p:nvSpPr>
        <p:spPr>
          <a:xfrm>
            <a:off x="0" y="0"/>
            <a:ext cx="12192000" cy="1334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F5FB2926-5769-4612-9884-4A0888903E66}"/>
              </a:ext>
            </a:extLst>
          </p:cNvPr>
          <p:cNvSpPr txBox="1">
            <a:spLocks/>
          </p:cNvSpPr>
          <p:nvPr/>
        </p:nvSpPr>
        <p:spPr>
          <a:xfrm>
            <a:off x="266229" y="0"/>
            <a:ext cx="11453020" cy="133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8800" b="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FFFFFF"/>
                </a:solidFill>
              </a:rPr>
              <a:t>Summary</a:t>
            </a:r>
            <a:endParaRPr lang="en-GB" sz="4000" dirty="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673E51-7B42-4BBB-9383-967F6F40FF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04" b="77972"/>
          <a:stretch/>
        </p:blipFill>
        <p:spPr bwMode="auto">
          <a:xfrm>
            <a:off x="1962150" y="1458103"/>
            <a:ext cx="7762876" cy="1218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B516FE6-8A95-45A4-8BC6-CEB5F42CFED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04" b="66526"/>
          <a:stretch/>
        </p:blipFill>
        <p:spPr bwMode="auto">
          <a:xfrm>
            <a:off x="1962150" y="1458102"/>
            <a:ext cx="7762876" cy="2123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DEFF6A0-FACE-4A05-A14A-8AB6311499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04" b="39410"/>
          <a:stretch/>
        </p:blipFill>
        <p:spPr bwMode="auto">
          <a:xfrm>
            <a:off x="1962150" y="1458102"/>
            <a:ext cx="7762876" cy="4266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8DE0915-7B2D-4D74-B239-229D6AD65E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054" b="2160"/>
          <a:stretch/>
        </p:blipFill>
        <p:spPr bwMode="auto">
          <a:xfrm>
            <a:off x="1962150" y="1458102"/>
            <a:ext cx="7762876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8406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5072B-2C61-4CAD-BBEC-6B6D1DF821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6503" y="1285196"/>
            <a:ext cx="9607160" cy="2779429"/>
          </a:xfrm>
        </p:spPr>
        <p:txBody>
          <a:bodyPr>
            <a:normAutofit/>
          </a:bodyPr>
          <a:lstStyle/>
          <a:p>
            <a:pPr algn="ctr"/>
            <a:r>
              <a:rPr lang="en-US" sz="7200" dirty="0"/>
              <a:t>Thanks for Listening</a:t>
            </a:r>
            <a:br>
              <a:rPr lang="en-US" sz="7200" dirty="0"/>
            </a:br>
            <a:r>
              <a:rPr lang="en-US" sz="7200" dirty="0"/>
              <a:t>Q &amp; A</a:t>
            </a:r>
            <a:endParaRPr lang="en-GB" sz="7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B32AF0-6D08-45B3-A821-D68B856941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6503" y="4064626"/>
            <a:ext cx="9607159" cy="1476235"/>
          </a:xfrm>
        </p:spPr>
        <p:txBody>
          <a:bodyPr>
            <a:norm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F. Ege Hosgungor</a:t>
            </a:r>
            <a:endParaRPr lang="en-GB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14091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34167B2-1F65-408D-9233-EF10B5990B6E}"/>
              </a:ext>
            </a:extLst>
          </p:cNvPr>
          <p:cNvSpPr/>
          <p:nvPr/>
        </p:nvSpPr>
        <p:spPr>
          <a:xfrm>
            <a:off x="0" y="0"/>
            <a:ext cx="12192000" cy="1334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F5FB2926-5769-4612-9884-4A0888903E66}"/>
              </a:ext>
            </a:extLst>
          </p:cNvPr>
          <p:cNvSpPr txBox="1">
            <a:spLocks/>
          </p:cNvSpPr>
          <p:nvPr/>
        </p:nvSpPr>
        <p:spPr>
          <a:xfrm>
            <a:off x="266229" y="0"/>
            <a:ext cx="11453020" cy="133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8800" b="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FFFFFF"/>
                </a:solidFill>
              </a:rPr>
              <a:t>Appendix A – All Selected (22) Features </a:t>
            </a:r>
            <a:endParaRPr lang="en-GB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B46A2-71B7-45DC-ADB8-F5F72327C8E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spc="-12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Age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spc="-12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Class of Worker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spc="-12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Industry Code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spc="-12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Occupation Code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spc="-12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Education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spc="-12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Wage per hour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spc="-12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Marital Status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spc="-12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Major Industry Code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spc="-12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Major Occupation Code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pc="-12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Sex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pc="-12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Capital Gains</a:t>
            </a:r>
          </a:p>
          <a:p>
            <a:pPr marL="0" indent="0">
              <a:buNone/>
            </a:pPr>
            <a:endParaRPr lang="en-US" sz="2400" spc="-120" dirty="0">
              <a:solidFill>
                <a:prstClr val="black"/>
              </a:solidFill>
              <a:latin typeface="Calibri Light" panose="020F0302020204030204"/>
              <a:ea typeface="+mj-ea"/>
              <a:cs typeface="+mj-cs"/>
            </a:endParaRPr>
          </a:p>
          <a:p>
            <a:endParaRPr lang="en-GB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490268A-96A5-48BB-8095-ED2C423928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11863" y="1998663"/>
            <a:ext cx="4662487" cy="3767137"/>
          </a:xfrm>
        </p:spPr>
        <p:txBody>
          <a:bodyPr>
            <a:normAutofit fontScale="70000" lnSpcReduction="2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spc="-12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Capital Losses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pc="-12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Dividends from Stocks</a:t>
            </a:r>
            <a:endParaRPr lang="en-US" sz="2400" spc="-120" dirty="0">
              <a:solidFill>
                <a:prstClr val="black"/>
              </a:solidFill>
              <a:latin typeface="Calibri Light" panose="020F0302020204030204"/>
              <a:ea typeface="+mj-ea"/>
              <a:cs typeface="+mj-cs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pc="-12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Tax Filer Status</a:t>
            </a:r>
            <a:endParaRPr lang="en-US" sz="2400" spc="-120" dirty="0">
              <a:solidFill>
                <a:prstClr val="black"/>
              </a:solidFill>
              <a:latin typeface="Calibri Light" panose="020F0302020204030204"/>
              <a:ea typeface="+mj-ea"/>
              <a:cs typeface="+mj-cs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spc="-12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Detailed Household and family </a:t>
            </a:r>
            <a:r>
              <a:rPr lang="en-US" spc="-12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Statistics</a:t>
            </a:r>
            <a:endParaRPr lang="en-US" sz="2400" spc="-120" dirty="0">
              <a:solidFill>
                <a:prstClr val="black"/>
              </a:solidFill>
              <a:latin typeface="Calibri Light" panose="020F0302020204030204"/>
              <a:ea typeface="+mj-ea"/>
              <a:cs typeface="+mj-cs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spc="-12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Detailed Household summary in household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pc="-12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Instance weight (Ignore)</a:t>
            </a:r>
            <a:endParaRPr lang="en-US" sz="2400" spc="-120" dirty="0">
              <a:solidFill>
                <a:prstClr val="black"/>
              </a:solidFill>
              <a:latin typeface="Calibri Light" panose="020F0302020204030204"/>
              <a:ea typeface="+mj-ea"/>
              <a:cs typeface="+mj-cs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pc="-12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Number of persons worked for employer</a:t>
            </a:r>
            <a:endParaRPr lang="en-US" sz="2400" spc="-120" dirty="0">
              <a:solidFill>
                <a:prstClr val="black"/>
              </a:solidFill>
              <a:latin typeface="Calibri Light" panose="020F0302020204030204"/>
              <a:ea typeface="+mj-ea"/>
              <a:cs typeface="+mj-cs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pc="-12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Country of Birth Father</a:t>
            </a:r>
            <a:endParaRPr lang="en-US" sz="2400" spc="-120" dirty="0">
              <a:solidFill>
                <a:prstClr val="black"/>
              </a:solidFill>
              <a:latin typeface="Calibri Light" panose="020F0302020204030204"/>
              <a:ea typeface="+mj-ea"/>
              <a:cs typeface="+mj-cs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spc="-12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Country of Birth Mother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pc="-12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Own Business or Self Employed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pc="-12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Weeks Worked In Years</a:t>
            </a:r>
          </a:p>
          <a:p>
            <a:pPr marL="0" indent="0">
              <a:buNone/>
            </a:pPr>
            <a:endParaRPr lang="en-US" sz="2400" spc="-120" dirty="0">
              <a:solidFill>
                <a:prstClr val="black"/>
              </a:solidFill>
              <a:latin typeface="Calibri Light" panose="020F0302020204030204"/>
              <a:ea typeface="+mj-ea"/>
              <a:cs typeface="+mj-cs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131669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34167B2-1F65-408D-9233-EF10B5990B6E}"/>
              </a:ext>
            </a:extLst>
          </p:cNvPr>
          <p:cNvSpPr/>
          <p:nvPr/>
        </p:nvSpPr>
        <p:spPr>
          <a:xfrm>
            <a:off x="0" y="0"/>
            <a:ext cx="12192000" cy="1334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F5FB2926-5769-4612-9884-4A0888903E66}"/>
              </a:ext>
            </a:extLst>
          </p:cNvPr>
          <p:cNvSpPr txBox="1">
            <a:spLocks/>
          </p:cNvSpPr>
          <p:nvPr/>
        </p:nvSpPr>
        <p:spPr>
          <a:xfrm>
            <a:off x="266229" y="0"/>
            <a:ext cx="11453020" cy="133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8800" b="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FFFFFF"/>
                </a:solidFill>
              </a:rPr>
              <a:t>RESULTS – Model Interpretation (SHAP Graph)</a:t>
            </a:r>
            <a:endParaRPr lang="en-GB" sz="4000" dirty="0">
              <a:solidFill>
                <a:srgbClr val="FFFFFF"/>
              </a:solidFill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C8BBAA7A-4EB8-45C8-A83B-4D2108374E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7012" y="1647756"/>
            <a:ext cx="6369437" cy="4817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02428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34167B2-1F65-408D-9233-EF10B5990B6E}"/>
              </a:ext>
            </a:extLst>
          </p:cNvPr>
          <p:cNvSpPr/>
          <p:nvPr/>
        </p:nvSpPr>
        <p:spPr>
          <a:xfrm>
            <a:off x="0" y="0"/>
            <a:ext cx="12192000" cy="1334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F5FB2926-5769-4612-9884-4A0888903E66}"/>
              </a:ext>
            </a:extLst>
          </p:cNvPr>
          <p:cNvSpPr txBox="1">
            <a:spLocks/>
          </p:cNvSpPr>
          <p:nvPr/>
        </p:nvSpPr>
        <p:spPr>
          <a:xfrm>
            <a:off x="266229" y="0"/>
            <a:ext cx="11453020" cy="133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8800" b="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FFFFFF"/>
                </a:solidFill>
              </a:rPr>
              <a:t>Appendix B – What is SHAP </a:t>
            </a:r>
            <a:endParaRPr lang="en-GB" sz="4000" dirty="0">
              <a:solidFill>
                <a:srgbClr val="FFFFFF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901DB4-A22F-40A4-90B4-592AFE8BD8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8750808" cy="376732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spc="-12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 SHAP (</a:t>
            </a:r>
            <a:r>
              <a:rPr lang="en-US" sz="2400" spc="-120" dirty="0" err="1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SHapley</a:t>
            </a:r>
            <a:r>
              <a:rPr lang="en-US" sz="2400" spc="-12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 Additive </a:t>
            </a:r>
            <a:r>
              <a:rPr lang="en-US" sz="2400" spc="-120" dirty="0" err="1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exPlanations</a:t>
            </a:r>
            <a:r>
              <a:rPr lang="en-US" sz="2400" spc="-12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) is a game theoretic approach to explain the output of any machine learning model.</a:t>
            </a:r>
          </a:p>
          <a:p>
            <a:pPr marL="0" indent="0">
              <a:buNone/>
            </a:pPr>
            <a:endParaRPr lang="en-US" sz="2400" spc="-120" dirty="0">
              <a:solidFill>
                <a:prstClr val="black"/>
              </a:solidFill>
              <a:latin typeface="Calibri Light" panose="020F0302020204030204"/>
              <a:ea typeface="+mj-ea"/>
              <a:cs typeface="+mj-cs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pc="-12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Used for analyzing the results of Model.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pc="-120" dirty="0">
              <a:solidFill>
                <a:prstClr val="black"/>
              </a:solidFill>
              <a:latin typeface="Calibri Light" panose="020F0302020204030204"/>
              <a:ea typeface="+mj-ea"/>
              <a:cs typeface="+mj-cs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pc="-12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Takes too much time to compute </a:t>
            </a:r>
            <a:r>
              <a:rPr lang="en-US" spc="-120" dirty="0" err="1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shap</a:t>
            </a:r>
            <a:r>
              <a:rPr lang="en-US" spc="-12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 value (Not optimized that much yet)</a:t>
            </a:r>
          </a:p>
          <a:p>
            <a:pPr>
              <a:buFont typeface="Arial" panose="020B0604020202020204" pitchFamily="34" charset="0"/>
              <a:buChar char="•"/>
            </a:pPr>
            <a:endParaRPr lang="en-US" spc="-120" dirty="0">
              <a:solidFill>
                <a:prstClr val="black"/>
              </a:solidFill>
              <a:latin typeface="Calibri Light" panose="020F0302020204030204"/>
              <a:ea typeface="+mj-ea"/>
              <a:cs typeface="+mj-cs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pc="-12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But has promising results</a:t>
            </a:r>
          </a:p>
        </p:txBody>
      </p:sp>
    </p:spTree>
    <p:extLst>
      <p:ext uri="{BB962C8B-B14F-4D97-AF65-F5344CB8AC3E}">
        <p14:creationId xmlns:p14="http://schemas.microsoft.com/office/powerpoint/2010/main" val="2141704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34167B2-1F65-408D-9233-EF10B5990B6E}"/>
              </a:ext>
            </a:extLst>
          </p:cNvPr>
          <p:cNvSpPr/>
          <p:nvPr/>
        </p:nvSpPr>
        <p:spPr>
          <a:xfrm>
            <a:off x="0" y="0"/>
            <a:ext cx="12192000" cy="1334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F5FB2926-5769-4612-9884-4A0888903E66}"/>
              </a:ext>
            </a:extLst>
          </p:cNvPr>
          <p:cNvSpPr txBox="1">
            <a:spLocks/>
          </p:cNvSpPr>
          <p:nvPr/>
        </p:nvSpPr>
        <p:spPr>
          <a:xfrm>
            <a:off x="266229" y="0"/>
            <a:ext cx="3349075" cy="133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8800" b="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FFFFFF"/>
                </a:solidFill>
              </a:rPr>
              <a:t>INTRODUCTION</a:t>
            </a:r>
            <a:endParaRPr lang="en-GB" sz="4000" dirty="0">
              <a:solidFill>
                <a:srgbClr val="FFFFFF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28F04A-209C-47A4-9A8A-4C94B836E620}"/>
              </a:ext>
            </a:extLst>
          </p:cNvPr>
          <p:cNvSpPr txBox="1"/>
          <p:nvPr/>
        </p:nvSpPr>
        <p:spPr>
          <a:xfrm>
            <a:off x="1120604" y="2038391"/>
            <a:ext cx="995079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pc="-120" noProof="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The Data:</a:t>
            </a:r>
          </a:p>
          <a:p>
            <a:r>
              <a:rPr lang="en-US" sz="2800" spc="-12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	</a:t>
            </a:r>
            <a:r>
              <a:rPr lang="en-US" sz="2800" spc="-120" noProof="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 </a:t>
            </a:r>
            <a:r>
              <a:rPr kumimoji="0" lang="en-US" sz="2800" b="0" i="0" u="none" strike="noStrike" kern="1200" cap="none" spc="-1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US Census archive containing detailed, but anonymized, information for approximately 300,000 individuals.</a:t>
            </a:r>
            <a:endParaRPr lang="en-GB" sz="2800" dirty="0"/>
          </a:p>
          <a:p>
            <a:endParaRPr kumimoji="0" lang="en-US" sz="2800" b="0" i="0" u="none" strike="noStrike" kern="1200" cap="none" spc="-12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  <a:p>
            <a:r>
              <a:rPr kumimoji="0" lang="en-US" sz="2800" b="0" i="0" u="none" strike="noStrike" kern="1200" cap="none" spc="-1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Problem Statement:</a:t>
            </a:r>
          </a:p>
          <a:p>
            <a:r>
              <a:rPr lang="en-US" sz="2800" spc="-120" noProof="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	Identifying characteristics that are associated with a person making more or less than $50,000 per year.</a:t>
            </a:r>
          </a:p>
          <a:p>
            <a:endParaRPr lang="en-US" sz="2800" spc="-120" dirty="0">
              <a:solidFill>
                <a:prstClr val="black"/>
              </a:solidFill>
              <a:latin typeface="Calibri Light" panose="020F0302020204030204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72612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34167B2-1F65-408D-9233-EF10B5990B6E}"/>
              </a:ext>
            </a:extLst>
          </p:cNvPr>
          <p:cNvSpPr/>
          <p:nvPr/>
        </p:nvSpPr>
        <p:spPr>
          <a:xfrm>
            <a:off x="0" y="0"/>
            <a:ext cx="12192000" cy="1334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F5FB2926-5769-4612-9884-4A0888903E66}"/>
              </a:ext>
            </a:extLst>
          </p:cNvPr>
          <p:cNvSpPr txBox="1">
            <a:spLocks/>
          </p:cNvSpPr>
          <p:nvPr/>
        </p:nvSpPr>
        <p:spPr>
          <a:xfrm>
            <a:off x="266229" y="0"/>
            <a:ext cx="11453020" cy="133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8800" b="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FFFFFF"/>
                </a:solidFill>
              </a:rPr>
              <a:t>INTRODUCTION – Background Information</a:t>
            </a:r>
            <a:endParaRPr lang="en-GB" sz="4000" dirty="0">
              <a:solidFill>
                <a:srgbClr val="FFFFFF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AFDBC6-8570-4864-A406-DBA1ADECA762}"/>
              </a:ext>
            </a:extLst>
          </p:cNvPr>
          <p:cNvSpPr txBox="1"/>
          <p:nvPr/>
        </p:nvSpPr>
        <p:spPr>
          <a:xfrm>
            <a:off x="1120604" y="2085044"/>
            <a:ext cx="995079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2800" b="0" i="0" u="none" strike="noStrike" kern="1200" cap="none" spc="-1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The United States Census Bureau leads the country’s Federal Statistical System</a:t>
            </a:r>
          </a:p>
          <a:p>
            <a:endParaRPr kumimoji="0" lang="en-GB" sz="2800" b="0" i="0" u="none" strike="noStrike" kern="1200" cap="none" spc="-12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  <a:p>
            <a:r>
              <a:rPr lang="en-GB" sz="2800" spc="-12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Responsible for collecting data every 10 years upon the American people and economy to help inform strategic initiatives</a:t>
            </a:r>
          </a:p>
          <a:p>
            <a:endParaRPr lang="en-GB" sz="2800" spc="-120" dirty="0">
              <a:solidFill>
                <a:prstClr val="black"/>
              </a:solidFill>
              <a:latin typeface="Calibri Light" panose="020F0302020204030204"/>
              <a:ea typeface="+mj-ea"/>
              <a:cs typeface="+mj-cs"/>
            </a:endParaRPr>
          </a:p>
          <a:p>
            <a:r>
              <a:rPr lang="en-GB" sz="2800" spc="-12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The data is also used for examining the demographic characteristics of population.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spc="-120" dirty="0">
              <a:solidFill>
                <a:prstClr val="black"/>
              </a:solidFill>
              <a:latin typeface="Calibri Light" panose="020F0302020204030204"/>
              <a:ea typeface="+mj-ea"/>
              <a:cs typeface="+mj-cs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kumimoji="0" lang="en-US" sz="2800" b="0" i="0" u="none" strike="noStrike" kern="1200" cap="none" spc="-12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713242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34167B2-1F65-408D-9233-EF10B5990B6E}"/>
              </a:ext>
            </a:extLst>
          </p:cNvPr>
          <p:cNvSpPr/>
          <p:nvPr/>
        </p:nvSpPr>
        <p:spPr>
          <a:xfrm>
            <a:off x="0" y="0"/>
            <a:ext cx="12192000" cy="1334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F5FB2926-5769-4612-9884-4A0888903E66}"/>
              </a:ext>
            </a:extLst>
          </p:cNvPr>
          <p:cNvSpPr txBox="1">
            <a:spLocks/>
          </p:cNvSpPr>
          <p:nvPr/>
        </p:nvSpPr>
        <p:spPr>
          <a:xfrm>
            <a:off x="266229" y="0"/>
            <a:ext cx="11453020" cy="133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8800" b="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FFFFFF"/>
                </a:solidFill>
              </a:rPr>
              <a:t>INTRODUCTION – Task Details</a:t>
            </a:r>
            <a:endParaRPr lang="en-GB" sz="4000" dirty="0">
              <a:solidFill>
                <a:srgbClr val="FFFFFF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AFDBC6-8570-4864-A406-DBA1ADECA762}"/>
              </a:ext>
            </a:extLst>
          </p:cNvPr>
          <p:cNvSpPr txBox="1"/>
          <p:nvPr/>
        </p:nvSpPr>
        <p:spPr>
          <a:xfrm>
            <a:off x="1120604" y="2085044"/>
            <a:ext cx="995079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spc="-12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Binary Classification </a:t>
            </a:r>
            <a:r>
              <a:rPr lang="en-GB" sz="2800" spc="-12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Task (Less Than $50,000 – More Than $50,000)</a:t>
            </a:r>
          </a:p>
          <a:p>
            <a:endParaRPr lang="en-GB" sz="2800" spc="-120" dirty="0">
              <a:solidFill>
                <a:prstClr val="black"/>
              </a:solidFill>
              <a:latin typeface="Calibri Light" panose="020F0302020204030204"/>
              <a:ea typeface="+mj-ea"/>
              <a:cs typeface="+mj-cs"/>
            </a:endParaRPr>
          </a:p>
          <a:p>
            <a:r>
              <a:rPr lang="en-GB" sz="2800" spc="-12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There are 200,000 training examples and 100,000 test examples (</a:t>
            </a:r>
            <a:r>
              <a:rPr lang="en-GB" sz="2800" b="1" spc="-12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2/3 ratio</a:t>
            </a:r>
            <a:r>
              <a:rPr lang="en-GB" sz="2800" spc="-12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)</a:t>
            </a:r>
          </a:p>
          <a:p>
            <a:endParaRPr lang="en-GB" sz="2800" spc="-120" dirty="0">
              <a:solidFill>
                <a:prstClr val="black"/>
              </a:solidFill>
              <a:latin typeface="Calibri Light" panose="020F0302020204030204"/>
              <a:ea typeface="+mj-ea"/>
              <a:cs typeface="+mj-cs"/>
            </a:endParaRPr>
          </a:p>
          <a:p>
            <a:r>
              <a:rPr lang="en-GB" sz="2800" b="1" spc="-12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Imbalance Data </a:t>
            </a:r>
            <a:r>
              <a:rPr lang="en-GB" sz="2800" spc="-12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(Most of the data are example of majority class)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spc="-120" dirty="0">
              <a:solidFill>
                <a:prstClr val="black"/>
              </a:solidFill>
              <a:latin typeface="Calibri Light" panose="020F0302020204030204"/>
              <a:ea typeface="+mj-ea"/>
              <a:cs typeface="+mj-cs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kumimoji="0" lang="en-US" sz="2800" b="0" i="0" u="none" strike="noStrike" kern="1200" cap="none" spc="-12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846799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34167B2-1F65-408D-9233-EF10B5990B6E}"/>
              </a:ext>
            </a:extLst>
          </p:cNvPr>
          <p:cNvSpPr/>
          <p:nvPr/>
        </p:nvSpPr>
        <p:spPr>
          <a:xfrm>
            <a:off x="0" y="0"/>
            <a:ext cx="12192000" cy="1334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F5FB2926-5769-4612-9884-4A0888903E66}"/>
              </a:ext>
            </a:extLst>
          </p:cNvPr>
          <p:cNvSpPr txBox="1">
            <a:spLocks/>
          </p:cNvSpPr>
          <p:nvPr/>
        </p:nvSpPr>
        <p:spPr>
          <a:xfrm>
            <a:off x="266229" y="0"/>
            <a:ext cx="11453020" cy="133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8800" b="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FFFFFF"/>
                </a:solidFill>
              </a:rPr>
              <a:t>EXPLORATORY DATA ANALYSIS</a:t>
            </a:r>
            <a:endParaRPr lang="en-GB" sz="4000" dirty="0">
              <a:solidFill>
                <a:srgbClr val="FFFFFF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807351-00B7-4601-8735-A5AA62354A29}"/>
              </a:ext>
            </a:extLst>
          </p:cNvPr>
          <p:cNvSpPr txBox="1"/>
          <p:nvPr/>
        </p:nvSpPr>
        <p:spPr>
          <a:xfrm>
            <a:off x="1120604" y="2085044"/>
            <a:ext cx="995079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pc="-12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There are 42 features in total, 35 nominal, 8 continuous including the label column.</a:t>
            </a:r>
          </a:p>
          <a:p>
            <a:r>
              <a:rPr lang="en-US" sz="2800" spc="-12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Here are the ones that I worked on most: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spc="-12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Age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spc="-12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Sex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spc="-12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Education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spc="-12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Occupation and Industry Codes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spc="-12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Income</a:t>
            </a:r>
            <a:r>
              <a:rPr lang="en-US" sz="2800" spc="-12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  (Target Feature)</a:t>
            </a:r>
            <a:endParaRPr lang="en-GB" sz="2800" spc="-120" dirty="0">
              <a:solidFill>
                <a:prstClr val="black"/>
              </a:solidFill>
              <a:latin typeface="Calibri Light" panose="020F0302020204030204"/>
              <a:ea typeface="+mj-ea"/>
              <a:cs typeface="+mj-cs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kumimoji="0" lang="en-US" sz="2800" b="0" i="0" u="none" strike="noStrike" kern="1200" cap="none" spc="-12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407933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34167B2-1F65-408D-9233-EF10B5990B6E}"/>
              </a:ext>
            </a:extLst>
          </p:cNvPr>
          <p:cNvSpPr/>
          <p:nvPr/>
        </p:nvSpPr>
        <p:spPr>
          <a:xfrm>
            <a:off x="0" y="0"/>
            <a:ext cx="12192000" cy="1334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F5FB2926-5769-4612-9884-4A0888903E66}"/>
              </a:ext>
            </a:extLst>
          </p:cNvPr>
          <p:cNvSpPr txBox="1">
            <a:spLocks/>
          </p:cNvSpPr>
          <p:nvPr/>
        </p:nvSpPr>
        <p:spPr>
          <a:xfrm>
            <a:off x="266229" y="0"/>
            <a:ext cx="11453020" cy="133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8800" b="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FFFFFF"/>
                </a:solidFill>
              </a:rPr>
              <a:t>EXPLORATORY DATA ANALYSIS</a:t>
            </a:r>
            <a:endParaRPr lang="en-GB" sz="4000" dirty="0">
              <a:solidFill>
                <a:srgbClr val="FFFFFF"/>
              </a:solidFill>
            </a:endParaRPr>
          </a:p>
        </p:txBody>
      </p:sp>
      <p:pic>
        <p:nvPicPr>
          <p:cNvPr id="2050" name="Picture 2" descr="image">
            <a:extLst>
              <a:ext uri="{FF2B5EF4-FFF2-40B4-BE49-F238E27FC236}">
                <a16:creationId xmlns:a16="http://schemas.microsoft.com/office/drawing/2014/main" id="{19B8B4AD-B061-4CD3-8C6A-854E866425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024" y="1962488"/>
            <a:ext cx="9311951" cy="4005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67913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34167B2-1F65-408D-9233-EF10B5990B6E}"/>
              </a:ext>
            </a:extLst>
          </p:cNvPr>
          <p:cNvSpPr/>
          <p:nvPr/>
        </p:nvSpPr>
        <p:spPr>
          <a:xfrm>
            <a:off x="0" y="0"/>
            <a:ext cx="12192000" cy="1334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F5FB2926-5769-4612-9884-4A0888903E66}"/>
              </a:ext>
            </a:extLst>
          </p:cNvPr>
          <p:cNvSpPr txBox="1">
            <a:spLocks/>
          </p:cNvSpPr>
          <p:nvPr/>
        </p:nvSpPr>
        <p:spPr>
          <a:xfrm>
            <a:off x="266229" y="0"/>
            <a:ext cx="11453020" cy="133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8800" b="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FFFFFF"/>
                </a:solidFill>
              </a:rPr>
              <a:t>EXPLORATORY DATA ANALYSIS</a:t>
            </a:r>
            <a:endParaRPr lang="en-GB" sz="4000" dirty="0">
              <a:solidFill>
                <a:srgbClr val="FFFFFF"/>
              </a:solidFill>
            </a:endParaRPr>
          </a:p>
        </p:txBody>
      </p:sp>
      <p:pic>
        <p:nvPicPr>
          <p:cNvPr id="7170" name="Picture 2" descr="From now on, I didn't look at the test data for creating a bias upon the data.">
            <a:extLst>
              <a:ext uri="{FF2B5EF4-FFF2-40B4-BE49-F238E27FC236}">
                <a16:creationId xmlns:a16="http://schemas.microsoft.com/office/drawing/2014/main" id="{253B1BAF-D287-4DA0-942B-56EB752635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9325" y="2031416"/>
            <a:ext cx="8993349" cy="4137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1068729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2655</TotalTime>
  <Words>916</Words>
  <Application>Microsoft Office PowerPoint</Application>
  <PresentationFormat>Widescreen</PresentationFormat>
  <Paragraphs>181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7" baseType="lpstr">
      <vt:lpstr>Arial</vt:lpstr>
      <vt:lpstr>Calibri Light</vt:lpstr>
      <vt:lpstr>Metropolitan</vt:lpstr>
      <vt:lpstr>Dataiku Data Scientist Technical Assessment</vt:lpstr>
      <vt:lpstr>OUTLINE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 for Listening Q &amp; A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Dataiku Data Scientist Task: Census </dc:title>
  <dc:creator>FURKAN EGE HOSGUNGOR</dc:creator>
  <cp:lastModifiedBy>FURKAN EGE HOSGUNGOR</cp:lastModifiedBy>
  <cp:revision>67</cp:revision>
  <dcterms:created xsi:type="dcterms:W3CDTF">2021-06-08T21:22:55Z</dcterms:created>
  <dcterms:modified xsi:type="dcterms:W3CDTF">2021-06-16T11:22:33Z</dcterms:modified>
</cp:coreProperties>
</file>