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61" r:id="rId3"/>
    <p:sldId id="316" r:id="rId4"/>
    <p:sldId id="315" r:id="rId5"/>
    <p:sldId id="317" r:id="rId6"/>
    <p:sldId id="314" r:id="rId7"/>
    <p:sldId id="324" r:id="rId8"/>
    <p:sldId id="318" r:id="rId9"/>
    <p:sldId id="319" r:id="rId10"/>
    <p:sldId id="320" r:id="rId11"/>
    <p:sldId id="321" r:id="rId12"/>
    <p:sldId id="325" r:id="rId13"/>
    <p:sldId id="322" r:id="rId14"/>
    <p:sldId id="323" r:id="rId15"/>
    <p:sldId id="326" r:id="rId16"/>
  </p:sldIdLst>
  <p:sldSz cx="9144000" cy="5143500" type="screen16x9"/>
  <p:notesSz cx="6858000" cy="9144000"/>
  <p:embeddedFontLst>
    <p:embeddedFont>
      <p:font typeface="新細明體" panose="02020500000000000000" pitchFamily="18" charset="-120"/>
      <p:regular r:id="rId18"/>
    </p:embeddedFon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Righteou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886CE-1AC9-4D37-A6D0-991420F3F2D8}">
  <a:tblStyle styleId="{897886CE-1AC9-4D37-A6D0-991420F3F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8221c3a5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48221c3a5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56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2ec61ca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2ec61ca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5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22ec61ca6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22ec61ca6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2ec61ca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2ec61ca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0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2ec61ca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2ec61ca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9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22ec61ca6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22ec61ca6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3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2ec61ca6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2ec61ca6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6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4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36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8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0125" y="806650"/>
            <a:ext cx="7383900" cy="18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450" y="30971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13" name="Google Shape;13;p2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48800" y="2408225"/>
            <a:ext cx="5246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419350" y="3129010"/>
            <a:ext cx="436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29" name="Google Shape;29;p3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44" name="Google Shape;44;p4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15100" y="1086425"/>
            <a:ext cx="380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15100" y="1793875"/>
            <a:ext cx="3802200" cy="22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20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4870251" y="1216450"/>
            <a:ext cx="3558600" cy="273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1" name="Google Shape;91;p7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92" name="Google Shape;92;p7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217" name="Google Shape;217;p16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2000496" y="16211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2000496" y="19967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title" idx="2"/>
          </p:nvPr>
        </p:nvSpPr>
        <p:spPr>
          <a:xfrm>
            <a:off x="5885610" y="16211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subTitle" idx="3"/>
          </p:nvPr>
        </p:nvSpPr>
        <p:spPr>
          <a:xfrm>
            <a:off x="5885610" y="19967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title" idx="4"/>
          </p:nvPr>
        </p:nvSpPr>
        <p:spPr>
          <a:xfrm>
            <a:off x="2000496" y="30545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subTitle" idx="5"/>
          </p:nvPr>
        </p:nvSpPr>
        <p:spPr>
          <a:xfrm>
            <a:off x="2000496" y="34301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title" idx="6"/>
          </p:nvPr>
        </p:nvSpPr>
        <p:spPr>
          <a:xfrm>
            <a:off x="5885610" y="30545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7"/>
          </p:nvPr>
        </p:nvSpPr>
        <p:spPr>
          <a:xfrm>
            <a:off x="5885610" y="34301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6" name="Google Shape;326;p22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327" name="Google Shape;327;p22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26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402" name="Google Shape;402;p26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27"/>
          <p:cNvGrpSpPr/>
          <p:nvPr/>
        </p:nvGrpSpPr>
        <p:grpSpPr>
          <a:xfrm>
            <a:off x="715100" y="4684700"/>
            <a:ext cx="7713540" cy="135000"/>
            <a:chOff x="715100" y="4684700"/>
            <a:chExt cx="7713540" cy="135000"/>
          </a:xfrm>
        </p:grpSpPr>
        <p:sp>
          <p:nvSpPr>
            <p:cNvPr id="415" name="Google Shape;415;p27"/>
            <p:cNvSpPr/>
            <p:nvPr/>
          </p:nvSpPr>
          <p:spPr>
            <a:xfrm>
              <a:off x="715100" y="4684700"/>
              <a:ext cx="771300" cy="13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486460" y="4684700"/>
              <a:ext cx="771300" cy="1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2257825" y="4684700"/>
              <a:ext cx="771300" cy="13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3027363" y="4684700"/>
              <a:ext cx="774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800540" y="4684700"/>
              <a:ext cx="771300" cy="13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570100" y="4684700"/>
              <a:ext cx="774900" cy="13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5343250" y="4684700"/>
              <a:ext cx="774900" cy="13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6114620" y="4684700"/>
              <a:ext cx="771300" cy="13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6885980" y="4684700"/>
              <a:ext cx="771300" cy="13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7657340" y="4684700"/>
              <a:ext cx="771300" cy="13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7"/>
          <p:cNvSpPr/>
          <p:nvPr/>
        </p:nvSpPr>
        <p:spPr>
          <a:xfrm>
            <a:off x="715150" y="535000"/>
            <a:ext cx="7713600" cy="24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"/>
          <p:cNvSpPr/>
          <p:nvPr/>
        </p:nvSpPr>
        <p:spPr>
          <a:xfrm rot="5400000">
            <a:off x="568100" y="32654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27" name="Google Shape;427;p27"/>
          <p:cNvSpPr/>
          <p:nvPr/>
        </p:nvSpPr>
        <p:spPr>
          <a:xfrm rot="10800000">
            <a:off x="263950" y="29636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28" name="Google Shape;428;p27"/>
          <p:cNvSpPr/>
          <p:nvPr/>
        </p:nvSpPr>
        <p:spPr>
          <a:xfrm rot="10800000">
            <a:off x="263950" y="5131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29" name="Google Shape;429;p27"/>
          <p:cNvSpPr/>
          <p:nvPr/>
        </p:nvSpPr>
        <p:spPr>
          <a:xfrm rot="-5400000">
            <a:off x="565750" y="2089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30" name="Google Shape;430;p27"/>
          <p:cNvSpPr/>
          <p:nvPr/>
        </p:nvSpPr>
        <p:spPr>
          <a:xfrm rot="-5400000" flipH="1">
            <a:off x="8281635" y="32721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"/>
          <p:cNvSpPr/>
          <p:nvPr/>
        </p:nvSpPr>
        <p:spPr>
          <a:xfrm rot="10800000" flipH="1">
            <a:off x="8585785" y="29703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"/>
          <p:cNvSpPr/>
          <p:nvPr/>
        </p:nvSpPr>
        <p:spPr>
          <a:xfrm rot="10800000" flipH="1">
            <a:off x="8585785" y="5197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/>
          <p:cNvSpPr/>
          <p:nvPr/>
        </p:nvSpPr>
        <p:spPr>
          <a:xfrm rot="5400000" flipH="1">
            <a:off x="8283985" y="2156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281200" y="1622650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345850" y="1687300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8603025" y="1622650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8667675" y="1687300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2" r:id="rId6"/>
    <p:sldLayoutId id="2147483668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lectric-Piano-Gloves-Playable-Interactive/dp/B00PTMOR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/>
          <p:nvPr/>
        </p:nvSpPr>
        <p:spPr>
          <a:xfrm>
            <a:off x="715150" y="535000"/>
            <a:ext cx="7713600" cy="24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ctrTitle"/>
          </p:nvPr>
        </p:nvSpPr>
        <p:spPr>
          <a:xfrm>
            <a:off x="880125" y="806650"/>
            <a:ext cx="7383900" cy="18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lt1"/>
                </a:solidFill>
              </a:rPr>
              <a:t>Impromptu</a:t>
            </a:r>
            <a:endParaRPr sz="5600" dirty="0">
              <a:solidFill>
                <a:schemeClr val="lt1"/>
              </a:solidFill>
            </a:endParaRPr>
          </a:p>
        </p:txBody>
      </p:sp>
      <p:sp>
        <p:nvSpPr>
          <p:cNvPr id="450" name="Google Shape;450;p31"/>
          <p:cNvSpPr txBox="1">
            <a:spLocks noGrp="1"/>
          </p:cNvSpPr>
          <p:nvPr>
            <p:ph type="subTitle" idx="1"/>
          </p:nvPr>
        </p:nvSpPr>
        <p:spPr>
          <a:xfrm>
            <a:off x="2392450" y="30971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B09901008</a:t>
            </a:r>
            <a:r>
              <a:rPr lang="zh-TW" altLang="en-US" dirty="0"/>
              <a:t> 電機三 蕭千玓</a:t>
            </a:r>
            <a:endParaRPr dirty="0"/>
          </a:p>
        </p:txBody>
      </p:sp>
      <p:sp>
        <p:nvSpPr>
          <p:cNvPr id="451" name="Google Shape;451;p31"/>
          <p:cNvSpPr/>
          <p:nvPr/>
        </p:nvSpPr>
        <p:spPr>
          <a:xfrm rot="5400000">
            <a:off x="568100" y="32654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2" name="Google Shape;452;p31"/>
          <p:cNvSpPr/>
          <p:nvPr/>
        </p:nvSpPr>
        <p:spPr>
          <a:xfrm rot="10800000">
            <a:off x="263950" y="29636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3" name="Google Shape;453;p31"/>
          <p:cNvSpPr/>
          <p:nvPr/>
        </p:nvSpPr>
        <p:spPr>
          <a:xfrm rot="10800000">
            <a:off x="263950" y="5131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4" name="Google Shape;454;p31"/>
          <p:cNvSpPr/>
          <p:nvPr/>
        </p:nvSpPr>
        <p:spPr>
          <a:xfrm rot="-5400000">
            <a:off x="565750" y="2089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5" name="Google Shape;455;p31"/>
          <p:cNvSpPr/>
          <p:nvPr/>
        </p:nvSpPr>
        <p:spPr>
          <a:xfrm rot="-5400000" flipH="1">
            <a:off x="8281635" y="32721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1"/>
          <p:cNvSpPr/>
          <p:nvPr/>
        </p:nvSpPr>
        <p:spPr>
          <a:xfrm rot="10800000" flipH="1">
            <a:off x="8585785" y="29703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/>
          <p:nvPr/>
        </p:nvSpPr>
        <p:spPr>
          <a:xfrm rot="10800000" flipH="1">
            <a:off x="8585785" y="5197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/>
          <p:cNvSpPr/>
          <p:nvPr/>
        </p:nvSpPr>
        <p:spPr>
          <a:xfrm rot="5400000" flipH="1">
            <a:off x="8283985" y="2156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281200" y="1622650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345850" y="1687300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8603025" y="1622650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1"/>
          <p:cNvSpPr/>
          <p:nvPr/>
        </p:nvSpPr>
        <p:spPr>
          <a:xfrm>
            <a:off x="8667675" y="1687300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5334;p79">
            <a:extLst>
              <a:ext uri="{FF2B5EF4-FFF2-40B4-BE49-F238E27FC236}">
                <a16:creationId xmlns:a16="http://schemas.microsoft.com/office/drawing/2014/main" id="{9531802B-39EA-48CD-B4D9-2A41D02626DF}"/>
              </a:ext>
            </a:extLst>
          </p:cNvPr>
          <p:cNvGrpSpPr/>
          <p:nvPr/>
        </p:nvGrpSpPr>
        <p:grpSpPr>
          <a:xfrm>
            <a:off x="2979189" y="3141794"/>
            <a:ext cx="299929" cy="337792"/>
            <a:chOff x="924450" y="2028975"/>
            <a:chExt cx="425975" cy="479750"/>
          </a:xfrm>
        </p:grpSpPr>
        <p:sp>
          <p:nvSpPr>
            <p:cNvPr id="18" name="Google Shape;5335;p79">
              <a:extLst>
                <a:ext uri="{FF2B5EF4-FFF2-40B4-BE49-F238E27FC236}">
                  <a16:creationId xmlns:a16="http://schemas.microsoft.com/office/drawing/2014/main" id="{398DC951-B875-4367-A7FD-2688697E66FC}"/>
                </a:ext>
              </a:extLst>
            </p:cNvPr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336;p79">
              <a:extLst>
                <a:ext uri="{FF2B5EF4-FFF2-40B4-BE49-F238E27FC236}">
                  <a16:creationId xmlns:a16="http://schemas.microsoft.com/office/drawing/2014/main" id="{90725A84-C80E-4796-A1E5-1CE8E3524348}"/>
                </a:ext>
              </a:extLst>
            </p:cNvPr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337;p79">
              <a:extLst>
                <a:ext uri="{FF2B5EF4-FFF2-40B4-BE49-F238E27FC236}">
                  <a16:creationId xmlns:a16="http://schemas.microsoft.com/office/drawing/2014/main" id="{4BEC86B0-F1EC-4CFB-92AA-2E338F06E1A2}"/>
                </a:ext>
              </a:extLst>
            </p:cNvPr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334;p79">
            <a:extLst>
              <a:ext uri="{FF2B5EF4-FFF2-40B4-BE49-F238E27FC236}">
                <a16:creationId xmlns:a16="http://schemas.microsoft.com/office/drawing/2014/main" id="{0A267259-772D-4316-B169-321616E996C8}"/>
              </a:ext>
            </a:extLst>
          </p:cNvPr>
          <p:cNvGrpSpPr/>
          <p:nvPr/>
        </p:nvGrpSpPr>
        <p:grpSpPr>
          <a:xfrm>
            <a:off x="5864884" y="3127000"/>
            <a:ext cx="299929" cy="337792"/>
            <a:chOff x="924450" y="2028975"/>
            <a:chExt cx="425975" cy="479750"/>
          </a:xfrm>
        </p:grpSpPr>
        <p:sp>
          <p:nvSpPr>
            <p:cNvPr id="22" name="Google Shape;5335;p79">
              <a:extLst>
                <a:ext uri="{FF2B5EF4-FFF2-40B4-BE49-F238E27FC236}">
                  <a16:creationId xmlns:a16="http://schemas.microsoft.com/office/drawing/2014/main" id="{A50CF1F2-2252-44AF-B157-98B92EEAF78D}"/>
                </a:ext>
              </a:extLst>
            </p:cNvPr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36;p79">
              <a:extLst>
                <a:ext uri="{FF2B5EF4-FFF2-40B4-BE49-F238E27FC236}">
                  <a16:creationId xmlns:a16="http://schemas.microsoft.com/office/drawing/2014/main" id="{D1A1139C-5D1B-40D5-B53A-0B619E657A32}"/>
                </a:ext>
              </a:extLst>
            </p:cNvPr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37;p79">
              <a:extLst>
                <a:ext uri="{FF2B5EF4-FFF2-40B4-BE49-F238E27FC236}">
                  <a16:creationId xmlns:a16="http://schemas.microsoft.com/office/drawing/2014/main" id="{CDB4B4AD-EE9E-464A-81D4-66B4FF871914}"/>
                </a:ext>
              </a:extLst>
            </p:cNvPr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715100" y="438725"/>
            <a:ext cx="4603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Bluetooth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715100" y="1216450"/>
            <a:ext cx="3802200" cy="284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藍芽傳送壓力狀態給手機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一次傳</a:t>
            </a:r>
            <a:r>
              <a:rPr lang="en-US" altLang="zh-TW" dirty="0">
                <a:solidFill>
                  <a:schemeClr val="dk1"/>
                </a:solidFill>
              </a:rPr>
              <a:t>2</a:t>
            </a:r>
            <a:r>
              <a:rPr lang="zh-TW" altLang="en-US" dirty="0">
                <a:solidFill>
                  <a:schemeClr val="dk1"/>
                </a:solidFill>
              </a:rPr>
              <a:t>個</a:t>
            </a:r>
            <a:r>
              <a:rPr lang="en-US" altLang="zh-TW" dirty="0">
                <a:solidFill>
                  <a:schemeClr val="dk1"/>
                </a:solidFill>
              </a:rPr>
              <a:t>byte</a:t>
            </a:r>
          </a:p>
          <a:p>
            <a:pPr marL="742950" lvl="1" indent="-285750"/>
            <a:r>
              <a:rPr lang="zh-TW" altLang="en-US" dirty="0">
                <a:solidFill>
                  <a:schemeClr val="dk1"/>
                </a:solidFill>
              </a:rPr>
              <a:t>手指是否下壓</a:t>
            </a:r>
            <a:r>
              <a:rPr lang="en-US" altLang="zh-TW" dirty="0">
                <a:solidFill>
                  <a:schemeClr val="dk1"/>
                </a:solidFill>
              </a:rPr>
              <a:t>(bool)</a:t>
            </a:r>
          </a:p>
          <a:p>
            <a:pPr marL="742950" lvl="1" indent="-285750"/>
            <a:r>
              <a:rPr lang="zh-TW" altLang="en-US" dirty="0">
                <a:solidFill>
                  <a:schemeClr val="dk1"/>
                </a:solidFill>
              </a:rPr>
              <a:t>切換八度</a:t>
            </a:r>
            <a:r>
              <a:rPr lang="en-US" altLang="zh-TW" dirty="0">
                <a:solidFill>
                  <a:schemeClr val="dk1"/>
                </a:solidFill>
              </a:rPr>
              <a:t>(int or short)(1/-1)</a:t>
            </a: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兩個</a:t>
            </a:r>
            <a:r>
              <a:rPr lang="en-US" altLang="zh-TW" dirty="0">
                <a:solidFill>
                  <a:schemeClr val="dk1"/>
                </a:solidFill>
              </a:rPr>
              <a:t>thread</a:t>
            </a:r>
            <a:r>
              <a:rPr lang="zh-TW" altLang="en-US" dirty="0">
                <a:solidFill>
                  <a:schemeClr val="dk1"/>
                </a:solidFill>
              </a:rPr>
              <a:t>同時監測彈奏和切換</a:t>
            </a:r>
            <a:r>
              <a:rPr lang="en-US" altLang="zh-TW" dirty="0">
                <a:solidFill>
                  <a:schemeClr val="dk1"/>
                </a:solidFill>
              </a:rPr>
              <a:t>8</a:t>
            </a:r>
            <a:r>
              <a:rPr lang="zh-TW" altLang="en-US" dirty="0">
                <a:solidFill>
                  <a:schemeClr val="dk1"/>
                </a:solidFill>
              </a:rPr>
              <a:t>度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藍牙=藍色的牙齒？取名的由來竟是為了致敬「這位」國王- 智選Blog">
            <a:extLst>
              <a:ext uri="{FF2B5EF4-FFF2-40B4-BE49-F238E27FC236}">
                <a16:creationId xmlns:a16="http://schemas.microsoft.com/office/drawing/2014/main" id="{4B658DB9-670C-46A4-8EE8-4D3780CB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25" y="1717963"/>
            <a:ext cx="3038475" cy="17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715100" y="438725"/>
            <a:ext cx="4603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715100" y="1216450"/>
            <a:ext cx="3802200" cy="284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手機當播放音源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支援錄音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音色調整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切換八度模式切換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rgbClr val="0070C0"/>
                </a:solidFill>
              </a:rPr>
              <a:t>範例樂譜</a:t>
            </a:r>
            <a:endParaRPr lang="en-US" altLang="zh-TW" dirty="0">
              <a:solidFill>
                <a:srgbClr val="0070C0"/>
              </a:solidFill>
            </a:endParaRPr>
          </a:p>
          <a:p>
            <a:pPr marL="285750" indent="-285750"/>
            <a:r>
              <a:rPr lang="zh-TW" altLang="en-US" dirty="0">
                <a:solidFill>
                  <a:srgbClr val="0070C0"/>
                </a:solidFill>
              </a:rPr>
              <a:t>單雙手模式切換</a:t>
            </a:r>
          </a:p>
        </p:txBody>
      </p:sp>
    </p:spTree>
    <p:extLst>
      <p:ext uri="{BB962C8B-B14F-4D97-AF65-F5344CB8AC3E}">
        <p14:creationId xmlns:p14="http://schemas.microsoft.com/office/powerpoint/2010/main" val="23592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8CB4393-2693-4910-AF07-1838DD0A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0" y="1131750"/>
            <a:ext cx="1620000" cy="288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5370B3B-4BE4-4F9B-8A99-39AC03EA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77" y="1131750"/>
            <a:ext cx="1620000" cy="288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C90930-9E25-4795-948A-C7B4BC73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723" y="1131750"/>
            <a:ext cx="1620000" cy="28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398E4D-5BCB-458A-B21A-FBB6351F1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440" y="1131750"/>
            <a:ext cx="1620000" cy="2880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4B3D6C-6AC6-4683-9F81-17D9052B3ADB}"/>
              </a:ext>
            </a:extLst>
          </p:cNvPr>
          <p:cNvCxnSpPr/>
          <p:nvPr/>
        </p:nvCxnSpPr>
        <p:spPr>
          <a:xfrm>
            <a:off x="1165860" y="3520440"/>
            <a:ext cx="0" cy="746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F233F6-6DB8-4968-A32F-7C3CE83B68CD}"/>
              </a:ext>
            </a:extLst>
          </p:cNvPr>
          <p:cNvSpPr txBox="1"/>
          <p:nvPr/>
        </p:nvSpPr>
        <p:spPr>
          <a:xfrm>
            <a:off x="740102" y="4267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Connect</a:t>
            </a:r>
            <a:endParaRPr lang="zh-TW" altLang="en-US" sz="1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10C85EA-844D-4922-B6AB-C39089BCEFEC}"/>
              </a:ext>
            </a:extLst>
          </p:cNvPr>
          <p:cNvCxnSpPr>
            <a:cxnSpLocks/>
          </p:cNvCxnSpPr>
          <p:nvPr/>
        </p:nvCxnSpPr>
        <p:spPr>
          <a:xfrm>
            <a:off x="3070860" y="3855720"/>
            <a:ext cx="533400" cy="411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AC31D3-9FBE-4B06-BF4F-E4A407A7A9F8}"/>
              </a:ext>
            </a:extLst>
          </p:cNvPr>
          <p:cNvSpPr txBox="1"/>
          <p:nvPr/>
        </p:nvSpPr>
        <p:spPr>
          <a:xfrm>
            <a:off x="2853332" y="4267199"/>
            <a:ext cx="150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Disconnect</a:t>
            </a:r>
            <a:endParaRPr lang="zh-TW" altLang="en-US" sz="18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35BE98A-0876-4FEC-9EC5-AA05CD1C049A}"/>
              </a:ext>
            </a:extLst>
          </p:cNvPr>
          <p:cNvCxnSpPr>
            <a:cxnSpLocks/>
          </p:cNvCxnSpPr>
          <p:nvPr/>
        </p:nvCxnSpPr>
        <p:spPr>
          <a:xfrm flipV="1">
            <a:off x="5542006" y="739140"/>
            <a:ext cx="675983" cy="133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E7124D-ABB1-4123-A6B9-3C45ACD9DC78}"/>
              </a:ext>
            </a:extLst>
          </p:cNvPr>
          <p:cNvSpPr txBox="1"/>
          <p:nvPr/>
        </p:nvSpPr>
        <p:spPr>
          <a:xfrm>
            <a:off x="6005110" y="431363"/>
            <a:ext cx="6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樂譜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32BDE80-B904-4D4B-8F92-F0E7F2E79F9A}"/>
              </a:ext>
            </a:extLst>
          </p:cNvPr>
          <p:cNvCxnSpPr>
            <a:cxnSpLocks/>
          </p:cNvCxnSpPr>
          <p:nvPr/>
        </p:nvCxnSpPr>
        <p:spPr>
          <a:xfrm flipV="1">
            <a:off x="7686560" y="845820"/>
            <a:ext cx="0" cy="107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21ED2A-9DC0-4402-BC86-C6B081C60CEB}"/>
              </a:ext>
            </a:extLst>
          </p:cNvPr>
          <p:cNvSpPr txBox="1"/>
          <p:nvPr/>
        </p:nvSpPr>
        <p:spPr>
          <a:xfrm>
            <a:off x="6876562" y="524887"/>
            <a:ext cx="16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切換八度模式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13FB0D-FEA5-445F-8F29-7D09A4B9F0E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622056" y="2734092"/>
            <a:ext cx="614926" cy="139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16C210-D8B3-42E5-8F1E-A6F580C99B29}"/>
              </a:ext>
            </a:extLst>
          </p:cNvPr>
          <p:cNvSpPr txBox="1"/>
          <p:nvPr/>
        </p:nvSpPr>
        <p:spPr>
          <a:xfrm>
            <a:off x="6005111" y="4130218"/>
            <a:ext cx="12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音色調整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05E21AE-5479-4E86-80BC-14CF0573F04C}"/>
              </a:ext>
            </a:extLst>
          </p:cNvPr>
          <p:cNvCxnSpPr>
            <a:cxnSpLocks/>
          </p:cNvCxnSpPr>
          <p:nvPr/>
        </p:nvCxnSpPr>
        <p:spPr>
          <a:xfrm>
            <a:off x="7777690" y="3352980"/>
            <a:ext cx="0" cy="91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6814C0-7FC6-44DC-92DB-29F455280989}"/>
              </a:ext>
            </a:extLst>
          </p:cNvPr>
          <p:cNvSpPr txBox="1"/>
          <p:nvPr/>
        </p:nvSpPr>
        <p:spPr>
          <a:xfrm>
            <a:off x="6999144" y="4223742"/>
            <a:ext cx="1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單雙手模式</a:t>
            </a:r>
          </a:p>
        </p:txBody>
      </p:sp>
    </p:spTree>
    <p:extLst>
      <p:ext uri="{BB962C8B-B14F-4D97-AF65-F5344CB8AC3E}">
        <p14:creationId xmlns:p14="http://schemas.microsoft.com/office/powerpoint/2010/main" val="188525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/>
          <p:nvPr/>
        </p:nvSpPr>
        <p:spPr>
          <a:xfrm>
            <a:off x="1948853" y="1151250"/>
            <a:ext cx="5246400" cy="12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 rot="5400000">
            <a:off x="1634900" y="27320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1330750" y="24302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8" name="Google Shape;528;p36"/>
          <p:cNvSpPr/>
          <p:nvPr/>
        </p:nvSpPr>
        <p:spPr>
          <a:xfrm rot="10800000">
            <a:off x="1330750" y="1122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9" name="Google Shape;529;p36"/>
          <p:cNvSpPr/>
          <p:nvPr/>
        </p:nvSpPr>
        <p:spPr>
          <a:xfrm rot="-5400000">
            <a:off x="1632550" y="8185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0" name="Google Shape;530;p36"/>
          <p:cNvSpPr/>
          <p:nvPr/>
        </p:nvSpPr>
        <p:spPr>
          <a:xfrm rot="-5400000" flipH="1">
            <a:off x="7214835" y="2738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/>
          <p:nvPr/>
        </p:nvSpPr>
        <p:spPr>
          <a:xfrm rot="10800000" flipH="1">
            <a:off x="7518985" y="24369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6"/>
          <p:cNvSpPr/>
          <p:nvPr/>
        </p:nvSpPr>
        <p:spPr>
          <a:xfrm rot="10800000" flipH="1">
            <a:off x="7518985" y="11293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 rot="5400000" flipH="1">
            <a:off x="7217185" y="8252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1348000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412650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7536225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7600875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1948800" y="2408225"/>
            <a:ext cx="5246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>
            <a:off x="2419350" y="3129010"/>
            <a:ext cx="436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5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en-US" dirty="0"/>
              <a:t>FERENCE</a:t>
            </a:r>
            <a:r>
              <a:rPr lang="en" dirty="0"/>
              <a:t>S</a:t>
            </a:r>
            <a:endParaRPr dirty="0"/>
          </a:p>
        </p:txBody>
      </p:sp>
      <p:sp>
        <p:nvSpPr>
          <p:cNvPr id="1210" name="Google Shape;1210;p6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https://www.amazon.com/Electric-Piano-Gloves-Playable-Interactive/dp/B00PTMORKS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dk1"/>
                </a:solidFill>
              </a:rPr>
              <a:t>https://www.youtube.com/watch?v=_RUZtsQzSLY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6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46643-CBCA-44E4-99AE-32F2BF5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URL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3631D-70F5-476B-B9E0-347497C9C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https://github.com/Hsiao-Chien-Ti/Impromptu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/>
          <p:nvPr/>
        </p:nvSpPr>
        <p:spPr>
          <a:xfrm>
            <a:off x="1948853" y="1151250"/>
            <a:ext cx="5246400" cy="12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 rot="5400000">
            <a:off x="1634900" y="27320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1330750" y="24302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8" name="Google Shape;528;p36"/>
          <p:cNvSpPr/>
          <p:nvPr/>
        </p:nvSpPr>
        <p:spPr>
          <a:xfrm rot="10800000">
            <a:off x="1330750" y="1122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9" name="Google Shape;529;p36"/>
          <p:cNvSpPr/>
          <p:nvPr/>
        </p:nvSpPr>
        <p:spPr>
          <a:xfrm rot="-5400000">
            <a:off x="1632550" y="8185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0" name="Google Shape;530;p36"/>
          <p:cNvSpPr/>
          <p:nvPr/>
        </p:nvSpPr>
        <p:spPr>
          <a:xfrm rot="-5400000" flipH="1">
            <a:off x="7214835" y="2738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/>
          <p:nvPr/>
        </p:nvSpPr>
        <p:spPr>
          <a:xfrm rot="10800000" flipH="1">
            <a:off x="7518985" y="24369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6"/>
          <p:cNvSpPr/>
          <p:nvPr/>
        </p:nvSpPr>
        <p:spPr>
          <a:xfrm rot="10800000" flipH="1">
            <a:off x="7518985" y="11293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 rot="5400000" flipH="1">
            <a:off x="7217185" y="8252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1348000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412650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7536225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7600875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1948800" y="2408225"/>
            <a:ext cx="5246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>
            <a:off x="2419350" y="3129010"/>
            <a:ext cx="436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715100" y="438725"/>
            <a:ext cx="4603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Impromptu?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715100" y="1216450"/>
            <a:ext cx="3802200" cy="284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隨處可彈的鋼琴手套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手勢偵測切換</a:t>
            </a:r>
            <a:r>
              <a:rPr lang="en-US" altLang="zh-TW" dirty="0">
                <a:solidFill>
                  <a:schemeClr val="dk1"/>
                </a:solidFill>
              </a:rPr>
              <a:t>8</a:t>
            </a:r>
            <a:r>
              <a:rPr lang="zh-TW" altLang="en-US" dirty="0">
                <a:solidFill>
                  <a:schemeClr val="dk1"/>
                </a:solidFill>
              </a:rPr>
              <a:t>度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藍芽連接手機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支援錄音功能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C55E0B-04B7-4B03-9BDA-37F5D900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51" y="1216450"/>
            <a:ext cx="3558600" cy="27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/>
          <p:nvPr/>
        </p:nvSpPr>
        <p:spPr>
          <a:xfrm>
            <a:off x="1948853" y="1151250"/>
            <a:ext cx="5246400" cy="12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 rot="5400000">
            <a:off x="1634900" y="27320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1330750" y="24302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8" name="Google Shape;528;p36"/>
          <p:cNvSpPr/>
          <p:nvPr/>
        </p:nvSpPr>
        <p:spPr>
          <a:xfrm rot="10800000">
            <a:off x="1330750" y="1122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9" name="Google Shape;529;p36"/>
          <p:cNvSpPr/>
          <p:nvPr/>
        </p:nvSpPr>
        <p:spPr>
          <a:xfrm rot="-5400000">
            <a:off x="1632550" y="8185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0" name="Google Shape;530;p36"/>
          <p:cNvSpPr/>
          <p:nvPr/>
        </p:nvSpPr>
        <p:spPr>
          <a:xfrm rot="-5400000" flipH="1">
            <a:off x="7214835" y="2738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/>
          <p:nvPr/>
        </p:nvSpPr>
        <p:spPr>
          <a:xfrm rot="10800000" flipH="1">
            <a:off x="7518985" y="24369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6"/>
          <p:cNvSpPr/>
          <p:nvPr/>
        </p:nvSpPr>
        <p:spPr>
          <a:xfrm rot="10800000" flipH="1">
            <a:off x="7518985" y="11293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 rot="5400000" flipH="1">
            <a:off x="7217185" y="8252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1348000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412650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7536225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7600875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1948800" y="2408225"/>
            <a:ext cx="5246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>
            <a:off x="2419350" y="3129010"/>
            <a:ext cx="436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43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2"/>
          <p:cNvSpPr txBox="1">
            <a:spLocks noGrp="1"/>
          </p:cNvSpPr>
          <p:nvPr>
            <p:ph type="title"/>
          </p:nvPr>
        </p:nvSpPr>
        <p:spPr>
          <a:xfrm>
            <a:off x="2000496" y="16211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Just for fun!</a:t>
            </a:r>
          </a:p>
        </p:txBody>
      </p:sp>
      <p:sp>
        <p:nvSpPr>
          <p:cNvPr id="955" name="Google Shape;955;p52"/>
          <p:cNvSpPr txBox="1">
            <a:spLocks noGrp="1"/>
          </p:cNvSpPr>
          <p:nvPr>
            <p:ph type="subTitle" idx="1"/>
          </p:nvPr>
        </p:nvSpPr>
        <p:spPr>
          <a:xfrm>
            <a:off x="2000496" y="19967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dirty="0"/>
              <a:t>無聊就想動動手指</a:t>
            </a:r>
          </a:p>
        </p:txBody>
      </p:sp>
      <p:sp>
        <p:nvSpPr>
          <p:cNvPr id="956" name="Google Shape;956;p52"/>
          <p:cNvSpPr txBox="1">
            <a:spLocks noGrp="1"/>
          </p:cNvSpPr>
          <p:nvPr>
            <p:ph type="title" idx="2"/>
          </p:nvPr>
        </p:nvSpPr>
        <p:spPr>
          <a:xfrm>
            <a:off x="5885610" y="16211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/>
              <a:t>APP store Piano sucks!</a:t>
            </a:r>
            <a:endParaRPr dirty="0"/>
          </a:p>
        </p:txBody>
      </p:sp>
      <p:sp>
        <p:nvSpPr>
          <p:cNvPr id="957" name="Google Shape;957;p52"/>
          <p:cNvSpPr txBox="1">
            <a:spLocks noGrp="1"/>
          </p:cNvSpPr>
          <p:nvPr>
            <p:ph type="subTitle" idx="3"/>
          </p:nvPr>
        </p:nvSpPr>
        <p:spPr>
          <a:xfrm>
            <a:off x="5885610" y="19967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手指太粗好難按</a:t>
            </a:r>
            <a:endParaRPr dirty="0"/>
          </a:p>
        </p:txBody>
      </p:sp>
      <p:sp>
        <p:nvSpPr>
          <p:cNvPr id="958" name="Google Shape;958;p5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Why Impromptu?</a:t>
            </a:r>
            <a:endParaRPr dirty="0"/>
          </a:p>
        </p:txBody>
      </p:sp>
      <p:sp>
        <p:nvSpPr>
          <p:cNvPr id="959" name="Google Shape;959;p52"/>
          <p:cNvSpPr txBox="1">
            <a:spLocks noGrp="1"/>
          </p:cNvSpPr>
          <p:nvPr>
            <p:ph type="title" idx="4"/>
          </p:nvPr>
        </p:nvSpPr>
        <p:spPr>
          <a:xfrm>
            <a:off x="2000496" y="30545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/>
              <a:t>Idea is everywhere!</a:t>
            </a:r>
            <a:endParaRPr dirty="0"/>
          </a:p>
        </p:txBody>
      </p:sp>
      <p:sp>
        <p:nvSpPr>
          <p:cNvPr id="960" name="Google Shape;960;p52"/>
          <p:cNvSpPr txBox="1">
            <a:spLocks noGrp="1"/>
          </p:cNvSpPr>
          <p:nvPr>
            <p:ph type="subTitle" idx="5"/>
          </p:nvPr>
        </p:nvSpPr>
        <p:spPr>
          <a:xfrm>
            <a:off x="2000496" y="34301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dirty="0"/>
              <a:t>靈感稍縱即逝趕快錄下來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1" name="Google Shape;961;p52"/>
          <p:cNvSpPr txBox="1">
            <a:spLocks noGrp="1"/>
          </p:cNvSpPr>
          <p:nvPr>
            <p:ph type="title" idx="6"/>
          </p:nvPr>
        </p:nvSpPr>
        <p:spPr>
          <a:xfrm>
            <a:off x="5885610" y="30545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quiet and noisy!</a:t>
            </a:r>
            <a:endParaRPr dirty="0"/>
          </a:p>
        </p:txBody>
      </p:sp>
      <p:sp>
        <p:nvSpPr>
          <p:cNvPr id="962" name="Google Shape;962;p52"/>
          <p:cNvSpPr txBox="1">
            <a:spLocks noGrp="1"/>
          </p:cNvSpPr>
          <p:nvPr>
            <p:ph type="subTitle" idx="7"/>
          </p:nvPr>
        </p:nvSpPr>
        <p:spPr>
          <a:xfrm>
            <a:off x="5885610" y="343010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戴上耳機怎麼彈都不吵到別人</a:t>
            </a:r>
            <a:endParaRPr dirty="0"/>
          </a:p>
        </p:txBody>
      </p:sp>
      <p:sp>
        <p:nvSpPr>
          <p:cNvPr id="963" name="Google Shape;963;p52"/>
          <p:cNvSpPr/>
          <p:nvPr/>
        </p:nvSpPr>
        <p:spPr>
          <a:xfrm>
            <a:off x="1057890" y="1793057"/>
            <a:ext cx="866400" cy="6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2"/>
          <p:cNvSpPr/>
          <p:nvPr/>
        </p:nvSpPr>
        <p:spPr>
          <a:xfrm>
            <a:off x="4943015" y="1793057"/>
            <a:ext cx="866400" cy="6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52"/>
          <p:cNvSpPr/>
          <p:nvPr/>
        </p:nvSpPr>
        <p:spPr>
          <a:xfrm>
            <a:off x="1057890" y="3221082"/>
            <a:ext cx="866400" cy="6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52"/>
          <p:cNvSpPr/>
          <p:nvPr/>
        </p:nvSpPr>
        <p:spPr>
          <a:xfrm>
            <a:off x="4943015" y="3221082"/>
            <a:ext cx="866400" cy="6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5492;p79">
            <a:extLst>
              <a:ext uri="{FF2B5EF4-FFF2-40B4-BE49-F238E27FC236}">
                <a16:creationId xmlns:a16="http://schemas.microsoft.com/office/drawing/2014/main" id="{E620C317-D321-4A0F-80FB-C6089E2FC2C0}"/>
              </a:ext>
            </a:extLst>
          </p:cNvPr>
          <p:cNvGrpSpPr/>
          <p:nvPr/>
        </p:nvGrpSpPr>
        <p:grpSpPr>
          <a:xfrm>
            <a:off x="1331741" y="1979223"/>
            <a:ext cx="339253" cy="339253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41" name="Google Shape;5493;p79">
              <a:extLst>
                <a:ext uri="{FF2B5EF4-FFF2-40B4-BE49-F238E27FC236}">
                  <a16:creationId xmlns:a16="http://schemas.microsoft.com/office/drawing/2014/main" id="{BB1FD06D-805B-4B69-9AC6-5350D007EDEE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494;p79">
              <a:extLst>
                <a:ext uri="{FF2B5EF4-FFF2-40B4-BE49-F238E27FC236}">
                  <a16:creationId xmlns:a16="http://schemas.microsoft.com/office/drawing/2014/main" id="{CEBB58AA-4544-42C3-B741-38844CFE0ED0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495;p79">
              <a:extLst>
                <a:ext uri="{FF2B5EF4-FFF2-40B4-BE49-F238E27FC236}">
                  <a16:creationId xmlns:a16="http://schemas.microsoft.com/office/drawing/2014/main" id="{9AA737A9-71E3-4B70-ADDA-F9FD838C0655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496;p79">
              <a:extLst>
                <a:ext uri="{FF2B5EF4-FFF2-40B4-BE49-F238E27FC236}">
                  <a16:creationId xmlns:a16="http://schemas.microsoft.com/office/drawing/2014/main" id="{94B3607A-0BF2-4355-8B00-90A54D558CD7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" name="Google Shape;5719;p80">
            <a:extLst>
              <a:ext uri="{FF2B5EF4-FFF2-40B4-BE49-F238E27FC236}">
                <a16:creationId xmlns:a16="http://schemas.microsoft.com/office/drawing/2014/main" id="{4D8C3A39-FBAB-48A0-BAB8-3C60AF8834D0}"/>
              </a:ext>
            </a:extLst>
          </p:cNvPr>
          <p:cNvGrpSpPr/>
          <p:nvPr/>
        </p:nvGrpSpPr>
        <p:grpSpPr>
          <a:xfrm>
            <a:off x="1367898" y="3381150"/>
            <a:ext cx="266921" cy="369039"/>
            <a:chOff x="-38129425" y="3222550"/>
            <a:chExt cx="228450" cy="315850"/>
          </a:xfrm>
          <a:solidFill>
            <a:schemeClr val="bg1"/>
          </a:solidFill>
        </p:grpSpPr>
        <p:sp>
          <p:nvSpPr>
            <p:cNvPr id="46" name="Google Shape;5720;p80">
              <a:extLst>
                <a:ext uri="{FF2B5EF4-FFF2-40B4-BE49-F238E27FC236}">
                  <a16:creationId xmlns:a16="http://schemas.microsoft.com/office/drawing/2014/main" id="{94F66A15-04E4-4B1F-8667-01BB0F15DBC6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21;p80">
              <a:extLst>
                <a:ext uri="{FF2B5EF4-FFF2-40B4-BE49-F238E27FC236}">
                  <a16:creationId xmlns:a16="http://schemas.microsoft.com/office/drawing/2014/main" id="{9E19CB20-41EA-4F04-A319-5FE2C42D2B94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398;p79">
            <a:extLst>
              <a:ext uri="{FF2B5EF4-FFF2-40B4-BE49-F238E27FC236}">
                <a16:creationId xmlns:a16="http://schemas.microsoft.com/office/drawing/2014/main" id="{9C274CA4-589A-487E-B3F6-A0A3F1E50C20}"/>
              </a:ext>
            </a:extLst>
          </p:cNvPr>
          <p:cNvGrpSpPr/>
          <p:nvPr/>
        </p:nvGrpSpPr>
        <p:grpSpPr>
          <a:xfrm>
            <a:off x="5261233" y="1974490"/>
            <a:ext cx="278296" cy="339253"/>
            <a:chOff x="3907325" y="2620775"/>
            <a:chExt cx="395250" cy="481825"/>
          </a:xfrm>
          <a:solidFill>
            <a:schemeClr val="bg1"/>
          </a:solidFill>
        </p:grpSpPr>
        <p:sp>
          <p:nvSpPr>
            <p:cNvPr id="37" name="Google Shape;5399;p79">
              <a:extLst>
                <a:ext uri="{FF2B5EF4-FFF2-40B4-BE49-F238E27FC236}">
                  <a16:creationId xmlns:a16="http://schemas.microsoft.com/office/drawing/2014/main" id="{2BD88BA7-CAB8-4F91-8C1F-8830DFF97188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400;p79">
              <a:extLst>
                <a:ext uri="{FF2B5EF4-FFF2-40B4-BE49-F238E27FC236}">
                  <a16:creationId xmlns:a16="http://schemas.microsoft.com/office/drawing/2014/main" id="{21E5718E-E17E-4A79-ACC0-719126DE7C44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401;p79">
              <a:extLst>
                <a:ext uri="{FF2B5EF4-FFF2-40B4-BE49-F238E27FC236}">
                  <a16:creationId xmlns:a16="http://schemas.microsoft.com/office/drawing/2014/main" id="{F107EF01-DAEE-4481-AB45-CFB8ADAAF1A5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402;p79">
              <a:extLst>
                <a:ext uri="{FF2B5EF4-FFF2-40B4-BE49-F238E27FC236}">
                  <a16:creationId xmlns:a16="http://schemas.microsoft.com/office/drawing/2014/main" id="{320F2529-C6A4-4B80-A91F-1D4F1E22B0D2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6538;p82">
            <a:extLst>
              <a:ext uri="{FF2B5EF4-FFF2-40B4-BE49-F238E27FC236}">
                <a16:creationId xmlns:a16="http://schemas.microsoft.com/office/drawing/2014/main" id="{9A954399-F88E-4CD4-8CFD-F66F12A7B66D}"/>
              </a:ext>
            </a:extLst>
          </p:cNvPr>
          <p:cNvGrpSpPr/>
          <p:nvPr/>
        </p:nvGrpSpPr>
        <p:grpSpPr>
          <a:xfrm>
            <a:off x="5197481" y="3397514"/>
            <a:ext cx="357468" cy="352675"/>
            <a:chOff x="-33645475" y="3228075"/>
            <a:chExt cx="294600" cy="290650"/>
          </a:xfrm>
          <a:solidFill>
            <a:schemeClr val="bg1"/>
          </a:solidFill>
        </p:grpSpPr>
        <p:sp>
          <p:nvSpPr>
            <p:cNvPr id="50" name="Google Shape;6539;p82">
              <a:extLst>
                <a:ext uri="{FF2B5EF4-FFF2-40B4-BE49-F238E27FC236}">
                  <a16:creationId xmlns:a16="http://schemas.microsoft.com/office/drawing/2014/main" id="{EA7C8416-4712-4206-95A3-FE6DF624DD0A}"/>
                </a:ext>
              </a:extLst>
            </p:cNvPr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40;p82">
              <a:extLst>
                <a:ext uri="{FF2B5EF4-FFF2-40B4-BE49-F238E27FC236}">
                  <a16:creationId xmlns:a16="http://schemas.microsoft.com/office/drawing/2014/main" id="{A4FC2FAF-36A3-4F3A-B454-1F643DA63EE9}"/>
                </a:ext>
              </a:extLst>
            </p:cNvPr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41;p82">
              <a:extLst>
                <a:ext uri="{FF2B5EF4-FFF2-40B4-BE49-F238E27FC236}">
                  <a16:creationId xmlns:a16="http://schemas.microsoft.com/office/drawing/2014/main" id="{86DCB9B8-7DDE-4AA5-9422-E06D960356F7}"/>
                </a:ext>
              </a:extLst>
            </p:cNvPr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42;p82">
              <a:extLst>
                <a:ext uri="{FF2B5EF4-FFF2-40B4-BE49-F238E27FC236}">
                  <a16:creationId xmlns:a16="http://schemas.microsoft.com/office/drawing/2014/main" id="{C8FC5D06-0683-43B0-9AA1-572B7FCFA669}"/>
                </a:ext>
              </a:extLst>
            </p:cNvPr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43;p82">
              <a:extLst>
                <a:ext uri="{FF2B5EF4-FFF2-40B4-BE49-F238E27FC236}">
                  <a16:creationId xmlns:a16="http://schemas.microsoft.com/office/drawing/2014/main" id="{4A8D8609-5A6E-456B-BAA9-B5AC0B4822D3}"/>
                </a:ext>
              </a:extLst>
            </p:cNvPr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44;p82">
              <a:extLst>
                <a:ext uri="{FF2B5EF4-FFF2-40B4-BE49-F238E27FC236}">
                  <a16:creationId xmlns:a16="http://schemas.microsoft.com/office/drawing/2014/main" id="{B24DEA7E-B0A9-40B7-A69F-91EBEC2A72F2}"/>
                </a:ext>
              </a:extLst>
            </p:cNvPr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45;p82">
              <a:extLst>
                <a:ext uri="{FF2B5EF4-FFF2-40B4-BE49-F238E27FC236}">
                  <a16:creationId xmlns:a16="http://schemas.microsoft.com/office/drawing/2014/main" id="{AD402332-884B-48E9-BBC4-6E06770C4955}"/>
                </a:ext>
              </a:extLst>
            </p:cNvPr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201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/>
          <p:nvPr/>
        </p:nvSpPr>
        <p:spPr>
          <a:xfrm>
            <a:off x="1948853" y="1151250"/>
            <a:ext cx="5246400" cy="12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 rot="5400000">
            <a:off x="1634900" y="27320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1330750" y="24302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8" name="Google Shape;528;p36"/>
          <p:cNvSpPr/>
          <p:nvPr/>
        </p:nvSpPr>
        <p:spPr>
          <a:xfrm rot="10800000">
            <a:off x="1330750" y="1122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29" name="Google Shape;529;p36"/>
          <p:cNvSpPr/>
          <p:nvPr/>
        </p:nvSpPr>
        <p:spPr>
          <a:xfrm rot="-5400000">
            <a:off x="1632550" y="8185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0" name="Google Shape;530;p36"/>
          <p:cNvSpPr/>
          <p:nvPr/>
        </p:nvSpPr>
        <p:spPr>
          <a:xfrm rot="-5400000" flipH="1">
            <a:off x="7214835" y="27387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/>
          <p:nvPr/>
        </p:nvSpPr>
        <p:spPr>
          <a:xfrm rot="10800000" flipH="1">
            <a:off x="7518985" y="24369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6"/>
          <p:cNvSpPr/>
          <p:nvPr/>
        </p:nvSpPr>
        <p:spPr>
          <a:xfrm rot="10800000" flipH="1">
            <a:off x="7518985" y="112935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"/>
          <p:cNvSpPr/>
          <p:nvPr/>
        </p:nvSpPr>
        <p:spPr>
          <a:xfrm rot="5400000" flipH="1">
            <a:off x="7217185" y="825200"/>
            <a:ext cx="298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1348000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412650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7536225" y="1631475"/>
            <a:ext cx="264300" cy="264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7600875" y="1696125"/>
            <a:ext cx="135000" cy="135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1948800" y="2408225"/>
            <a:ext cx="5246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>
            <a:off x="2419350" y="3129010"/>
            <a:ext cx="436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73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19619-D0DA-47EE-A7C1-53AFCFC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17759-3CDE-47DD-A773-2A077A2CD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BBC253-5460-474F-AB87-D7293865E5E3}"/>
              </a:ext>
            </a:extLst>
          </p:cNvPr>
          <p:cNvSpPr txBox="1"/>
          <p:nvPr/>
        </p:nvSpPr>
        <p:spPr>
          <a:xfrm>
            <a:off x="6647428" y="383322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Pitch Switching</a:t>
            </a:r>
            <a:endParaRPr lang="zh-TW" altLang="en-US" sz="1800" dirty="0"/>
          </a:p>
        </p:txBody>
      </p:sp>
      <p:grpSp>
        <p:nvGrpSpPr>
          <p:cNvPr id="10" name="Google Shape;5394;p79">
            <a:extLst>
              <a:ext uri="{FF2B5EF4-FFF2-40B4-BE49-F238E27FC236}">
                <a16:creationId xmlns:a16="http://schemas.microsoft.com/office/drawing/2014/main" id="{D5EDE599-AD1A-48B9-A55B-F561AF417ABA}"/>
              </a:ext>
            </a:extLst>
          </p:cNvPr>
          <p:cNvGrpSpPr/>
          <p:nvPr/>
        </p:nvGrpSpPr>
        <p:grpSpPr>
          <a:xfrm>
            <a:off x="6904326" y="880457"/>
            <a:ext cx="887550" cy="1473956"/>
            <a:chOff x="3342725" y="2620775"/>
            <a:chExt cx="338775" cy="481825"/>
          </a:xfrm>
        </p:grpSpPr>
        <p:sp>
          <p:nvSpPr>
            <p:cNvPr id="11" name="Google Shape;5395;p79">
              <a:extLst>
                <a:ext uri="{FF2B5EF4-FFF2-40B4-BE49-F238E27FC236}">
                  <a16:creationId xmlns:a16="http://schemas.microsoft.com/office/drawing/2014/main" id="{773BF321-6FFB-4E4D-B956-4CCAA431092A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396;p79">
              <a:extLst>
                <a:ext uri="{FF2B5EF4-FFF2-40B4-BE49-F238E27FC236}">
                  <a16:creationId xmlns:a16="http://schemas.microsoft.com/office/drawing/2014/main" id="{99FDCDD2-32D8-48F6-8B92-9B82CEB42419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397;p79">
              <a:extLst>
                <a:ext uri="{FF2B5EF4-FFF2-40B4-BE49-F238E27FC236}">
                  <a16:creationId xmlns:a16="http://schemas.microsoft.com/office/drawing/2014/main" id="{8EA7BE5F-E588-4B93-80F6-B500E2AAA3FA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751B7D-CF9B-4C6C-A708-7E4D05F5A67B}"/>
              </a:ext>
            </a:extLst>
          </p:cNvPr>
          <p:cNvSpPr txBox="1"/>
          <p:nvPr/>
        </p:nvSpPr>
        <p:spPr>
          <a:xfrm>
            <a:off x="446708" y="3304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Fingertips</a:t>
            </a:r>
            <a:endParaRPr lang="zh-TW" altLang="en-US" sz="18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31CC31B-CBA6-404B-8926-18C1A2FA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1" t="11037" r="4086"/>
          <a:stretch/>
        </p:blipFill>
        <p:spPr>
          <a:xfrm>
            <a:off x="1774133" y="1276755"/>
            <a:ext cx="3819162" cy="2851936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534333C-0140-42D5-AEA9-B9D445476EC2}"/>
              </a:ext>
            </a:extLst>
          </p:cNvPr>
          <p:cNvCxnSpPr>
            <a:endCxn id="9" idx="1"/>
          </p:cNvCxnSpPr>
          <p:nvPr/>
        </p:nvCxnSpPr>
        <p:spPr>
          <a:xfrm>
            <a:off x="4899048" y="2851425"/>
            <a:ext cx="1748380" cy="1166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92A12ED-A564-49BD-B3A1-A7FF5D2A120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5590" y="2095230"/>
            <a:ext cx="814255" cy="1209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1D2DB2B-085D-4C6A-B108-1E955072DD38}"/>
              </a:ext>
            </a:extLst>
          </p:cNvPr>
          <p:cNvCxnSpPr>
            <a:cxnSpLocks/>
          </p:cNvCxnSpPr>
          <p:nvPr/>
        </p:nvCxnSpPr>
        <p:spPr>
          <a:xfrm flipV="1">
            <a:off x="4899048" y="1593368"/>
            <a:ext cx="2005278" cy="1008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64D8512-95DE-4BDF-9F11-C62F9DF54BFE}"/>
              </a:ext>
            </a:extLst>
          </p:cNvPr>
          <p:cNvSpPr txBox="1"/>
          <p:nvPr/>
        </p:nvSpPr>
        <p:spPr>
          <a:xfrm>
            <a:off x="5407997" y="14918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Bluetooth</a:t>
            </a:r>
            <a:endParaRPr lang="zh-TW" altLang="en-US" sz="1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FA43E22-8813-436B-A9B9-286A0FBFE167}"/>
              </a:ext>
            </a:extLst>
          </p:cNvPr>
          <p:cNvCxnSpPr>
            <a:cxnSpLocks/>
          </p:cNvCxnSpPr>
          <p:nvPr/>
        </p:nvCxnSpPr>
        <p:spPr>
          <a:xfrm>
            <a:off x="7541284" y="2237317"/>
            <a:ext cx="507490" cy="46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BA58451-6E14-4DAA-8AFA-0B7FD8B31716}"/>
              </a:ext>
            </a:extLst>
          </p:cNvPr>
          <p:cNvSpPr txBox="1"/>
          <p:nvPr/>
        </p:nvSpPr>
        <p:spPr>
          <a:xfrm>
            <a:off x="7776103" y="2700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APP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06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715100" y="438725"/>
            <a:ext cx="4603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Fingertips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715100" y="1216450"/>
            <a:ext cx="3802200" cy="284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薄膜壓力感測器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高成本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自製壓力感測器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1D9696-D23E-442A-A2EB-4E0B62A40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1" t="18372" r="9667" b="14221"/>
          <a:stretch/>
        </p:blipFill>
        <p:spPr>
          <a:xfrm>
            <a:off x="5205531" y="2788963"/>
            <a:ext cx="2759622" cy="1268112"/>
          </a:xfrm>
          <a:prstGeom prst="rect">
            <a:avLst/>
          </a:prstGeom>
        </p:spPr>
      </p:pic>
      <p:pic>
        <p:nvPicPr>
          <p:cNvPr id="1026" name="Picture 2" descr="鈺瀚網舖】電阻式薄膜壓力感測器/ 力量傳感器FSR402 FSR-402 for Arduino | 露天拍賣">
            <a:extLst>
              <a:ext uri="{FF2B5EF4-FFF2-40B4-BE49-F238E27FC236}">
                <a16:creationId xmlns:a16="http://schemas.microsoft.com/office/drawing/2014/main" id="{E4F92016-17A9-4949-BBDC-9BFD06D8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8" y="886361"/>
            <a:ext cx="1651008" cy="16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715100" y="438725"/>
            <a:ext cx="4603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Pitch Switching</a:t>
            </a:r>
            <a:endParaRPr dirty="0"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715100" y="1216450"/>
            <a:ext cx="3802200" cy="284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dk1"/>
                </a:solidFill>
              </a:rPr>
              <a:t>STM32</a:t>
            </a:r>
            <a:r>
              <a:rPr lang="zh-TW" altLang="en-US" dirty="0">
                <a:solidFill>
                  <a:schemeClr val="dk1"/>
                </a:solidFill>
              </a:rPr>
              <a:t>加速度偵測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往左低八度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/>
            <a:r>
              <a:rPr lang="zh-TW" altLang="en-US" dirty="0">
                <a:solidFill>
                  <a:schemeClr val="dk1"/>
                </a:solidFill>
              </a:rPr>
              <a:t>往右高八度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52" name="Picture 4" descr="B-L4S5I-IOT01A STMicroelectronics | Mouser 臺灣">
            <a:extLst>
              <a:ext uri="{FF2B5EF4-FFF2-40B4-BE49-F238E27FC236}">
                <a16:creationId xmlns:a16="http://schemas.microsoft.com/office/drawing/2014/main" id="{B3F144A9-8C34-4CD0-8799-324E9086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6639">
            <a:off x="5196840" y="1516434"/>
            <a:ext cx="2884690" cy="211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向左 2">
            <a:extLst>
              <a:ext uri="{FF2B5EF4-FFF2-40B4-BE49-F238E27FC236}">
                <a16:creationId xmlns:a16="http://schemas.microsoft.com/office/drawing/2014/main" id="{CA18C80E-F207-4CB0-A0F4-A7F38AC65BA1}"/>
              </a:ext>
            </a:extLst>
          </p:cNvPr>
          <p:cNvSpPr/>
          <p:nvPr/>
        </p:nvSpPr>
        <p:spPr>
          <a:xfrm rot="20735297">
            <a:off x="4411530" y="2593304"/>
            <a:ext cx="1248018" cy="824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44B6EA7-3CDB-45C2-B412-7C5073AE0A1A}"/>
              </a:ext>
            </a:extLst>
          </p:cNvPr>
          <p:cNvSpPr/>
          <p:nvPr/>
        </p:nvSpPr>
        <p:spPr>
          <a:xfrm rot="9935297">
            <a:off x="7676454" y="1777964"/>
            <a:ext cx="1248018" cy="824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12123"/>
      </p:ext>
    </p:extLst>
  </p:cSld>
  <p:clrMapOvr>
    <a:masterClrMapping/>
  </p:clrMapOvr>
</p:sld>
</file>

<file path=ppt/theme/theme1.xml><?xml version="1.0" encoding="utf-8"?>
<a:theme xmlns:a="http://schemas.openxmlformats.org/drawingml/2006/main" name="Inventory Control Business Plan by Slidesgo">
  <a:themeElements>
    <a:clrScheme name="Simple Light">
      <a:dk1>
        <a:srgbClr val="191919"/>
      </a:dk1>
      <a:lt1>
        <a:srgbClr val="FFFFFF"/>
      </a:lt1>
      <a:dk2>
        <a:srgbClr val="591837"/>
      </a:dk2>
      <a:lt2>
        <a:srgbClr val="712161"/>
      </a:lt2>
      <a:accent1>
        <a:srgbClr val="E72A90"/>
      </a:accent1>
      <a:accent2>
        <a:srgbClr val="E937EE"/>
      </a:accent2>
      <a:accent3>
        <a:srgbClr val="BB62F1"/>
      </a:accent3>
      <a:accent4>
        <a:srgbClr val="655AEF"/>
      </a:accent4>
      <a:accent5>
        <a:srgbClr val="C5EDE9"/>
      </a:accent5>
      <a:accent6>
        <a:srgbClr val="CBE9C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如螢幕大小 (16:9)</PresentationFormat>
  <Paragraphs>61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Righteous</vt:lpstr>
      <vt:lpstr>Archivo</vt:lpstr>
      <vt:lpstr>新細明體</vt:lpstr>
      <vt:lpstr>Arial</vt:lpstr>
      <vt:lpstr>Inventory Control Business Plan by Slidesgo</vt:lpstr>
      <vt:lpstr>Impromptu</vt:lpstr>
      <vt:lpstr>Introduction</vt:lpstr>
      <vt:lpstr>What is Impromptu?</vt:lpstr>
      <vt:lpstr>Motivation</vt:lpstr>
      <vt:lpstr>Just for fun!</vt:lpstr>
      <vt:lpstr>Methods</vt:lpstr>
      <vt:lpstr>Design</vt:lpstr>
      <vt:lpstr>Fingertips</vt:lpstr>
      <vt:lpstr>Pitch Switching</vt:lpstr>
      <vt:lpstr>Bluetooth</vt:lpstr>
      <vt:lpstr>APP</vt:lpstr>
      <vt:lpstr>PowerPoint 簡報</vt:lpstr>
      <vt:lpstr>References</vt:lpstr>
      <vt:lpstr>REFERENCES</vt:lpstr>
      <vt:lpstr>Github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Impromptu</dc:title>
  <cp:lastModifiedBy>蕭千玓</cp:lastModifiedBy>
  <cp:revision>28</cp:revision>
  <dcterms:modified xsi:type="dcterms:W3CDTF">2022-11-18T06:48:58Z</dcterms:modified>
</cp:coreProperties>
</file>