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57" r:id="rId3"/>
    <p:sldId id="258" r:id="rId4"/>
    <p:sldId id="265" r:id="rId5"/>
    <p:sldId id="259" r:id="rId6"/>
    <p:sldId id="271" r:id="rId7"/>
    <p:sldId id="272" r:id="rId8"/>
    <p:sldId id="267" r:id="rId9"/>
    <p:sldId id="273" r:id="rId10"/>
    <p:sldId id="275" r:id="rId11"/>
    <p:sldId id="274" r:id="rId12"/>
    <p:sldId id="276" r:id="rId13"/>
    <p:sldId id="277" r:id="rId14"/>
    <p:sldId id="268" r:id="rId15"/>
    <p:sldId id="270" r:id="rId16"/>
    <p:sldId id="260" r:id="rId17"/>
    <p:sldId id="278" r:id="rId18"/>
    <p:sldId id="279" r:id="rId19"/>
    <p:sldId id="287" r:id="rId20"/>
    <p:sldId id="280" r:id="rId21"/>
    <p:sldId id="281" r:id="rId22"/>
    <p:sldId id="282" r:id="rId23"/>
    <p:sldId id="283" r:id="rId24"/>
    <p:sldId id="284" r:id="rId25"/>
    <p:sldId id="261" r:id="rId26"/>
    <p:sldId id="285" r:id="rId27"/>
    <p:sldId id="269" r:id="rId28"/>
    <p:sldId id="262" r:id="rId29"/>
    <p:sldId id="266" r:id="rId30"/>
    <p:sldId id="26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48"/>
    <a:srgbClr val="001642"/>
    <a:srgbClr val="000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37" autoAdjust="0"/>
  </p:normalViewPr>
  <p:slideViewPr>
    <p:cSldViewPr>
      <p:cViewPr varScale="1">
        <p:scale>
          <a:sx n="108" d="100"/>
          <a:sy n="108" d="100"/>
        </p:scale>
        <p:origin x="-10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DD495-F656-402A-B4B5-578B7CE08745}" type="datetimeFigureOut">
              <a:rPr lang="en-NZ" smtClean="0"/>
              <a:pPr/>
              <a:t>1/09/2011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EE4B8-90D4-44C8-8E0A-0E66185E6A6D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105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1</a:t>
            </a:fld>
            <a:endParaRPr lang="en-N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10</a:t>
            </a:fld>
            <a:endParaRPr lang="en-N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11</a:t>
            </a:fld>
            <a:endParaRPr lang="en-N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12</a:t>
            </a:fld>
            <a:endParaRPr lang="en-N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13</a:t>
            </a:fld>
            <a:endParaRPr lang="en-N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14</a:t>
            </a:fld>
            <a:endParaRPr lang="en-N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15</a:t>
            </a:fld>
            <a:endParaRPr lang="en-N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16</a:t>
            </a:fld>
            <a:endParaRPr lang="en-N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17</a:t>
            </a:fld>
            <a:endParaRPr lang="en-N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18</a:t>
            </a:fld>
            <a:endParaRPr lang="en-N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19</a:t>
            </a:fld>
            <a:endParaRPr lang="en-N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2</a:t>
            </a:fld>
            <a:endParaRPr lang="en-N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20</a:t>
            </a:fld>
            <a:endParaRPr lang="en-N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21</a:t>
            </a:fld>
            <a:endParaRPr lang="en-N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method that we devised, many assumptions and simplifications were made to the system parameters.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22</a:t>
            </a:fld>
            <a:endParaRPr lang="en-N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method that we devised, many assumptions and simplifications were made to the system parameters.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23</a:t>
            </a:fld>
            <a:endParaRPr lang="en-N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method that we devised, many assumptions and simplifications were made to the system parameters.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24</a:t>
            </a:fld>
            <a:endParaRPr lang="en-N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25</a:t>
            </a:fld>
            <a:endParaRPr lang="en-N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26</a:t>
            </a:fld>
            <a:endParaRPr lang="en-N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27</a:t>
            </a:fld>
            <a:endParaRPr lang="en-N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28</a:t>
            </a:fld>
            <a:endParaRPr lang="en-N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29</a:t>
            </a:fld>
            <a:endParaRPr lang="en-N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3</a:t>
            </a:fld>
            <a:endParaRPr lang="en-N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30</a:t>
            </a:fld>
            <a:endParaRPr lang="en-N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4</a:t>
            </a:fld>
            <a:endParaRPr lang="en-N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5</a:t>
            </a:fld>
            <a:endParaRPr lang="en-N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6</a:t>
            </a:fld>
            <a:endParaRPr lang="en-N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7</a:t>
            </a:fld>
            <a:endParaRPr lang="en-N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8</a:t>
            </a:fld>
            <a:endParaRPr lang="en-N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E4B8-90D4-44C8-8E0A-0E66185E6A6D}" type="slidenum">
              <a:rPr lang="en-NZ" smtClean="0"/>
              <a:pPr/>
              <a:t>9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8EF1928-4FF3-4CF9-AEFF-849BAE691C23}" type="datetimeFigureOut">
              <a:rPr lang="en-NZ" smtClean="0"/>
              <a:pPr/>
              <a:t>1/09/2011</a:t>
            </a:fld>
            <a:endParaRPr lang="en-N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9466D85-4A64-4EF6-9C31-47B7B1D02979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F1928-4FF3-4CF9-AEFF-849BAE691C23}" type="datetimeFigureOut">
              <a:rPr lang="en-NZ" smtClean="0"/>
              <a:pPr/>
              <a:t>1/09/2011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66D85-4A64-4EF6-9C31-47B7B1D02979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F1928-4FF3-4CF9-AEFF-849BAE691C23}" type="datetimeFigureOut">
              <a:rPr lang="en-NZ" smtClean="0"/>
              <a:pPr/>
              <a:t>1/09/2011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66D85-4A64-4EF6-9C31-47B7B1D02979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F1928-4FF3-4CF9-AEFF-849BAE691C23}" type="datetimeFigureOut">
              <a:rPr lang="en-NZ" smtClean="0"/>
              <a:pPr/>
              <a:t>1/09/2011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66D85-4A64-4EF6-9C31-47B7B1D02979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8EF1928-4FF3-4CF9-AEFF-849BAE691C23}" type="datetimeFigureOut">
              <a:rPr lang="en-NZ" smtClean="0"/>
              <a:pPr/>
              <a:t>1/09/2011</a:t>
            </a:fld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9466D85-4A64-4EF6-9C31-47B7B1D02979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F1928-4FF3-4CF9-AEFF-849BAE691C23}" type="datetimeFigureOut">
              <a:rPr lang="en-NZ" smtClean="0"/>
              <a:pPr/>
              <a:t>1/09/2011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9466D85-4A64-4EF6-9C31-47B7B1D02979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F1928-4FF3-4CF9-AEFF-849BAE691C23}" type="datetimeFigureOut">
              <a:rPr lang="en-NZ" smtClean="0"/>
              <a:pPr/>
              <a:t>1/09/2011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9466D85-4A64-4EF6-9C31-47B7B1D02979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F1928-4FF3-4CF9-AEFF-849BAE691C23}" type="datetimeFigureOut">
              <a:rPr lang="en-NZ" smtClean="0"/>
              <a:pPr/>
              <a:t>1/09/2011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66D85-4A64-4EF6-9C31-47B7B1D02979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F1928-4FF3-4CF9-AEFF-849BAE691C23}" type="datetimeFigureOut">
              <a:rPr lang="en-NZ" smtClean="0"/>
              <a:pPr/>
              <a:t>1/09/2011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66D85-4A64-4EF6-9C31-47B7B1D02979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8EF1928-4FF3-4CF9-AEFF-849BAE691C23}" type="datetimeFigureOut">
              <a:rPr lang="en-NZ" smtClean="0"/>
              <a:pPr/>
              <a:t>1/09/2011</a:t>
            </a:fld>
            <a:endParaRPr lang="en-N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9466D85-4A64-4EF6-9C31-47B7B1D02979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8EF1928-4FF3-4CF9-AEFF-849BAE691C23}" type="datetimeFigureOut">
              <a:rPr lang="en-NZ" smtClean="0"/>
              <a:pPr/>
              <a:t>1/09/2011</a:t>
            </a:fld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9466D85-4A64-4EF6-9C31-47B7B1D02979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8EF1928-4FF3-4CF9-AEFF-849BAE691C23}" type="datetimeFigureOut">
              <a:rPr lang="en-NZ" smtClean="0"/>
              <a:pPr/>
              <a:t>1/09/2011</a:t>
            </a:fld>
            <a:endParaRPr lang="en-NZ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9466D85-4A64-4EF6-9C31-47B7B1D02979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3D Objects Imaging </a:t>
            </a:r>
            <a:br>
              <a:rPr lang="en-NZ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NZ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using HD Scanner</a:t>
            </a:r>
            <a:endParaRPr lang="en-NZ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819400"/>
            <a:ext cx="8370306" cy="1752600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Daniel Fan and Samuel </a:t>
            </a:r>
            <a:r>
              <a:rPr lang="en-NZ" dirty="0" err="1" smtClean="0"/>
              <a:t>Loho</a:t>
            </a:r>
            <a:endParaRPr lang="en-NZ" dirty="0" smtClean="0"/>
          </a:p>
          <a:p>
            <a:r>
              <a:rPr lang="en-NZ" dirty="0" smtClean="0"/>
              <a:t>Project #114</a:t>
            </a:r>
          </a:p>
          <a:p>
            <a:r>
              <a:rPr lang="en-NZ" dirty="0" smtClean="0"/>
              <a:t>Supervisor: Dr. </a:t>
            </a:r>
            <a:r>
              <a:rPr lang="en-NZ" dirty="0" err="1" smtClean="0"/>
              <a:t>Waleed</a:t>
            </a:r>
            <a:r>
              <a:rPr lang="en-NZ" dirty="0" smtClean="0"/>
              <a:t> Abdulla</a:t>
            </a:r>
          </a:p>
          <a:p>
            <a:r>
              <a:rPr lang="en-NZ" dirty="0" smtClean="0"/>
              <a:t>Second Examiner: Dr. Catherine Watson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/>
          <a:lstStyle/>
          <a:p>
            <a:r>
              <a:rPr lang="en-NZ" dirty="0" smtClean="0"/>
              <a:t>Background - Theory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709930" lvl="1" indent="-361950"/>
                <a:r>
                  <a:rPr lang="en-NZ" sz="2200" dirty="0" smtClean="0"/>
                  <a:t>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sz="2200" i="1" dirty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NZ" sz="2200" i="1" dirty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NZ" sz="2200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NZ" sz="2200" dirty="0"/>
                  <a:t>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sz="2200" i="1" dirty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NZ" sz="22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NZ" sz="2200" dirty="0"/>
                  <a:t> determines the principal point of local coordinates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sz="2200" i="1" dirty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NZ" sz="22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NZ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sz="2200" i="1" dirty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NZ" sz="2200" i="1" dirty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NZ" sz="2200" dirty="0"/>
                  <a:t>)</a:t>
                </a:r>
                <a:endParaRPr lang="en-NZ" sz="2200" dirty="0" smtClean="0"/>
              </a:p>
              <a:p>
                <a:pPr marL="709930" lvl="1" indent="-361950"/>
                <a:r>
                  <a:rPr lang="en-NZ" sz="2200" dirty="0" smtClean="0"/>
                  <a:t>Point </a:t>
                </a:r>
                <a:r>
                  <a:rPr lang="en-NZ" sz="2200" b="1" dirty="0" smtClean="0"/>
                  <a:t>p</a:t>
                </a:r>
                <a:r>
                  <a:rPr lang="en-NZ" sz="2200" dirty="0" smtClean="0"/>
                  <a:t> is the image point </a:t>
                </a:r>
                <a:r>
                  <a:rPr lang="en-NZ" sz="2200" b="1" dirty="0" smtClean="0"/>
                  <a:t>P</a:t>
                </a:r>
                <a:r>
                  <a:rPr lang="en-NZ" sz="2200" dirty="0" smtClean="0"/>
                  <a:t>, 3D space location, depends on the coordinates systems: camera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sz="2200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NZ" sz="22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NZ" sz="2200" dirty="0" smtClean="0"/>
                  <a:t>, external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sz="2200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NZ" sz="2200" b="0" i="1" dirty="0" smtClean="0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endParaRPr lang="en-NZ" sz="2200" dirty="0" smtClean="0"/>
              </a:p>
              <a:p>
                <a:pPr marL="709930" lvl="1" indent="-361950">
                  <a:spcAft>
                    <a:spcPts val="600"/>
                  </a:spcAft>
                </a:pPr>
                <a:r>
                  <a:rPr lang="en-NZ" sz="2200" dirty="0" smtClean="0"/>
                  <a:t>Since optical axis is perpendicular to the plane </a:t>
                </a:r>
                <a:r>
                  <a:rPr lang="el-GR" sz="2200" dirty="0" smtClean="0"/>
                  <a:t>∏</a:t>
                </a:r>
                <a:r>
                  <a:rPr lang="en-NZ" sz="22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sz="2200" b="0" i="0" smtClean="0">
                        <a:latin typeface="Cambria Math"/>
                      </a:rPr>
                      <m:t>Δ</m:t>
                    </m:r>
                    <m:sSub>
                      <m:sSubPr>
                        <m:ctrlPr>
                          <a:rPr lang="en-NZ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sz="2200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NZ" sz="22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NZ" sz="2200" b="0" i="1" smtClean="0">
                        <a:latin typeface="Cambria Math"/>
                      </a:rPr>
                      <m:t>𝑝𝑜</m:t>
                    </m:r>
                  </m:oMath>
                </a14:m>
                <a:r>
                  <a:rPr lang="en-NZ" sz="22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sz="2200">
                        <a:latin typeface="Cambria Math"/>
                      </a:rPr>
                      <m:t>Δ</m:t>
                    </m:r>
                    <m:sSub>
                      <m:sSubPr>
                        <m:ctrlPr>
                          <a:rPr lang="en-NZ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sz="22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NZ" sz="22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NZ" sz="2200" b="0" i="1" smtClean="0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en-NZ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sz="22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NZ" sz="22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NZ" sz="22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NZ" sz="2200" dirty="0" smtClean="0"/>
                  <a:t> are similar:</a:t>
                </a:r>
              </a:p>
              <a:p>
                <a:pPr marL="34798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NZ" sz="2200" b="0" i="1" smtClean="0">
                          <a:latin typeface="Cambria Math"/>
                        </a:rPr>
                        <m:t>𝑥</m:t>
                      </m:r>
                      <m:r>
                        <a:rPr lang="en-NZ" sz="2200" b="0" i="1" smtClean="0">
                          <a:latin typeface="Cambria Math"/>
                        </a:rPr>
                        <m:t>=</m:t>
                      </m:r>
                      <m:r>
                        <a:rPr lang="en-NZ" sz="22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NZ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NZ" sz="2200" b="0" i="1" smtClean="0"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en-NZ" sz="2200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r>
                        <a:rPr lang="en-NZ" sz="2200" b="0" i="1" smtClean="0">
                          <a:latin typeface="Cambria Math"/>
                        </a:rPr>
                        <m:t> ;</m:t>
                      </m:r>
                      <m:r>
                        <a:rPr lang="en-NZ" sz="2200" b="0" i="1" smtClean="0">
                          <a:latin typeface="Cambria Math"/>
                        </a:rPr>
                        <m:t>𝑦</m:t>
                      </m:r>
                      <m:r>
                        <a:rPr lang="en-NZ" sz="2200" b="0" i="1" smtClean="0">
                          <a:latin typeface="Cambria Math"/>
                        </a:rPr>
                        <m:t>=</m:t>
                      </m:r>
                      <m:r>
                        <a:rPr lang="en-NZ" sz="22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NZ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NZ" sz="2200" b="0" i="1" smtClean="0">
                              <a:latin typeface="Cambria Math"/>
                            </a:rPr>
                            <m:t>𝑌</m:t>
                          </m:r>
                        </m:num>
                        <m:den>
                          <m:r>
                            <a:rPr lang="en-NZ" sz="2200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r>
                        <a:rPr lang="en-NZ" sz="2200" b="0" i="1" smtClean="0">
                          <a:latin typeface="Cambria Math"/>
                        </a:rPr>
                        <m:t> ;</m:t>
                      </m:r>
                      <m:r>
                        <a:rPr lang="en-NZ" sz="2200" b="0" i="1" smtClean="0">
                          <a:latin typeface="Cambria Math"/>
                        </a:rPr>
                        <m:t>𝑧</m:t>
                      </m:r>
                      <m:r>
                        <a:rPr lang="en-NZ" sz="2200" b="0" i="1" smtClean="0">
                          <a:latin typeface="Cambria Math"/>
                        </a:rPr>
                        <m:t>=</m:t>
                      </m:r>
                      <m:r>
                        <a:rPr lang="en-NZ" sz="22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NZ" sz="2200" dirty="0" smtClean="0"/>
              </a:p>
              <a:p>
                <a:pPr marL="709930" lvl="1" indent="-361950"/>
                <a:endParaRPr lang="en-NZ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 cstate="print"/>
                <a:stretch>
                  <a:fillRect t="-1346" r="-2564"/>
                </a:stretch>
              </a:blipFill>
            </p:spPr>
            <p:txBody>
              <a:bodyPr>
                <a:normAutofit/>
              </a:bodyPr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958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/>
          <a:lstStyle/>
          <a:p>
            <a:r>
              <a:rPr lang="en-NZ" dirty="0" smtClean="0"/>
              <a:t>Background - Theory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09930" lvl="1" indent="-361950"/>
                <a:r>
                  <a:rPr lang="en-NZ" dirty="0" smtClean="0"/>
                  <a:t>Pin-hole camera model defined by:</a:t>
                </a:r>
              </a:p>
              <a:p>
                <a:pPr marL="892810" lvl="2" indent="-361950">
                  <a:spcAft>
                    <a:spcPts val="1200"/>
                  </a:spcAft>
                </a:pPr>
                <a:r>
                  <a:rPr lang="en-NZ" dirty="0" smtClean="0"/>
                  <a:t>Extrinsic parameters</a:t>
                </a:r>
              </a:p>
              <a:p>
                <a:pPr marL="71374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NZ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NZ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NZ" b="0" i="1" smtClean="0">
                        <a:latin typeface="Cambria Math"/>
                      </a:rPr>
                      <m:t>=</m:t>
                    </m:r>
                    <m:r>
                      <a:rPr lang="en-NZ" b="0" i="1" smtClean="0">
                        <a:latin typeface="Cambria Math"/>
                      </a:rPr>
                      <m:t>𝑅</m:t>
                    </m:r>
                    <m:r>
                      <a:rPr lang="en-NZ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NZ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NZ" b="0" i="1" smtClean="0">
                        <a:latin typeface="Cambria Math"/>
                      </a:rPr>
                      <m:t> −</m:t>
                    </m:r>
                    <m:r>
                      <a:rPr lang="en-NZ" b="0" i="1" smtClean="0">
                        <a:latin typeface="Cambria Math"/>
                      </a:rPr>
                      <m:t>𝑇</m:t>
                    </m:r>
                    <m:r>
                      <a:rPr lang="en-NZ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NZ" dirty="0" smtClean="0"/>
                  <a:t>, </a:t>
                </a:r>
                <a14:m>
                  <m:oMath xmlns:m="http://schemas.openxmlformats.org/officeDocument/2006/math">
                    <m:r>
                      <a:rPr lang="en-NZ" b="0" i="1" dirty="0" smtClean="0">
                        <a:latin typeface="Cambria Math"/>
                      </a:rPr>
                      <m:t>𝑅</m:t>
                    </m:r>
                    <m:r>
                      <a:rPr lang="en-NZ" b="0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NZ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NZ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NZ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NZ" i="1" dirty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NZ" i="1" dirty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NZ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Z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NZ" i="1" dirty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NZ" i="1" dirty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NZ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Z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NZ" i="1" dirty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NZ" i="1" dirty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NZ" b="0" i="1" dirty="0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NZ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NZ" i="1" dirty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NZ" b="0" i="1" dirty="0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NZ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Z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NZ" i="1" dirty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NZ" b="0" i="1" dirty="0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Z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NZ" i="1" dirty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NZ" b="0" i="1" dirty="0" smtClean="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NZ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NZ" i="1" dirty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NZ" b="0" i="1" dirty="0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NZ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Z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NZ" i="1" dirty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NZ" b="0" i="1" dirty="0" smtClean="0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Z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NZ" i="1" dirty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NZ" b="0" i="1" dirty="0" smtClean="0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NZ" dirty="0" smtClean="0"/>
                  <a:t>, 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dirty="0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NZ" b="0" i="1" dirty="0" smtClean="0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NZ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dirty="0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NZ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NZ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NZ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NZ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NZ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NZ" b="0" i="1" dirty="0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NZ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NZ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NZ" b="0" i="1" dirty="0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NZ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NZ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NZ" b="0" i="1" dirty="0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NZ" b="0" i="1" dirty="0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NZ" dirty="0" smtClean="0"/>
              </a:p>
              <a:p>
                <a:pPr marL="892810" lvl="2" indent="-36195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NZ" dirty="0" smtClean="0"/>
                  <a:t>Intrinsic parameters</a:t>
                </a:r>
              </a:p>
              <a:p>
                <a:pPr marL="713740" lvl="3" indent="0" algn="ctr">
                  <a:buNone/>
                </a:pP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𝑥</m:t>
                    </m:r>
                    <m:r>
                      <a:rPr lang="en-NZ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NZ" b="0" i="1" dirty="0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NZ" b="0" i="1" dirty="0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dirty="0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NZ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NZ" b="0" i="1" dirty="0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NZ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NZ" dirty="0" smtClean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b="0" i="0" smtClean="0">
                        <a:latin typeface="Cambria Math"/>
                      </a:rPr>
                      <m:t>y</m:t>
                    </m:r>
                    <m:r>
                      <a:rPr lang="en-NZ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NZ" b="0" i="1" dirty="0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NZ" i="1" dirty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 dirty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NZ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NZ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NZ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NZ" dirty="0" smtClean="0"/>
              </a:p>
              <a:p>
                <a:pPr marL="1075690" lvl="3" indent="-361950"/>
                <a:endParaRPr lang="en-NZ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t="-134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7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/>
          <a:lstStyle/>
          <a:p>
            <a:r>
              <a:rPr lang="en-NZ" dirty="0" smtClean="0"/>
              <a:t>Background - Theory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45920"/>
                <a:ext cx="4330824" cy="4526280"/>
              </a:xfrm>
            </p:spPr>
            <p:txBody>
              <a:bodyPr>
                <a:normAutofit fontScale="85000" lnSpcReduction="10000"/>
              </a:bodyPr>
              <a:lstStyle/>
              <a:p>
                <a:pPr marL="361950" indent="-361950"/>
                <a:r>
                  <a:rPr lang="en-NZ" dirty="0" smtClean="0"/>
                  <a:t>Stereoscopic Systems</a:t>
                </a:r>
              </a:p>
              <a:p>
                <a:pPr marL="709930" lvl="1" indent="-361950"/>
                <a:r>
                  <a:rPr lang="en-NZ" dirty="0" smtClean="0"/>
                  <a:t>Creates </a:t>
                </a:r>
                <a:r>
                  <a:rPr lang="en-NZ" dirty="0" err="1"/>
                  <a:t>E</a:t>
                </a:r>
                <a:r>
                  <a:rPr lang="en-NZ" dirty="0" err="1" smtClean="0"/>
                  <a:t>pipolar</a:t>
                </a:r>
                <a:r>
                  <a:rPr lang="en-NZ" dirty="0" smtClean="0"/>
                  <a:t> Geometry, based on two pin-hole camera models</a:t>
                </a:r>
              </a:p>
              <a:p>
                <a:pPr marL="709930" lvl="1" indent="-361950"/>
                <a:r>
                  <a:rPr lang="en-NZ" dirty="0" smtClean="0"/>
                  <a:t>Similar parameters as pin-hole model</a:t>
                </a:r>
              </a:p>
              <a:p>
                <a:pPr marL="709930" lvl="1" indent="-361950"/>
                <a:r>
                  <a:rPr lang="en-NZ" dirty="0" smtClean="0"/>
                  <a:t>Additional camera plane allows intersection with the base line to create </a:t>
                </a:r>
                <a:r>
                  <a:rPr lang="en-NZ" dirty="0" err="1" smtClean="0"/>
                  <a:t>epipolar</a:t>
                </a:r>
                <a:r>
                  <a:rPr lang="en-NZ" dirty="0" smtClean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NZ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NZ" dirty="0" smtClean="0"/>
                  <a:t> which then create </a:t>
                </a:r>
                <a:r>
                  <a:rPr lang="en-NZ" dirty="0" err="1" smtClean="0"/>
                  <a:t>epipolar</a:t>
                </a:r>
                <a:r>
                  <a:rPr lang="en-NZ" dirty="0" smtClean="0"/>
                  <a:t> plane by 3D point </a:t>
                </a:r>
                <a:r>
                  <a:rPr lang="en-NZ" b="1" dirty="0" smtClean="0"/>
                  <a:t>P</a:t>
                </a:r>
              </a:p>
              <a:p>
                <a:pPr marL="709930" lvl="1" indent="-361950"/>
                <a:r>
                  <a:rPr lang="en-NZ" dirty="0" smtClean="0"/>
                  <a:t>Intersection of planes creates </a:t>
                </a:r>
                <a:r>
                  <a:rPr lang="en-NZ" dirty="0" err="1" smtClean="0"/>
                  <a:t>epipolar</a:t>
                </a:r>
                <a:r>
                  <a:rPr lang="en-NZ" dirty="0" smtClean="0"/>
                  <a:t> lines which determine the exact space position in 3D space</a:t>
                </a:r>
              </a:p>
              <a:p>
                <a:pPr marL="709930" lvl="1" indent="-361950"/>
                <a:endParaRPr lang="en-NZ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45920"/>
                <a:ext cx="4330824" cy="4526280"/>
              </a:xfrm>
              <a:blipFill rotWithShape="1">
                <a:blip r:embed="rId3" cstate="print"/>
                <a:stretch>
                  <a:fillRect l="-423" t="-2019" r="-2535" b="-1077"/>
                </a:stretch>
              </a:blipFill>
            </p:spPr>
            <p:txBody>
              <a:bodyPr>
                <a:normAutofit/>
              </a:bodyPr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032" y="1645920"/>
            <a:ext cx="3826768" cy="4526280"/>
          </a:xfrm>
        </p:spPr>
        <p:txBody>
          <a:bodyPr>
            <a:normAutofit/>
          </a:bodyPr>
          <a:lstStyle/>
          <a:p>
            <a:r>
              <a:rPr lang="en-NZ" dirty="0" smtClean="0"/>
              <a:t>p32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2328222"/>
            <a:ext cx="3686175" cy="19050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99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/>
          <a:lstStyle/>
          <a:p>
            <a:r>
              <a:rPr lang="en-NZ" dirty="0" smtClean="0"/>
              <a:t>Background - Theory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1950" indent="-361950"/>
            <a:r>
              <a:rPr lang="en-NZ" dirty="0" smtClean="0"/>
              <a:t>Triangulation</a:t>
            </a:r>
          </a:p>
          <a:p>
            <a:pPr marL="709930" lvl="1" indent="-361950"/>
            <a:endParaRPr lang="en-NZ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Z" dirty="0" smtClean="0"/>
              <a:t>p325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4807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>
            <a:normAutofit/>
          </a:bodyPr>
          <a:lstStyle/>
          <a:p>
            <a:r>
              <a:rPr lang="en-NZ" dirty="0" smtClean="0"/>
              <a:t>Background – Applications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Medical and Forensic science</a:t>
            </a:r>
          </a:p>
          <a:p>
            <a:pPr lvl="1"/>
            <a:r>
              <a:rPr lang="en-NZ" dirty="0" smtClean="0"/>
              <a:t>Prosthetics, plaster cast moulds, dental implants</a:t>
            </a:r>
          </a:p>
          <a:p>
            <a:pPr lvl="1"/>
            <a:r>
              <a:rPr lang="en-NZ" dirty="0" smtClean="0"/>
              <a:t>Analysis on physical</a:t>
            </a:r>
            <a:r>
              <a:rPr lang="en-NZ" baseline="0" dirty="0" smtClean="0"/>
              <a:t> samples – Geology</a:t>
            </a:r>
          </a:p>
          <a:p>
            <a:pPr lvl="1"/>
            <a:r>
              <a:rPr lang="en-NZ" baseline="0" dirty="0" smtClean="0"/>
              <a:t>Captures forensic evidence</a:t>
            </a:r>
            <a:endParaRPr lang="en-NZ" dirty="0" smtClean="0"/>
          </a:p>
          <a:p>
            <a:r>
              <a:rPr lang="en-NZ" dirty="0" smtClean="0"/>
              <a:t>Manufacturing</a:t>
            </a:r>
          </a:p>
          <a:p>
            <a:pPr lvl="1"/>
            <a:r>
              <a:rPr lang="en-NZ" dirty="0" smtClean="0"/>
              <a:t>Design, Prototyping, CAM, Quality Control</a:t>
            </a:r>
          </a:p>
          <a:p>
            <a:pPr lvl="1"/>
            <a:r>
              <a:rPr lang="en-NZ" dirty="0" smtClean="0"/>
              <a:t>Reparation or recreation of undocumented parts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NZ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27984" y="1484784"/>
            <a:ext cx="3958192" cy="4366066"/>
            <a:chOff x="4355976" y="1628800"/>
            <a:chExt cx="3958192" cy="4366066"/>
          </a:xfrm>
        </p:grpSpPr>
        <p:pic>
          <p:nvPicPr>
            <p:cNvPr id="1031" name="Picture 7" descr="C:\Documents and Settings\Samuel  Loho\Desktop\presentation image\med.png"/>
            <p:cNvPicPr>
              <a:picLocks noChangeAspect="1" noChangeArrowheads="1"/>
            </p:cNvPicPr>
            <p:nvPr/>
          </p:nvPicPr>
          <p:blipFill>
            <a:blip r:embed="rId3" cstate="print"/>
            <a:srcRect r="7771"/>
            <a:stretch>
              <a:fillRect/>
            </a:stretch>
          </p:blipFill>
          <p:spPr bwMode="auto">
            <a:xfrm>
              <a:off x="4355976" y="1628800"/>
              <a:ext cx="3958192" cy="410445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4572000" y="5733256"/>
              <a:ext cx="3647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100" dirty="0" smtClean="0"/>
                <a:t>Image courtesy of: 3shape, Farofocus3D, Handiscan3D</a:t>
              </a:r>
              <a:endParaRPr lang="en-NZ" sz="11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27984" y="2362200"/>
            <a:ext cx="4335414" cy="1701770"/>
            <a:chOff x="4355976" y="2132856"/>
            <a:chExt cx="4335414" cy="1701770"/>
          </a:xfrm>
        </p:grpSpPr>
        <p:pic>
          <p:nvPicPr>
            <p:cNvPr id="1032" name="Picture 8" descr="C:\Documents and Settings\Samuel  Loho\Desktop\presentation image\manuf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55976" y="2132856"/>
              <a:ext cx="4335414" cy="140627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4788024" y="3573016"/>
              <a:ext cx="21098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100" dirty="0" smtClean="0"/>
                <a:t>Image courtesy of: </a:t>
              </a:r>
              <a:r>
                <a:rPr lang="en-NZ" sz="1100" dirty="0" err="1" smtClean="0"/>
                <a:t>NextEngine</a:t>
              </a:r>
              <a:endParaRPr lang="en-NZ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>
            <a:normAutofit/>
          </a:bodyPr>
          <a:lstStyle/>
          <a:p>
            <a:r>
              <a:rPr lang="en-NZ" dirty="0" smtClean="0"/>
              <a:t>Background – Applications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Entertainment</a:t>
            </a:r>
          </a:p>
          <a:p>
            <a:pPr lvl="1"/>
            <a:r>
              <a:rPr lang="en-NZ" dirty="0" smtClean="0"/>
              <a:t>CGI – visually accurate 3D models </a:t>
            </a:r>
          </a:p>
          <a:p>
            <a:pPr lvl="1"/>
            <a:r>
              <a:rPr lang="en-NZ" dirty="0" smtClean="0"/>
              <a:t>Gaming – Nintendo 3DS, Microsoft</a:t>
            </a:r>
            <a:r>
              <a:rPr lang="en-NZ" baseline="0" dirty="0" smtClean="0"/>
              <a:t> </a:t>
            </a:r>
            <a:r>
              <a:rPr lang="en-NZ" dirty="0" err="1" smtClean="0"/>
              <a:t>Kinect</a:t>
            </a:r>
            <a:endParaRPr lang="en-NZ" dirty="0" smtClean="0"/>
          </a:p>
          <a:p>
            <a:r>
              <a:rPr lang="en-NZ" dirty="0" smtClean="0"/>
              <a:t>Biometrics</a:t>
            </a:r>
          </a:p>
          <a:p>
            <a:pPr lvl="1"/>
            <a:r>
              <a:rPr lang="en-NZ" dirty="0" smtClean="0"/>
              <a:t>3D fingerprints, face recognition</a:t>
            </a:r>
          </a:p>
          <a:p>
            <a:r>
              <a:rPr lang="en-NZ" dirty="0" smtClean="0"/>
              <a:t>Cultural</a:t>
            </a:r>
            <a:r>
              <a:rPr lang="en-NZ" baseline="0" dirty="0" smtClean="0"/>
              <a:t> Heritage</a:t>
            </a:r>
          </a:p>
          <a:p>
            <a:pPr lvl="1"/>
            <a:r>
              <a:rPr lang="en-NZ" dirty="0" smtClean="0"/>
              <a:t>Catalogue, preservation</a:t>
            </a:r>
            <a:r>
              <a:rPr lang="en-NZ" baseline="0" dirty="0" smtClean="0"/>
              <a:t> of </a:t>
            </a:r>
            <a:r>
              <a:rPr lang="en-NZ" dirty="0" smtClean="0"/>
              <a:t>artefacts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NZ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9992" y="2204864"/>
            <a:ext cx="4081058" cy="2277834"/>
            <a:chOff x="4716016" y="2708920"/>
            <a:chExt cx="4081058" cy="2277834"/>
          </a:xfrm>
        </p:grpSpPr>
        <p:pic>
          <p:nvPicPr>
            <p:cNvPr id="2051" name="Picture 3" descr="C:\Documents and Settings\Samuel  Loho\Desktop\presentation image\biomet.png"/>
            <p:cNvPicPr>
              <a:picLocks noChangeAspect="1" noChangeArrowheads="1"/>
            </p:cNvPicPr>
            <p:nvPr/>
          </p:nvPicPr>
          <p:blipFill>
            <a:blip r:embed="rId3" cstate="print"/>
            <a:srcRect b="17976"/>
            <a:stretch>
              <a:fillRect/>
            </a:stretch>
          </p:blipFill>
          <p:spPr bwMode="auto">
            <a:xfrm>
              <a:off x="4716016" y="2708920"/>
              <a:ext cx="3816574" cy="2088232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5004048" y="4725144"/>
              <a:ext cx="37930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100" dirty="0" smtClean="0"/>
                <a:t>Image courtesy of Flashscan3d and the University of York</a:t>
              </a:r>
              <a:endParaRPr lang="en-NZ" sz="11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2000" y="1628800"/>
            <a:ext cx="4185635" cy="2997914"/>
            <a:chOff x="4644008" y="1772816"/>
            <a:chExt cx="4185635" cy="2997914"/>
          </a:xfrm>
        </p:grpSpPr>
        <p:pic>
          <p:nvPicPr>
            <p:cNvPr id="2050" name="Picture 2" descr="C:\Documents and Settings\Samuel  Loho\Desktop\presentation image\enter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1772816"/>
              <a:ext cx="3400302" cy="1383364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4716016" y="4509120"/>
              <a:ext cx="41136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100" dirty="0" smtClean="0"/>
                <a:t>Image courtesy of: Konica Minolta, Microsoft™ and Nintendo™</a:t>
              </a:r>
              <a:endParaRPr lang="en-NZ" sz="1100" dirty="0"/>
            </a:p>
          </p:txBody>
        </p:sp>
        <p:pic>
          <p:nvPicPr>
            <p:cNvPr id="2052" name="Picture 4" descr="C:\Documents and Settings\Samuel  Loho\Desktop\presentation image\cgi.PNG"/>
            <p:cNvPicPr>
              <a:picLocks noChangeAspect="1" noChangeArrowheads="1"/>
            </p:cNvPicPr>
            <p:nvPr/>
          </p:nvPicPr>
          <p:blipFill>
            <a:blip r:embed="rId5" cstate="print"/>
            <a:srcRect r="3648" b="16149"/>
            <a:stretch>
              <a:fillRect/>
            </a:stretch>
          </p:blipFill>
          <p:spPr bwMode="auto">
            <a:xfrm>
              <a:off x="5076056" y="3068960"/>
              <a:ext cx="3744416" cy="151216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/>
          <a:lstStyle/>
          <a:p>
            <a:r>
              <a:rPr lang="en-NZ" dirty="0" smtClean="0"/>
              <a:t>Adapted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3D3Solutions’ Flexscan3d</a:t>
            </a:r>
          </a:p>
          <a:p>
            <a:r>
              <a:rPr lang="en-NZ" dirty="0" smtClean="0"/>
              <a:t>Structured Light scanner</a:t>
            </a:r>
          </a:p>
          <a:p>
            <a:pPr lvl="1"/>
            <a:r>
              <a:rPr lang="en-NZ" baseline="0" dirty="0" smtClean="0"/>
              <a:t>Types of Structured Light scanners</a:t>
            </a:r>
          </a:p>
          <a:p>
            <a:pPr lvl="2"/>
            <a:r>
              <a:rPr lang="en-NZ" baseline="0" dirty="0" smtClean="0"/>
              <a:t>B/W</a:t>
            </a:r>
            <a:r>
              <a:rPr lang="en-NZ" dirty="0" smtClean="0"/>
              <a:t> </a:t>
            </a:r>
            <a:r>
              <a:rPr lang="en-NZ" baseline="0" dirty="0" smtClean="0"/>
              <a:t>Binary Pattern </a:t>
            </a:r>
            <a:r>
              <a:rPr lang="en-NZ" i="1" baseline="0" dirty="0" smtClean="0"/>
              <a:t>(include comparison</a:t>
            </a:r>
            <a:r>
              <a:rPr lang="en-NZ" i="1" dirty="0" smtClean="0"/>
              <a:t> with </a:t>
            </a:r>
            <a:r>
              <a:rPr lang="en-NZ" i="1" dirty="0" err="1" smtClean="0"/>
              <a:t>graycode</a:t>
            </a:r>
            <a:r>
              <a:rPr lang="en-NZ" i="1" dirty="0" smtClean="0"/>
              <a:t>/binary)</a:t>
            </a:r>
          </a:p>
          <a:p>
            <a:pPr lvl="2"/>
            <a:r>
              <a:rPr lang="en-NZ" i="0" dirty="0" smtClean="0"/>
              <a:t>RGB</a:t>
            </a:r>
            <a:r>
              <a:rPr lang="en-NZ" i="0" baseline="0" dirty="0" smtClean="0"/>
              <a:t> pattern</a:t>
            </a:r>
          </a:p>
          <a:p>
            <a:pPr lvl="2"/>
            <a:r>
              <a:rPr lang="en-NZ" i="0" baseline="0" dirty="0" smtClean="0"/>
              <a:t>Colour stripe pattern</a:t>
            </a:r>
          </a:p>
          <a:p>
            <a:pPr lvl="1"/>
            <a:r>
              <a:rPr lang="en-NZ" dirty="0" smtClean="0"/>
              <a:t>Stereo Analysis</a:t>
            </a:r>
          </a:p>
          <a:p>
            <a:pPr lvl="1"/>
            <a:endParaRPr lang="en-NZ" i="0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>
            <a:normAutofit/>
          </a:bodyPr>
          <a:lstStyle/>
          <a:p>
            <a:r>
              <a:rPr lang="en-NZ" dirty="0" smtClean="0"/>
              <a:t>Adapted System – Objectives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Explore the 3D3Solutions’ Flexscan3d Scanner </a:t>
            </a:r>
          </a:p>
          <a:p>
            <a:pPr lvl="1"/>
            <a:r>
              <a:rPr lang="en-NZ" dirty="0" smtClean="0"/>
              <a:t>Setup</a:t>
            </a:r>
          </a:p>
          <a:p>
            <a:pPr lvl="1"/>
            <a:r>
              <a:rPr lang="en-NZ" dirty="0" smtClean="0"/>
              <a:t>Quality of image</a:t>
            </a:r>
          </a:p>
          <a:p>
            <a:pPr lvl="1"/>
            <a:r>
              <a:rPr lang="en-NZ" dirty="0" smtClean="0"/>
              <a:t>Limitations</a:t>
            </a:r>
          </a:p>
          <a:p>
            <a:r>
              <a:rPr lang="en-NZ" dirty="0" smtClean="0"/>
              <a:t>Devising a method of obtaining 3D data without the used of the Flexscan3d software.</a:t>
            </a:r>
          </a:p>
          <a:p>
            <a:pPr lvl="1"/>
            <a:endParaRPr lang="en-NZ" i="0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>
            <a:normAutofit/>
          </a:bodyPr>
          <a:lstStyle/>
          <a:p>
            <a:r>
              <a:rPr lang="en-NZ" dirty="0" smtClean="0"/>
              <a:t>Approach – </a:t>
            </a:r>
            <a:r>
              <a:rPr lang="en-NZ" dirty="0" err="1" smtClean="0"/>
              <a:t>Flexscan</a:t>
            </a:r>
            <a:r>
              <a:rPr lang="en-NZ" dirty="0" smtClean="0"/>
              <a:t>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153400" cy="4526280"/>
          </a:xfrm>
        </p:spPr>
        <p:txBody>
          <a:bodyPr>
            <a:normAutofit/>
          </a:bodyPr>
          <a:lstStyle/>
          <a:p>
            <a:r>
              <a:rPr lang="en-NZ" dirty="0" smtClean="0"/>
              <a:t>Setup:</a:t>
            </a:r>
          </a:p>
          <a:p>
            <a:pPr lvl="1"/>
            <a:r>
              <a:rPr lang="en-NZ" dirty="0" smtClean="0"/>
              <a:t>The scanner system was setup and calibrated in the IE room.</a:t>
            </a:r>
          </a:p>
          <a:p>
            <a:pPr lvl="1"/>
            <a:r>
              <a:rPr lang="en-NZ" dirty="0" smtClean="0"/>
              <a:t>A black background was used to provide clear contrast for the image </a:t>
            </a:r>
          </a:p>
          <a:p>
            <a:pPr lvl="1"/>
            <a:r>
              <a:rPr lang="en-NZ" dirty="0" smtClean="0"/>
              <a:t>Scanning conditions such as distance to the scanner, and the amount of ambient light (lights on or off) are explored.</a:t>
            </a:r>
          </a:p>
          <a:p>
            <a:pPr lvl="1">
              <a:buNone/>
            </a:pPr>
            <a:endParaRPr lang="en-NZ" i="0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>
            <a:normAutofit/>
          </a:bodyPr>
          <a:lstStyle/>
          <a:p>
            <a:r>
              <a:rPr lang="en-NZ" dirty="0" smtClean="0"/>
              <a:t>Approach – </a:t>
            </a:r>
            <a:r>
              <a:rPr lang="en-NZ" dirty="0" err="1" smtClean="0"/>
              <a:t>Flexscan</a:t>
            </a:r>
            <a:r>
              <a:rPr lang="en-NZ" dirty="0" smtClean="0"/>
              <a:t>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526280"/>
          </a:xfrm>
        </p:spPr>
        <p:txBody>
          <a:bodyPr>
            <a:normAutofit/>
          </a:bodyPr>
          <a:lstStyle/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Focus only on the 3D object</a:t>
            </a:r>
          </a:p>
          <a:p>
            <a:r>
              <a:rPr lang="en-NZ" dirty="0" smtClean="0"/>
              <a:t>Black Box = </a:t>
            </a:r>
            <a:r>
              <a:rPr lang="en-NZ" dirty="0" err="1" smtClean="0"/>
              <a:t>Flexscan</a:t>
            </a:r>
            <a:r>
              <a:rPr lang="en-NZ" dirty="0" smtClean="0"/>
              <a:t> software which acquires the 3D data.</a:t>
            </a:r>
            <a:endParaRPr lang="en-NZ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86654" y="1723048"/>
            <a:ext cx="7655422" cy="857250"/>
            <a:chOff x="115426009" y="109104596"/>
            <a:chExt cx="8743109" cy="857282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15426009" y="109221587"/>
              <a:ext cx="2176848" cy="646505"/>
            </a:xfrm>
            <a:prstGeom prst="flowChartProcess">
              <a:avLst/>
            </a:prstGeom>
            <a:solidFill>
              <a:srgbClr val="4F81BD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2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2D Images from </a:t>
              </a:r>
              <a:r>
                <a:rPr kumimoji="0" lang="en-NZ" sz="2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the scanner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21905041" y="109227449"/>
              <a:ext cx="2264077" cy="646505"/>
            </a:xfrm>
            <a:prstGeom prst="flowChartProcess">
              <a:avLst/>
            </a:prstGeom>
            <a:solidFill>
              <a:srgbClr val="4F81BD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2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3D Mesh/Cloud</a:t>
              </a:r>
              <a:r>
                <a:rPr kumimoji="0" lang="en-NZ" sz="2200" b="0" i="0" u="none" strike="noStrike" cap="none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 Points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17602902" y="109424608"/>
              <a:ext cx="1474610" cy="217362"/>
            </a:xfrm>
            <a:prstGeom prst="rightArrow">
              <a:avLst>
                <a:gd name="adj1" fmla="val 46296"/>
                <a:gd name="adj2" fmla="val 78049"/>
              </a:avLst>
            </a:prstGeom>
            <a:solidFill>
              <a:srgbClr val="4F81BD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19078596" y="109237206"/>
              <a:ext cx="1365720" cy="646505"/>
            </a:xfrm>
            <a:prstGeom prst="flowChartProcess">
              <a:avLst/>
            </a:prstGeom>
            <a:solidFill>
              <a:srgbClr val="000000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2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Black Box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20444360" y="109454108"/>
              <a:ext cx="1474610" cy="217362"/>
            </a:xfrm>
            <a:prstGeom prst="rightArrow">
              <a:avLst>
                <a:gd name="adj1" fmla="val 46296"/>
                <a:gd name="adj2" fmla="val 78049"/>
              </a:avLst>
            </a:prstGeom>
            <a:solidFill>
              <a:srgbClr val="4F81BD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pic>
          <p:nvPicPr>
            <p:cNvPr id="1032" name="Picture 8" descr="que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27852" y="109104596"/>
              <a:ext cx="988628" cy="855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pic>
        <p:pic>
          <p:nvPicPr>
            <p:cNvPr id="1033" name="Picture 9" descr="que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58321" y="109106330"/>
              <a:ext cx="988628" cy="855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87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/>
          <a:lstStyle/>
          <a:p>
            <a:r>
              <a:rPr lang="en-NZ" dirty="0" smtClean="0"/>
              <a:t>Outline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Motivation</a:t>
            </a:r>
          </a:p>
          <a:p>
            <a:r>
              <a:rPr lang="en-NZ" dirty="0" smtClean="0"/>
              <a:t>Background</a:t>
            </a:r>
          </a:p>
          <a:p>
            <a:r>
              <a:rPr lang="en-NZ" dirty="0" smtClean="0"/>
              <a:t>Structured Light Scanner</a:t>
            </a:r>
          </a:p>
          <a:p>
            <a:r>
              <a:rPr lang="en-NZ" smtClean="0"/>
              <a:t>Objectives</a:t>
            </a:r>
            <a:endParaRPr lang="en-NZ" dirty="0" smtClean="0"/>
          </a:p>
          <a:p>
            <a:r>
              <a:rPr lang="en-NZ" dirty="0" smtClean="0"/>
              <a:t>Our Approach</a:t>
            </a:r>
          </a:p>
          <a:p>
            <a:r>
              <a:rPr lang="en-NZ" dirty="0" smtClean="0"/>
              <a:t>Results</a:t>
            </a:r>
          </a:p>
          <a:p>
            <a:r>
              <a:rPr lang="en-NZ" dirty="0" smtClean="0"/>
              <a:t>Future Work</a:t>
            </a:r>
          </a:p>
          <a:p>
            <a:r>
              <a:rPr lang="en-NZ" dirty="0" smtClean="0"/>
              <a:t>Conclusions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>
            <a:normAutofit/>
          </a:bodyPr>
          <a:lstStyle/>
          <a:p>
            <a:r>
              <a:rPr lang="en-NZ" dirty="0" smtClean="0"/>
              <a:t>Quality of image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153400" cy="4526280"/>
          </a:xfrm>
        </p:spPr>
        <p:txBody>
          <a:bodyPr>
            <a:normAutofit/>
          </a:bodyPr>
          <a:lstStyle/>
          <a:p>
            <a:endParaRPr lang="en-NZ" i="0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>
            <a:normAutofit/>
          </a:bodyPr>
          <a:lstStyle/>
          <a:p>
            <a:r>
              <a:rPr lang="en-NZ" dirty="0" smtClean="0"/>
              <a:t>Limitations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153400" cy="4526280"/>
          </a:xfrm>
        </p:spPr>
        <p:txBody>
          <a:bodyPr>
            <a:normAutofit/>
          </a:bodyPr>
          <a:lstStyle/>
          <a:p>
            <a:r>
              <a:rPr lang="en-NZ" dirty="0" smtClean="0"/>
              <a:t>The following objects can not be scanned:</a:t>
            </a:r>
          </a:p>
          <a:p>
            <a:pPr lvl="1"/>
            <a:r>
              <a:rPr lang="en-NZ" i="0" baseline="0" dirty="0" smtClean="0"/>
              <a:t>Highly</a:t>
            </a:r>
            <a:r>
              <a:rPr lang="en-NZ" i="0" dirty="0" smtClean="0"/>
              <a:t> reflective objects</a:t>
            </a:r>
          </a:p>
          <a:p>
            <a:pPr lvl="1"/>
            <a:r>
              <a:rPr lang="en-NZ" baseline="0" dirty="0" smtClean="0"/>
              <a:t>Dark coloured</a:t>
            </a:r>
            <a:r>
              <a:rPr lang="en-NZ" dirty="0" smtClean="0"/>
              <a:t> objects</a:t>
            </a:r>
          </a:p>
          <a:p>
            <a:pPr lvl="1"/>
            <a:r>
              <a:rPr lang="en-NZ" i="0" baseline="0" dirty="0" smtClean="0"/>
              <a:t>Objects</a:t>
            </a:r>
            <a:r>
              <a:rPr lang="en-NZ" i="0" dirty="0" smtClean="0"/>
              <a:t> with a rough surface (scatters light)</a:t>
            </a:r>
            <a:endParaRPr lang="en-NZ" dirty="0" smtClean="0"/>
          </a:p>
          <a:p>
            <a:r>
              <a:rPr lang="en-NZ" i="0" dirty="0" smtClean="0"/>
              <a:t>For more complex objects, meshing becomes a increasingly difficult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>
            <a:normAutofit/>
          </a:bodyPr>
          <a:lstStyle/>
          <a:p>
            <a:r>
              <a:rPr lang="en-NZ" dirty="0" smtClean="0"/>
              <a:t>Simplified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153400" cy="4526280"/>
          </a:xfrm>
        </p:spPr>
        <p:txBody>
          <a:bodyPr>
            <a:normAutofit/>
          </a:bodyPr>
          <a:lstStyle/>
          <a:p>
            <a:r>
              <a:rPr lang="en-NZ" i="0" dirty="0" smtClean="0"/>
              <a:t>Same scanner setup was used</a:t>
            </a:r>
          </a:p>
          <a:p>
            <a:r>
              <a:rPr lang="en-NZ" dirty="0" smtClean="0"/>
              <a:t>Images from the scanners were processed using </a:t>
            </a:r>
            <a:r>
              <a:rPr lang="en-NZ" dirty="0" err="1" smtClean="0"/>
              <a:t>Matlab</a:t>
            </a:r>
            <a:endParaRPr lang="en-NZ" i="0" dirty="0" smtClean="0"/>
          </a:p>
          <a:p>
            <a:r>
              <a:rPr lang="en-NZ" i="0" dirty="0" smtClean="0"/>
              <a:t>System </a:t>
            </a:r>
            <a:r>
              <a:rPr lang="en-NZ" i="0" dirty="0" smtClean="0"/>
              <a:t>parameters</a:t>
            </a:r>
          </a:p>
          <a:p>
            <a:pPr lvl="1"/>
            <a:r>
              <a:rPr lang="en-NZ" dirty="0" smtClean="0"/>
              <a:t>Assumptions and simplifications made</a:t>
            </a:r>
            <a:r>
              <a:rPr lang="en-NZ" dirty="0" smtClean="0"/>
              <a:t>.</a:t>
            </a:r>
          </a:p>
          <a:p>
            <a:endParaRPr lang="en-NZ" dirty="0" smtClean="0"/>
          </a:p>
          <a:p>
            <a:endParaRPr lang="en-NZ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>
            <a:normAutofit/>
          </a:bodyPr>
          <a:lstStyle/>
          <a:p>
            <a:r>
              <a:rPr lang="en-NZ" dirty="0" smtClean="0"/>
              <a:t>Quality of Image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153400" cy="4526280"/>
          </a:xfrm>
        </p:spPr>
        <p:txBody>
          <a:bodyPr>
            <a:normAutofit/>
          </a:bodyPr>
          <a:lstStyle/>
          <a:p>
            <a:r>
              <a:rPr lang="en-NZ" i="0" dirty="0" smtClean="0"/>
              <a:t>Lesser quality than original system</a:t>
            </a:r>
          </a:p>
          <a:p>
            <a:pPr lvl="1"/>
            <a:r>
              <a:rPr lang="en-NZ" dirty="0" smtClean="0"/>
              <a:t>Expected.</a:t>
            </a:r>
          </a:p>
          <a:p>
            <a:pPr lvl="1"/>
            <a:r>
              <a:rPr lang="en-NZ" dirty="0" smtClean="0"/>
              <a:t>Missing information due to pixel-stripe generalisation.</a:t>
            </a:r>
          </a:p>
          <a:p>
            <a:pPr lvl="1"/>
            <a:r>
              <a:rPr lang="en-NZ" dirty="0" smtClean="0"/>
              <a:t>Object still recognisable</a:t>
            </a:r>
          </a:p>
          <a:p>
            <a:pPr lvl="1"/>
            <a:r>
              <a:rPr lang="en-NZ" dirty="0" smtClean="0"/>
              <a:t>Fails with more complicated objects</a:t>
            </a:r>
          </a:p>
          <a:p>
            <a:endParaRPr lang="en-NZ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>
            <a:normAutofit/>
          </a:bodyPr>
          <a:lstStyle/>
          <a:p>
            <a:r>
              <a:rPr lang="en-NZ" dirty="0" smtClean="0"/>
              <a:t>Limitation	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153400" cy="4526280"/>
          </a:xfrm>
        </p:spPr>
        <p:txBody>
          <a:bodyPr>
            <a:normAutofit/>
          </a:bodyPr>
          <a:lstStyle/>
          <a:p>
            <a:r>
              <a:rPr lang="en-NZ" i="0" dirty="0" smtClean="0"/>
              <a:t>Similar to the </a:t>
            </a:r>
            <a:r>
              <a:rPr lang="en-NZ" i="0" dirty="0" err="1" smtClean="0"/>
              <a:t>Flexscan</a:t>
            </a:r>
            <a:r>
              <a:rPr lang="en-NZ" i="0" dirty="0" smtClean="0"/>
              <a:t> system</a:t>
            </a:r>
            <a:endParaRPr lang="en-NZ" dirty="0" smtClean="0"/>
          </a:p>
          <a:p>
            <a:endParaRPr lang="en-NZ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/>
          <a:lstStyle/>
          <a:p>
            <a:r>
              <a:rPr lang="en-NZ" dirty="0" smtClean="0"/>
              <a:t>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/>
              <a:t>Flexscan</a:t>
            </a:r>
            <a:r>
              <a:rPr lang="en-NZ" dirty="0" smtClean="0"/>
              <a:t>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/>
          <a:lstStyle/>
          <a:p>
            <a:r>
              <a:rPr lang="en-NZ" dirty="0" smtClean="0"/>
              <a:t>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Simplified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/>
          <a:lstStyle/>
          <a:p>
            <a:r>
              <a:rPr lang="en-NZ" dirty="0" smtClean="0"/>
              <a:t>Results - Comparison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Comparison with .</a:t>
            </a:r>
            <a:r>
              <a:rPr lang="en-NZ" dirty="0" err="1" smtClean="0"/>
              <a:t>obj</a:t>
            </a:r>
            <a:r>
              <a:rPr lang="en-NZ" baseline="0" dirty="0" smtClean="0"/>
              <a:t> from </a:t>
            </a:r>
            <a:r>
              <a:rPr lang="en-NZ" baseline="0" dirty="0" err="1" smtClean="0"/>
              <a:t>flexscan</a:t>
            </a:r>
            <a:r>
              <a:rPr lang="en-NZ" baseline="0" dirty="0" smtClean="0"/>
              <a:t> (show points?)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>
            <a:normAutofit/>
          </a:bodyPr>
          <a:lstStyle/>
          <a:p>
            <a:r>
              <a:rPr lang="en-NZ" dirty="0" smtClean="0"/>
              <a:t>Future</a:t>
            </a:r>
            <a:r>
              <a:rPr lang="en-NZ" baseline="0" dirty="0" smtClean="0"/>
              <a:t> 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Refinement and development of the simplified dat</a:t>
            </a:r>
            <a:r>
              <a:rPr lang="en-NZ" dirty="0" smtClean="0"/>
              <a:t>a acquisition model – improve 3D model quality</a:t>
            </a:r>
          </a:p>
          <a:p>
            <a:r>
              <a:rPr lang="en-NZ" dirty="0" smtClean="0"/>
              <a:t>Improvement on the efficiency of the model – reduce time for data acquisition</a:t>
            </a:r>
          </a:p>
          <a:p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>
            <a:normAutofit/>
          </a:bodyPr>
          <a:lstStyle/>
          <a:p>
            <a:r>
              <a:rPr lang="en-NZ" baseline="0" dirty="0" smtClean="0"/>
              <a:t>Conclusions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High quality image obtained from </a:t>
            </a:r>
            <a:r>
              <a:rPr lang="en-NZ" dirty="0" smtClean="0"/>
              <a:t>the </a:t>
            </a:r>
            <a:r>
              <a:rPr lang="en-NZ" dirty="0" err="1" smtClean="0"/>
              <a:t>Flexscan</a:t>
            </a:r>
            <a:r>
              <a:rPr lang="en-NZ" dirty="0" smtClean="0"/>
              <a:t> </a:t>
            </a:r>
            <a:r>
              <a:rPr lang="en-NZ" dirty="0" smtClean="0"/>
              <a:t>system</a:t>
            </a:r>
          </a:p>
          <a:p>
            <a:r>
              <a:rPr lang="en-NZ" dirty="0" smtClean="0"/>
              <a:t>Simplified model yields images of a satisfactory calibre </a:t>
            </a:r>
            <a:endParaRPr lang="en-NZ" dirty="0" smtClean="0"/>
          </a:p>
          <a:p>
            <a:r>
              <a:rPr lang="en-NZ" dirty="0" smtClean="0"/>
              <a:t>Further refinement of simplified model may yield results of higher resolution and detail.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/>
          <a:lstStyle/>
          <a:p>
            <a:r>
              <a:rPr lang="en-NZ" dirty="0" smtClean="0"/>
              <a:t>Motivation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en-NZ" dirty="0" smtClean="0"/>
              <a:t>Technology advancements over the last decade</a:t>
            </a:r>
          </a:p>
          <a:p>
            <a:pPr marL="361950" indent="-361950"/>
            <a:r>
              <a:rPr lang="en-NZ" dirty="0" smtClean="0"/>
              <a:t>Limitation on 2D data analysis</a:t>
            </a:r>
          </a:p>
          <a:p>
            <a:r>
              <a:rPr lang="en-NZ" dirty="0" smtClean="0"/>
              <a:t>Research</a:t>
            </a:r>
            <a:r>
              <a:rPr lang="en-NZ" baseline="0" dirty="0" smtClean="0"/>
              <a:t> interest</a:t>
            </a:r>
          </a:p>
          <a:p>
            <a:r>
              <a:rPr lang="en-NZ" baseline="0" dirty="0" smtClean="0"/>
              <a:t>Making tasks easier – engineers lazy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/>
          <a:lstStyle/>
          <a:p>
            <a:r>
              <a:rPr lang="en-NZ" dirty="0" smtClean="0"/>
              <a:t>Questions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/>
          <a:lstStyle/>
          <a:p>
            <a:r>
              <a:rPr lang="en-NZ" dirty="0" smtClean="0"/>
              <a:t>Background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en-NZ" dirty="0" smtClean="0"/>
              <a:t>3D Scanner Types</a:t>
            </a:r>
          </a:p>
          <a:p>
            <a:pPr marL="361950" indent="-361950"/>
            <a:r>
              <a:rPr lang="en-NZ" dirty="0" smtClean="0"/>
              <a:t>Theory</a:t>
            </a:r>
          </a:p>
          <a:p>
            <a:pPr marL="361950" indent="-361950"/>
            <a:r>
              <a:rPr lang="en-NZ" dirty="0" smtClean="0"/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NZ" dirty="0" smtClean="0"/>
              <a:t>Background – 3D Scanner Types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Types of 3D scanner based on their methods:</a:t>
            </a:r>
          </a:p>
          <a:p>
            <a:pPr lvl="1"/>
            <a:r>
              <a:rPr lang="en-NZ" dirty="0" smtClean="0"/>
              <a:t>Contact </a:t>
            </a:r>
          </a:p>
          <a:p>
            <a:pPr lvl="1"/>
            <a:r>
              <a:rPr lang="en-NZ" dirty="0" smtClean="0"/>
              <a:t>Non-contact:</a:t>
            </a:r>
          </a:p>
          <a:p>
            <a:pPr lvl="2"/>
            <a:r>
              <a:rPr lang="en-NZ" dirty="0" smtClean="0"/>
              <a:t>Active</a:t>
            </a:r>
          </a:p>
          <a:p>
            <a:pPr lvl="2"/>
            <a:r>
              <a:rPr lang="en-NZ" dirty="0" smtClean="0"/>
              <a:t>Passive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NZ" dirty="0" smtClean="0"/>
              <a:t>Background – 3D Scanner Types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Contact</a:t>
            </a:r>
          </a:p>
          <a:p>
            <a:pPr lvl="1"/>
            <a:r>
              <a:rPr lang="en-NZ" dirty="0" smtClean="0"/>
              <a:t>Utilise a probe to scan the surface of an object directly</a:t>
            </a:r>
          </a:p>
          <a:p>
            <a:pPr lvl="1"/>
            <a:r>
              <a:rPr lang="en-NZ" dirty="0" smtClean="0"/>
              <a:t>Advantage:</a:t>
            </a:r>
          </a:p>
          <a:p>
            <a:pPr lvl="2"/>
            <a:r>
              <a:rPr lang="en-NZ" dirty="0" smtClean="0"/>
              <a:t>Precise reconstruction of the object</a:t>
            </a:r>
          </a:p>
          <a:p>
            <a:pPr lvl="1"/>
            <a:r>
              <a:rPr lang="en-NZ" dirty="0" smtClean="0"/>
              <a:t>Disadvantages:</a:t>
            </a:r>
          </a:p>
          <a:p>
            <a:pPr lvl="2"/>
            <a:r>
              <a:rPr lang="en-NZ" dirty="0" smtClean="0"/>
              <a:t>Dependency on the material of the object</a:t>
            </a:r>
          </a:p>
          <a:p>
            <a:pPr lvl="2"/>
            <a:r>
              <a:rPr lang="en-NZ" dirty="0" smtClean="0"/>
              <a:t>Limitation on the size of the scanned object</a:t>
            </a:r>
          </a:p>
          <a:p>
            <a:pPr lvl="2"/>
            <a:r>
              <a:rPr lang="en-NZ" dirty="0" smtClean="0"/>
              <a:t>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35145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NZ" dirty="0" smtClean="0"/>
              <a:t>Background – 3D Scanner Types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Non-Contact</a:t>
            </a:r>
          </a:p>
          <a:p>
            <a:pPr lvl="1"/>
            <a:r>
              <a:rPr lang="en-NZ" dirty="0" smtClean="0"/>
              <a:t>Also known</a:t>
            </a:r>
            <a:r>
              <a:rPr lang="en-NZ" baseline="0" dirty="0" smtClean="0"/>
              <a:t> as optical scanner</a:t>
            </a:r>
          </a:p>
          <a:p>
            <a:pPr lvl="1"/>
            <a:r>
              <a:rPr lang="en-NZ" baseline="0" dirty="0" smtClean="0"/>
              <a:t>Differentiated from the contro</a:t>
            </a:r>
            <a:r>
              <a:rPr lang="en-NZ" dirty="0" smtClean="0"/>
              <a:t>l of illumination source</a:t>
            </a:r>
          </a:p>
          <a:p>
            <a:pPr lvl="2"/>
            <a:r>
              <a:rPr lang="en-NZ" dirty="0" smtClean="0"/>
              <a:t>Active: emission of radiation or light</a:t>
            </a:r>
            <a:r>
              <a:rPr lang="en-NZ" baseline="0" dirty="0" smtClean="0"/>
              <a:t> and detect the reflection from the object.</a:t>
            </a:r>
          </a:p>
          <a:p>
            <a:pPr lvl="3"/>
            <a:r>
              <a:rPr lang="en-NZ" dirty="0" smtClean="0"/>
              <a:t>Laser: time of flight, phase shift scanner</a:t>
            </a:r>
          </a:p>
          <a:p>
            <a:pPr lvl="3"/>
            <a:r>
              <a:rPr lang="en-NZ" dirty="0" smtClean="0"/>
              <a:t>Light: structured light</a:t>
            </a:r>
          </a:p>
          <a:p>
            <a:pPr lvl="2"/>
            <a:r>
              <a:rPr lang="en-NZ" dirty="0" smtClean="0"/>
              <a:t>Passive:</a:t>
            </a:r>
            <a:r>
              <a:rPr lang="en-NZ" baseline="0" dirty="0" smtClean="0"/>
              <a:t> rely on the reflected ambient radiation</a:t>
            </a:r>
          </a:p>
          <a:p>
            <a:pPr lvl="3"/>
            <a:r>
              <a:rPr lang="en-NZ" dirty="0" smtClean="0"/>
              <a:t>Stereoscopic imaging</a:t>
            </a:r>
          </a:p>
          <a:p>
            <a:pPr lvl="3"/>
            <a:r>
              <a:rPr lang="en-NZ" dirty="0" smtClean="0"/>
              <a:t>Photogrammetric imaging</a:t>
            </a:r>
          </a:p>
        </p:txBody>
      </p:sp>
    </p:spTree>
    <p:extLst>
      <p:ext uri="{BB962C8B-B14F-4D97-AF65-F5344CB8AC3E}">
        <p14:creationId xmlns:p14="http://schemas.microsoft.com/office/powerpoint/2010/main" val="24359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/>
          <a:lstStyle/>
          <a:p>
            <a:r>
              <a:rPr lang="en-NZ" dirty="0" smtClean="0"/>
              <a:t>Background - Theory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en-NZ" dirty="0" smtClean="0"/>
              <a:t>3D Photography</a:t>
            </a:r>
            <a:r>
              <a:rPr lang="en-NZ" baseline="0" dirty="0" smtClean="0"/>
              <a:t> </a:t>
            </a:r>
            <a:endParaRPr lang="en-NZ" dirty="0" smtClean="0"/>
          </a:p>
          <a:p>
            <a:pPr marL="361950" indent="-361950"/>
            <a:r>
              <a:rPr lang="en-NZ" dirty="0" smtClean="0"/>
              <a:t>Triangulation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tx1">
                <a:alpha val="55000"/>
              </a:schemeClr>
            </a:solidFill>
          </a:ln>
        </p:spPr>
        <p:txBody>
          <a:bodyPr/>
          <a:lstStyle/>
          <a:p>
            <a:r>
              <a:rPr lang="en-NZ" dirty="0" smtClean="0"/>
              <a:t>Background - Theory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361950" lvl="1" indent="-361950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 2"/>
                  <a:buChar char=""/>
                </a:pPr>
                <a:r>
                  <a:rPr lang="en-NZ" dirty="0" smtClean="0"/>
                  <a:t>Camera System: Pin-hole Model</a:t>
                </a:r>
              </a:p>
              <a:p>
                <a:pPr marL="709930" lvl="1" indent="-361950"/>
                <a:r>
                  <a:rPr lang="en-NZ" dirty="0" smtClean="0"/>
                  <a:t>Image </a:t>
                </a:r>
                <a:r>
                  <a:rPr lang="en-NZ" dirty="0"/>
                  <a:t>plane </a:t>
                </a:r>
                <a:r>
                  <a:rPr lang="el-GR" dirty="0"/>
                  <a:t>∏</a:t>
                </a:r>
                <a:r>
                  <a:rPr lang="en-NZ" dirty="0"/>
                  <a:t> denotes the sampled discrete </a:t>
                </a:r>
                <a:r>
                  <a:rPr lang="en-NZ" dirty="0" err="1"/>
                  <a:t>photosensing</a:t>
                </a:r>
                <a:r>
                  <a:rPr lang="en-NZ" dirty="0"/>
                  <a:t> locations of 3D world scene onto the </a:t>
                </a:r>
                <a:r>
                  <a:rPr lang="en-NZ" dirty="0" smtClean="0"/>
                  <a:t>plane;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NZ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NZ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NZ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NZ" dirty="0" smtClean="0"/>
                  <a:t> are the physical dimensions of a single tile (pixels)</a:t>
                </a:r>
                <a:endParaRPr lang="en-NZ" dirty="0"/>
              </a:p>
              <a:p>
                <a:pPr marL="709930" lvl="1" indent="-361950"/>
                <a14:m>
                  <m:oMath xmlns:m="http://schemas.openxmlformats.org/officeDocument/2006/math">
                    <m:sSub>
                      <m:sSubPr>
                        <m:ctrlPr>
                          <a:rPr lang="en-NZ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dirty="0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NZ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NZ" dirty="0" smtClean="0"/>
                  <a:t> together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NZ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NZ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dirty="0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NZ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NZ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NZ" i="1" dirty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NZ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NZ" dirty="0" smtClean="0"/>
                  <a:t>determine the camera coordinate system</a:t>
                </a:r>
              </a:p>
              <a:p>
                <a:pPr marL="709930" lvl="1" indent="-361950"/>
                <a14:m>
                  <m:oMath xmlns:m="http://schemas.openxmlformats.org/officeDocument/2006/math"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 dirty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NZ" b="0" i="1" dirty="0" smtClean="0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NZ" dirty="0"/>
                  <a:t> together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NZ" b="0" i="1" dirty="0" smtClean="0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NZ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 dirty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NZ" b="0" i="1" dirty="0" smtClean="0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NZ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 dirty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NZ" b="0" i="1" dirty="0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NZ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NZ" dirty="0"/>
                  <a:t>determine the </a:t>
                </a:r>
                <a:r>
                  <a:rPr lang="en-NZ" dirty="0" smtClean="0"/>
                  <a:t>external coordinate system</a:t>
                </a:r>
                <a:endParaRPr lang="en-NZ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 cstate="print"/>
                <a:stretch>
                  <a:fillRect t="-2019" r="-1810"/>
                </a:stretch>
              </a:blipFill>
            </p:spPr>
            <p:txBody>
              <a:bodyPr>
                <a:normAutofit/>
              </a:bodyPr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 smtClean="0"/>
              <a:t>p25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663989"/>
            <a:ext cx="3705225" cy="2520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31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1622</TotalTime>
  <Words>1108</Words>
  <Application>Microsoft Office PowerPoint</Application>
  <PresentationFormat>On-screen Show (4:3)</PresentationFormat>
  <Paragraphs>192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Foundry</vt:lpstr>
      <vt:lpstr>3D Objects Imaging  using HD Scanner</vt:lpstr>
      <vt:lpstr>Outline</vt:lpstr>
      <vt:lpstr>Motivation</vt:lpstr>
      <vt:lpstr>Background</vt:lpstr>
      <vt:lpstr>Background – 3D Scanner Types</vt:lpstr>
      <vt:lpstr>Background – 3D Scanner Types</vt:lpstr>
      <vt:lpstr>Background – 3D Scanner Types</vt:lpstr>
      <vt:lpstr>Background - Theory</vt:lpstr>
      <vt:lpstr>Background - Theory</vt:lpstr>
      <vt:lpstr>Background - Theory</vt:lpstr>
      <vt:lpstr>Background - Theory</vt:lpstr>
      <vt:lpstr>Background - Theory</vt:lpstr>
      <vt:lpstr>Background - Theory</vt:lpstr>
      <vt:lpstr>Background – Applications</vt:lpstr>
      <vt:lpstr>Background – Applications</vt:lpstr>
      <vt:lpstr>Adapted System</vt:lpstr>
      <vt:lpstr>Adapted System – Objectives</vt:lpstr>
      <vt:lpstr>Approach – Flexscan system</vt:lpstr>
      <vt:lpstr>Approach – Flexscan system</vt:lpstr>
      <vt:lpstr>Quality of image</vt:lpstr>
      <vt:lpstr>Limitations</vt:lpstr>
      <vt:lpstr>Simplified Algorithm</vt:lpstr>
      <vt:lpstr>Quality of Image</vt:lpstr>
      <vt:lpstr>Limitation s</vt:lpstr>
      <vt:lpstr>Results</vt:lpstr>
      <vt:lpstr>Results</vt:lpstr>
      <vt:lpstr>Results - Comparison</vt:lpstr>
      <vt:lpstr>Future Work</vt:lpstr>
      <vt:lpstr>Conclusions</vt:lpstr>
      <vt:lpstr>Questions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Samuel Loho</dc:creator>
  <cp:lastModifiedBy>Administrator</cp:lastModifiedBy>
  <cp:revision>131</cp:revision>
  <dcterms:created xsi:type="dcterms:W3CDTF">2011-08-20T08:26:56Z</dcterms:created>
  <dcterms:modified xsi:type="dcterms:W3CDTF">2011-09-01T05:31:18Z</dcterms:modified>
</cp:coreProperties>
</file>