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59"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148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4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82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369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990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973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52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8951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866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397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6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2/12/2020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8603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5EA8EFD-2E3A-453E-AFAF-9965BE522D95}"/>
              </a:ext>
            </a:extLst>
          </p:cNvPr>
          <p:cNvPicPr>
            <a:picLocks noChangeAspect="1"/>
          </p:cNvPicPr>
          <p:nvPr/>
        </p:nvPicPr>
        <p:blipFill rotWithShape="1">
          <a:blip r:embed="rId2"/>
          <a:srcRect/>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6F9F65-841E-42DF-8C3E-ECB165AE0844}"/>
              </a:ext>
            </a:extLst>
          </p:cNvPr>
          <p:cNvSpPr>
            <a:spLocks noGrp="1"/>
          </p:cNvSpPr>
          <p:nvPr>
            <p:ph type="ctrTitle"/>
          </p:nvPr>
        </p:nvSpPr>
        <p:spPr>
          <a:xfrm>
            <a:off x="837126" y="1419225"/>
            <a:ext cx="4320227" cy="2395117"/>
          </a:xfrm>
        </p:spPr>
        <p:txBody>
          <a:bodyPr>
            <a:normAutofit/>
          </a:bodyPr>
          <a:lstStyle/>
          <a:p>
            <a:r>
              <a:rPr lang="en-US" sz="4000" dirty="0" err="1">
                <a:solidFill>
                  <a:srgbClr val="FFFFFF"/>
                </a:solidFill>
              </a:rPr>
              <a:t>Perengo</a:t>
            </a:r>
            <a:r>
              <a:rPr lang="en-US" sz="4000" dirty="0">
                <a:solidFill>
                  <a:srgbClr val="FFFFFF"/>
                </a:solidFill>
              </a:rPr>
              <a:t> Data Science Challenge</a:t>
            </a:r>
            <a:br>
              <a:rPr lang="en-US" sz="4000" dirty="0">
                <a:solidFill>
                  <a:srgbClr val="FFFFFF"/>
                </a:solidFill>
              </a:rPr>
            </a:br>
            <a:endParaRPr lang="en-US" sz="4000" dirty="0">
              <a:solidFill>
                <a:srgbClr val="FFFFFF"/>
              </a:solidFill>
            </a:endParaRPr>
          </a:p>
        </p:txBody>
      </p:sp>
      <p:sp>
        <p:nvSpPr>
          <p:cNvPr id="3" name="Subtitle 2">
            <a:extLst>
              <a:ext uri="{FF2B5EF4-FFF2-40B4-BE49-F238E27FC236}">
                <a16:creationId xmlns:a16="http://schemas.microsoft.com/office/drawing/2014/main" id="{BE6CE19F-B78E-402E-8380-3F37CE399CBE}"/>
              </a:ext>
            </a:extLst>
          </p:cNvPr>
          <p:cNvSpPr>
            <a:spLocks noGrp="1"/>
          </p:cNvSpPr>
          <p:nvPr>
            <p:ph type="subTitle" idx="1"/>
          </p:nvPr>
        </p:nvSpPr>
        <p:spPr>
          <a:xfrm>
            <a:off x="837126" y="3824577"/>
            <a:ext cx="4320228" cy="1614198"/>
          </a:xfrm>
        </p:spPr>
        <p:txBody>
          <a:bodyPr>
            <a:normAutofit/>
          </a:bodyPr>
          <a:lstStyle/>
          <a:p>
            <a:r>
              <a:rPr lang="en-NZ" sz="1800" dirty="0">
                <a:solidFill>
                  <a:srgbClr val="FFFFFF">
                    <a:alpha val="75000"/>
                  </a:srgbClr>
                </a:solidFill>
              </a:rPr>
              <a:t>2/12/2020</a:t>
            </a:r>
          </a:p>
          <a:p>
            <a:r>
              <a:rPr lang="en-NZ" sz="1800" dirty="0">
                <a:solidFill>
                  <a:srgbClr val="FFFFFF">
                    <a:alpha val="75000"/>
                  </a:srgbClr>
                </a:solidFill>
              </a:rPr>
              <a:t>Presenter: Daniel Fan</a:t>
            </a:r>
            <a:endParaRPr lang="en-US" sz="1800" dirty="0">
              <a:solidFill>
                <a:srgbClr val="FFFFFF">
                  <a:alpha val="75000"/>
                </a:srgbClr>
              </a:solidFill>
            </a:endParaRPr>
          </a:p>
        </p:txBody>
      </p:sp>
    </p:spTree>
    <p:extLst>
      <p:ext uri="{BB962C8B-B14F-4D97-AF65-F5344CB8AC3E}">
        <p14:creationId xmlns:p14="http://schemas.microsoft.com/office/powerpoint/2010/main" val="19529919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a:xfrm>
            <a:off x="581192" y="1073232"/>
            <a:ext cx="3219127" cy="1929136"/>
          </a:xfrm>
        </p:spPr>
        <p:txBody>
          <a:bodyPr anchor="ctr">
            <a:normAutofit/>
          </a:bodyPr>
          <a:lstStyle/>
          <a:p>
            <a:r>
              <a:rPr lang="en-NZ" dirty="0">
                <a:solidFill>
                  <a:schemeClr val="bg1">
                    <a:lumMod val="85000"/>
                    <a:lumOff val="15000"/>
                  </a:schemeClr>
                </a:solidFill>
              </a:rPr>
              <a:t>Maximising conversions</a:t>
            </a:r>
            <a:endParaRPr lang="en-US" dirty="0">
              <a:solidFill>
                <a:schemeClr val="bg1">
                  <a:lumMod val="85000"/>
                  <a:lumOff val="15000"/>
                </a:schemeClr>
              </a:solidFill>
            </a:endParaRP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D05B033-8C74-4AE5-911B-853D83E13127}"/>
              </a:ext>
            </a:extLst>
          </p:cNvPr>
          <p:cNvSpPr>
            <a:spLocks noGrp="1"/>
          </p:cNvSpPr>
          <p:nvPr>
            <p:ph idx="1"/>
          </p:nvPr>
        </p:nvSpPr>
        <p:spPr>
          <a:xfrm>
            <a:off x="4702629" y="1073231"/>
            <a:ext cx="6541841" cy="4711539"/>
          </a:xfrm>
        </p:spPr>
        <p:txBody>
          <a:bodyPr numCol="2">
            <a:normAutofit/>
          </a:bodyPr>
          <a:lstStyle/>
          <a:p>
            <a:pPr marL="0" indent="0">
              <a:buNone/>
            </a:pPr>
            <a:r>
              <a:rPr lang="en-US" dirty="0">
                <a:solidFill>
                  <a:srgbClr val="FFFFFF"/>
                </a:solidFill>
              </a:rPr>
              <a:t>If we look at the distribution of the campaigns in the data we have the highest average conversion rates at using the following settings:</a:t>
            </a:r>
          </a:p>
          <a:p>
            <a:r>
              <a:rPr lang="en-US" dirty="0">
                <a:solidFill>
                  <a:srgbClr val="FFFFFF"/>
                </a:solidFill>
              </a:rPr>
              <a:t>- Industry T at publisher A</a:t>
            </a:r>
          </a:p>
          <a:p>
            <a:r>
              <a:rPr lang="en-US" dirty="0">
                <a:solidFill>
                  <a:srgbClr val="FFFFFF"/>
                </a:solidFill>
              </a:rPr>
              <a:t>- Industry U at publisher C for customer 2</a:t>
            </a:r>
          </a:p>
          <a:p>
            <a:r>
              <a:rPr lang="en-US" dirty="0">
                <a:solidFill>
                  <a:srgbClr val="FFFFFF"/>
                </a:solidFill>
              </a:rPr>
              <a:t>- Industry U at publisher A for customer 5</a:t>
            </a:r>
          </a:p>
          <a:p>
            <a:r>
              <a:rPr lang="en-US" dirty="0">
                <a:solidFill>
                  <a:srgbClr val="FFFFFF"/>
                </a:solidFill>
              </a:rPr>
              <a:t>- Industry V at publisher A</a:t>
            </a:r>
          </a:p>
          <a:p>
            <a:r>
              <a:rPr lang="en-US" dirty="0">
                <a:solidFill>
                  <a:srgbClr val="FFFFFF"/>
                </a:solidFill>
              </a:rPr>
              <a:t>- Industry W at publisher C</a:t>
            </a:r>
          </a:p>
          <a:p>
            <a:r>
              <a:rPr lang="en-US" dirty="0">
                <a:solidFill>
                  <a:srgbClr val="FFFFFF"/>
                </a:solidFill>
              </a:rPr>
              <a:t>- Industry Y at publisher A</a:t>
            </a:r>
          </a:p>
          <a:p>
            <a:pPr marL="0" indent="0">
              <a:buNone/>
            </a:pPr>
            <a:r>
              <a:rPr lang="en-US" dirty="0">
                <a:solidFill>
                  <a:srgbClr val="FFFFFF"/>
                </a:solidFill>
              </a:rPr>
              <a:t>and we have the most campaigns run at the following publishers:</a:t>
            </a:r>
          </a:p>
          <a:p>
            <a:endParaRPr lang="en-US" dirty="0">
              <a:solidFill>
                <a:srgbClr val="FFFFFF"/>
              </a:solidFill>
            </a:endParaRPr>
          </a:p>
          <a:p>
            <a:r>
              <a:rPr lang="en-US" dirty="0">
                <a:solidFill>
                  <a:srgbClr val="FFFFFF"/>
                </a:solidFill>
              </a:rPr>
              <a:t>- Industry T at publisher B</a:t>
            </a:r>
          </a:p>
          <a:p>
            <a:r>
              <a:rPr lang="en-US" dirty="0">
                <a:solidFill>
                  <a:srgbClr val="FFFFFF"/>
                </a:solidFill>
              </a:rPr>
              <a:t>- Industry U at publisher C</a:t>
            </a:r>
          </a:p>
          <a:p>
            <a:r>
              <a:rPr lang="en-US" dirty="0">
                <a:solidFill>
                  <a:srgbClr val="FFFFFF"/>
                </a:solidFill>
              </a:rPr>
              <a:t>- Industry V at publisher C</a:t>
            </a:r>
          </a:p>
          <a:p>
            <a:r>
              <a:rPr lang="en-US" dirty="0">
                <a:solidFill>
                  <a:srgbClr val="FFFFFF"/>
                </a:solidFill>
              </a:rPr>
              <a:t>- Industry W at publisher C</a:t>
            </a:r>
          </a:p>
          <a:p>
            <a:r>
              <a:rPr lang="en-US" dirty="0">
                <a:solidFill>
                  <a:srgbClr val="FFFFFF"/>
                </a:solidFill>
              </a:rPr>
              <a:t>- Industry Y at publisher A</a:t>
            </a:r>
          </a:p>
          <a:p>
            <a:endParaRPr lang="en-US" dirty="0">
              <a:solidFill>
                <a:srgbClr val="FFFFFF"/>
              </a:solidFill>
            </a:endParaRPr>
          </a:p>
        </p:txBody>
      </p:sp>
      <p:sp>
        <p:nvSpPr>
          <p:cNvPr id="4" name="Rectangle 3">
            <a:extLst>
              <a:ext uri="{FF2B5EF4-FFF2-40B4-BE49-F238E27FC236}">
                <a16:creationId xmlns:a16="http://schemas.microsoft.com/office/drawing/2014/main" id="{C70E0A3E-6946-4711-95B6-7715E03622F2}"/>
              </a:ext>
            </a:extLst>
          </p:cNvPr>
          <p:cNvSpPr/>
          <p:nvPr/>
        </p:nvSpPr>
        <p:spPr>
          <a:xfrm>
            <a:off x="446533" y="3002369"/>
            <a:ext cx="3441976" cy="1831271"/>
          </a:xfrm>
          <a:prstGeom prst="rect">
            <a:avLst/>
          </a:prstGeom>
        </p:spPr>
        <p:txBody>
          <a:bodyPr wrap="square">
            <a:spAutoFit/>
          </a:bodyPr>
          <a:lstStyle/>
          <a:p>
            <a:pPr>
              <a:spcAft>
                <a:spcPts val="600"/>
              </a:spcAft>
            </a:pPr>
            <a:endParaRPr lang="en-US" dirty="0">
              <a:solidFill>
                <a:schemeClr val="bg1"/>
              </a:solidFill>
            </a:endParaRPr>
          </a:p>
          <a:p>
            <a:pPr>
              <a:spcAft>
                <a:spcPts val="600"/>
              </a:spcAft>
            </a:pPr>
            <a:r>
              <a:rPr lang="en-US" dirty="0">
                <a:solidFill>
                  <a:schemeClr val="bg1"/>
                </a:solidFill>
              </a:rPr>
              <a:t>To maximize conversions we could start running new campaigns at the corresponding publishers with higher conversion rates.</a:t>
            </a:r>
          </a:p>
        </p:txBody>
      </p:sp>
    </p:spTree>
    <p:extLst>
      <p:ext uri="{BB962C8B-B14F-4D97-AF65-F5344CB8AC3E}">
        <p14:creationId xmlns:p14="http://schemas.microsoft.com/office/powerpoint/2010/main" val="36663203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New Customer: What do we do?</a:t>
            </a:r>
            <a:endParaRPr lang="en-US" dirty="0"/>
          </a:p>
        </p:txBody>
      </p:sp>
      <p:sp>
        <p:nvSpPr>
          <p:cNvPr id="3" name="Content Placeholder 2">
            <a:extLst>
              <a:ext uri="{FF2B5EF4-FFF2-40B4-BE49-F238E27FC236}">
                <a16:creationId xmlns:a16="http://schemas.microsoft.com/office/drawing/2014/main" id="{ED05B033-8C74-4AE5-911B-853D83E13127}"/>
              </a:ext>
            </a:extLst>
          </p:cNvPr>
          <p:cNvSpPr>
            <a:spLocks noGrp="1"/>
          </p:cNvSpPr>
          <p:nvPr>
            <p:ph idx="1"/>
          </p:nvPr>
        </p:nvSpPr>
        <p:spPr/>
        <p:txBody>
          <a:bodyPr/>
          <a:lstStyle/>
          <a:p>
            <a:r>
              <a:rPr lang="en-US" dirty="0"/>
              <a:t>Find similar older customer with assumed same behavior</a:t>
            </a:r>
          </a:p>
          <a:p>
            <a:r>
              <a:rPr lang="en-US" dirty="0"/>
              <a:t>Use clicks and conversions from publisher A as proxy</a:t>
            </a:r>
          </a:p>
          <a:p>
            <a:endParaRPr lang="en-US" dirty="0"/>
          </a:p>
        </p:txBody>
      </p:sp>
    </p:spTree>
    <p:extLst>
      <p:ext uri="{BB962C8B-B14F-4D97-AF65-F5344CB8AC3E}">
        <p14:creationId xmlns:p14="http://schemas.microsoft.com/office/powerpoint/2010/main" val="335907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New Customer: What do we do?</a:t>
            </a:r>
            <a:endParaRPr lang="en-US" dirty="0"/>
          </a:p>
        </p:txBody>
      </p:sp>
      <p:pic>
        <p:nvPicPr>
          <p:cNvPr id="4" name="Content Placeholder 3">
            <a:extLst>
              <a:ext uri="{FF2B5EF4-FFF2-40B4-BE49-F238E27FC236}">
                <a16:creationId xmlns:a16="http://schemas.microsoft.com/office/drawing/2014/main" id="{78C2D42B-55E8-4B8A-ACE9-69D7901E547E}"/>
              </a:ext>
            </a:extLst>
          </p:cNvPr>
          <p:cNvPicPr>
            <a:picLocks noGrp="1" noChangeAspect="1"/>
          </p:cNvPicPr>
          <p:nvPr>
            <p:ph idx="1"/>
          </p:nvPr>
        </p:nvPicPr>
        <p:blipFill>
          <a:blip r:embed="rId2"/>
          <a:stretch>
            <a:fillRect/>
          </a:stretch>
        </p:blipFill>
        <p:spPr>
          <a:xfrm>
            <a:off x="304655" y="2793351"/>
            <a:ext cx="3971925" cy="2619375"/>
          </a:xfrm>
          <a:prstGeom prst="rect">
            <a:avLst/>
          </a:prstGeom>
        </p:spPr>
      </p:pic>
      <p:pic>
        <p:nvPicPr>
          <p:cNvPr id="5" name="Picture 4">
            <a:extLst>
              <a:ext uri="{FF2B5EF4-FFF2-40B4-BE49-F238E27FC236}">
                <a16:creationId xmlns:a16="http://schemas.microsoft.com/office/drawing/2014/main" id="{C16E8B67-A8A5-4491-AE86-AA0A770A9BFC}"/>
              </a:ext>
            </a:extLst>
          </p:cNvPr>
          <p:cNvPicPr>
            <a:picLocks noChangeAspect="1"/>
          </p:cNvPicPr>
          <p:nvPr/>
        </p:nvPicPr>
        <p:blipFill>
          <a:blip r:embed="rId3"/>
          <a:stretch>
            <a:fillRect/>
          </a:stretch>
        </p:blipFill>
        <p:spPr>
          <a:xfrm>
            <a:off x="4152900" y="2736200"/>
            <a:ext cx="3886200" cy="2733675"/>
          </a:xfrm>
          <a:prstGeom prst="rect">
            <a:avLst/>
          </a:prstGeom>
        </p:spPr>
      </p:pic>
      <p:pic>
        <p:nvPicPr>
          <p:cNvPr id="6" name="Picture 5">
            <a:extLst>
              <a:ext uri="{FF2B5EF4-FFF2-40B4-BE49-F238E27FC236}">
                <a16:creationId xmlns:a16="http://schemas.microsoft.com/office/drawing/2014/main" id="{46DA668D-B3E7-43A1-93DA-70D1101F0498}"/>
              </a:ext>
            </a:extLst>
          </p:cNvPr>
          <p:cNvPicPr>
            <a:picLocks noChangeAspect="1"/>
          </p:cNvPicPr>
          <p:nvPr/>
        </p:nvPicPr>
        <p:blipFill>
          <a:blip r:embed="rId4"/>
          <a:stretch>
            <a:fillRect/>
          </a:stretch>
        </p:blipFill>
        <p:spPr>
          <a:xfrm>
            <a:off x="7915422" y="2736200"/>
            <a:ext cx="4095750" cy="2676525"/>
          </a:xfrm>
          <a:prstGeom prst="rect">
            <a:avLst/>
          </a:prstGeom>
        </p:spPr>
      </p:pic>
      <p:sp>
        <p:nvSpPr>
          <p:cNvPr id="8" name="Content Placeholder 2">
            <a:extLst>
              <a:ext uri="{FF2B5EF4-FFF2-40B4-BE49-F238E27FC236}">
                <a16:creationId xmlns:a16="http://schemas.microsoft.com/office/drawing/2014/main" id="{F944D834-CD4E-4EC9-9951-ABDA007B655F}"/>
              </a:ext>
            </a:extLst>
          </p:cNvPr>
          <p:cNvSpPr txBox="1">
            <a:spLocks/>
          </p:cNvSpPr>
          <p:nvPr/>
        </p:nvSpPr>
        <p:spPr>
          <a:xfrm>
            <a:off x="581192" y="5527026"/>
            <a:ext cx="11029615" cy="845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campaigns should be run at publisher A</a:t>
            </a:r>
          </a:p>
        </p:txBody>
      </p:sp>
    </p:spTree>
    <p:extLst>
      <p:ext uri="{BB962C8B-B14F-4D97-AF65-F5344CB8AC3E}">
        <p14:creationId xmlns:p14="http://schemas.microsoft.com/office/powerpoint/2010/main" val="47996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Testing the recommendations</a:t>
            </a:r>
            <a:endParaRPr lang="en-US" dirty="0"/>
          </a:p>
        </p:txBody>
      </p:sp>
      <p:sp>
        <p:nvSpPr>
          <p:cNvPr id="3" name="Content Placeholder 2">
            <a:extLst>
              <a:ext uri="{FF2B5EF4-FFF2-40B4-BE49-F238E27FC236}">
                <a16:creationId xmlns:a16="http://schemas.microsoft.com/office/drawing/2014/main" id="{ED05B033-8C74-4AE5-911B-853D83E13127}"/>
              </a:ext>
            </a:extLst>
          </p:cNvPr>
          <p:cNvSpPr>
            <a:spLocks noGrp="1"/>
          </p:cNvSpPr>
          <p:nvPr>
            <p:ph idx="1"/>
          </p:nvPr>
        </p:nvSpPr>
        <p:spPr/>
        <p:txBody>
          <a:bodyPr/>
          <a:lstStyle/>
          <a:p>
            <a:r>
              <a:rPr lang="en-US" dirty="0"/>
              <a:t>Set up new campaigns for each of the configurations (customer vs publisher)</a:t>
            </a:r>
          </a:p>
          <a:p>
            <a:pPr lvl="1"/>
            <a:r>
              <a:rPr lang="en-US" dirty="0"/>
              <a:t>50 campaigns at each publisher</a:t>
            </a:r>
          </a:p>
          <a:p>
            <a:pPr lvl="1"/>
            <a:r>
              <a:rPr lang="en-US" dirty="0"/>
              <a:t>The campaigns should be started at the same time to mitigate seasonal differences</a:t>
            </a:r>
          </a:p>
          <a:p>
            <a:pPr lvl="1"/>
            <a:r>
              <a:rPr lang="en-US" dirty="0"/>
              <a:t>The same variables are to be collected.</a:t>
            </a:r>
          </a:p>
          <a:p>
            <a:pPr lvl="1"/>
            <a:r>
              <a:rPr lang="en-US" dirty="0"/>
              <a:t>The results can be measured with a direct comparison of the conversion and the cost of campaigns</a:t>
            </a:r>
          </a:p>
          <a:p>
            <a:r>
              <a:rPr lang="en-US" dirty="0"/>
              <a:t> Test that the difference in performance (conversion rate) is statistically significant between publishers</a:t>
            </a:r>
          </a:p>
          <a:p>
            <a:r>
              <a:rPr lang="en-US" dirty="0"/>
              <a:t>The experiment should be run for 2-4 weeks.</a:t>
            </a:r>
          </a:p>
          <a:p>
            <a:r>
              <a:rPr lang="en-US" dirty="0"/>
              <a:t>Pros: direct </a:t>
            </a:r>
            <a:r>
              <a:rPr lang="en-US"/>
              <a:t>observable comparisons.</a:t>
            </a:r>
            <a:endParaRPr lang="en-US" dirty="0"/>
          </a:p>
          <a:p>
            <a:r>
              <a:rPr lang="en-US" dirty="0"/>
              <a:t>Cons: costly when considering more variables.</a:t>
            </a:r>
          </a:p>
          <a:p>
            <a:endParaRPr lang="en-US" dirty="0"/>
          </a:p>
        </p:txBody>
      </p:sp>
    </p:spTree>
    <p:extLst>
      <p:ext uri="{BB962C8B-B14F-4D97-AF65-F5344CB8AC3E}">
        <p14:creationId xmlns:p14="http://schemas.microsoft.com/office/powerpoint/2010/main" val="272170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Data analysis/Familiarization</a:t>
            </a:r>
            <a:endParaRPr lang="en-US" dirty="0"/>
          </a:p>
        </p:txBody>
      </p:sp>
      <p:sp>
        <p:nvSpPr>
          <p:cNvPr id="3" name="Content Placeholder 2">
            <a:extLst>
              <a:ext uri="{FF2B5EF4-FFF2-40B4-BE49-F238E27FC236}">
                <a16:creationId xmlns:a16="http://schemas.microsoft.com/office/drawing/2014/main" id="{ED05B033-8C74-4AE5-911B-853D83E13127}"/>
              </a:ext>
            </a:extLst>
          </p:cNvPr>
          <p:cNvSpPr>
            <a:spLocks noGrp="1"/>
          </p:cNvSpPr>
          <p:nvPr>
            <p:ph idx="1"/>
          </p:nvPr>
        </p:nvSpPr>
        <p:spPr/>
        <p:txBody>
          <a:bodyPr/>
          <a:lstStyle/>
          <a:p>
            <a:r>
              <a:rPr lang="en-US" dirty="0"/>
              <a:t>## Base Assumptions ##</a:t>
            </a:r>
          </a:p>
          <a:p>
            <a:endParaRPr lang="en-US" dirty="0"/>
          </a:p>
          <a:p>
            <a:r>
              <a:rPr lang="en-US" dirty="0"/>
              <a:t>- Dates: Hold no predictive power in terms of conversions</a:t>
            </a:r>
          </a:p>
          <a:p>
            <a:r>
              <a:rPr lang="en-US" dirty="0"/>
              <a:t>- The data is assumed to be representative of the conversion environment behaviors. This is to say that the insights extracted from this subset of the data will generalize to the larger dataset.</a:t>
            </a:r>
          </a:p>
          <a:p>
            <a:r>
              <a:rPr lang="en-US" dirty="0"/>
              <a:t>- Instances where the conversions are higher than clicks are treated as data error and filtered. In the real world this may not be the case, as the applications may have been driven from exterior forces outside the campaign.</a:t>
            </a:r>
          </a:p>
          <a:p>
            <a:endParaRPr lang="en-US" dirty="0"/>
          </a:p>
        </p:txBody>
      </p:sp>
    </p:spTree>
    <p:extLst>
      <p:ext uri="{BB962C8B-B14F-4D97-AF65-F5344CB8AC3E}">
        <p14:creationId xmlns:p14="http://schemas.microsoft.com/office/powerpoint/2010/main" val="219486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a:xfrm>
            <a:off x="601255" y="702155"/>
            <a:ext cx="3409783" cy="1300365"/>
          </a:xfrm>
        </p:spPr>
        <p:txBody>
          <a:bodyPr>
            <a:normAutofit/>
          </a:bodyPr>
          <a:lstStyle/>
          <a:p>
            <a:r>
              <a:rPr lang="en-NZ" sz="1900">
                <a:solidFill>
                  <a:srgbClr val="FFFFFF"/>
                </a:solidFill>
              </a:rPr>
              <a:t>Data analysis/Familiarization</a:t>
            </a:r>
            <a:endParaRPr lang="en-US" sz="1900">
              <a:solidFill>
                <a:srgbClr val="FFFFFF"/>
              </a:solidFill>
            </a:endParaRPr>
          </a:p>
        </p:txBody>
      </p:sp>
      <p:sp>
        <p:nvSpPr>
          <p:cNvPr id="8" name="Content Placeholder 7">
            <a:extLst>
              <a:ext uri="{FF2B5EF4-FFF2-40B4-BE49-F238E27FC236}">
                <a16:creationId xmlns:a16="http://schemas.microsoft.com/office/drawing/2014/main" id="{68618D8A-88E2-4F58-8C74-79367E6E0F00}"/>
              </a:ext>
            </a:extLst>
          </p:cNvPr>
          <p:cNvSpPr>
            <a:spLocks noGrp="1"/>
          </p:cNvSpPr>
          <p:nvPr>
            <p:ph idx="1"/>
          </p:nvPr>
        </p:nvSpPr>
        <p:spPr>
          <a:xfrm>
            <a:off x="601255" y="2177142"/>
            <a:ext cx="3409782" cy="3823607"/>
          </a:xfrm>
        </p:spPr>
        <p:txBody>
          <a:bodyPr>
            <a:normAutofit/>
          </a:bodyPr>
          <a:lstStyle/>
          <a:p>
            <a:r>
              <a:rPr lang="en-NZ" dirty="0">
                <a:solidFill>
                  <a:srgbClr val="FFFFFF"/>
                </a:solidFill>
              </a:rPr>
              <a:t>Categorical for customer, publisher and industry</a:t>
            </a:r>
          </a:p>
          <a:p>
            <a:r>
              <a:rPr lang="en-NZ" dirty="0">
                <a:solidFill>
                  <a:srgbClr val="FFFFFF"/>
                </a:solidFill>
              </a:rPr>
              <a:t>Some inf due to no conversion on campaign</a:t>
            </a:r>
            <a:endParaRPr lang="en-US" dirty="0">
              <a:solidFill>
                <a:srgbClr val="FFFFFF"/>
              </a:solidFill>
            </a:endParaRPr>
          </a:p>
        </p:txBody>
      </p:sp>
      <p:pic>
        <p:nvPicPr>
          <p:cNvPr id="4" name="Content Placeholder 3" descr="A screenshot of a computer&#10;&#10;Description automatically generated">
            <a:extLst>
              <a:ext uri="{FF2B5EF4-FFF2-40B4-BE49-F238E27FC236}">
                <a16:creationId xmlns:a16="http://schemas.microsoft.com/office/drawing/2014/main" id="{988BD71E-C8BF-4064-B985-4FC7C1C55549}"/>
              </a:ext>
            </a:extLst>
          </p:cNvPr>
          <p:cNvPicPr>
            <a:picLocks noChangeAspect="1"/>
          </p:cNvPicPr>
          <p:nvPr/>
        </p:nvPicPr>
        <p:blipFill>
          <a:blip r:embed="rId2"/>
          <a:stretch>
            <a:fillRect/>
          </a:stretch>
        </p:blipFill>
        <p:spPr>
          <a:xfrm>
            <a:off x="4592231" y="2105229"/>
            <a:ext cx="6831503" cy="2630128"/>
          </a:xfrm>
          <a:prstGeom prst="rect">
            <a:avLst/>
          </a:prstGeom>
        </p:spPr>
      </p:pic>
    </p:spTree>
    <p:extLst>
      <p:ext uri="{BB962C8B-B14F-4D97-AF65-F5344CB8AC3E}">
        <p14:creationId xmlns:p14="http://schemas.microsoft.com/office/powerpoint/2010/main" val="30188721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Data analysis/Familiarization: Total conversions</a:t>
            </a:r>
            <a:endParaRPr lang="en-US" dirty="0"/>
          </a:p>
        </p:txBody>
      </p:sp>
      <p:pic>
        <p:nvPicPr>
          <p:cNvPr id="4" name="Content Placeholder 3">
            <a:extLst>
              <a:ext uri="{FF2B5EF4-FFF2-40B4-BE49-F238E27FC236}">
                <a16:creationId xmlns:a16="http://schemas.microsoft.com/office/drawing/2014/main" id="{8F30101B-D725-4EF5-84D5-91A335124BC6}"/>
              </a:ext>
            </a:extLst>
          </p:cNvPr>
          <p:cNvPicPr>
            <a:picLocks noGrp="1" noChangeAspect="1"/>
          </p:cNvPicPr>
          <p:nvPr>
            <p:ph idx="1"/>
          </p:nvPr>
        </p:nvPicPr>
        <p:blipFill rotWithShape="1">
          <a:blip r:embed="rId2"/>
          <a:srcRect b="4042"/>
          <a:stretch/>
        </p:blipFill>
        <p:spPr>
          <a:xfrm>
            <a:off x="1874787" y="2400279"/>
            <a:ext cx="2790825" cy="3390922"/>
          </a:xfrm>
          <a:prstGeom prst="rect">
            <a:avLst/>
          </a:prstGeom>
        </p:spPr>
      </p:pic>
      <p:pic>
        <p:nvPicPr>
          <p:cNvPr id="5" name="Picture 4">
            <a:extLst>
              <a:ext uri="{FF2B5EF4-FFF2-40B4-BE49-F238E27FC236}">
                <a16:creationId xmlns:a16="http://schemas.microsoft.com/office/drawing/2014/main" id="{9ABF26D6-F7ED-464A-ABE8-96682EC4A70E}"/>
              </a:ext>
            </a:extLst>
          </p:cNvPr>
          <p:cNvPicPr>
            <a:picLocks noChangeAspect="1"/>
          </p:cNvPicPr>
          <p:nvPr/>
        </p:nvPicPr>
        <p:blipFill>
          <a:blip r:embed="rId3"/>
          <a:stretch>
            <a:fillRect/>
          </a:stretch>
        </p:blipFill>
        <p:spPr>
          <a:xfrm>
            <a:off x="6096000" y="2400279"/>
            <a:ext cx="3086100" cy="3324225"/>
          </a:xfrm>
          <a:prstGeom prst="rect">
            <a:avLst/>
          </a:prstGeom>
        </p:spPr>
      </p:pic>
    </p:spTree>
    <p:extLst>
      <p:ext uri="{BB962C8B-B14F-4D97-AF65-F5344CB8AC3E}">
        <p14:creationId xmlns:p14="http://schemas.microsoft.com/office/powerpoint/2010/main" val="348209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Data analysis/Familiarization: Total #  of campaigns</a:t>
            </a:r>
            <a:endParaRPr lang="en-US" dirty="0"/>
          </a:p>
        </p:txBody>
      </p:sp>
      <p:pic>
        <p:nvPicPr>
          <p:cNvPr id="9" name="Content Placeholder 8">
            <a:extLst>
              <a:ext uri="{FF2B5EF4-FFF2-40B4-BE49-F238E27FC236}">
                <a16:creationId xmlns:a16="http://schemas.microsoft.com/office/drawing/2014/main" id="{69583A06-0A5D-4AA9-B0F6-A39C3E87272D}"/>
              </a:ext>
            </a:extLst>
          </p:cNvPr>
          <p:cNvPicPr>
            <a:picLocks noGrp="1" noChangeAspect="1"/>
          </p:cNvPicPr>
          <p:nvPr>
            <p:ph idx="1"/>
          </p:nvPr>
        </p:nvPicPr>
        <p:blipFill>
          <a:blip r:embed="rId2"/>
          <a:stretch>
            <a:fillRect/>
          </a:stretch>
        </p:blipFill>
        <p:spPr>
          <a:xfrm>
            <a:off x="1750579" y="2400278"/>
            <a:ext cx="2724150" cy="3419475"/>
          </a:xfrm>
          <a:prstGeom prst="rect">
            <a:avLst/>
          </a:prstGeom>
        </p:spPr>
      </p:pic>
      <p:pic>
        <p:nvPicPr>
          <p:cNvPr id="10" name="Picture 9">
            <a:extLst>
              <a:ext uri="{FF2B5EF4-FFF2-40B4-BE49-F238E27FC236}">
                <a16:creationId xmlns:a16="http://schemas.microsoft.com/office/drawing/2014/main" id="{BECED8F8-888A-4BAE-9A2B-C86AD691B47F}"/>
              </a:ext>
            </a:extLst>
          </p:cNvPr>
          <p:cNvPicPr>
            <a:picLocks noChangeAspect="1"/>
          </p:cNvPicPr>
          <p:nvPr/>
        </p:nvPicPr>
        <p:blipFill>
          <a:blip r:embed="rId3"/>
          <a:stretch>
            <a:fillRect/>
          </a:stretch>
        </p:blipFill>
        <p:spPr>
          <a:xfrm>
            <a:off x="6096000" y="2400278"/>
            <a:ext cx="3086100" cy="3324225"/>
          </a:xfrm>
          <a:prstGeom prst="rect">
            <a:avLst/>
          </a:prstGeom>
        </p:spPr>
      </p:pic>
    </p:spTree>
    <p:extLst>
      <p:ext uri="{BB962C8B-B14F-4D97-AF65-F5344CB8AC3E}">
        <p14:creationId xmlns:p14="http://schemas.microsoft.com/office/powerpoint/2010/main" val="337645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Data analysis/Familiarization: conversion rate</a:t>
            </a:r>
            <a:endParaRPr lang="en-US" dirty="0"/>
          </a:p>
        </p:txBody>
      </p:sp>
      <p:pic>
        <p:nvPicPr>
          <p:cNvPr id="8" name="Content Placeholder 7">
            <a:extLst>
              <a:ext uri="{FF2B5EF4-FFF2-40B4-BE49-F238E27FC236}">
                <a16:creationId xmlns:a16="http://schemas.microsoft.com/office/drawing/2014/main" id="{39121FDD-2A48-4FB4-B511-98BAF95C7DD8}"/>
              </a:ext>
            </a:extLst>
          </p:cNvPr>
          <p:cNvPicPr>
            <a:picLocks noGrp="1" noChangeAspect="1"/>
          </p:cNvPicPr>
          <p:nvPr>
            <p:ph idx="1"/>
          </p:nvPr>
        </p:nvPicPr>
        <p:blipFill>
          <a:blip r:embed="rId2"/>
          <a:stretch>
            <a:fillRect/>
          </a:stretch>
        </p:blipFill>
        <p:spPr>
          <a:xfrm>
            <a:off x="1758228" y="2400278"/>
            <a:ext cx="3133725" cy="3409950"/>
          </a:xfrm>
          <a:prstGeom prst="rect">
            <a:avLst/>
          </a:prstGeom>
        </p:spPr>
      </p:pic>
      <p:pic>
        <p:nvPicPr>
          <p:cNvPr id="11" name="Picture 10">
            <a:extLst>
              <a:ext uri="{FF2B5EF4-FFF2-40B4-BE49-F238E27FC236}">
                <a16:creationId xmlns:a16="http://schemas.microsoft.com/office/drawing/2014/main" id="{EFEE21A8-1ACA-4653-A241-5CC3D025EBB3}"/>
              </a:ext>
            </a:extLst>
          </p:cNvPr>
          <p:cNvPicPr>
            <a:picLocks noChangeAspect="1"/>
          </p:cNvPicPr>
          <p:nvPr/>
        </p:nvPicPr>
        <p:blipFill>
          <a:blip r:embed="rId3"/>
          <a:stretch>
            <a:fillRect/>
          </a:stretch>
        </p:blipFill>
        <p:spPr>
          <a:xfrm>
            <a:off x="6096000" y="2400278"/>
            <a:ext cx="3114675" cy="3324225"/>
          </a:xfrm>
          <a:prstGeom prst="rect">
            <a:avLst/>
          </a:prstGeom>
        </p:spPr>
      </p:pic>
    </p:spTree>
    <p:extLst>
      <p:ext uri="{BB962C8B-B14F-4D97-AF65-F5344CB8AC3E}">
        <p14:creationId xmlns:p14="http://schemas.microsoft.com/office/powerpoint/2010/main" val="306178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Main Features</a:t>
            </a:r>
            <a:endParaRPr lang="en-US" dirty="0"/>
          </a:p>
        </p:txBody>
      </p:sp>
      <p:sp>
        <p:nvSpPr>
          <p:cNvPr id="3" name="Content Placeholder 2">
            <a:extLst>
              <a:ext uri="{FF2B5EF4-FFF2-40B4-BE49-F238E27FC236}">
                <a16:creationId xmlns:a16="http://schemas.microsoft.com/office/drawing/2014/main" id="{ED05B033-8C74-4AE5-911B-853D83E13127}"/>
              </a:ext>
            </a:extLst>
          </p:cNvPr>
          <p:cNvSpPr>
            <a:spLocks noGrp="1"/>
          </p:cNvSpPr>
          <p:nvPr>
            <p:ph idx="1"/>
          </p:nvPr>
        </p:nvSpPr>
        <p:spPr/>
        <p:txBody>
          <a:bodyPr/>
          <a:lstStyle/>
          <a:p>
            <a:r>
              <a:rPr lang="en-US" dirty="0"/>
              <a:t>Industry: ~15%</a:t>
            </a:r>
          </a:p>
          <a:p>
            <a:r>
              <a:rPr lang="en-US" dirty="0"/>
              <a:t>Customer ~35%</a:t>
            </a:r>
          </a:p>
          <a:p>
            <a:r>
              <a:rPr lang="en-US" dirty="0"/>
              <a:t>Publisher ~50%</a:t>
            </a:r>
          </a:p>
          <a:p>
            <a:endParaRPr lang="en-US" dirty="0"/>
          </a:p>
          <a:p>
            <a:r>
              <a:rPr lang="en-US" dirty="0"/>
              <a:t>Obtained from decision tree feature importance </a:t>
            </a:r>
          </a:p>
          <a:p>
            <a:endParaRPr lang="en-US" dirty="0"/>
          </a:p>
        </p:txBody>
      </p:sp>
    </p:spTree>
    <p:extLst>
      <p:ext uri="{BB962C8B-B14F-4D97-AF65-F5344CB8AC3E}">
        <p14:creationId xmlns:p14="http://schemas.microsoft.com/office/powerpoint/2010/main" val="272191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p:txBody>
          <a:bodyPr/>
          <a:lstStyle/>
          <a:p>
            <a:r>
              <a:rPr lang="en-NZ" dirty="0"/>
              <a:t>Modelling Approaches: Decision Tree</a:t>
            </a:r>
            <a:endParaRPr lang="en-US" dirty="0"/>
          </a:p>
        </p:txBody>
      </p:sp>
      <p:sp>
        <p:nvSpPr>
          <p:cNvPr id="3" name="Content Placeholder 2">
            <a:extLst>
              <a:ext uri="{FF2B5EF4-FFF2-40B4-BE49-F238E27FC236}">
                <a16:creationId xmlns:a16="http://schemas.microsoft.com/office/drawing/2014/main" id="{ED05B033-8C74-4AE5-911B-853D83E13127}"/>
              </a:ext>
            </a:extLst>
          </p:cNvPr>
          <p:cNvSpPr>
            <a:spLocks noGrp="1"/>
          </p:cNvSpPr>
          <p:nvPr>
            <p:ph idx="1"/>
          </p:nvPr>
        </p:nvSpPr>
        <p:spPr/>
        <p:txBody>
          <a:bodyPr/>
          <a:lstStyle/>
          <a:p>
            <a:r>
              <a:rPr lang="en-US" dirty="0"/>
              <a:t>Used to model which configuration achieves an acceptable </a:t>
            </a:r>
            <a:r>
              <a:rPr lang="en-US" dirty="0" err="1"/>
              <a:t>cpa</a:t>
            </a:r>
            <a:endParaRPr lang="en-US" dirty="0"/>
          </a:p>
          <a:p>
            <a:r>
              <a:rPr lang="en-US" dirty="0"/>
              <a:t>Target variable set to be less that 10% more than the target </a:t>
            </a:r>
            <a:r>
              <a:rPr lang="en-US" dirty="0" err="1"/>
              <a:t>cpa</a:t>
            </a:r>
            <a:endParaRPr lang="en-US" dirty="0"/>
          </a:p>
          <a:p>
            <a:r>
              <a:rPr lang="en-US" dirty="0"/>
              <a:t>Accuracy of ~ 70 percent</a:t>
            </a:r>
          </a:p>
          <a:p>
            <a:endParaRPr lang="en-US" dirty="0"/>
          </a:p>
        </p:txBody>
      </p:sp>
    </p:spTree>
    <p:extLst>
      <p:ext uri="{BB962C8B-B14F-4D97-AF65-F5344CB8AC3E}">
        <p14:creationId xmlns:p14="http://schemas.microsoft.com/office/powerpoint/2010/main" val="255949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2F0932F-714B-4CFA-A78A-3B02AC7A1F68}"/>
              </a:ext>
            </a:extLst>
          </p:cNvPr>
          <p:cNvPicPr>
            <a:picLocks noChangeAspect="1"/>
          </p:cNvPicPr>
          <p:nvPr/>
        </p:nvPicPr>
        <p:blipFill>
          <a:blip r:embed="rId2"/>
          <a:stretch>
            <a:fillRect/>
          </a:stretch>
        </p:blipFill>
        <p:spPr>
          <a:xfrm>
            <a:off x="2390874" y="447234"/>
            <a:ext cx="7414704" cy="3450273"/>
          </a:xfrm>
          <a:prstGeom prst="rect">
            <a:avLst/>
          </a:prstGeom>
        </p:spPr>
      </p:pic>
      <p:sp>
        <p:nvSpPr>
          <p:cNvPr id="20"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281C8E-1064-438C-9405-0FD53B95387B}"/>
              </a:ext>
            </a:extLst>
          </p:cNvPr>
          <p:cNvSpPr>
            <a:spLocks noGrp="1"/>
          </p:cNvSpPr>
          <p:nvPr>
            <p:ph type="title"/>
          </p:nvPr>
        </p:nvSpPr>
        <p:spPr>
          <a:xfrm>
            <a:off x="679600" y="4596992"/>
            <a:ext cx="3353432" cy="1607013"/>
          </a:xfrm>
        </p:spPr>
        <p:txBody>
          <a:bodyPr anchor="ctr">
            <a:normAutofit/>
          </a:bodyPr>
          <a:lstStyle/>
          <a:p>
            <a:r>
              <a:rPr lang="en-NZ">
                <a:solidFill>
                  <a:srgbClr val="FFFFFF"/>
                </a:solidFill>
              </a:rPr>
              <a:t>Modelling Approaches: Monte Carlo SimulatioN</a:t>
            </a:r>
            <a:endParaRPr lang="en-US">
              <a:solidFill>
                <a:srgbClr val="FFFFFF"/>
              </a:solidFill>
            </a:endParaRPr>
          </a:p>
        </p:txBody>
      </p:sp>
      <p:sp>
        <p:nvSpPr>
          <p:cNvPr id="3" name="Content Placeholder 2">
            <a:extLst>
              <a:ext uri="{FF2B5EF4-FFF2-40B4-BE49-F238E27FC236}">
                <a16:creationId xmlns:a16="http://schemas.microsoft.com/office/drawing/2014/main" id="{ED05B033-8C74-4AE5-911B-853D83E13127}"/>
              </a:ext>
            </a:extLst>
          </p:cNvPr>
          <p:cNvSpPr>
            <a:spLocks noGrp="1"/>
          </p:cNvSpPr>
          <p:nvPr>
            <p:ph idx="1"/>
          </p:nvPr>
        </p:nvSpPr>
        <p:spPr>
          <a:xfrm>
            <a:off x="4271491" y="4596992"/>
            <a:ext cx="7240909" cy="1607012"/>
          </a:xfrm>
        </p:spPr>
        <p:txBody>
          <a:bodyPr>
            <a:normAutofit/>
          </a:bodyPr>
          <a:lstStyle/>
          <a:p>
            <a:r>
              <a:rPr lang="en-US" dirty="0">
                <a:solidFill>
                  <a:srgbClr val="FFFFFF"/>
                </a:solidFill>
              </a:rPr>
              <a:t>Used current dataset to bootstrap simulation</a:t>
            </a:r>
          </a:p>
          <a:p>
            <a:r>
              <a:rPr lang="en-US" dirty="0">
                <a:solidFill>
                  <a:srgbClr val="FFFFFF"/>
                </a:solidFill>
              </a:rPr>
              <a:t>1000 campaigns at each setting</a:t>
            </a:r>
          </a:p>
          <a:p>
            <a:r>
              <a:rPr lang="en-US" dirty="0">
                <a:solidFill>
                  <a:srgbClr val="FFFFFF"/>
                </a:solidFill>
              </a:rPr>
              <a:t>Note </a:t>
            </a:r>
            <a:r>
              <a:rPr lang="en-US" dirty="0" err="1">
                <a:solidFill>
                  <a:srgbClr val="FFFFFF"/>
                </a:solidFill>
              </a:rPr>
              <a:t>conversion_cost</a:t>
            </a:r>
            <a:r>
              <a:rPr lang="en-US" dirty="0">
                <a:solidFill>
                  <a:srgbClr val="FFFFFF"/>
                </a:solidFill>
              </a:rPr>
              <a:t> is not optimized</a:t>
            </a:r>
          </a:p>
          <a:p>
            <a:endParaRPr lang="en-US" dirty="0">
              <a:solidFill>
                <a:srgbClr val="FFFFFF"/>
              </a:solidFill>
            </a:endParaRPr>
          </a:p>
        </p:txBody>
      </p:sp>
    </p:spTree>
    <p:extLst>
      <p:ext uri="{BB962C8B-B14F-4D97-AF65-F5344CB8AC3E}">
        <p14:creationId xmlns:p14="http://schemas.microsoft.com/office/powerpoint/2010/main" val="29834472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941"/>
      </a:dk2>
      <a:lt2>
        <a:srgbClr val="E2E8E5"/>
      </a:lt2>
      <a:accent1>
        <a:srgbClr val="C34D86"/>
      </a:accent1>
      <a:accent2>
        <a:srgbClr val="B13BA5"/>
      </a:accent2>
      <a:accent3>
        <a:srgbClr val="9E4DC3"/>
      </a:accent3>
      <a:accent4>
        <a:srgbClr val="6142B4"/>
      </a:accent4>
      <a:accent5>
        <a:srgbClr val="4D5EC3"/>
      </a:accent5>
      <a:accent6>
        <a:srgbClr val="3B7EB1"/>
      </a:accent6>
      <a:hlink>
        <a:srgbClr val="6A68CC"/>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61</TotalTime>
  <Words>495</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Avenir Next LT Pro</vt:lpstr>
      <vt:lpstr>Wingdings 2</vt:lpstr>
      <vt:lpstr>DividendVTI</vt:lpstr>
      <vt:lpstr>Perengo Data Science Challenge </vt:lpstr>
      <vt:lpstr>Data analysis/Familiarization</vt:lpstr>
      <vt:lpstr>Data analysis/Familiarization</vt:lpstr>
      <vt:lpstr>Data analysis/Familiarization: Total conversions</vt:lpstr>
      <vt:lpstr>Data analysis/Familiarization: Total #  of campaigns</vt:lpstr>
      <vt:lpstr>Data analysis/Familiarization: conversion rate</vt:lpstr>
      <vt:lpstr>Main Features</vt:lpstr>
      <vt:lpstr>Modelling Approaches: Decision Tree</vt:lpstr>
      <vt:lpstr>Modelling Approaches: Monte Carlo SimulatioN</vt:lpstr>
      <vt:lpstr>Maximising conversions</vt:lpstr>
      <vt:lpstr>New Customer: What do we do?</vt:lpstr>
      <vt:lpstr>New Customer: What do we do?</vt:lpstr>
      <vt:lpstr>Testing the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Perengo Data Science Challenge </dc:title>
  <dc:creator>Daniel Fan</dc:creator>
  <cp:lastModifiedBy>Daniel Fan</cp:lastModifiedBy>
  <cp:revision>9</cp:revision>
  <dcterms:created xsi:type="dcterms:W3CDTF">2020-02-12T08:31:25Z</dcterms:created>
  <dcterms:modified xsi:type="dcterms:W3CDTF">2020-02-12T09:33:08Z</dcterms:modified>
</cp:coreProperties>
</file>