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3" r:id="rId5"/>
    <p:sldId id="262" r:id="rId6"/>
    <p:sldId id="284" r:id="rId7"/>
    <p:sldId id="268" r:id="rId8"/>
    <p:sldId id="285" r:id="rId9"/>
    <p:sldId id="286" r:id="rId10"/>
    <p:sldId id="290" r:id="rId11"/>
    <p:sldId id="287" r:id="rId12"/>
    <p:sldId id="288" r:id="rId13"/>
    <p:sldId id="289" r:id="rId14"/>
    <p:sldId id="271" r:id="rId15"/>
    <p:sldId id="261" r:id="rId16"/>
    <p:sldId id="279" r:id="rId17"/>
    <p:sldId id="280" r:id="rId18"/>
    <p:sldId id="281" r:id="rId19"/>
    <p:sldId id="283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5" autoAdjust="0"/>
    <p:restoredTop sz="94654" autoAdjust="0"/>
  </p:normalViewPr>
  <p:slideViewPr>
    <p:cSldViewPr snapToGrid="0">
      <p:cViewPr varScale="1">
        <p:scale>
          <a:sx n="84" d="100"/>
          <a:sy n="84" d="100"/>
        </p:scale>
        <p:origin x="1474" y="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3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13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4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74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4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手动输入 11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88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手动输入 12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手动输入 13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手动输入 14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68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>
            <a:off x="0" y="-1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35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8874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40612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2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47D9-FEE4-4881-B706-9575ADABFECF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8.pn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12" Type="http://schemas.openxmlformats.org/officeDocument/2006/relationships/image" Target="../media/image1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7187" y="2083707"/>
            <a:ext cx="37882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</a:rPr>
              <a:t>NO.2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26103" y="2446564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945414" y="3545743"/>
            <a:ext cx="3814221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智慧寵物系統平台研究與應用</a:t>
            </a:r>
            <a:r>
              <a:rPr lang="en-US" altLang="zh-TW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</a:p>
          <a:p>
            <a:pPr algn="r">
              <a:lnSpc>
                <a:spcPct val="130000"/>
              </a:lnSpc>
            </a:pPr>
            <a:r>
              <a:rPr lang="zh-TW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TW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伴侶擬人互動植物為例</a:t>
            </a:r>
          </a:p>
        </p:txBody>
      </p:sp>
      <p:sp>
        <p:nvSpPr>
          <p:cNvPr id="7" name="矩形 6"/>
          <p:cNvSpPr/>
          <p:nvPr/>
        </p:nvSpPr>
        <p:spPr>
          <a:xfrm>
            <a:off x="5945415" y="2502322"/>
            <a:ext cx="4493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48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人工智能植物架</a:t>
            </a:r>
            <a:endParaRPr kumimoji="1" lang="zh-CN" altLang="en-US" sz="4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245259" y="4897925"/>
            <a:ext cx="3232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指導老師：莊文勝　　教　授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　　員：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0424031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陳筱妤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0424059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吳雅萍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535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 rot="10800000">
            <a:off x="-3878064" y="78558"/>
            <a:ext cx="6863417" cy="6863417"/>
          </a:xfrm>
          <a:prstGeom prst="pie">
            <a:avLst>
              <a:gd name="adj1" fmla="val 5347296"/>
              <a:gd name="adj2" fmla="val 16200000"/>
            </a:avLst>
          </a:prstGeom>
        </p:spPr>
      </p:pic>
      <p:sp>
        <p:nvSpPr>
          <p:cNvPr id="21" name="椭圆 20"/>
          <p:cNvSpPr/>
          <p:nvPr/>
        </p:nvSpPr>
        <p:spPr>
          <a:xfrm>
            <a:off x="-2689955" y="1113531"/>
            <a:ext cx="4662487" cy="46624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5469" y="1648217"/>
            <a:ext cx="701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程式碼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9"/>
          <p:cNvSpPr txBox="1"/>
          <p:nvPr/>
        </p:nvSpPr>
        <p:spPr>
          <a:xfrm>
            <a:off x="53240" y="4355824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3"/>
          <a:stretch/>
        </p:blipFill>
        <p:spPr>
          <a:xfrm>
            <a:off x="3031966" y="1234782"/>
            <a:ext cx="8819020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86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 rot="10800000">
            <a:off x="-3878064" y="78558"/>
            <a:ext cx="6863417" cy="6863417"/>
          </a:xfrm>
          <a:prstGeom prst="pie">
            <a:avLst>
              <a:gd name="adj1" fmla="val 5347296"/>
              <a:gd name="adj2" fmla="val 16200000"/>
            </a:avLst>
          </a:prstGeom>
        </p:spPr>
      </p:pic>
      <p:sp>
        <p:nvSpPr>
          <p:cNvPr id="21" name="椭圆 20"/>
          <p:cNvSpPr/>
          <p:nvPr/>
        </p:nvSpPr>
        <p:spPr>
          <a:xfrm>
            <a:off x="-2689955" y="1113531"/>
            <a:ext cx="4662487" cy="46624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5469" y="1648217"/>
            <a:ext cx="701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程式碼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9"/>
          <p:cNvSpPr txBox="1"/>
          <p:nvPr/>
        </p:nvSpPr>
        <p:spPr>
          <a:xfrm>
            <a:off x="0" y="4337716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329" y="100909"/>
            <a:ext cx="7155180" cy="338328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329" y="3510266"/>
            <a:ext cx="7216140" cy="282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53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 rot="10800000">
            <a:off x="-3878064" y="78558"/>
            <a:ext cx="6863417" cy="6863417"/>
          </a:xfrm>
          <a:prstGeom prst="pie">
            <a:avLst>
              <a:gd name="adj1" fmla="val 5347296"/>
              <a:gd name="adj2" fmla="val 16200000"/>
            </a:avLst>
          </a:prstGeom>
        </p:spPr>
      </p:pic>
      <p:sp>
        <p:nvSpPr>
          <p:cNvPr id="21" name="椭圆 20"/>
          <p:cNvSpPr/>
          <p:nvPr/>
        </p:nvSpPr>
        <p:spPr>
          <a:xfrm>
            <a:off x="-2689955" y="1113531"/>
            <a:ext cx="4662487" cy="46624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5469" y="1648217"/>
            <a:ext cx="701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程式碼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9"/>
          <p:cNvSpPr txBox="1"/>
          <p:nvPr/>
        </p:nvSpPr>
        <p:spPr>
          <a:xfrm>
            <a:off x="-358712" y="4233540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568" y="932022"/>
            <a:ext cx="7705692" cy="420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06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 rot="10800000">
            <a:off x="-3878064" y="78558"/>
            <a:ext cx="6863417" cy="6863417"/>
          </a:xfrm>
          <a:prstGeom prst="pie">
            <a:avLst>
              <a:gd name="adj1" fmla="val 5347296"/>
              <a:gd name="adj2" fmla="val 16200000"/>
            </a:avLst>
          </a:prstGeom>
        </p:spPr>
      </p:pic>
      <p:sp>
        <p:nvSpPr>
          <p:cNvPr id="21" name="椭圆 20"/>
          <p:cNvSpPr/>
          <p:nvPr/>
        </p:nvSpPr>
        <p:spPr>
          <a:xfrm>
            <a:off x="-2689955" y="1113531"/>
            <a:ext cx="4662487" cy="46624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5469" y="1648217"/>
            <a:ext cx="701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程式碼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9"/>
          <p:cNvSpPr txBox="1"/>
          <p:nvPr/>
        </p:nvSpPr>
        <p:spPr>
          <a:xfrm>
            <a:off x="-277883" y="4207130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圖片 6" descr="one.ino - [C:\Users\ccs96\AppData\Local\Temp\one.ino] - ...\ARDUINO.cpp - CLion 2017.2.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6" t="12409" r="48391" b="60814"/>
          <a:stretch/>
        </p:blipFill>
        <p:spPr>
          <a:xfrm>
            <a:off x="3081040" y="169007"/>
            <a:ext cx="5576935" cy="3553931"/>
          </a:xfrm>
          <a:prstGeom prst="rect">
            <a:avLst/>
          </a:prstGeom>
        </p:spPr>
      </p:pic>
      <p:pic>
        <p:nvPicPr>
          <p:cNvPr id="11" name="圖片 10" descr="畫面剪輯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42"/>
          <a:stretch/>
        </p:blipFill>
        <p:spPr>
          <a:xfrm>
            <a:off x="5869508" y="1863032"/>
            <a:ext cx="6124825" cy="474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30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790700" y="1790700"/>
            <a:ext cx="3467100" cy="34671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609850" y="1619250"/>
            <a:ext cx="3810000" cy="3810000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867400" y="2114550"/>
            <a:ext cx="2781300" cy="27813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076950" y="1419225"/>
            <a:ext cx="4171950" cy="417195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90850" y="2092766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3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12" name="文本框 6"/>
          <p:cNvSpPr txBox="1"/>
          <p:nvPr/>
        </p:nvSpPr>
        <p:spPr>
          <a:xfrm>
            <a:off x="6448425" y="2989567"/>
            <a:ext cx="4337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進度報告（美工）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7"/>
          <p:cNvSpPr txBox="1"/>
          <p:nvPr/>
        </p:nvSpPr>
        <p:spPr>
          <a:xfrm>
            <a:off x="6448425" y="3574342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0424059</a:t>
            </a:r>
            <a:r>
              <a:rPr lang="zh-TW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吳雅萍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8"/>
          <p:cNvCxnSpPr/>
          <p:nvPr/>
        </p:nvCxnSpPr>
        <p:spPr>
          <a:xfrm>
            <a:off x="6548438" y="4141586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156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543174" y="564615"/>
            <a:ext cx="1279618" cy="1481182"/>
            <a:chOff x="2543174" y="564615"/>
            <a:chExt cx="1279618" cy="1481182"/>
          </a:xfrm>
        </p:grpSpPr>
        <p:sp>
          <p:nvSpPr>
            <p:cNvPr id="5" name="矩形 4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2706455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1</a:t>
            </a:r>
            <a:endParaRPr lang="zh-CN" altLang="en-US" sz="72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1357570" y="2550141"/>
            <a:ext cx="1761380" cy="1572585"/>
            <a:chOff x="1357570" y="2550141"/>
            <a:chExt cx="1761380" cy="1572585"/>
          </a:xfrm>
        </p:grpSpPr>
        <p:sp>
          <p:nvSpPr>
            <p:cNvPr id="9" name="矩形 8"/>
            <p:cNvSpPr/>
            <p:nvPr/>
          </p:nvSpPr>
          <p:spPr>
            <a:xfrm rot="2705224">
              <a:off x="1546366" y="2550142"/>
              <a:ext cx="1572584" cy="157258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2705224">
              <a:off x="1357570" y="2550141"/>
              <a:ext cx="1572584" cy="157258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5224">
              <a:off x="1451968" y="2550142"/>
              <a:ext cx="1572584" cy="15725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70604" y="3066650"/>
              <a:ext cx="15119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手機</a:t>
              </a:r>
              <a:r>
                <a:rPr lang="zh-TW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介面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160" y="240609"/>
            <a:ext cx="3585147" cy="6376781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7941902" y="4100803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簡約風的森林漸層圖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27223" y="1574907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以深藍的背景色</a:t>
            </a:r>
            <a:endParaRPr lang="zh-TW" altLang="en-US" sz="2800" dirty="0">
              <a:solidFill>
                <a:srgbClr val="00206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013371" y="2911151"/>
            <a:ext cx="1138335" cy="29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9427683" y="2509935"/>
            <a:ext cx="294815" cy="110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4676775" y="1574907"/>
            <a:ext cx="2428875" cy="16348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9780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543174" y="564615"/>
            <a:ext cx="1279618" cy="1481182"/>
            <a:chOff x="2543174" y="564615"/>
            <a:chExt cx="1279618" cy="1481182"/>
          </a:xfrm>
        </p:grpSpPr>
        <p:sp>
          <p:nvSpPr>
            <p:cNvPr id="5" name="矩形 4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2706455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b="1" dirty="0"/>
              <a:t>2</a:t>
            </a:r>
            <a:endParaRPr lang="zh-CN" altLang="en-US" sz="72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1357570" y="2550141"/>
            <a:ext cx="1761380" cy="1572585"/>
            <a:chOff x="1357570" y="2550141"/>
            <a:chExt cx="1761380" cy="1572585"/>
          </a:xfrm>
        </p:grpSpPr>
        <p:sp>
          <p:nvSpPr>
            <p:cNvPr id="9" name="矩形 8"/>
            <p:cNvSpPr/>
            <p:nvPr/>
          </p:nvSpPr>
          <p:spPr>
            <a:xfrm rot="2705224">
              <a:off x="1546366" y="2550142"/>
              <a:ext cx="1572584" cy="157258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2705224">
              <a:off x="1357570" y="2550141"/>
              <a:ext cx="1572584" cy="157258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5224">
              <a:off x="1451968" y="2550142"/>
              <a:ext cx="1572584" cy="15725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70604" y="3066650"/>
              <a:ext cx="15119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手機</a:t>
              </a:r>
              <a:r>
                <a:rPr lang="zh-TW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介面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284" y="235666"/>
            <a:ext cx="3705547" cy="639036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372" y="235666"/>
            <a:ext cx="3592784" cy="6390366"/>
          </a:xfrm>
          <a:prstGeom prst="rect">
            <a:avLst/>
          </a:prstGeom>
        </p:spPr>
      </p:pic>
      <p:sp>
        <p:nvSpPr>
          <p:cNvPr id="20" name="橢圓 19"/>
          <p:cNvSpPr/>
          <p:nvPr/>
        </p:nvSpPr>
        <p:spPr>
          <a:xfrm>
            <a:off x="10487025" y="3876675"/>
            <a:ext cx="803039" cy="4951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87567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543174" y="564615"/>
            <a:ext cx="1279618" cy="1481182"/>
            <a:chOff x="2543174" y="564615"/>
            <a:chExt cx="1279618" cy="1481182"/>
          </a:xfrm>
        </p:grpSpPr>
        <p:sp>
          <p:nvSpPr>
            <p:cNvPr id="5" name="矩形 4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2706455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3</a:t>
            </a:r>
            <a:endParaRPr lang="zh-CN" altLang="en-US" sz="72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1357570" y="2550141"/>
            <a:ext cx="1761380" cy="1572585"/>
            <a:chOff x="1357570" y="2550141"/>
            <a:chExt cx="1761380" cy="1572585"/>
          </a:xfrm>
        </p:grpSpPr>
        <p:sp>
          <p:nvSpPr>
            <p:cNvPr id="9" name="矩形 8"/>
            <p:cNvSpPr/>
            <p:nvPr/>
          </p:nvSpPr>
          <p:spPr>
            <a:xfrm rot="2705224">
              <a:off x="1546366" y="2550142"/>
              <a:ext cx="1572584" cy="157258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2705224">
              <a:off x="1357570" y="2550141"/>
              <a:ext cx="1572584" cy="157258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5224">
              <a:off x="1451968" y="2550142"/>
              <a:ext cx="1572584" cy="15725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70604" y="3066650"/>
              <a:ext cx="15119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手機</a:t>
              </a:r>
              <a:r>
                <a:rPr lang="zh-TW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介面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89" y="242499"/>
            <a:ext cx="3590836" cy="6386901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8258175" y="1843727"/>
            <a:ext cx="3664188" cy="585148"/>
            <a:chOff x="8258175" y="1843727"/>
            <a:chExt cx="3664188" cy="585148"/>
          </a:xfrm>
        </p:grpSpPr>
        <p:cxnSp>
          <p:nvCxnSpPr>
            <p:cNvPr id="17" name="直線單箭頭接點 16"/>
            <p:cNvCxnSpPr/>
            <p:nvPr/>
          </p:nvCxnSpPr>
          <p:spPr>
            <a:xfrm flipV="1">
              <a:off x="8258175" y="2045797"/>
              <a:ext cx="1314450" cy="3830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9560163" y="1843727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表示植物水分的多</a:t>
              </a:r>
              <a:r>
                <a:rPr lang="zh-TW" altLang="en-US" dirty="0"/>
                <a:t>寡</a:t>
              </a:r>
            </a:p>
          </p:txBody>
        </p:sp>
      </p:grpSp>
      <p:sp>
        <p:nvSpPr>
          <p:cNvPr id="21" name="橢圓 20"/>
          <p:cNvSpPr/>
          <p:nvPr/>
        </p:nvSpPr>
        <p:spPr>
          <a:xfrm>
            <a:off x="7161330" y="1293729"/>
            <a:ext cx="803039" cy="4951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4" name="群組 23"/>
          <p:cNvGrpSpPr/>
          <p:nvPr/>
        </p:nvGrpSpPr>
        <p:grpSpPr>
          <a:xfrm>
            <a:off x="3280088" y="4179397"/>
            <a:ext cx="3153118" cy="1521792"/>
            <a:chOff x="3280088" y="4179397"/>
            <a:chExt cx="3153118" cy="1521792"/>
          </a:xfrm>
        </p:grpSpPr>
        <p:cxnSp>
          <p:nvCxnSpPr>
            <p:cNvPr id="22" name="直線單箭頭接點 21"/>
            <p:cNvCxnSpPr/>
            <p:nvPr/>
          </p:nvCxnSpPr>
          <p:spPr>
            <a:xfrm flipH="1">
              <a:off x="5118756" y="4179397"/>
              <a:ext cx="1314450" cy="3830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3280088" y="4777859"/>
              <a:ext cx="2362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 smtClean="0"/>
                <a:t>幫</a:t>
              </a:r>
              <a:r>
                <a:rPr lang="en-US" altLang="zh-TW" dirty="0" smtClean="0"/>
                <a:t>“</a:t>
              </a:r>
              <a:r>
                <a:rPr lang="zh-TW" altLang="en-US" dirty="0" smtClean="0"/>
                <a:t>它</a:t>
              </a:r>
              <a:r>
                <a:rPr lang="en-US" altLang="zh-TW" dirty="0" smtClean="0"/>
                <a:t>”</a:t>
              </a:r>
              <a:r>
                <a:rPr lang="zh-TW" altLang="en-US" dirty="0" smtClean="0"/>
                <a:t>取的名字</a:t>
              </a:r>
              <a:endParaRPr lang="en-US" altLang="zh-TW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 smtClean="0"/>
                <a:t>種植幾天</a:t>
              </a:r>
              <a:endParaRPr lang="en-US" altLang="zh-TW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/>
                <a:t>它</a:t>
              </a:r>
              <a:r>
                <a:rPr lang="zh-TW" altLang="en-US" dirty="0" smtClean="0"/>
                <a:t>對你的好感</a:t>
              </a:r>
              <a:r>
                <a:rPr lang="zh-TW" altLang="en-US" dirty="0"/>
                <a:t>度</a:t>
              </a:r>
            </a:p>
          </p:txBody>
        </p:sp>
      </p:grpSp>
      <p:sp>
        <p:nvSpPr>
          <p:cNvPr id="27" name="橢圓 26"/>
          <p:cNvSpPr/>
          <p:nvPr/>
        </p:nvSpPr>
        <p:spPr>
          <a:xfrm>
            <a:off x="6152460" y="5348384"/>
            <a:ext cx="2563694" cy="4951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/>
          <p:cNvGrpSpPr/>
          <p:nvPr/>
        </p:nvGrpSpPr>
        <p:grpSpPr>
          <a:xfrm>
            <a:off x="8372475" y="4839994"/>
            <a:ext cx="3664188" cy="1200329"/>
            <a:chOff x="8258175" y="1843727"/>
            <a:chExt cx="3664188" cy="1200329"/>
          </a:xfrm>
        </p:grpSpPr>
        <p:cxnSp>
          <p:nvCxnSpPr>
            <p:cNvPr id="29" name="直線單箭頭接點 28"/>
            <p:cNvCxnSpPr/>
            <p:nvPr/>
          </p:nvCxnSpPr>
          <p:spPr>
            <a:xfrm flipV="1">
              <a:off x="8258175" y="2045797"/>
              <a:ext cx="1314450" cy="3830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>
              <a:off x="9560163" y="1843727"/>
              <a:ext cx="2362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按鈕分為三種</a:t>
              </a:r>
              <a:endParaRPr lang="en-US" altLang="zh-TW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 smtClean="0"/>
                <a:t>狀態</a:t>
              </a:r>
              <a:endParaRPr lang="en-US" altLang="zh-TW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 smtClean="0"/>
                <a:t>互動</a:t>
              </a:r>
              <a:endParaRPr lang="en-US" altLang="zh-TW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/>
                <a:t>個人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493225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543174" y="564615"/>
            <a:ext cx="1279618" cy="1481182"/>
            <a:chOff x="2543174" y="564615"/>
            <a:chExt cx="1279618" cy="1481182"/>
          </a:xfrm>
        </p:grpSpPr>
        <p:sp>
          <p:nvSpPr>
            <p:cNvPr id="5" name="矩形 4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2706455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4</a:t>
            </a:r>
            <a:endParaRPr lang="zh-CN" altLang="en-US" sz="72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1357570" y="2550141"/>
            <a:ext cx="1761380" cy="1572585"/>
            <a:chOff x="1357570" y="2550141"/>
            <a:chExt cx="1761380" cy="1572585"/>
          </a:xfrm>
        </p:grpSpPr>
        <p:sp>
          <p:nvSpPr>
            <p:cNvPr id="9" name="矩形 8"/>
            <p:cNvSpPr/>
            <p:nvPr/>
          </p:nvSpPr>
          <p:spPr>
            <a:xfrm rot="2705224">
              <a:off x="1546366" y="2550142"/>
              <a:ext cx="1572584" cy="157258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2705224">
              <a:off x="1357570" y="2550141"/>
              <a:ext cx="1572584" cy="157258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5224">
              <a:off x="1451968" y="2550142"/>
              <a:ext cx="1572584" cy="15725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70604" y="3066650"/>
              <a:ext cx="15119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手機</a:t>
              </a:r>
              <a:r>
                <a:rPr lang="zh-TW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介面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929" y="282027"/>
            <a:ext cx="3538575" cy="629394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99" y="282026"/>
            <a:ext cx="3538575" cy="629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2698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9" r="11075"/>
          <a:stretch/>
        </p:blipFill>
        <p:spPr>
          <a:xfrm rot="5400000">
            <a:off x="3172593" y="-1989086"/>
            <a:ext cx="5846815" cy="11170714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506175" y="396637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 smtClean="0"/>
              <a:t>手繪實體圖</a:t>
            </a:r>
            <a:endParaRPr lang="zh-CN" altLang="en-US" sz="2400" b="1" dirty="0"/>
          </a:p>
        </p:txBody>
      </p:sp>
      <p:sp>
        <p:nvSpPr>
          <p:cNvPr id="33" name="矩形 32"/>
          <p:cNvSpPr/>
          <p:nvPr/>
        </p:nvSpPr>
        <p:spPr>
          <a:xfrm>
            <a:off x="506176" y="1124707"/>
            <a:ext cx="1563508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 smtClean="0"/>
              <a:t>植物架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52791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2600" y="1828800"/>
            <a:ext cx="4457700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4600" y="1924050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1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63545" y="2893546"/>
            <a:ext cx="3438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說</a:t>
            </a:r>
            <a:r>
              <a:rPr lang="zh-TW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671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"/>
          <p:cNvSpPr txBox="1"/>
          <p:nvPr/>
        </p:nvSpPr>
        <p:spPr>
          <a:xfrm>
            <a:off x="2157187" y="2083707"/>
            <a:ext cx="37882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</a:rPr>
              <a:t>NO.2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626103" y="2446564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945415" y="1966766"/>
            <a:ext cx="277351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r>
              <a:rPr kumimoji="1"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YOU!</a:t>
            </a:r>
            <a:endParaRPr kumimoji="1"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3"/>
          <p:cNvCxnSpPr/>
          <p:nvPr/>
        </p:nvCxnSpPr>
        <p:spPr>
          <a:xfrm>
            <a:off x="5626103" y="2446564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4"/>
          <p:cNvSpPr txBox="1"/>
          <p:nvPr/>
        </p:nvSpPr>
        <p:spPr>
          <a:xfrm>
            <a:off x="6032903" y="4164989"/>
            <a:ext cx="3814221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智慧寵物系統平台研究與應用</a:t>
            </a:r>
            <a:r>
              <a:rPr lang="en-US" altLang="zh-TW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</a:p>
          <a:p>
            <a:pPr algn="r">
              <a:lnSpc>
                <a:spcPct val="130000"/>
              </a:lnSpc>
            </a:pPr>
            <a:r>
              <a:rPr lang="zh-TW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TW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伴侶擬人互動植物為例</a:t>
            </a:r>
          </a:p>
        </p:txBody>
      </p:sp>
      <p:sp>
        <p:nvSpPr>
          <p:cNvPr id="11" name="矩形 10"/>
          <p:cNvSpPr/>
          <p:nvPr/>
        </p:nvSpPr>
        <p:spPr>
          <a:xfrm>
            <a:off x="5994643" y="372109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24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人工智能植物架</a:t>
            </a:r>
            <a:endParaRPr kumimoji="1" lang="zh-CN" altLang="en-US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45259" y="4897925"/>
            <a:ext cx="3232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指導老師：莊文勝　　教　授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　　員：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0424031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陳筱妤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0424059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吳雅萍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86367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543174" y="564615"/>
            <a:ext cx="1279618" cy="1481182"/>
            <a:chOff x="2543174" y="564615"/>
            <a:chExt cx="1279618" cy="1481182"/>
          </a:xfrm>
        </p:grpSpPr>
        <p:sp>
          <p:nvSpPr>
            <p:cNvPr id="3" name="矩形 2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2706455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1</a:t>
            </a:r>
            <a:endParaRPr lang="zh-CN" altLang="en-US" sz="72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771178" y="419091"/>
            <a:ext cx="373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說明</a:t>
            </a:r>
            <a:endParaRPr lang="en-US" altLang="zh-TW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7253241" y="2089554"/>
            <a:ext cx="0" cy="981226"/>
          </a:xfrm>
          <a:prstGeom prst="line">
            <a:avLst/>
          </a:prstGeom>
          <a:ln w="1270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157991" y="2089554"/>
            <a:ext cx="0" cy="981226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442665" y="2117264"/>
            <a:ext cx="4155889" cy="869467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TW" altLang="en-US" sz="4000" b="1" dirty="0"/>
              <a:t>陪伴</a:t>
            </a:r>
            <a:endParaRPr lang="en-US" altLang="zh-CN" sz="4000" b="1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8177449" y="3491774"/>
            <a:ext cx="0" cy="981226"/>
          </a:xfrm>
          <a:prstGeom prst="line">
            <a:avLst/>
          </a:prstGeom>
          <a:ln w="1270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082199" y="3491774"/>
            <a:ext cx="0" cy="981226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442665" y="3547654"/>
            <a:ext cx="4155889" cy="869467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TW" altLang="en-US" sz="4000" b="1" dirty="0" smtClean="0"/>
              <a:t>　　美觀</a:t>
            </a:r>
            <a:endParaRPr lang="en-US" altLang="zh-CN" sz="4000" b="1" dirty="0"/>
          </a:p>
        </p:txBody>
      </p:sp>
      <p:sp>
        <p:nvSpPr>
          <p:cNvPr id="25" name="矩形 24"/>
          <p:cNvSpPr/>
          <p:nvPr/>
        </p:nvSpPr>
        <p:spPr>
          <a:xfrm>
            <a:off x="7442665" y="4909266"/>
            <a:ext cx="4155889" cy="791497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TW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　　實用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566" y="1301955"/>
            <a:ext cx="1558829" cy="1851109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241" y="4683099"/>
            <a:ext cx="1545525" cy="1545525"/>
          </a:xfrm>
          <a:prstGeom prst="rect">
            <a:avLst/>
          </a:prstGeom>
        </p:spPr>
      </p:pic>
      <p:sp>
        <p:nvSpPr>
          <p:cNvPr id="41" name="加號 40"/>
          <p:cNvSpPr/>
          <p:nvPr/>
        </p:nvSpPr>
        <p:spPr>
          <a:xfrm>
            <a:off x="4117287" y="3259268"/>
            <a:ext cx="1247434" cy="1197864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3" name="直接连接符 31"/>
          <p:cNvCxnSpPr/>
          <p:nvPr/>
        </p:nvCxnSpPr>
        <p:spPr>
          <a:xfrm>
            <a:off x="9098639" y="4814401"/>
            <a:ext cx="0" cy="981226"/>
          </a:xfrm>
          <a:prstGeom prst="line">
            <a:avLst/>
          </a:prstGeom>
          <a:ln w="1270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17"/>
          <p:cNvCxnSpPr/>
          <p:nvPr/>
        </p:nvCxnSpPr>
        <p:spPr>
          <a:xfrm>
            <a:off x="9003389" y="4814401"/>
            <a:ext cx="0" cy="981226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514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1809750" y="1695450"/>
            <a:ext cx="3810000" cy="3409950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>
            <a:off x="2800350" y="1409700"/>
            <a:ext cx="3810000" cy="3409950"/>
          </a:xfrm>
          <a:prstGeom prst="triangl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4438650" y="499872"/>
            <a:ext cx="5734050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4618210" y="624169"/>
            <a:ext cx="5734050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00350" y="2237101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2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76900" y="3250824"/>
            <a:ext cx="343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進度報告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76900" y="3835599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0424031</a:t>
            </a:r>
            <a:r>
              <a:rPr lang="zh-TW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陳筱妤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776913" y="4402843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0334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矩形 15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06856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b="1" dirty="0">
                <a:solidFill>
                  <a:schemeClr val="bg1"/>
                </a:solidFill>
              </a:rPr>
              <a:t>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86627" y="1567545"/>
            <a:ext cx="3943324" cy="41466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12155" y="2551925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硬體</a:t>
            </a:r>
            <a:r>
              <a:rPr lang="zh-TW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線路（舊）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312168" y="3377373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312168" y="3618047"/>
            <a:ext cx="3494314" cy="198168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TW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材料：</a:t>
            </a:r>
            <a:endParaRPr kumimoji="1" lang="en-US" altLang="zh-TW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zh-TW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麵包板</a:t>
            </a:r>
            <a:r>
              <a:rPr kumimoji="1" lang="en-US" altLang="zh-TW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*1</a:t>
            </a:r>
          </a:p>
          <a:p>
            <a:pPr>
              <a:lnSpc>
                <a:spcPct val="130000"/>
              </a:lnSpc>
            </a:pPr>
            <a:r>
              <a:rPr kumimoji="1" lang="en-US" altLang="zh-TW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Arduino</a:t>
            </a:r>
            <a:r>
              <a:rPr kumimoji="1" lang="en-US" altLang="zh-TW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Uno R3*1</a:t>
            </a:r>
          </a:p>
          <a:p>
            <a:pPr>
              <a:lnSpc>
                <a:spcPct val="130000"/>
              </a:lnSpc>
            </a:pPr>
            <a:r>
              <a:rPr kumimoji="1" lang="en-US" altLang="zh-TW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Raspberry Pi 3*1</a:t>
            </a:r>
          </a:p>
          <a:p>
            <a:pPr>
              <a:lnSpc>
                <a:spcPct val="130000"/>
              </a:lnSpc>
            </a:pPr>
            <a:r>
              <a:rPr kumimoji="1" lang="zh-TW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土壤溼度感測模組*</a:t>
            </a:r>
            <a:r>
              <a:rPr kumimoji="1" lang="en-US" altLang="zh-TW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</a:t>
            </a:r>
          </a:p>
          <a:p>
            <a:pPr>
              <a:lnSpc>
                <a:spcPct val="130000"/>
              </a:lnSpc>
            </a:pPr>
            <a:r>
              <a:rPr kumimoji="1" lang="zh-TW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溫度感測模組*</a:t>
            </a:r>
            <a:r>
              <a:rPr kumimoji="1" lang="en-US" altLang="zh-TW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03" y="1677538"/>
            <a:ext cx="5769797" cy="3920830"/>
          </a:xfrm>
          <a:prstGeom prst="rect">
            <a:avLst/>
          </a:prstGeom>
          <a:ln w="76200">
            <a:solidFill>
              <a:schemeClr val="tx2">
                <a:lumMod val="75000"/>
              </a:schemeClr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3204" b="54481"/>
          <a:stretch/>
        </p:blipFill>
        <p:spPr>
          <a:xfrm>
            <a:off x="1278703" y="1677536"/>
            <a:ext cx="3816943" cy="181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7420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矩形 15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06856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b="1" dirty="0">
                <a:solidFill>
                  <a:schemeClr val="bg1"/>
                </a:solidFill>
              </a:rPr>
              <a:t>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86627" y="1567545"/>
            <a:ext cx="3943324" cy="41466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12155" y="2551925"/>
            <a:ext cx="3438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硬體</a:t>
            </a:r>
            <a:r>
              <a:rPr lang="zh-TW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線路</a:t>
            </a:r>
            <a:r>
              <a:rPr lang="zh-TW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（新）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312168" y="3377373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312168" y="3618047"/>
            <a:ext cx="3494314" cy="2012843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TW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材料：</a:t>
            </a:r>
            <a:endParaRPr kumimoji="1" lang="en-US" altLang="zh-TW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zh-TW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麵包板</a:t>
            </a:r>
            <a:r>
              <a:rPr kumimoji="1" lang="en-US" altLang="zh-TW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*</a:t>
            </a:r>
            <a:r>
              <a:rPr kumimoji="1" lang="en-US" altLang="zh-TW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</a:t>
            </a:r>
          </a:p>
          <a:p>
            <a:pPr>
              <a:lnSpc>
                <a:spcPct val="130000"/>
              </a:lnSpc>
            </a:pPr>
            <a:r>
              <a:rPr kumimoji="1" lang="en-US" altLang="zh-TW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MCP3008</a:t>
            </a:r>
            <a:r>
              <a:rPr kumimoji="1" lang="en-US" altLang="zh-TW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*1</a:t>
            </a:r>
            <a:endParaRPr kumimoji="1" lang="en-US" altLang="zh-TW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en-US" altLang="zh-TW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Raspberry Pi 3*1</a:t>
            </a:r>
          </a:p>
          <a:p>
            <a:pPr>
              <a:lnSpc>
                <a:spcPct val="130000"/>
              </a:lnSpc>
            </a:pPr>
            <a:r>
              <a:rPr kumimoji="1" lang="zh-TW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土壤溼度感測模組*</a:t>
            </a:r>
            <a:r>
              <a:rPr kumimoji="1" lang="en-US" altLang="zh-TW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</a:t>
            </a:r>
          </a:p>
          <a:p>
            <a:pPr>
              <a:lnSpc>
                <a:spcPct val="130000"/>
              </a:lnSpc>
            </a:pPr>
            <a:r>
              <a:rPr kumimoji="1" lang="zh-TW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溫度感測模組*</a:t>
            </a:r>
            <a:r>
              <a:rPr kumimoji="1" lang="en-US" altLang="zh-TW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03" y="1913022"/>
            <a:ext cx="5857198" cy="3399140"/>
          </a:xfrm>
          <a:prstGeom prst="rect">
            <a:avLst/>
          </a:prstGeom>
          <a:ln w="76200">
            <a:solidFill>
              <a:schemeClr val="tx2">
                <a:lumMod val="75000"/>
              </a:schemeClr>
            </a:solidFill>
          </a:ln>
        </p:spPr>
      </p:pic>
      <p:sp>
        <p:nvSpPr>
          <p:cNvPr id="2" name="矩形 1"/>
          <p:cNvSpPr/>
          <p:nvPr/>
        </p:nvSpPr>
        <p:spPr>
          <a:xfrm>
            <a:off x="4753069" y="2073244"/>
            <a:ext cx="1774480" cy="679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44735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橢圓 26"/>
          <p:cNvSpPr/>
          <p:nvPr/>
        </p:nvSpPr>
        <p:spPr>
          <a:xfrm>
            <a:off x="2899388" y="187990"/>
            <a:ext cx="2555552" cy="2363870"/>
          </a:xfrm>
          <a:prstGeom prst="ellipse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333F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 rot="10800000">
            <a:off x="-3878064" y="78558"/>
            <a:ext cx="6863417" cy="6863417"/>
          </a:xfrm>
          <a:prstGeom prst="pie">
            <a:avLst>
              <a:gd name="adj1" fmla="val 5347296"/>
              <a:gd name="adj2" fmla="val 16200000"/>
            </a:avLst>
          </a:prstGeom>
        </p:spPr>
      </p:pic>
      <p:sp>
        <p:nvSpPr>
          <p:cNvPr id="21" name="椭圆 20"/>
          <p:cNvSpPr/>
          <p:nvPr/>
        </p:nvSpPr>
        <p:spPr>
          <a:xfrm>
            <a:off x="-2689955" y="1113531"/>
            <a:ext cx="4662487" cy="46624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5469" y="1648217"/>
            <a:ext cx="701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資料傳遞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559" b="72075" l="68119" r="742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356" t="60245" r="25018" b="26611"/>
          <a:stretch/>
        </p:blipFill>
        <p:spPr>
          <a:xfrm>
            <a:off x="2886267" y="361801"/>
            <a:ext cx="1524000" cy="1786761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1012" b="94941" l="87493" r="99312">
                        <a14:foregroundMark x1="97189" y1="51349" x2="93689" y2="57251"/>
                        <a14:foregroundMark x1="90935" y1="69562" x2="91337" y2="62310"/>
                        <a14:foregroundMark x1="99312" y1="53963" x2="98164" y2="93761"/>
                        <a14:foregroundMark x1="98508" y1="56661" x2="97476" y2="75970"/>
                        <a14:foregroundMark x1="97820" y1="56998" x2="98680" y2="59106"/>
                        <a14:foregroundMark x1="89960" y1="62648" x2="90476" y2="94941"/>
                        <a14:foregroundMark x1="91796" y1="63322" x2="90935" y2="93676"/>
                        <a14:foregroundMark x1="89214" y1="63069" x2="89386" y2="91231"/>
                        <a14:foregroundMark x1="96959" y1="63153" x2="96959" y2="89966"/>
                        <a14:foregroundMark x1="91165" y1="51686" x2="89443" y2="51012"/>
                        <a14:foregroundMark x1="98164" y1="54890" x2="98910" y2="56998"/>
                        <a14:foregroundMark x1="98738" y1="55059" x2="98221" y2="51433"/>
                        <a14:foregroundMark x1="98680" y1="52108" x2="99139" y2="54216"/>
                        <a14:foregroundMark x1="89960" y1="53120" x2="89960" y2="51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159" t="48453" r="-1411" b="4382"/>
          <a:stretch/>
        </p:blipFill>
        <p:spPr>
          <a:xfrm>
            <a:off x="4094353" y="412178"/>
            <a:ext cx="830264" cy="1746416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35" b="55207"/>
          <a:stretch/>
        </p:blipFill>
        <p:spPr>
          <a:xfrm>
            <a:off x="7801375" y="78557"/>
            <a:ext cx="3373224" cy="2207208"/>
          </a:xfrm>
          <a:prstGeom prst="rect">
            <a:avLst/>
          </a:prstGeom>
        </p:spPr>
      </p:pic>
      <p:cxnSp>
        <p:nvCxnSpPr>
          <p:cNvPr id="30" name="直線單箭頭接點 29"/>
          <p:cNvCxnSpPr>
            <a:endCxn id="28" idx="1"/>
          </p:cNvCxnSpPr>
          <p:nvPr/>
        </p:nvCxnSpPr>
        <p:spPr>
          <a:xfrm flipV="1">
            <a:off x="6055567" y="1182161"/>
            <a:ext cx="1745808" cy="121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圖片 3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66" b="55965"/>
          <a:stretch/>
        </p:blipFill>
        <p:spPr>
          <a:xfrm>
            <a:off x="8612154" y="4545157"/>
            <a:ext cx="2786277" cy="1857400"/>
          </a:xfrm>
          <a:prstGeom prst="rect">
            <a:avLst/>
          </a:prstGeom>
        </p:spPr>
      </p:pic>
      <p:cxnSp>
        <p:nvCxnSpPr>
          <p:cNvPr id="33" name="直線單箭頭接點 32"/>
          <p:cNvCxnSpPr/>
          <p:nvPr/>
        </p:nvCxnSpPr>
        <p:spPr>
          <a:xfrm>
            <a:off x="10114384" y="2551860"/>
            <a:ext cx="9330" cy="15816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圖片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97" y="2102564"/>
            <a:ext cx="2595056" cy="2595056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82" y="4223321"/>
            <a:ext cx="2179235" cy="2179235"/>
          </a:xfrm>
          <a:prstGeom prst="rect">
            <a:avLst/>
          </a:prstGeom>
        </p:spPr>
      </p:pic>
      <p:cxnSp>
        <p:nvCxnSpPr>
          <p:cNvPr id="48" name="直線單箭頭接點 47"/>
          <p:cNvCxnSpPr/>
          <p:nvPr/>
        </p:nvCxnSpPr>
        <p:spPr>
          <a:xfrm flipH="1" flipV="1">
            <a:off x="7801375" y="4235822"/>
            <a:ext cx="751116" cy="57331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4747957" y="4223321"/>
            <a:ext cx="820861" cy="72190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4924617" y="5776018"/>
            <a:ext cx="3536063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圖片 5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977" y="5069239"/>
            <a:ext cx="558816" cy="558816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797" y="3917238"/>
            <a:ext cx="667034" cy="667034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454" y="3879476"/>
            <a:ext cx="591700" cy="591700"/>
          </a:xfrm>
          <a:prstGeom prst="rect">
            <a:avLst/>
          </a:prstGeom>
        </p:spPr>
      </p:pic>
      <p:sp>
        <p:nvSpPr>
          <p:cNvPr id="20" name="文本框 9"/>
          <p:cNvSpPr txBox="1"/>
          <p:nvPr/>
        </p:nvSpPr>
        <p:spPr>
          <a:xfrm>
            <a:off x="-217076" y="399068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（舊）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051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橢圓 26"/>
          <p:cNvSpPr/>
          <p:nvPr/>
        </p:nvSpPr>
        <p:spPr>
          <a:xfrm>
            <a:off x="2899388" y="187990"/>
            <a:ext cx="2555552" cy="2363870"/>
          </a:xfrm>
          <a:prstGeom prst="ellipse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333F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 rot="10800000">
            <a:off x="-3878064" y="78558"/>
            <a:ext cx="6863417" cy="6863417"/>
          </a:xfrm>
          <a:prstGeom prst="pie">
            <a:avLst>
              <a:gd name="adj1" fmla="val 5347296"/>
              <a:gd name="adj2" fmla="val 16200000"/>
            </a:avLst>
          </a:prstGeom>
        </p:spPr>
      </p:pic>
      <p:sp>
        <p:nvSpPr>
          <p:cNvPr id="21" name="椭圆 20"/>
          <p:cNvSpPr/>
          <p:nvPr/>
        </p:nvSpPr>
        <p:spPr>
          <a:xfrm>
            <a:off x="-2689955" y="1113531"/>
            <a:ext cx="4662487" cy="46624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5469" y="1648217"/>
            <a:ext cx="701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資料傳遞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559" b="72075" l="68119" r="742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356" t="60245" r="25018" b="26611"/>
          <a:stretch/>
        </p:blipFill>
        <p:spPr>
          <a:xfrm>
            <a:off x="2886267" y="361801"/>
            <a:ext cx="1524000" cy="1786761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1012" b="94941" l="87493" r="99312">
                        <a14:foregroundMark x1="97189" y1="51349" x2="93689" y2="57251"/>
                        <a14:foregroundMark x1="90935" y1="69562" x2="91337" y2="62310"/>
                        <a14:foregroundMark x1="99312" y1="53963" x2="98164" y2="93761"/>
                        <a14:foregroundMark x1="98508" y1="56661" x2="97476" y2="75970"/>
                        <a14:foregroundMark x1="97820" y1="56998" x2="98680" y2="59106"/>
                        <a14:foregroundMark x1="89960" y1="62648" x2="90476" y2="94941"/>
                        <a14:foregroundMark x1="91796" y1="63322" x2="90935" y2="93676"/>
                        <a14:foregroundMark x1="89214" y1="63069" x2="89386" y2="91231"/>
                        <a14:foregroundMark x1="96959" y1="63153" x2="96959" y2="89966"/>
                        <a14:foregroundMark x1="91165" y1="51686" x2="89443" y2="51012"/>
                        <a14:foregroundMark x1="98164" y1="54890" x2="98910" y2="56998"/>
                        <a14:foregroundMark x1="98738" y1="55059" x2="98221" y2="51433"/>
                        <a14:foregroundMark x1="98680" y1="52108" x2="99139" y2="54216"/>
                        <a14:foregroundMark x1="89960" y1="53120" x2="89960" y2="51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159" t="48453" r="-1411" b="4382"/>
          <a:stretch/>
        </p:blipFill>
        <p:spPr>
          <a:xfrm>
            <a:off x="4094353" y="412178"/>
            <a:ext cx="830264" cy="1746416"/>
          </a:xfrm>
          <a:prstGeom prst="rect">
            <a:avLst/>
          </a:prstGeom>
        </p:spPr>
      </p:pic>
      <p:cxnSp>
        <p:nvCxnSpPr>
          <p:cNvPr id="30" name="直線單箭頭接點 29"/>
          <p:cNvCxnSpPr/>
          <p:nvPr/>
        </p:nvCxnSpPr>
        <p:spPr>
          <a:xfrm flipV="1">
            <a:off x="6055567" y="1182161"/>
            <a:ext cx="1745808" cy="121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圖片 3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66" b="55965"/>
          <a:stretch/>
        </p:blipFill>
        <p:spPr>
          <a:xfrm>
            <a:off x="8612154" y="4545157"/>
            <a:ext cx="2786277" cy="1857400"/>
          </a:xfrm>
          <a:prstGeom prst="rect">
            <a:avLst/>
          </a:prstGeom>
        </p:spPr>
      </p:pic>
      <p:cxnSp>
        <p:nvCxnSpPr>
          <p:cNvPr id="33" name="直線單箭頭接點 32"/>
          <p:cNvCxnSpPr/>
          <p:nvPr/>
        </p:nvCxnSpPr>
        <p:spPr>
          <a:xfrm>
            <a:off x="10114384" y="2551860"/>
            <a:ext cx="9330" cy="15816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圖片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97" y="2102564"/>
            <a:ext cx="2595056" cy="2595056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82" y="4223321"/>
            <a:ext cx="2179235" cy="2179235"/>
          </a:xfrm>
          <a:prstGeom prst="rect">
            <a:avLst/>
          </a:prstGeom>
        </p:spPr>
      </p:pic>
      <p:cxnSp>
        <p:nvCxnSpPr>
          <p:cNvPr id="48" name="直線單箭頭接點 47"/>
          <p:cNvCxnSpPr/>
          <p:nvPr/>
        </p:nvCxnSpPr>
        <p:spPr>
          <a:xfrm flipH="1" flipV="1">
            <a:off x="7801375" y="4235822"/>
            <a:ext cx="751116" cy="57331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4747957" y="4223321"/>
            <a:ext cx="820861" cy="72190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4924617" y="5776018"/>
            <a:ext cx="3536063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圖片 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977" y="5069239"/>
            <a:ext cx="558816" cy="558816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797" y="3917238"/>
            <a:ext cx="667034" cy="667034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454" y="3879476"/>
            <a:ext cx="591700" cy="591700"/>
          </a:xfrm>
          <a:prstGeom prst="rect">
            <a:avLst/>
          </a:prstGeom>
        </p:spPr>
      </p:pic>
      <p:sp>
        <p:nvSpPr>
          <p:cNvPr id="20" name="文本框 9"/>
          <p:cNvSpPr txBox="1"/>
          <p:nvPr/>
        </p:nvSpPr>
        <p:spPr>
          <a:xfrm>
            <a:off x="-217076" y="399068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（新）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526" y="351985"/>
            <a:ext cx="2296562" cy="166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7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 rot="10800000">
            <a:off x="-3878064" y="78558"/>
            <a:ext cx="6863417" cy="6863417"/>
          </a:xfrm>
          <a:prstGeom prst="pie">
            <a:avLst>
              <a:gd name="adj1" fmla="val 5347296"/>
              <a:gd name="adj2" fmla="val 16200000"/>
            </a:avLst>
          </a:prstGeom>
        </p:spPr>
      </p:pic>
      <p:sp>
        <p:nvSpPr>
          <p:cNvPr id="21" name="椭圆 20"/>
          <p:cNvSpPr/>
          <p:nvPr/>
        </p:nvSpPr>
        <p:spPr>
          <a:xfrm>
            <a:off x="-2689955" y="1113531"/>
            <a:ext cx="4662487" cy="46624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5469" y="1648217"/>
            <a:ext cx="701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程式碼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9"/>
          <p:cNvSpPr txBox="1"/>
          <p:nvPr/>
        </p:nvSpPr>
        <p:spPr>
          <a:xfrm>
            <a:off x="53240" y="4355824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642" y="2014178"/>
            <a:ext cx="8473638" cy="299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35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210</Words>
  <Application>Microsoft Office PowerPoint</Application>
  <PresentationFormat>寬螢幕</PresentationFormat>
  <Paragraphs>82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微软雅黑</vt:lpstr>
      <vt:lpstr>微軟正黑體</vt:lpstr>
      <vt:lpstr>Arial</vt:lpstr>
      <vt:lpstr>Calibri</vt:lpstr>
      <vt:lpstr>Calibri Light</vt:lpstr>
      <vt:lpstr>Segoe UI Light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陳筱妤</cp:lastModifiedBy>
  <cp:revision>61</cp:revision>
  <dcterms:created xsi:type="dcterms:W3CDTF">2015-07-30T03:49:32Z</dcterms:created>
  <dcterms:modified xsi:type="dcterms:W3CDTF">2018-01-14T12:34:09Z</dcterms:modified>
</cp:coreProperties>
</file>