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462" r:id="rId3"/>
    <p:sldId id="259" r:id="rId4"/>
    <p:sldId id="258" r:id="rId5"/>
    <p:sldId id="256" r:id="rId6"/>
    <p:sldId id="257" r:id="rId7"/>
    <p:sldId id="260" r:id="rId8"/>
    <p:sldId id="261" r:id="rId9"/>
    <p:sldId id="263" r:id="rId10"/>
    <p:sldId id="264" r:id="rId11"/>
  </p:sldIdLst>
  <p:sldSz cx="12192000" cy="6858000"/>
  <p:notesSz cx="6797675" cy="987266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13" d="100"/>
          <a:sy n="113" d="100"/>
        </p:scale>
        <p:origin x="54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EF2A86-DE3D-9286-6ADD-43B05B899A45}"/>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8C80DB7B-90C1-4666-15BB-8B076126AD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3751740D-EE1C-EB35-0DD4-C2D5E07857F5}"/>
              </a:ext>
            </a:extLst>
          </p:cNvPr>
          <p:cNvSpPr>
            <a:spLocks noGrp="1"/>
          </p:cNvSpPr>
          <p:nvPr>
            <p:ph type="dt" sz="half" idx="10"/>
          </p:nvPr>
        </p:nvSpPr>
        <p:spPr/>
        <p:txBody>
          <a:bodyPr/>
          <a:lstStyle/>
          <a:p>
            <a:fld id="{F933EBFA-F7AF-4A38-A6BA-052D4CFFB315}" type="datetimeFigureOut">
              <a:rPr lang="zh-TW" altLang="en-US" smtClean="0"/>
              <a:t>2025/3/8</a:t>
            </a:fld>
            <a:endParaRPr lang="zh-TW" altLang="en-US"/>
          </a:p>
        </p:txBody>
      </p:sp>
      <p:sp>
        <p:nvSpPr>
          <p:cNvPr id="5" name="頁尾版面配置區 4">
            <a:extLst>
              <a:ext uri="{FF2B5EF4-FFF2-40B4-BE49-F238E27FC236}">
                <a16:creationId xmlns:a16="http://schemas.microsoft.com/office/drawing/2014/main" id="{8B109ED8-27F8-46DB-77EB-67AA6C90919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08A8C36-6EDF-29CD-8942-139B5A15636F}"/>
              </a:ext>
            </a:extLst>
          </p:cNvPr>
          <p:cNvSpPr>
            <a:spLocks noGrp="1"/>
          </p:cNvSpPr>
          <p:nvPr>
            <p:ph type="sldNum" sz="quarter" idx="12"/>
          </p:nvPr>
        </p:nvSpPr>
        <p:spPr/>
        <p:txBody>
          <a:bodyPr/>
          <a:lstStyle/>
          <a:p>
            <a:fld id="{9D587B77-0FD4-4F9E-A094-799BE589EC41}" type="slidenum">
              <a:rPr lang="zh-TW" altLang="en-US" smtClean="0"/>
              <a:t>‹#›</a:t>
            </a:fld>
            <a:endParaRPr lang="zh-TW" altLang="en-US"/>
          </a:p>
        </p:txBody>
      </p:sp>
    </p:spTree>
    <p:extLst>
      <p:ext uri="{BB962C8B-B14F-4D97-AF65-F5344CB8AC3E}">
        <p14:creationId xmlns:p14="http://schemas.microsoft.com/office/powerpoint/2010/main" val="3605854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2712B4-D7C5-42EB-31E2-ACDD8D0994DC}"/>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A3C56259-CA7A-7F77-62CD-4A86A7AC8E60}"/>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EEF3F51-F956-074F-CD99-658F0B3A6049}"/>
              </a:ext>
            </a:extLst>
          </p:cNvPr>
          <p:cNvSpPr>
            <a:spLocks noGrp="1"/>
          </p:cNvSpPr>
          <p:nvPr>
            <p:ph type="dt" sz="half" idx="10"/>
          </p:nvPr>
        </p:nvSpPr>
        <p:spPr/>
        <p:txBody>
          <a:bodyPr/>
          <a:lstStyle/>
          <a:p>
            <a:fld id="{F933EBFA-F7AF-4A38-A6BA-052D4CFFB315}" type="datetimeFigureOut">
              <a:rPr lang="zh-TW" altLang="en-US" smtClean="0"/>
              <a:t>2025/3/8</a:t>
            </a:fld>
            <a:endParaRPr lang="zh-TW" altLang="en-US"/>
          </a:p>
        </p:txBody>
      </p:sp>
      <p:sp>
        <p:nvSpPr>
          <p:cNvPr id="5" name="頁尾版面配置區 4">
            <a:extLst>
              <a:ext uri="{FF2B5EF4-FFF2-40B4-BE49-F238E27FC236}">
                <a16:creationId xmlns:a16="http://schemas.microsoft.com/office/drawing/2014/main" id="{76857A0C-2F71-0B1D-3C21-53C311D9319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2F2FE50-9372-0F49-C737-00920796CCAC}"/>
              </a:ext>
            </a:extLst>
          </p:cNvPr>
          <p:cNvSpPr>
            <a:spLocks noGrp="1"/>
          </p:cNvSpPr>
          <p:nvPr>
            <p:ph type="sldNum" sz="quarter" idx="12"/>
          </p:nvPr>
        </p:nvSpPr>
        <p:spPr/>
        <p:txBody>
          <a:bodyPr/>
          <a:lstStyle/>
          <a:p>
            <a:fld id="{9D587B77-0FD4-4F9E-A094-799BE589EC41}" type="slidenum">
              <a:rPr lang="zh-TW" altLang="en-US" smtClean="0"/>
              <a:t>‹#›</a:t>
            </a:fld>
            <a:endParaRPr lang="zh-TW" altLang="en-US"/>
          </a:p>
        </p:txBody>
      </p:sp>
    </p:spTree>
    <p:extLst>
      <p:ext uri="{BB962C8B-B14F-4D97-AF65-F5344CB8AC3E}">
        <p14:creationId xmlns:p14="http://schemas.microsoft.com/office/powerpoint/2010/main" val="503519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39A9227B-E486-2F8A-2327-72F3DFE372D9}"/>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A6A054A5-8C25-BCA8-E28F-903FBA379FF4}"/>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06CE567-73BC-67E5-EDEA-66A32C632898}"/>
              </a:ext>
            </a:extLst>
          </p:cNvPr>
          <p:cNvSpPr>
            <a:spLocks noGrp="1"/>
          </p:cNvSpPr>
          <p:nvPr>
            <p:ph type="dt" sz="half" idx="10"/>
          </p:nvPr>
        </p:nvSpPr>
        <p:spPr/>
        <p:txBody>
          <a:bodyPr/>
          <a:lstStyle/>
          <a:p>
            <a:fld id="{F933EBFA-F7AF-4A38-A6BA-052D4CFFB315}" type="datetimeFigureOut">
              <a:rPr lang="zh-TW" altLang="en-US" smtClean="0"/>
              <a:t>2025/3/8</a:t>
            </a:fld>
            <a:endParaRPr lang="zh-TW" altLang="en-US"/>
          </a:p>
        </p:txBody>
      </p:sp>
      <p:sp>
        <p:nvSpPr>
          <p:cNvPr id="5" name="頁尾版面配置區 4">
            <a:extLst>
              <a:ext uri="{FF2B5EF4-FFF2-40B4-BE49-F238E27FC236}">
                <a16:creationId xmlns:a16="http://schemas.microsoft.com/office/drawing/2014/main" id="{7B0EB1D3-E4FA-69D8-9460-A8005786525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8DC441A-A264-B7E0-4A73-C9056CC9E913}"/>
              </a:ext>
            </a:extLst>
          </p:cNvPr>
          <p:cNvSpPr>
            <a:spLocks noGrp="1"/>
          </p:cNvSpPr>
          <p:nvPr>
            <p:ph type="sldNum" sz="quarter" idx="12"/>
          </p:nvPr>
        </p:nvSpPr>
        <p:spPr/>
        <p:txBody>
          <a:bodyPr/>
          <a:lstStyle/>
          <a:p>
            <a:fld id="{9D587B77-0FD4-4F9E-A094-799BE589EC41}" type="slidenum">
              <a:rPr lang="zh-TW" altLang="en-US" smtClean="0"/>
              <a:t>‹#›</a:t>
            </a:fld>
            <a:endParaRPr lang="zh-TW" altLang="en-US"/>
          </a:p>
        </p:txBody>
      </p:sp>
    </p:spTree>
    <p:extLst>
      <p:ext uri="{BB962C8B-B14F-4D97-AF65-F5344CB8AC3E}">
        <p14:creationId xmlns:p14="http://schemas.microsoft.com/office/powerpoint/2010/main" val="1435275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標題投影片">
    <p:spTree>
      <p:nvGrpSpPr>
        <p:cNvPr id="1" name=""/>
        <p:cNvGrpSpPr/>
        <p:nvPr/>
      </p:nvGrpSpPr>
      <p:grpSpPr>
        <a:xfrm>
          <a:off x="0" y="0"/>
          <a:ext cx="0" cy="0"/>
          <a:chOff x="0" y="0"/>
          <a:chExt cx="0" cy="0"/>
        </a:xfrm>
      </p:grpSpPr>
      <p:sp>
        <p:nvSpPr>
          <p:cNvPr id="4" name="Rectangle 71"/>
          <p:cNvSpPr>
            <a:spLocks noChangeArrowheads="1"/>
          </p:cNvSpPr>
          <p:nvPr userDrawn="1"/>
        </p:nvSpPr>
        <p:spPr bwMode="auto">
          <a:xfrm>
            <a:off x="1219200" y="914400"/>
            <a:ext cx="3759200" cy="2819400"/>
          </a:xfrm>
          <a:prstGeom prst="rect">
            <a:avLst/>
          </a:prstGeom>
          <a:solidFill>
            <a:srgbClr val="E7F347"/>
          </a:solidFill>
          <a:ln>
            <a:noFill/>
          </a:ln>
          <a:effectLst/>
        </p:spPr>
        <p:txBody>
          <a:bodyPr wrap="none" anchor="ctr" anchorCtr="1"/>
          <a:lstStyle>
            <a:lvl1pPr algn="ctr">
              <a:lnSpc>
                <a:spcPct val="90000"/>
              </a:lnSpc>
              <a:spcBef>
                <a:spcPct val="50000"/>
              </a:spcBef>
              <a:buClr>
                <a:schemeClr val="accent1"/>
              </a:buClr>
              <a:defRPr sz="2000" b="1">
                <a:solidFill>
                  <a:schemeClr val="tx1"/>
                </a:solidFill>
                <a:latin typeface="Arial" panose="020B0604020202020204" pitchFamily="34" charset="0"/>
              </a:defRPr>
            </a:lvl1pPr>
            <a:lvl2pPr marL="742950" indent="-285750" algn="ctr">
              <a:lnSpc>
                <a:spcPct val="90000"/>
              </a:lnSpc>
              <a:spcBef>
                <a:spcPct val="50000"/>
              </a:spcBef>
              <a:buClr>
                <a:schemeClr val="accent1"/>
              </a:buClr>
              <a:defRPr sz="2000" b="1">
                <a:solidFill>
                  <a:schemeClr val="tx1"/>
                </a:solidFill>
                <a:latin typeface="Arial" panose="020B0604020202020204" pitchFamily="34" charset="0"/>
              </a:defRPr>
            </a:lvl2pPr>
            <a:lvl3pPr marL="1143000" indent="-228600" algn="ctr">
              <a:lnSpc>
                <a:spcPct val="90000"/>
              </a:lnSpc>
              <a:spcBef>
                <a:spcPct val="50000"/>
              </a:spcBef>
              <a:buClr>
                <a:schemeClr val="accent1"/>
              </a:buClr>
              <a:defRPr sz="2000" b="1">
                <a:solidFill>
                  <a:schemeClr val="tx1"/>
                </a:solidFill>
                <a:latin typeface="Arial" panose="020B0604020202020204" pitchFamily="34" charset="0"/>
              </a:defRPr>
            </a:lvl3pPr>
            <a:lvl4pPr marL="1600200" indent="-228600" algn="ctr">
              <a:lnSpc>
                <a:spcPct val="90000"/>
              </a:lnSpc>
              <a:spcBef>
                <a:spcPct val="50000"/>
              </a:spcBef>
              <a:buClr>
                <a:schemeClr val="accent1"/>
              </a:buClr>
              <a:defRPr sz="2000" b="1">
                <a:solidFill>
                  <a:schemeClr val="tx1"/>
                </a:solidFill>
                <a:latin typeface="Arial" panose="020B0604020202020204" pitchFamily="34" charset="0"/>
              </a:defRPr>
            </a:lvl4pPr>
            <a:lvl5pPr marL="2057400" indent="-228600" algn="ctr">
              <a:lnSpc>
                <a:spcPct val="90000"/>
              </a:lnSpc>
              <a:spcBef>
                <a:spcPct val="50000"/>
              </a:spcBef>
              <a:buClr>
                <a:schemeClr val="accent1"/>
              </a:buClr>
              <a:defRPr sz="2000" b="1">
                <a:solidFill>
                  <a:schemeClr val="tx1"/>
                </a:solidFill>
                <a:latin typeface="Arial" panose="020B0604020202020204" pitchFamily="34" charset="0"/>
              </a:defRPr>
            </a:lvl5pPr>
            <a:lvl6pPr marL="2514600" indent="-228600" algn="ctr" eaLnBrk="0" fontAlgn="base" hangingPunct="0">
              <a:lnSpc>
                <a:spcPct val="90000"/>
              </a:lnSpc>
              <a:spcBef>
                <a:spcPct val="50000"/>
              </a:spcBef>
              <a:spcAft>
                <a:spcPct val="0"/>
              </a:spcAft>
              <a:buClr>
                <a:schemeClr val="accent1"/>
              </a:buClr>
              <a:defRPr sz="2000" b="1">
                <a:solidFill>
                  <a:schemeClr val="tx1"/>
                </a:solidFill>
                <a:latin typeface="Arial" panose="020B0604020202020204" pitchFamily="34" charset="0"/>
              </a:defRPr>
            </a:lvl6pPr>
            <a:lvl7pPr marL="2971800" indent="-228600" algn="ctr" eaLnBrk="0" fontAlgn="base" hangingPunct="0">
              <a:lnSpc>
                <a:spcPct val="90000"/>
              </a:lnSpc>
              <a:spcBef>
                <a:spcPct val="50000"/>
              </a:spcBef>
              <a:spcAft>
                <a:spcPct val="0"/>
              </a:spcAft>
              <a:buClr>
                <a:schemeClr val="accent1"/>
              </a:buClr>
              <a:defRPr sz="2000" b="1">
                <a:solidFill>
                  <a:schemeClr val="tx1"/>
                </a:solidFill>
                <a:latin typeface="Arial" panose="020B0604020202020204" pitchFamily="34" charset="0"/>
              </a:defRPr>
            </a:lvl7pPr>
            <a:lvl8pPr marL="3429000" indent="-228600" algn="ctr" eaLnBrk="0" fontAlgn="base" hangingPunct="0">
              <a:lnSpc>
                <a:spcPct val="90000"/>
              </a:lnSpc>
              <a:spcBef>
                <a:spcPct val="50000"/>
              </a:spcBef>
              <a:spcAft>
                <a:spcPct val="0"/>
              </a:spcAft>
              <a:buClr>
                <a:schemeClr val="accent1"/>
              </a:buClr>
              <a:defRPr sz="2000" b="1">
                <a:solidFill>
                  <a:schemeClr val="tx1"/>
                </a:solidFill>
                <a:latin typeface="Arial" panose="020B0604020202020204" pitchFamily="34" charset="0"/>
              </a:defRPr>
            </a:lvl8pPr>
            <a:lvl9pPr marL="3886200" indent="-228600" algn="ctr" eaLnBrk="0" fontAlgn="base" hangingPunct="0">
              <a:lnSpc>
                <a:spcPct val="90000"/>
              </a:lnSpc>
              <a:spcBef>
                <a:spcPct val="50000"/>
              </a:spcBef>
              <a:spcAft>
                <a:spcPct val="0"/>
              </a:spcAft>
              <a:buClr>
                <a:schemeClr val="accent1"/>
              </a:buClr>
              <a:defRPr sz="2000" b="1">
                <a:solidFill>
                  <a:schemeClr val="tx1"/>
                </a:solidFill>
                <a:latin typeface="Arial" panose="020B0604020202020204" pitchFamily="34" charset="0"/>
              </a:defRPr>
            </a:lvl9pPr>
          </a:lstStyle>
          <a:p>
            <a:pPr>
              <a:lnSpc>
                <a:spcPct val="100000"/>
              </a:lnSpc>
              <a:spcBef>
                <a:spcPct val="0"/>
              </a:spcBef>
              <a:buClrTx/>
              <a:defRPr/>
            </a:pPr>
            <a:endParaRPr lang="en-US" altLang="zh-TW" sz="1400" i="1" dirty="0">
              <a:solidFill>
                <a:srgbClr val="000000"/>
              </a:solidFill>
              <a:ea typeface="新細明體" panose="02020500000000000000" pitchFamily="18" charset="-120"/>
            </a:endParaRPr>
          </a:p>
        </p:txBody>
      </p:sp>
      <p:pic>
        <p:nvPicPr>
          <p:cNvPr id="5" name="Picture 74" descr="Tall Red"/>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914401"/>
            <a:ext cx="1219200" cy="282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5" descr="Wide Red"/>
          <p:cNvPicPr>
            <a:picLocks noChangeAspect="1" noChangeArrowheads="1"/>
          </p:cNvPicPr>
          <p:nvPr userDrawn="1"/>
        </p:nvPicPr>
        <p:blipFill>
          <a:blip r:embed="rId3" cstate="email">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966057" y="884491"/>
            <a:ext cx="7209367" cy="282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2220" name="Rectangle 76"/>
          <p:cNvSpPr>
            <a:spLocks noGrp="1" noChangeArrowheads="1"/>
          </p:cNvSpPr>
          <p:nvPr>
            <p:ph type="ctrTitle" sz="quarter"/>
          </p:nvPr>
        </p:nvSpPr>
        <p:spPr>
          <a:xfrm>
            <a:off x="1117600" y="4800601"/>
            <a:ext cx="10363200" cy="860425"/>
          </a:xfrm>
        </p:spPr>
        <p:txBody>
          <a:bodyPr lIns="91440" tIns="45720" rIns="91440" bIns="45720" anchor="b"/>
          <a:lstStyle>
            <a:lvl1pPr>
              <a:defRPr sz="2400"/>
            </a:lvl1pPr>
          </a:lstStyle>
          <a:p>
            <a:pPr lvl="0"/>
            <a:r>
              <a:rPr lang="en-US" altLang="zh-TW" noProof="0" dirty="0"/>
              <a:t>Click to edit Master title style</a:t>
            </a:r>
          </a:p>
        </p:txBody>
      </p:sp>
      <p:sp>
        <p:nvSpPr>
          <p:cNvPr id="262221" name="Rectangle 77"/>
          <p:cNvSpPr>
            <a:spLocks noGrp="1" noChangeArrowheads="1"/>
          </p:cNvSpPr>
          <p:nvPr>
            <p:ph type="subTitle" sz="quarter" idx="1"/>
          </p:nvPr>
        </p:nvSpPr>
        <p:spPr>
          <a:xfrm>
            <a:off x="1117600" y="5715000"/>
            <a:ext cx="8534400" cy="762000"/>
          </a:xfrm>
        </p:spPr>
        <p:txBody>
          <a:bodyPr lIns="91440" tIns="45720" rIns="91440" bIns="45720"/>
          <a:lstStyle>
            <a:lvl1pPr marL="0" indent="0">
              <a:spcBef>
                <a:spcPct val="0"/>
              </a:spcBef>
              <a:buFontTx/>
              <a:buNone/>
              <a:defRPr sz="1600"/>
            </a:lvl1pPr>
          </a:lstStyle>
          <a:p>
            <a:pPr lvl="0"/>
            <a:r>
              <a:rPr lang="en-US" altLang="zh-TW" noProof="0"/>
              <a:t>Click to edit Master subtitle style</a:t>
            </a:r>
          </a:p>
        </p:txBody>
      </p:sp>
      <p:sp>
        <p:nvSpPr>
          <p:cNvPr id="11" name="文字版面配置區 10"/>
          <p:cNvSpPr>
            <a:spLocks noGrp="1"/>
          </p:cNvSpPr>
          <p:nvPr>
            <p:ph type="body" sz="quarter" idx="10"/>
          </p:nvPr>
        </p:nvSpPr>
        <p:spPr>
          <a:xfrm>
            <a:off x="406400" y="1936357"/>
            <a:ext cx="10375544" cy="1181531"/>
          </a:xfrm>
        </p:spPr>
        <p:txBody>
          <a:bodyPr/>
          <a:lstStyle>
            <a:lvl1pPr marL="0" indent="0">
              <a:buNone/>
              <a:defRPr lang="zh-TW" altLang="en-US" sz="4400" b="1" i="0" kern="1200"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j-lt"/>
                <a:ea typeface="+mj-ea"/>
                <a:cs typeface="+mj-cs"/>
              </a:defRPr>
            </a:lvl1pPr>
          </a:lstStyle>
          <a:p>
            <a:pPr lvl="0"/>
            <a:r>
              <a:rPr lang="zh-TW" altLang="en-US"/>
              <a:t>按一下</a:t>
            </a:r>
            <a:r>
              <a:rPr lang="zh-TW" altLang="en-US" dirty="0"/>
              <a:t>以編輯母片文字樣式</a:t>
            </a:r>
          </a:p>
        </p:txBody>
      </p:sp>
    </p:spTree>
    <p:extLst>
      <p:ext uri="{BB962C8B-B14F-4D97-AF65-F5344CB8AC3E}">
        <p14:creationId xmlns:p14="http://schemas.microsoft.com/office/powerpoint/2010/main" val="2950614675"/>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Tree>
    <p:extLst>
      <p:ext uri="{BB962C8B-B14F-4D97-AF65-F5344CB8AC3E}">
        <p14:creationId xmlns:p14="http://schemas.microsoft.com/office/powerpoint/2010/main" val="66154407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標題及物件">
    <p:bg>
      <p:bgPr shadeToTitle="1">
        <a:gradFill flip="none" rotWithShape="1">
          <a:gsLst>
            <a:gs pos="0">
              <a:schemeClr val="bg1"/>
            </a:gs>
            <a:gs pos="78000">
              <a:schemeClr val="bg1"/>
            </a:gs>
            <a:gs pos="94000">
              <a:srgbClr val="FFF7DD"/>
            </a:gs>
          </a:gsLst>
          <a:lin ang="5400000" scaled="1"/>
          <a:tileRect/>
        </a:gra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290473" y="89297"/>
            <a:ext cx="11019367" cy="720725"/>
          </a:xfrm>
        </p:spPr>
        <p:txBody>
          <a:bodyPr/>
          <a:lstStyle/>
          <a:p>
            <a:r>
              <a:rPr lang="zh-TW" altLang="en-US"/>
              <a:t>按一下以編輯母片標題樣式</a:t>
            </a:r>
          </a:p>
        </p:txBody>
      </p:sp>
      <p:sp>
        <p:nvSpPr>
          <p:cNvPr id="3" name="內容版面配置區 2"/>
          <p:cNvSpPr>
            <a:spLocks noGrp="1"/>
          </p:cNvSpPr>
          <p:nvPr>
            <p:ph idx="1"/>
          </p:nvPr>
        </p:nvSpPr>
        <p:spPr>
          <a:xfrm>
            <a:off x="251994" y="1114496"/>
            <a:ext cx="11019367" cy="5040312"/>
          </a:xfrm>
        </p:spPr>
        <p:txBody>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矩形 3"/>
          <p:cNvSpPr/>
          <p:nvPr userDrawn="1"/>
        </p:nvSpPr>
        <p:spPr>
          <a:xfrm>
            <a:off x="0" y="948997"/>
            <a:ext cx="9360363" cy="45719"/>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Tree>
    <p:extLst>
      <p:ext uri="{BB962C8B-B14F-4D97-AF65-F5344CB8AC3E}">
        <p14:creationId xmlns:p14="http://schemas.microsoft.com/office/powerpoint/2010/main" val="154334693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1" y="1709739"/>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編輯母片文字樣式</a:t>
            </a:r>
          </a:p>
        </p:txBody>
      </p:sp>
    </p:spTree>
    <p:extLst>
      <p:ext uri="{BB962C8B-B14F-4D97-AF65-F5344CB8AC3E}">
        <p14:creationId xmlns:p14="http://schemas.microsoft.com/office/powerpoint/2010/main" val="316832667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239184" y="1341438"/>
            <a:ext cx="5408083" cy="504031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5850467" y="1341438"/>
            <a:ext cx="5408084" cy="504031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4015606596"/>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40317" y="365126"/>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40318" y="2505075"/>
            <a:ext cx="5158316"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71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715756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386534668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073525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5C9DE5-E42D-EF16-68C0-DC49AEA5E2B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B540DB2-9A2B-0D53-9B1F-9D931279425E}"/>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AAA6459-F76F-A477-FFC4-5C714CCD6455}"/>
              </a:ext>
            </a:extLst>
          </p:cNvPr>
          <p:cNvSpPr>
            <a:spLocks noGrp="1"/>
          </p:cNvSpPr>
          <p:nvPr>
            <p:ph type="dt" sz="half" idx="10"/>
          </p:nvPr>
        </p:nvSpPr>
        <p:spPr/>
        <p:txBody>
          <a:bodyPr/>
          <a:lstStyle/>
          <a:p>
            <a:fld id="{F933EBFA-F7AF-4A38-A6BA-052D4CFFB315}" type="datetimeFigureOut">
              <a:rPr lang="zh-TW" altLang="en-US" smtClean="0"/>
              <a:t>2025/3/8</a:t>
            </a:fld>
            <a:endParaRPr lang="zh-TW" altLang="en-US"/>
          </a:p>
        </p:txBody>
      </p:sp>
      <p:sp>
        <p:nvSpPr>
          <p:cNvPr id="5" name="頁尾版面配置區 4">
            <a:extLst>
              <a:ext uri="{FF2B5EF4-FFF2-40B4-BE49-F238E27FC236}">
                <a16:creationId xmlns:a16="http://schemas.microsoft.com/office/drawing/2014/main" id="{DAB1F7BD-0F0B-6B90-C88B-EAF8FF75443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E71A8B8-3725-ACE9-BF52-945DB39DB8BC}"/>
              </a:ext>
            </a:extLst>
          </p:cNvPr>
          <p:cNvSpPr>
            <a:spLocks noGrp="1"/>
          </p:cNvSpPr>
          <p:nvPr>
            <p:ph type="sldNum" sz="quarter" idx="12"/>
          </p:nvPr>
        </p:nvSpPr>
        <p:spPr/>
        <p:txBody>
          <a:bodyPr/>
          <a:lstStyle/>
          <a:p>
            <a:fld id="{9D587B77-0FD4-4F9E-A094-799BE589EC41}" type="slidenum">
              <a:rPr lang="zh-TW" altLang="en-US" smtClean="0"/>
              <a:t>‹#›</a:t>
            </a:fld>
            <a:endParaRPr lang="zh-TW" altLang="en-US"/>
          </a:p>
        </p:txBody>
      </p:sp>
    </p:spTree>
    <p:extLst>
      <p:ext uri="{BB962C8B-B14F-4D97-AF65-F5344CB8AC3E}">
        <p14:creationId xmlns:p14="http://schemas.microsoft.com/office/powerpoint/2010/main" val="2668297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40318" y="457200"/>
            <a:ext cx="393276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Tree>
    <p:extLst>
      <p:ext uri="{BB962C8B-B14F-4D97-AF65-F5344CB8AC3E}">
        <p14:creationId xmlns:p14="http://schemas.microsoft.com/office/powerpoint/2010/main" val="194270219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40318" y="457200"/>
            <a:ext cx="393276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Tree>
    <p:extLst>
      <p:ext uri="{BB962C8B-B14F-4D97-AF65-F5344CB8AC3E}">
        <p14:creationId xmlns:p14="http://schemas.microsoft.com/office/powerpoint/2010/main" val="425379438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678773574"/>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504767" y="549276"/>
            <a:ext cx="2753784" cy="583247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239185" y="549276"/>
            <a:ext cx="8062383" cy="5832475"/>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94830920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95777A-D9CD-A226-E951-5576F8F79B98}"/>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7B7204A7-566E-C0BB-71B8-C68B1FB4388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C0C6B0E3-1AD0-B393-8FEC-33F752B347C8}"/>
              </a:ext>
            </a:extLst>
          </p:cNvPr>
          <p:cNvSpPr>
            <a:spLocks noGrp="1"/>
          </p:cNvSpPr>
          <p:nvPr>
            <p:ph type="dt" sz="half" idx="10"/>
          </p:nvPr>
        </p:nvSpPr>
        <p:spPr/>
        <p:txBody>
          <a:bodyPr/>
          <a:lstStyle/>
          <a:p>
            <a:fld id="{F933EBFA-F7AF-4A38-A6BA-052D4CFFB315}" type="datetimeFigureOut">
              <a:rPr lang="zh-TW" altLang="en-US" smtClean="0"/>
              <a:t>2025/3/8</a:t>
            </a:fld>
            <a:endParaRPr lang="zh-TW" altLang="en-US"/>
          </a:p>
        </p:txBody>
      </p:sp>
      <p:sp>
        <p:nvSpPr>
          <p:cNvPr id="5" name="頁尾版面配置區 4">
            <a:extLst>
              <a:ext uri="{FF2B5EF4-FFF2-40B4-BE49-F238E27FC236}">
                <a16:creationId xmlns:a16="http://schemas.microsoft.com/office/drawing/2014/main" id="{4EB8983F-F02A-C9BF-74EB-4902E5A3F56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0DD181C-1F4B-09DC-BFB6-FE4B9E19092F}"/>
              </a:ext>
            </a:extLst>
          </p:cNvPr>
          <p:cNvSpPr>
            <a:spLocks noGrp="1"/>
          </p:cNvSpPr>
          <p:nvPr>
            <p:ph type="sldNum" sz="quarter" idx="12"/>
          </p:nvPr>
        </p:nvSpPr>
        <p:spPr/>
        <p:txBody>
          <a:bodyPr/>
          <a:lstStyle/>
          <a:p>
            <a:fld id="{9D587B77-0FD4-4F9E-A094-799BE589EC41}" type="slidenum">
              <a:rPr lang="zh-TW" altLang="en-US" smtClean="0"/>
              <a:t>‹#›</a:t>
            </a:fld>
            <a:endParaRPr lang="zh-TW" altLang="en-US"/>
          </a:p>
        </p:txBody>
      </p:sp>
    </p:spTree>
    <p:extLst>
      <p:ext uri="{BB962C8B-B14F-4D97-AF65-F5344CB8AC3E}">
        <p14:creationId xmlns:p14="http://schemas.microsoft.com/office/powerpoint/2010/main" val="905725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5B45A3-875C-0849-B958-C46A136B861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5BE4A0A-6529-15E6-640B-BBCDF2974FCC}"/>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2806A3BE-B795-3DB3-9B5A-9E56765867E4}"/>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1847C816-42FC-73F1-B174-552AFE8A0295}"/>
              </a:ext>
            </a:extLst>
          </p:cNvPr>
          <p:cNvSpPr>
            <a:spLocks noGrp="1"/>
          </p:cNvSpPr>
          <p:nvPr>
            <p:ph type="dt" sz="half" idx="10"/>
          </p:nvPr>
        </p:nvSpPr>
        <p:spPr/>
        <p:txBody>
          <a:bodyPr/>
          <a:lstStyle/>
          <a:p>
            <a:fld id="{F933EBFA-F7AF-4A38-A6BA-052D4CFFB315}" type="datetimeFigureOut">
              <a:rPr lang="zh-TW" altLang="en-US" smtClean="0"/>
              <a:t>2025/3/8</a:t>
            </a:fld>
            <a:endParaRPr lang="zh-TW" altLang="en-US"/>
          </a:p>
        </p:txBody>
      </p:sp>
      <p:sp>
        <p:nvSpPr>
          <p:cNvPr id="6" name="頁尾版面配置區 5">
            <a:extLst>
              <a:ext uri="{FF2B5EF4-FFF2-40B4-BE49-F238E27FC236}">
                <a16:creationId xmlns:a16="http://schemas.microsoft.com/office/drawing/2014/main" id="{F7EB1E3E-F339-88CF-ECFE-0BE464C841E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9606260-998D-DD5C-65F5-BB4F651E5097}"/>
              </a:ext>
            </a:extLst>
          </p:cNvPr>
          <p:cNvSpPr>
            <a:spLocks noGrp="1"/>
          </p:cNvSpPr>
          <p:nvPr>
            <p:ph type="sldNum" sz="quarter" idx="12"/>
          </p:nvPr>
        </p:nvSpPr>
        <p:spPr/>
        <p:txBody>
          <a:bodyPr/>
          <a:lstStyle/>
          <a:p>
            <a:fld id="{9D587B77-0FD4-4F9E-A094-799BE589EC41}" type="slidenum">
              <a:rPr lang="zh-TW" altLang="en-US" smtClean="0"/>
              <a:t>‹#›</a:t>
            </a:fld>
            <a:endParaRPr lang="zh-TW" altLang="en-US"/>
          </a:p>
        </p:txBody>
      </p:sp>
    </p:spTree>
    <p:extLst>
      <p:ext uri="{BB962C8B-B14F-4D97-AF65-F5344CB8AC3E}">
        <p14:creationId xmlns:p14="http://schemas.microsoft.com/office/powerpoint/2010/main" val="3373923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21179B-CC5C-1F6A-9BF7-3E31FC85FD98}"/>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F522710-B5EC-0519-121F-0C815E92B3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44C63AD5-1A86-44FF-ADBE-C1F74E4CAA7D}"/>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78253CA-B1B9-EA85-3470-EC5B6CF362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C424488F-30BC-8B0B-DB0A-42C2EC6E39BA}"/>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4B9BC4C8-4461-30F0-0E95-8A50789F9949}"/>
              </a:ext>
            </a:extLst>
          </p:cNvPr>
          <p:cNvSpPr>
            <a:spLocks noGrp="1"/>
          </p:cNvSpPr>
          <p:nvPr>
            <p:ph type="dt" sz="half" idx="10"/>
          </p:nvPr>
        </p:nvSpPr>
        <p:spPr/>
        <p:txBody>
          <a:bodyPr/>
          <a:lstStyle/>
          <a:p>
            <a:fld id="{F933EBFA-F7AF-4A38-A6BA-052D4CFFB315}" type="datetimeFigureOut">
              <a:rPr lang="zh-TW" altLang="en-US" smtClean="0"/>
              <a:t>2025/3/8</a:t>
            </a:fld>
            <a:endParaRPr lang="zh-TW" altLang="en-US"/>
          </a:p>
        </p:txBody>
      </p:sp>
      <p:sp>
        <p:nvSpPr>
          <p:cNvPr id="8" name="頁尾版面配置區 7">
            <a:extLst>
              <a:ext uri="{FF2B5EF4-FFF2-40B4-BE49-F238E27FC236}">
                <a16:creationId xmlns:a16="http://schemas.microsoft.com/office/drawing/2014/main" id="{FB40BE8C-9DED-63A3-E20B-4F2055975F0A}"/>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8EF08E34-F8AF-EC74-7E0F-86F06F50B02A}"/>
              </a:ext>
            </a:extLst>
          </p:cNvPr>
          <p:cNvSpPr>
            <a:spLocks noGrp="1"/>
          </p:cNvSpPr>
          <p:nvPr>
            <p:ph type="sldNum" sz="quarter" idx="12"/>
          </p:nvPr>
        </p:nvSpPr>
        <p:spPr/>
        <p:txBody>
          <a:bodyPr/>
          <a:lstStyle/>
          <a:p>
            <a:fld id="{9D587B77-0FD4-4F9E-A094-799BE589EC41}" type="slidenum">
              <a:rPr lang="zh-TW" altLang="en-US" smtClean="0"/>
              <a:t>‹#›</a:t>
            </a:fld>
            <a:endParaRPr lang="zh-TW" altLang="en-US"/>
          </a:p>
        </p:txBody>
      </p:sp>
    </p:spTree>
    <p:extLst>
      <p:ext uri="{BB962C8B-B14F-4D97-AF65-F5344CB8AC3E}">
        <p14:creationId xmlns:p14="http://schemas.microsoft.com/office/powerpoint/2010/main" val="2858418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5C88AC-1380-9B53-D691-77E2AC0EA3D7}"/>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25D2EA79-4C3F-747B-D99F-C81424FB64DC}"/>
              </a:ext>
            </a:extLst>
          </p:cNvPr>
          <p:cNvSpPr>
            <a:spLocks noGrp="1"/>
          </p:cNvSpPr>
          <p:nvPr>
            <p:ph type="dt" sz="half" idx="10"/>
          </p:nvPr>
        </p:nvSpPr>
        <p:spPr/>
        <p:txBody>
          <a:bodyPr/>
          <a:lstStyle/>
          <a:p>
            <a:fld id="{F933EBFA-F7AF-4A38-A6BA-052D4CFFB315}" type="datetimeFigureOut">
              <a:rPr lang="zh-TW" altLang="en-US" smtClean="0"/>
              <a:t>2025/3/8</a:t>
            </a:fld>
            <a:endParaRPr lang="zh-TW" altLang="en-US"/>
          </a:p>
        </p:txBody>
      </p:sp>
      <p:sp>
        <p:nvSpPr>
          <p:cNvPr id="4" name="頁尾版面配置區 3">
            <a:extLst>
              <a:ext uri="{FF2B5EF4-FFF2-40B4-BE49-F238E27FC236}">
                <a16:creationId xmlns:a16="http://schemas.microsoft.com/office/drawing/2014/main" id="{AEB6DE6A-4F63-FB0C-AB16-3EF7D89ED23D}"/>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7E0A9483-CC98-B12A-0623-96148420BFCA}"/>
              </a:ext>
            </a:extLst>
          </p:cNvPr>
          <p:cNvSpPr>
            <a:spLocks noGrp="1"/>
          </p:cNvSpPr>
          <p:nvPr>
            <p:ph type="sldNum" sz="quarter" idx="12"/>
          </p:nvPr>
        </p:nvSpPr>
        <p:spPr/>
        <p:txBody>
          <a:bodyPr/>
          <a:lstStyle/>
          <a:p>
            <a:fld id="{9D587B77-0FD4-4F9E-A094-799BE589EC41}" type="slidenum">
              <a:rPr lang="zh-TW" altLang="en-US" smtClean="0"/>
              <a:t>‹#›</a:t>
            </a:fld>
            <a:endParaRPr lang="zh-TW" altLang="en-US"/>
          </a:p>
        </p:txBody>
      </p:sp>
    </p:spTree>
    <p:extLst>
      <p:ext uri="{BB962C8B-B14F-4D97-AF65-F5344CB8AC3E}">
        <p14:creationId xmlns:p14="http://schemas.microsoft.com/office/powerpoint/2010/main" val="2317331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A8087A2-0D52-FE74-73C0-600073B9EAE1}"/>
              </a:ext>
            </a:extLst>
          </p:cNvPr>
          <p:cNvSpPr>
            <a:spLocks noGrp="1"/>
          </p:cNvSpPr>
          <p:nvPr>
            <p:ph type="dt" sz="half" idx="10"/>
          </p:nvPr>
        </p:nvSpPr>
        <p:spPr/>
        <p:txBody>
          <a:bodyPr/>
          <a:lstStyle/>
          <a:p>
            <a:fld id="{F933EBFA-F7AF-4A38-A6BA-052D4CFFB315}" type="datetimeFigureOut">
              <a:rPr lang="zh-TW" altLang="en-US" smtClean="0"/>
              <a:t>2025/3/8</a:t>
            </a:fld>
            <a:endParaRPr lang="zh-TW" altLang="en-US"/>
          </a:p>
        </p:txBody>
      </p:sp>
      <p:sp>
        <p:nvSpPr>
          <p:cNvPr id="3" name="頁尾版面配置區 2">
            <a:extLst>
              <a:ext uri="{FF2B5EF4-FFF2-40B4-BE49-F238E27FC236}">
                <a16:creationId xmlns:a16="http://schemas.microsoft.com/office/drawing/2014/main" id="{27D5107F-59B1-0FA6-9F49-10FA018F93F2}"/>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BD9E9026-0D70-8297-1D1E-4CB0CD8DB112}"/>
              </a:ext>
            </a:extLst>
          </p:cNvPr>
          <p:cNvSpPr>
            <a:spLocks noGrp="1"/>
          </p:cNvSpPr>
          <p:nvPr>
            <p:ph type="sldNum" sz="quarter" idx="12"/>
          </p:nvPr>
        </p:nvSpPr>
        <p:spPr/>
        <p:txBody>
          <a:bodyPr/>
          <a:lstStyle/>
          <a:p>
            <a:fld id="{9D587B77-0FD4-4F9E-A094-799BE589EC41}" type="slidenum">
              <a:rPr lang="zh-TW" altLang="en-US" smtClean="0"/>
              <a:t>‹#›</a:t>
            </a:fld>
            <a:endParaRPr lang="zh-TW" altLang="en-US"/>
          </a:p>
        </p:txBody>
      </p:sp>
    </p:spTree>
    <p:extLst>
      <p:ext uri="{BB962C8B-B14F-4D97-AF65-F5344CB8AC3E}">
        <p14:creationId xmlns:p14="http://schemas.microsoft.com/office/powerpoint/2010/main" val="3113508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435467-9ED8-6981-04E2-5677E6AC836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DA14BE14-8C96-73EC-4627-E5411BA326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6FF36FB-FDCF-AE39-EF17-38C4A01DDE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37B79A5-41B8-0B0B-8072-9B33F942CC84}"/>
              </a:ext>
            </a:extLst>
          </p:cNvPr>
          <p:cNvSpPr>
            <a:spLocks noGrp="1"/>
          </p:cNvSpPr>
          <p:nvPr>
            <p:ph type="dt" sz="half" idx="10"/>
          </p:nvPr>
        </p:nvSpPr>
        <p:spPr/>
        <p:txBody>
          <a:bodyPr/>
          <a:lstStyle/>
          <a:p>
            <a:fld id="{F933EBFA-F7AF-4A38-A6BA-052D4CFFB315}" type="datetimeFigureOut">
              <a:rPr lang="zh-TW" altLang="en-US" smtClean="0"/>
              <a:t>2025/3/8</a:t>
            </a:fld>
            <a:endParaRPr lang="zh-TW" altLang="en-US"/>
          </a:p>
        </p:txBody>
      </p:sp>
      <p:sp>
        <p:nvSpPr>
          <p:cNvPr id="6" name="頁尾版面配置區 5">
            <a:extLst>
              <a:ext uri="{FF2B5EF4-FFF2-40B4-BE49-F238E27FC236}">
                <a16:creationId xmlns:a16="http://schemas.microsoft.com/office/drawing/2014/main" id="{24502E8F-587A-9DE8-F847-1B04E5C07EB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A7FBEC6-B944-B71E-4226-51E4E2866D28}"/>
              </a:ext>
            </a:extLst>
          </p:cNvPr>
          <p:cNvSpPr>
            <a:spLocks noGrp="1"/>
          </p:cNvSpPr>
          <p:nvPr>
            <p:ph type="sldNum" sz="quarter" idx="12"/>
          </p:nvPr>
        </p:nvSpPr>
        <p:spPr/>
        <p:txBody>
          <a:bodyPr/>
          <a:lstStyle/>
          <a:p>
            <a:fld id="{9D587B77-0FD4-4F9E-A094-799BE589EC41}" type="slidenum">
              <a:rPr lang="zh-TW" altLang="en-US" smtClean="0"/>
              <a:t>‹#›</a:t>
            </a:fld>
            <a:endParaRPr lang="zh-TW" altLang="en-US"/>
          </a:p>
        </p:txBody>
      </p:sp>
    </p:spTree>
    <p:extLst>
      <p:ext uri="{BB962C8B-B14F-4D97-AF65-F5344CB8AC3E}">
        <p14:creationId xmlns:p14="http://schemas.microsoft.com/office/powerpoint/2010/main" val="1211829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F5A701-511D-5CBE-DCC2-487D26AA6B7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07338332-9A44-771B-1B0C-CB211C1B19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CEA20931-7E98-3155-2C85-45FE1BF0F9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63B5983F-1B05-040E-715C-A05ED8C17DAC}"/>
              </a:ext>
            </a:extLst>
          </p:cNvPr>
          <p:cNvSpPr>
            <a:spLocks noGrp="1"/>
          </p:cNvSpPr>
          <p:nvPr>
            <p:ph type="dt" sz="half" idx="10"/>
          </p:nvPr>
        </p:nvSpPr>
        <p:spPr/>
        <p:txBody>
          <a:bodyPr/>
          <a:lstStyle/>
          <a:p>
            <a:fld id="{F933EBFA-F7AF-4A38-A6BA-052D4CFFB315}" type="datetimeFigureOut">
              <a:rPr lang="zh-TW" altLang="en-US" smtClean="0"/>
              <a:t>2025/3/8</a:t>
            </a:fld>
            <a:endParaRPr lang="zh-TW" altLang="en-US"/>
          </a:p>
        </p:txBody>
      </p:sp>
      <p:sp>
        <p:nvSpPr>
          <p:cNvPr id="6" name="頁尾版面配置區 5">
            <a:extLst>
              <a:ext uri="{FF2B5EF4-FFF2-40B4-BE49-F238E27FC236}">
                <a16:creationId xmlns:a16="http://schemas.microsoft.com/office/drawing/2014/main" id="{76D92A1F-08F1-27B8-F38C-94796F50C07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2B26DAC-3C5D-F9A5-9DBB-96499F3CA0F7}"/>
              </a:ext>
            </a:extLst>
          </p:cNvPr>
          <p:cNvSpPr>
            <a:spLocks noGrp="1"/>
          </p:cNvSpPr>
          <p:nvPr>
            <p:ph type="sldNum" sz="quarter" idx="12"/>
          </p:nvPr>
        </p:nvSpPr>
        <p:spPr/>
        <p:txBody>
          <a:bodyPr/>
          <a:lstStyle/>
          <a:p>
            <a:fld id="{9D587B77-0FD4-4F9E-A094-799BE589EC41}" type="slidenum">
              <a:rPr lang="zh-TW" altLang="en-US" smtClean="0"/>
              <a:t>‹#›</a:t>
            </a:fld>
            <a:endParaRPr lang="zh-TW" altLang="en-US"/>
          </a:p>
        </p:txBody>
      </p:sp>
    </p:spTree>
    <p:extLst>
      <p:ext uri="{BB962C8B-B14F-4D97-AF65-F5344CB8AC3E}">
        <p14:creationId xmlns:p14="http://schemas.microsoft.com/office/powerpoint/2010/main" val="741904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642A3307-2B9C-C8FF-8A6D-B88D513CFC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C9800266-58A0-75EB-69EB-FACE11F595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5AA1F49-7DA6-22EA-E080-E0F0DDC8F9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933EBFA-F7AF-4A38-A6BA-052D4CFFB315}" type="datetimeFigureOut">
              <a:rPr lang="zh-TW" altLang="en-US" smtClean="0"/>
              <a:t>2025/3/8</a:t>
            </a:fld>
            <a:endParaRPr lang="zh-TW" altLang="en-US"/>
          </a:p>
        </p:txBody>
      </p:sp>
      <p:sp>
        <p:nvSpPr>
          <p:cNvPr id="5" name="頁尾版面配置區 4">
            <a:extLst>
              <a:ext uri="{FF2B5EF4-FFF2-40B4-BE49-F238E27FC236}">
                <a16:creationId xmlns:a16="http://schemas.microsoft.com/office/drawing/2014/main" id="{BB4D995D-D29D-7949-8170-13D4679D72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82DB6FDA-8906-5D75-2C69-0B043290A9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D587B77-0FD4-4F9E-A094-799BE589EC41}" type="slidenum">
              <a:rPr lang="zh-TW" altLang="en-US" smtClean="0"/>
              <a:t>‹#›</a:t>
            </a:fld>
            <a:endParaRPr lang="zh-TW" altLang="en-US"/>
          </a:p>
        </p:txBody>
      </p:sp>
    </p:spTree>
    <p:extLst>
      <p:ext uri="{BB962C8B-B14F-4D97-AF65-F5344CB8AC3E}">
        <p14:creationId xmlns:p14="http://schemas.microsoft.com/office/powerpoint/2010/main" val="2869226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shadeToTitle="1">
        <a:gradFill flip="none" rotWithShape="1">
          <a:gsLst>
            <a:gs pos="0">
              <a:schemeClr val="accent5">
                <a:lumMod val="5000"/>
                <a:lumOff val="95000"/>
              </a:schemeClr>
            </a:gs>
            <a:gs pos="30000">
              <a:schemeClr val="accent5">
                <a:lumMod val="45000"/>
                <a:lumOff val="55000"/>
              </a:schemeClr>
            </a:gs>
            <a:gs pos="65000">
              <a:srgbClr val="EDF7F4"/>
            </a:gs>
            <a:gs pos="96000">
              <a:srgbClr val="FFF7DD"/>
            </a:gs>
          </a:gsLst>
          <a:lin ang="5400000" scaled="1"/>
          <a:tileRect/>
        </a:gradFill>
        <a:effectLst/>
      </p:bgPr>
    </p:bg>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5736727" y="6486525"/>
            <a:ext cx="67197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TW" altLang="en-US" sz="1200">
                <a:ea typeface="標楷體" panose="03000509000000000000" pitchFamily="65" charset="-120"/>
              </a:rPr>
              <a:t>第</a:t>
            </a:r>
            <a:fld id="{051F1359-B770-43DA-B10D-F8EE8DD2A7AA}" type="slidenum">
              <a:rPr lang="zh-TW" altLang="en-US" sz="1200">
                <a:ea typeface="標楷體" panose="03000509000000000000" pitchFamily="65" charset="-120"/>
              </a:rPr>
              <a:pPr algn="ctr"/>
              <a:t>‹#›</a:t>
            </a:fld>
            <a:r>
              <a:rPr lang="zh-TW" altLang="en-US" sz="1200">
                <a:ea typeface="標楷體" panose="03000509000000000000" pitchFamily="65" charset="-120"/>
              </a:rPr>
              <a:t>頁</a:t>
            </a:r>
            <a:endParaRPr lang="zh-TW" altLang="en-US" sz="1800">
              <a:latin typeface="Arial" panose="020B0604020202020204" pitchFamily="34" charset="0"/>
            </a:endParaRPr>
          </a:p>
        </p:txBody>
      </p:sp>
      <p:sp>
        <p:nvSpPr>
          <p:cNvPr id="29699" name="Rectangle 3"/>
          <p:cNvSpPr>
            <a:spLocks noGrp="1" noChangeArrowheads="1"/>
          </p:cNvSpPr>
          <p:nvPr>
            <p:ph type="title"/>
          </p:nvPr>
        </p:nvSpPr>
        <p:spPr bwMode="auto">
          <a:xfrm>
            <a:off x="244154" y="332657"/>
            <a:ext cx="11019367"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dirty="0"/>
              <a:t>按一下以編輯母片標題樣式</a:t>
            </a:r>
          </a:p>
        </p:txBody>
      </p:sp>
      <p:sp>
        <p:nvSpPr>
          <p:cNvPr id="29700" name="Rectangle 4"/>
          <p:cNvSpPr>
            <a:spLocks noGrp="1" noChangeArrowheads="1"/>
          </p:cNvSpPr>
          <p:nvPr>
            <p:ph type="body" idx="1"/>
          </p:nvPr>
        </p:nvSpPr>
        <p:spPr bwMode="auto">
          <a:xfrm>
            <a:off x="249123" y="1179411"/>
            <a:ext cx="11019367"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dirty="0"/>
              <a:t>n-n-n</a:t>
            </a:r>
            <a:r>
              <a:rPr lang="zh-TW" altLang="en-US" dirty="0"/>
              <a:t>小小節按一下以編輯母片以編輯母片以編輯母片以編輯母片以編輯母片</a:t>
            </a:r>
          </a:p>
          <a:p>
            <a:pPr lvl="1"/>
            <a:r>
              <a:rPr lang="zh-TW" altLang="en-US" dirty="0"/>
              <a:t>一般內文</a:t>
            </a:r>
            <a:r>
              <a:rPr lang="en-US" altLang="zh-TW" dirty="0"/>
              <a:t>(</a:t>
            </a:r>
            <a:r>
              <a:rPr lang="zh-TW" altLang="en-US" dirty="0"/>
              <a:t>按一次</a:t>
            </a:r>
            <a:r>
              <a:rPr lang="en-US" altLang="zh-TW" dirty="0"/>
              <a:t>Tab</a:t>
            </a:r>
            <a:r>
              <a:rPr lang="zh-TW" altLang="en-US" dirty="0"/>
              <a:t>空</a:t>
            </a:r>
            <a:r>
              <a:rPr lang="en-US" altLang="zh-TW" dirty="0"/>
              <a:t>2</a:t>
            </a:r>
            <a:r>
              <a:rPr lang="zh-TW" altLang="en-US" dirty="0"/>
              <a:t>格</a:t>
            </a:r>
            <a:r>
              <a:rPr lang="en-US" altLang="zh-TW" dirty="0"/>
              <a:t>)</a:t>
            </a:r>
            <a:r>
              <a:rPr lang="zh-TW" altLang="en-US" dirty="0"/>
              <a:t>第二層第二層第二層第二層第二層第二層第二層第二層第二層</a:t>
            </a:r>
          </a:p>
          <a:p>
            <a:pPr lvl="2"/>
            <a:r>
              <a:rPr lang="en-US" altLang="zh-TW" dirty="0" err="1"/>
              <a:t>nn</a:t>
            </a:r>
            <a:r>
              <a:rPr lang="en-US" altLang="zh-TW" dirty="0"/>
              <a:t>.</a:t>
            </a:r>
            <a:r>
              <a:rPr lang="zh-TW" altLang="en-US" dirty="0"/>
              <a:t>第三層第三層第三層第三層第三層第三層第三層第三層第三層第三層第三層第三層</a:t>
            </a:r>
          </a:p>
          <a:p>
            <a:pPr lvl="3"/>
            <a:r>
              <a:rPr lang="zh-TW" altLang="en-US" dirty="0"/>
              <a:t>第四層第四層第四層第四層第四層第四層第四層第四層第四層第四層第四層</a:t>
            </a:r>
          </a:p>
          <a:p>
            <a:pPr lvl="4"/>
            <a:r>
              <a:rPr lang="zh-TW" altLang="en-US" dirty="0"/>
              <a:t>圖說：第五層第五層第五層第五層第五層</a:t>
            </a:r>
          </a:p>
        </p:txBody>
      </p:sp>
      <p:grpSp>
        <p:nvGrpSpPr>
          <p:cNvPr id="29701" name="Group 5"/>
          <p:cNvGrpSpPr>
            <a:grpSpLocks/>
          </p:cNvGrpSpPr>
          <p:nvPr/>
        </p:nvGrpSpPr>
        <p:grpSpPr bwMode="auto">
          <a:xfrm>
            <a:off x="8976785" y="6453188"/>
            <a:ext cx="2688167" cy="404812"/>
            <a:chOff x="4241" y="4065"/>
            <a:chExt cx="1270" cy="255"/>
          </a:xfrm>
        </p:grpSpPr>
        <p:sp>
          <p:nvSpPr>
            <p:cNvPr id="29702" name="AutoShape 6">
              <a:hlinkClick r:id="" action="ppaction://hlinkshowjump?jump=firstslide" highlightClick="1"/>
            </p:cNvPr>
            <p:cNvSpPr>
              <a:spLocks noChangeArrowheads="1"/>
            </p:cNvSpPr>
            <p:nvPr userDrawn="1"/>
          </p:nvSpPr>
          <p:spPr bwMode="auto">
            <a:xfrm>
              <a:off x="4241" y="4065"/>
              <a:ext cx="227" cy="255"/>
            </a:xfrm>
            <a:prstGeom prst="actionButtonBeginning">
              <a:avLst/>
            </a:prstGeom>
            <a:solidFill>
              <a:schemeClr val="accent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p>
          </p:txBody>
        </p:sp>
        <p:sp>
          <p:nvSpPr>
            <p:cNvPr id="29703" name="AutoShape 7">
              <a:hlinkClick r:id="" action="ppaction://hlinkshowjump?jump=lastslide" highlightClick="1"/>
            </p:cNvPr>
            <p:cNvSpPr>
              <a:spLocks noChangeArrowheads="1"/>
            </p:cNvSpPr>
            <p:nvPr userDrawn="1"/>
          </p:nvSpPr>
          <p:spPr bwMode="auto">
            <a:xfrm>
              <a:off x="5284" y="4065"/>
              <a:ext cx="227" cy="255"/>
            </a:xfrm>
            <a:prstGeom prst="actionButtonEnd">
              <a:avLst/>
            </a:prstGeom>
            <a:solidFill>
              <a:schemeClr val="accent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p>
          </p:txBody>
        </p:sp>
        <p:sp>
          <p:nvSpPr>
            <p:cNvPr id="29704" name="AutoShape 8">
              <a:hlinkClick r:id="" action="ppaction://hlinkshowjump?jump=previousslide" highlightClick="1"/>
            </p:cNvPr>
            <p:cNvSpPr>
              <a:spLocks noChangeArrowheads="1"/>
            </p:cNvSpPr>
            <p:nvPr userDrawn="1"/>
          </p:nvSpPr>
          <p:spPr bwMode="auto">
            <a:xfrm>
              <a:off x="4468" y="4065"/>
              <a:ext cx="226" cy="255"/>
            </a:xfrm>
            <a:prstGeom prst="actionButtonBackPrevious">
              <a:avLst/>
            </a:prstGeom>
            <a:solidFill>
              <a:schemeClr val="accent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p>
          </p:txBody>
        </p:sp>
        <p:sp>
          <p:nvSpPr>
            <p:cNvPr id="29705" name="AutoShape 9">
              <a:hlinkClick r:id="" action="ppaction://hlinkshowjump?jump=nextslide" highlightClick="1"/>
            </p:cNvPr>
            <p:cNvSpPr>
              <a:spLocks noChangeArrowheads="1"/>
            </p:cNvSpPr>
            <p:nvPr userDrawn="1"/>
          </p:nvSpPr>
          <p:spPr bwMode="auto">
            <a:xfrm>
              <a:off x="5057" y="4065"/>
              <a:ext cx="227" cy="255"/>
            </a:xfrm>
            <a:prstGeom prst="actionButtonForwardNext">
              <a:avLst/>
            </a:prstGeom>
            <a:solidFill>
              <a:schemeClr val="accent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p>
          </p:txBody>
        </p:sp>
        <p:sp>
          <p:nvSpPr>
            <p:cNvPr id="29706" name="AutoShape 10">
              <a:hlinkClick r:id="" action="ppaction://hlinkshowjump?jump=firstslide" highlightClick="1"/>
            </p:cNvPr>
            <p:cNvSpPr>
              <a:spLocks noChangeArrowheads="1"/>
            </p:cNvSpPr>
            <p:nvPr userDrawn="1"/>
          </p:nvSpPr>
          <p:spPr bwMode="auto">
            <a:xfrm>
              <a:off x="4694" y="4065"/>
              <a:ext cx="363" cy="255"/>
            </a:xfrm>
            <a:prstGeom prst="actionButtonHome">
              <a:avLst/>
            </a:prstGeom>
            <a:solidFill>
              <a:schemeClr val="accent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p>
          </p:txBody>
        </p:sp>
      </p:grpSp>
      <p:pic>
        <p:nvPicPr>
          <p:cNvPr id="4" name="圖片 3"/>
          <p:cNvPicPr>
            <a:picLocks noChangeAspect="1"/>
          </p:cNvPicPr>
          <p:nvPr userDrawn="1"/>
        </p:nvPicPr>
        <p:blipFill>
          <a:blip r:embed="rId13">
            <a:extLst>
              <a:ext uri="{BEBA8EAE-BF5A-486C-A8C5-ECC9F3942E4B}">
                <a14:imgProps xmlns:a14="http://schemas.microsoft.com/office/drawing/2010/main">
                  <a14:imgLayer r:embed="rId14">
                    <a14:imgEffect>
                      <a14:sharpenSoften amount="25000"/>
                    </a14:imgEffect>
                    <a14:imgEffect>
                      <a14:colorTemperature colorTemp="6661"/>
                    </a14:imgEffect>
                    <a14:imgEffect>
                      <a14:saturation sat="252000"/>
                    </a14:imgEffect>
                    <a14:imgEffect>
                      <a14:brightnessContrast bright="3000"/>
                    </a14:imgEffect>
                  </a14:imgLayer>
                </a14:imgProps>
              </a:ext>
            </a:extLst>
          </a:blip>
          <a:stretch>
            <a:fillRect/>
          </a:stretch>
        </p:blipFill>
        <p:spPr>
          <a:xfrm>
            <a:off x="11434125" y="4986"/>
            <a:ext cx="757876" cy="543694"/>
          </a:xfrm>
          <a:prstGeom prst="rect">
            <a:avLst/>
          </a:prstGeom>
        </p:spPr>
      </p:pic>
    </p:spTree>
    <p:extLst>
      <p:ext uri="{BB962C8B-B14F-4D97-AF65-F5344CB8AC3E}">
        <p14:creationId xmlns:p14="http://schemas.microsoft.com/office/powerpoint/2010/main" val="428925040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p:cTn id="7" dur="1000" fill="hold"/>
                                        <p:tgtEl>
                                          <p:spTgt spid="29699"/>
                                        </p:tgtEl>
                                        <p:attrNameLst>
                                          <p:attrName>ppt_x</p:attrName>
                                        </p:attrNameLst>
                                      </p:cBhvr>
                                      <p:tavLst>
                                        <p:tav tm="0">
                                          <p:val>
                                            <p:strVal val="#ppt_x-.2"/>
                                          </p:val>
                                        </p:tav>
                                        <p:tav tm="100000">
                                          <p:val>
                                            <p:strVal val="#ppt_x"/>
                                          </p:val>
                                        </p:tav>
                                      </p:tavLst>
                                    </p:anim>
                                    <p:anim calcmode="lin" valueType="num">
                                      <p:cBhvr>
                                        <p:cTn id="8" dur="1000" fill="hold"/>
                                        <p:tgtEl>
                                          <p:spTgt spid="29699"/>
                                        </p:tgtEl>
                                        <p:attrNameLst>
                                          <p:attrName>ppt_y</p:attrName>
                                        </p:attrNameLst>
                                      </p:cBhvr>
                                      <p:tavLst>
                                        <p:tav tm="0">
                                          <p:val>
                                            <p:strVal val="#ppt_y"/>
                                          </p:val>
                                        </p:tav>
                                        <p:tav tm="100000">
                                          <p:val>
                                            <p:strVal val="#ppt_y"/>
                                          </p:val>
                                        </p:tav>
                                      </p:tavLst>
                                    </p:anim>
                                    <p:animEffect transition="in" filter="wipe(right)" prLst="gradientSize: 0.1">
                                      <p:cBhvr>
                                        <p:cTn id="9" dur="1000"/>
                                        <p:tgtEl>
                                          <p:spTgt spid="29699"/>
                                        </p:tgtEl>
                                      </p:cBhvr>
                                    </p:animEffect>
                                  </p:childTnLst>
                                </p:cTn>
                              </p:par>
                            </p:childTnLst>
                          </p:cTn>
                        </p:par>
                        <p:par>
                          <p:cTn id="10" fill="hold" nodeType="afterGroup">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29700">
                                            <p:txEl>
                                              <p:pRg st="0" end="0"/>
                                            </p:txEl>
                                          </p:spTgt>
                                        </p:tgtEl>
                                        <p:attrNameLst>
                                          <p:attrName>style.visibility</p:attrName>
                                        </p:attrNameLst>
                                      </p:cBhvr>
                                      <p:to>
                                        <p:strVal val="visible"/>
                                      </p:to>
                                    </p:set>
                                    <p:animEffect transition="in" filter="fade">
                                      <p:cBhvr>
                                        <p:cTn id="13" dur="500"/>
                                        <p:tgtEl>
                                          <p:spTgt spid="29700">
                                            <p:txEl>
                                              <p:pRg st="0" end="0"/>
                                            </p:txEl>
                                          </p:spTgt>
                                        </p:tgtEl>
                                      </p:cBhvr>
                                    </p:animEffect>
                                    <p:anim calcmode="lin" valueType="num">
                                      <p:cBhvr>
                                        <p:cTn id="14" dur="500" fill="hold"/>
                                        <p:tgtEl>
                                          <p:spTgt spid="29700">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29700">
                                            <p:txEl>
                                              <p:pRg st="0" end="0"/>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1500"/>
                            </p:stCondLst>
                            <p:childTnLst>
                              <p:par>
                                <p:cTn id="17" presetID="47" presetClass="entr" presetSubtype="0" fill="hold" grpId="0" nodeType="afterEffect">
                                  <p:stCondLst>
                                    <p:cond delay="0"/>
                                  </p:stCondLst>
                                  <p:childTnLst>
                                    <p:set>
                                      <p:cBhvr>
                                        <p:cTn id="18" dur="1" fill="hold">
                                          <p:stCondLst>
                                            <p:cond delay="0"/>
                                          </p:stCondLst>
                                        </p:cTn>
                                        <p:tgtEl>
                                          <p:spTgt spid="29700">
                                            <p:txEl>
                                              <p:pRg st="1" end="1"/>
                                            </p:txEl>
                                          </p:spTgt>
                                        </p:tgtEl>
                                        <p:attrNameLst>
                                          <p:attrName>style.visibility</p:attrName>
                                        </p:attrNameLst>
                                      </p:cBhvr>
                                      <p:to>
                                        <p:strVal val="visible"/>
                                      </p:to>
                                    </p:set>
                                    <p:animEffect transition="in" filter="fade">
                                      <p:cBhvr>
                                        <p:cTn id="19" dur="500"/>
                                        <p:tgtEl>
                                          <p:spTgt spid="29700">
                                            <p:txEl>
                                              <p:pRg st="1" end="1"/>
                                            </p:txEl>
                                          </p:spTgt>
                                        </p:tgtEl>
                                      </p:cBhvr>
                                    </p:animEffect>
                                    <p:anim calcmode="lin" valueType="num">
                                      <p:cBhvr>
                                        <p:cTn id="20" dur="500" fill="hold"/>
                                        <p:tgtEl>
                                          <p:spTgt spid="29700">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2970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p:bldP spid="29700" grpId="0" build="p">
        <p:tmplLst>
          <p:tmpl lvl="1">
            <p:tnLst>
              <p:par>
                <p:cTn presetID="47" presetClass="entr" presetSubtype="0" fill="hold" nodeType="afterEffect">
                  <p:stCondLst>
                    <p:cond delay="0"/>
                  </p:stCondLst>
                  <p:childTnLst>
                    <p:set>
                      <p:cBhvr>
                        <p:cTn dur="1" fill="hold">
                          <p:stCondLst>
                            <p:cond delay="0"/>
                          </p:stCondLst>
                        </p:cTn>
                        <p:tgtEl>
                          <p:spTgt spid="29700"/>
                        </p:tgtEl>
                        <p:attrNameLst>
                          <p:attrName>style.visibility</p:attrName>
                        </p:attrNameLst>
                      </p:cBhvr>
                      <p:to>
                        <p:strVal val="visible"/>
                      </p:to>
                    </p:set>
                    <p:animEffect transition="in" filter="fade">
                      <p:cBhvr>
                        <p:cTn dur="500"/>
                        <p:tgtEl>
                          <p:spTgt spid="29700"/>
                        </p:tgtEl>
                      </p:cBhvr>
                    </p:animEffect>
                    <p:anim calcmode="lin" valueType="num">
                      <p:cBhvr>
                        <p:cTn dur="500" fill="hold"/>
                        <p:tgtEl>
                          <p:spTgt spid="29700"/>
                        </p:tgtEl>
                        <p:attrNameLst>
                          <p:attrName>ppt_x</p:attrName>
                        </p:attrNameLst>
                      </p:cBhvr>
                      <p:tavLst>
                        <p:tav tm="0">
                          <p:val>
                            <p:strVal val="#ppt_x"/>
                          </p:val>
                        </p:tav>
                        <p:tav tm="100000">
                          <p:val>
                            <p:strVal val="#ppt_x"/>
                          </p:val>
                        </p:tav>
                      </p:tavLst>
                    </p:anim>
                    <p:anim calcmode="lin" valueType="num">
                      <p:cBhvr>
                        <p:cTn dur="500" fill="hold"/>
                        <p:tgtEl>
                          <p:spTgt spid="29700"/>
                        </p:tgtEl>
                        <p:attrNameLst>
                          <p:attrName>ppt_y</p:attrName>
                        </p:attrNameLst>
                      </p:cBhvr>
                      <p:tavLst>
                        <p:tav tm="0">
                          <p:val>
                            <p:strVal val="#ppt_y-.1"/>
                          </p:val>
                        </p:tav>
                        <p:tav tm="100000">
                          <p:val>
                            <p:strVal val="#ppt_y"/>
                          </p:val>
                        </p:tav>
                      </p:tavLst>
                    </p:anim>
                  </p:childTnLst>
                </p:cTn>
              </p:par>
            </p:tnLst>
          </p:tmpl>
          <p:tmpl lvl="2">
            <p:tnLst>
              <p:par>
                <p:cTn presetID="47" presetClass="entr" presetSubtype="0" fill="hold" nodeType="afterEffect">
                  <p:stCondLst>
                    <p:cond delay="0"/>
                  </p:stCondLst>
                  <p:childTnLst>
                    <p:set>
                      <p:cBhvr>
                        <p:cTn dur="1" fill="hold">
                          <p:stCondLst>
                            <p:cond delay="0"/>
                          </p:stCondLst>
                        </p:cTn>
                        <p:tgtEl>
                          <p:spTgt spid="29700"/>
                        </p:tgtEl>
                        <p:attrNameLst>
                          <p:attrName>style.visibility</p:attrName>
                        </p:attrNameLst>
                      </p:cBhvr>
                      <p:to>
                        <p:strVal val="visible"/>
                      </p:to>
                    </p:set>
                    <p:animEffect transition="in" filter="fade">
                      <p:cBhvr>
                        <p:cTn dur="500"/>
                        <p:tgtEl>
                          <p:spTgt spid="29700"/>
                        </p:tgtEl>
                      </p:cBhvr>
                    </p:animEffect>
                    <p:anim calcmode="lin" valueType="num">
                      <p:cBhvr>
                        <p:cTn dur="500" fill="hold"/>
                        <p:tgtEl>
                          <p:spTgt spid="29700"/>
                        </p:tgtEl>
                        <p:attrNameLst>
                          <p:attrName>ppt_x</p:attrName>
                        </p:attrNameLst>
                      </p:cBhvr>
                      <p:tavLst>
                        <p:tav tm="0">
                          <p:val>
                            <p:strVal val="#ppt_x"/>
                          </p:val>
                        </p:tav>
                        <p:tav tm="100000">
                          <p:val>
                            <p:strVal val="#ppt_x"/>
                          </p:val>
                        </p:tav>
                      </p:tavLst>
                    </p:anim>
                    <p:anim calcmode="lin" valueType="num">
                      <p:cBhvr>
                        <p:cTn dur="500" fill="hold"/>
                        <p:tgtEl>
                          <p:spTgt spid="29700"/>
                        </p:tgtEl>
                        <p:attrNameLst>
                          <p:attrName>ppt_y</p:attrName>
                        </p:attrNameLst>
                      </p:cBhvr>
                      <p:tavLst>
                        <p:tav tm="0">
                          <p:val>
                            <p:strVal val="#ppt_y-.1"/>
                          </p:val>
                        </p:tav>
                        <p:tav tm="100000">
                          <p:val>
                            <p:strVal val="#ppt_y"/>
                          </p:val>
                        </p:tav>
                      </p:tavLst>
                    </p:anim>
                  </p:childTnLst>
                </p:cTn>
              </p:par>
            </p:tnLst>
          </p:tmpl>
          <p:tmpl lvl="3">
            <p:tnLst>
              <p:par>
                <p:cTn presetID="47" presetClass="entr" presetSubtype="0" fill="hold" nodeType="afterEffect">
                  <p:stCondLst>
                    <p:cond delay="0"/>
                  </p:stCondLst>
                  <p:childTnLst>
                    <p:set>
                      <p:cBhvr>
                        <p:cTn dur="1" fill="hold">
                          <p:stCondLst>
                            <p:cond delay="0"/>
                          </p:stCondLst>
                        </p:cTn>
                        <p:tgtEl>
                          <p:spTgt spid="29700"/>
                        </p:tgtEl>
                        <p:attrNameLst>
                          <p:attrName>style.visibility</p:attrName>
                        </p:attrNameLst>
                      </p:cBhvr>
                      <p:to>
                        <p:strVal val="visible"/>
                      </p:to>
                    </p:set>
                    <p:animEffect transition="in" filter="fade">
                      <p:cBhvr>
                        <p:cTn dur="500"/>
                        <p:tgtEl>
                          <p:spTgt spid="29700"/>
                        </p:tgtEl>
                      </p:cBhvr>
                    </p:animEffect>
                    <p:anim calcmode="lin" valueType="num">
                      <p:cBhvr>
                        <p:cTn dur="500" fill="hold"/>
                        <p:tgtEl>
                          <p:spTgt spid="29700"/>
                        </p:tgtEl>
                        <p:attrNameLst>
                          <p:attrName>ppt_x</p:attrName>
                        </p:attrNameLst>
                      </p:cBhvr>
                      <p:tavLst>
                        <p:tav tm="0">
                          <p:val>
                            <p:strVal val="#ppt_x"/>
                          </p:val>
                        </p:tav>
                        <p:tav tm="100000">
                          <p:val>
                            <p:strVal val="#ppt_x"/>
                          </p:val>
                        </p:tav>
                      </p:tavLst>
                    </p:anim>
                    <p:anim calcmode="lin" valueType="num">
                      <p:cBhvr>
                        <p:cTn dur="500" fill="hold"/>
                        <p:tgtEl>
                          <p:spTgt spid="29700"/>
                        </p:tgtEl>
                        <p:attrNameLst>
                          <p:attrName>ppt_y</p:attrName>
                        </p:attrNameLst>
                      </p:cBhvr>
                      <p:tavLst>
                        <p:tav tm="0">
                          <p:val>
                            <p:strVal val="#ppt_y-.1"/>
                          </p:val>
                        </p:tav>
                        <p:tav tm="100000">
                          <p:val>
                            <p:strVal val="#ppt_y"/>
                          </p:val>
                        </p:tav>
                      </p:tavLst>
                    </p:anim>
                  </p:childTnLst>
                </p:cTn>
              </p:par>
            </p:tnLst>
          </p:tmpl>
          <p:tmpl lvl="4">
            <p:tnLst>
              <p:par>
                <p:cTn presetID="47" presetClass="entr" presetSubtype="0" fill="hold" nodeType="afterEffect">
                  <p:stCondLst>
                    <p:cond delay="0"/>
                  </p:stCondLst>
                  <p:childTnLst>
                    <p:set>
                      <p:cBhvr>
                        <p:cTn dur="1" fill="hold">
                          <p:stCondLst>
                            <p:cond delay="0"/>
                          </p:stCondLst>
                        </p:cTn>
                        <p:tgtEl>
                          <p:spTgt spid="29700"/>
                        </p:tgtEl>
                        <p:attrNameLst>
                          <p:attrName>style.visibility</p:attrName>
                        </p:attrNameLst>
                      </p:cBhvr>
                      <p:to>
                        <p:strVal val="visible"/>
                      </p:to>
                    </p:set>
                    <p:animEffect transition="in" filter="fade">
                      <p:cBhvr>
                        <p:cTn dur="500"/>
                        <p:tgtEl>
                          <p:spTgt spid="29700"/>
                        </p:tgtEl>
                      </p:cBhvr>
                    </p:animEffect>
                    <p:anim calcmode="lin" valueType="num">
                      <p:cBhvr>
                        <p:cTn dur="500" fill="hold"/>
                        <p:tgtEl>
                          <p:spTgt spid="29700"/>
                        </p:tgtEl>
                        <p:attrNameLst>
                          <p:attrName>ppt_x</p:attrName>
                        </p:attrNameLst>
                      </p:cBhvr>
                      <p:tavLst>
                        <p:tav tm="0">
                          <p:val>
                            <p:strVal val="#ppt_x"/>
                          </p:val>
                        </p:tav>
                        <p:tav tm="100000">
                          <p:val>
                            <p:strVal val="#ppt_x"/>
                          </p:val>
                        </p:tav>
                      </p:tavLst>
                    </p:anim>
                    <p:anim calcmode="lin" valueType="num">
                      <p:cBhvr>
                        <p:cTn dur="500" fill="hold"/>
                        <p:tgtEl>
                          <p:spTgt spid="29700"/>
                        </p:tgtEl>
                        <p:attrNameLst>
                          <p:attrName>ppt_y</p:attrName>
                        </p:attrNameLst>
                      </p:cBhvr>
                      <p:tavLst>
                        <p:tav tm="0">
                          <p:val>
                            <p:strVal val="#ppt_y-.1"/>
                          </p:val>
                        </p:tav>
                        <p:tav tm="100000">
                          <p:val>
                            <p:strVal val="#ppt_y"/>
                          </p:val>
                        </p:tav>
                      </p:tavLst>
                    </p:anim>
                  </p:childTnLst>
                </p:cTn>
              </p:par>
            </p:tnLst>
          </p:tmpl>
          <p:tmpl lvl="5">
            <p:tnLst>
              <p:par>
                <p:cTn presetID="47" presetClass="entr" presetSubtype="0" fill="hold" nodeType="afterEffect">
                  <p:stCondLst>
                    <p:cond delay="0"/>
                  </p:stCondLst>
                  <p:childTnLst>
                    <p:set>
                      <p:cBhvr>
                        <p:cTn dur="1" fill="hold">
                          <p:stCondLst>
                            <p:cond delay="0"/>
                          </p:stCondLst>
                        </p:cTn>
                        <p:tgtEl>
                          <p:spTgt spid="29700"/>
                        </p:tgtEl>
                        <p:attrNameLst>
                          <p:attrName>style.visibility</p:attrName>
                        </p:attrNameLst>
                      </p:cBhvr>
                      <p:to>
                        <p:strVal val="visible"/>
                      </p:to>
                    </p:set>
                    <p:animEffect transition="in" filter="fade">
                      <p:cBhvr>
                        <p:cTn dur="500"/>
                        <p:tgtEl>
                          <p:spTgt spid="29700"/>
                        </p:tgtEl>
                      </p:cBhvr>
                    </p:animEffect>
                    <p:anim calcmode="lin" valueType="num">
                      <p:cBhvr>
                        <p:cTn dur="500" fill="hold"/>
                        <p:tgtEl>
                          <p:spTgt spid="29700"/>
                        </p:tgtEl>
                        <p:attrNameLst>
                          <p:attrName>ppt_x</p:attrName>
                        </p:attrNameLst>
                      </p:cBhvr>
                      <p:tavLst>
                        <p:tav tm="0">
                          <p:val>
                            <p:strVal val="#ppt_x"/>
                          </p:val>
                        </p:tav>
                        <p:tav tm="100000">
                          <p:val>
                            <p:strVal val="#ppt_x"/>
                          </p:val>
                        </p:tav>
                      </p:tavLst>
                    </p:anim>
                    <p:anim calcmode="lin" valueType="num">
                      <p:cBhvr>
                        <p:cTn dur="500" fill="hold"/>
                        <p:tgtEl>
                          <p:spTgt spid="29700"/>
                        </p:tgtEl>
                        <p:attrNameLst>
                          <p:attrName>ppt_y</p:attrName>
                        </p:attrNameLst>
                      </p:cBhvr>
                      <p:tavLst>
                        <p:tav tm="0">
                          <p:val>
                            <p:strVal val="#ppt_y-.1"/>
                          </p:val>
                        </p:tav>
                        <p:tav tm="100000">
                          <p:val>
                            <p:strVal val="#ppt_y"/>
                          </p:val>
                        </p:tav>
                      </p:tavLst>
                    </p:anim>
                  </p:childTnLst>
                </p:cTn>
              </p:par>
            </p:tnLst>
          </p:tmpl>
        </p:tmplLst>
      </p:bldP>
    </p:bldLst>
  </p:timing>
  <p:txStyles>
    <p:titleStyle>
      <a:lvl1pPr algn="l" rtl="0" fontAlgn="base">
        <a:spcBef>
          <a:spcPct val="0"/>
        </a:spcBef>
        <a:spcAft>
          <a:spcPct val="0"/>
        </a:spcAft>
        <a:defRPr kumimoji="1" sz="3600" b="1" kern="1200">
          <a:solidFill>
            <a:schemeClr val="accent2"/>
          </a:solidFill>
          <a:effectLst>
            <a:outerShdw blurRad="38100" dist="38100" dir="2700000" algn="tl">
              <a:srgbClr val="000000">
                <a:alpha val="43137"/>
              </a:srgbClr>
            </a:outerShdw>
          </a:effectLst>
          <a:latin typeface="+mj-lt"/>
          <a:ea typeface="+mj-ea"/>
          <a:cs typeface="+mj-cs"/>
        </a:defRPr>
      </a:lvl1pPr>
      <a:lvl2pPr algn="l" rtl="0" fontAlgn="base">
        <a:spcBef>
          <a:spcPct val="0"/>
        </a:spcBef>
        <a:spcAft>
          <a:spcPct val="0"/>
        </a:spcAft>
        <a:defRPr kumimoji="1" sz="3600" b="1">
          <a:solidFill>
            <a:schemeClr val="accent2"/>
          </a:solidFill>
          <a:latin typeface="Times New Roman" panose="02020603050405020304" pitchFamily="18" charset="0"/>
          <a:ea typeface="標楷體" panose="03000509000000000000" pitchFamily="65" charset="-120"/>
        </a:defRPr>
      </a:lvl2pPr>
      <a:lvl3pPr algn="l" rtl="0" fontAlgn="base">
        <a:spcBef>
          <a:spcPct val="0"/>
        </a:spcBef>
        <a:spcAft>
          <a:spcPct val="0"/>
        </a:spcAft>
        <a:defRPr kumimoji="1" sz="3600" b="1">
          <a:solidFill>
            <a:schemeClr val="accent2"/>
          </a:solidFill>
          <a:latin typeface="Times New Roman" panose="02020603050405020304" pitchFamily="18" charset="0"/>
          <a:ea typeface="標楷體" panose="03000509000000000000" pitchFamily="65" charset="-120"/>
        </a:defRPr>
      </a:lvl3pPr>
      <a:lvl4pPr algn="l" rtl="0" fontAlgn="base">
        <a:spcBef>
          <a:spcPct val="0"/>
        </a:spcBef>
        <a:spcAft>
          <a:spcPct val="0"/>
        </a:spcAft>
        <a:defRPr kumimoji="1" sz="3600" b="1">
          <a:solidFill>
            <a:schemeClr val="accent2"/>
          </a:solidFill>
          <a:latin typeface="Times New Roman" panose="02020603050405020304" pitchFamily="18" charset="0"/>
          <a:ea typeface="標楷體" panose="03000509000000000000" pitchFamily="65" charset="-120"/>
        </a:defRPr>
      </a:lvl4pPr>
      <a:lvl5pPr algn="l" rtl="0" fontAlgn="base">
        <a:spcBef>
          <a:spcPct val="0"/>
        </a:spcBef>
        <a:spcAft>
          <a:spcPct val="0"/>
        </a:spcAft>
        <a:defRPr kumimoji="1" sz="3600" b="1">
          <a:solidFill>
            <a:schemeClr val="accent2"/>
          </a:solidFill>
          <a:latin typeface="Times New Roman" panose="02020603050405020304" pitchFamily="18" charset="0"/>
          <a:ea typeface="標楷體" panose="03000509000000000000" pitchFamily="65" charset="-120"/>
        </a:defRPr>
      </a:lvl5pPr>
      <a:lvl6pPr marL="457200" algn="l" rtl="0" fontAlgn="base">
        <a:spcBef>
          <a:spcPct val="0"/>
        </a:spcBef>
        <a:spcAft>
          <a:spcPct val="0"/>
        </a:spcAft>
        <a:defRPr kumimoji="1" sz="3600" b="1">
          <a:solidFill>
            <a:schemeClr val="accent2"/>
          </a:solidFill>
          <a:latin typeface="Times New Roman" panose="02020603050405020304" pitchFamily="18" charset="0"/>
          <a:ea typeface="標楷體" panose="03000509000000000000" pitchFamily="65" charset="-120"/>
        </a:defRPr>
      </a:lvl6pPr>
      <a:lvl7pPr marL="914400" algn="l" rtl="0" fontAlgn="base">
        <a:spcBef>
          <a:spcPct val="0"/>
        </a:spcBef>
        <a:spcAft>
          <a:spcPct val="0"/>
        </a:spcAft>
        <a:defRPr kumimoji="1" sz="3600" b="1">
          <a:solidFill>
            <a:schemeClr val="accent2"/>
          </a:solidFill>
          <a:latin typeface="Times New Roman" panose="02020603050405020304" pitchFamily="18" charset="0"/>
          <a:ea typeface="標楷體" panose="03000509000000000000" pitchFamily="65" charset="-120"/>
        </a:defRPr>
      </a:lvl7pPr>
      <a:lvl8pPr marL="1371600" algn="l" rtl="0" fontAlgn="base">
        <a:spcBef>
          <a:spcPct val="0"/>
        </a:spcBef>
        <a:spcAft>
          <a:spcPct val="0"/>
        </a:spcAft>
        <a:defRPr kumimoji="1" sz="3600" b="1">
          <a:solidFill>
            <a:schemeClr val="accent2"/>
          </a:solidFill>
          <a:latin typeface="Times New Roman" panose="02020603050405020304" pitchFamily="18" charset="0"/>
          <a:ea typeface="標楷體" panose="03000509000000000000" pitchFamily="65" charset="-120"/>
        </a:defRPr>
      </a:lvl8pPr>
      <a:lvl9pPr marL="1828800" algn="l" rtl="0" fontAlgn="base">
        <a:spcBef>
          <a:spcPct val="0"/>
        </a:spcBef>
        <a:spcAft>
          <a:spcPct val="0"/>
        </a:spcAft>
        <a:defRPr kumimoji="1" sz="3600" b="1">
          <a:solidFill>
            <a:schemeClr val="accent2"/>
          </a:solidFill>
          <a:latin typeface="Times New Roman" panose="02020603050405020304" pitchFamily="18" charset="0"/>
          <a:ea typeface="標楷體" panose="03000509000000000000" pitchFamily="65" charset="-120"/>
        </a:defRPr>
      </a:lvl9pPr>
    </p:titleStyle>
    <p:bodyStyle>
      <a:lvl1pPr algn="just" rtl="0" fontAlgn="base">
        <a:spcBef>
          <a:spcPct val="0"/>
        </a:spcBef>
        <a:spcAft>
          <a:spcPct val="0"/>
        </a:spcAft>
        <a:tabLst>
          <a:tab pos="728663" algn="l"/>
          <a:tab pos="1176338" algn="l"/>
        </a:tabLst>
        <a:defRPr sz="2400" b="1" kern="1200">
          <a:solidFill>
            <a:schemeClr val="hlink"/>
          </a:solidFill>
          <a:effectLst/>
          <a:latin typeface="+mn-lt"/>
          <a:ea typeface="+mn-ea"/>
          <a:cs typeface="+mn-cs"/>
        </a:defRPr>
      </a:lvl1pPr>
      <a:lvl2pPr marL="1588" algn="just" rtl="0" fontAlgn="base">
        <a:lnSpc>
          <a:spcPct val="120000"/>
        </a:lnSpc>
        <a:spcBef>
          <a:spcPct val="0"/>
        </a:spcBef>
        <a:spcAft>
          <a:spcPct val="0"/>
        </a:spcAft>
        <a:tabLst>
          <a:tab pos="728663" algn="l"/>
          <a:tab pos="1176338" algn="l"/>
        </a:tabLst>
        <a:defRPr kumimoji="1" sz="2400" kern="1200">
          <a:solidFill>
            <a:schemeClr val="tx1"/>
          </a:solidFill>
          <a:latin typeface="+mn-lt"/>
          <a:ea typeface="+mn-ea"/>
          <a:cs typeface="+mn-cs"/>
        </a:defRPr>
      </a:lvl2pPr>
      <a:lvl3pPr marL="457200" indent="-454025" algn="just" rtl="0" fontAlgn="base">
        <a:lnSpc>
          <a:spcPct val="120000"/>
        </a:lnSpc>
        <a:spcBef>
          <a:spcPct val="0"/>
        </a:spcBef>
        <a:spcAft>
          <a:spcPct val="0"/>
        </a:spcAft>
        <a:tabLst>
          <a:tab pos="728663" algn="l"/>
          <a:tab pos="1176338" algn="l"/>
        </a:tabLst>
        <a:defRPr sz="2400" kern="1200">
          <a:solidFill>
            <a:schemeClr val="tx1"/>
          </a:solidFill>
          <a:latin typeface="+mn-lt"/>
          <a:ea typeface="+mn-ea"/>
          <a:cs typeface="+mn-cs"/>
        </a:defRPr>
      </a:lvl3pPr>
      <a:lvl4pPr marL="458788" algn="just" rtl="0" fontAlgn="base">
        <a:lnSpc>
          <a:spcPct val="120000"/>
        </a:lnSpc>
        <a:spcBef>
          <a:spcPct val="0"/>
        </a:spcBef>
        <a:spcAft>
          <a:spcPct val="0"/>
        </a:spcAft>
        <a:tabLst>
          <a:tab pos="728663" algn="l"/>
          <a:tab pos="1176338" algn="l"/>
        </a:tabLst>
        <a:defRPr kumimoji="1" sz="2400" kern="1200">
          <a:solidFill>
            <a:schemeClr val="tx1"/>
          </a:solidFill>
          <a:latin typeface="+mn-lt"/>
          <a:ea typeface="+mn-ea"/>
          <a:cs typeface="+mn-cs"/>
        </a:defRPr>
      </a:lvl4pPr>
      <a:lvl5pPr marL="460375" algn="ctr" rtl="0" fontAlgn="base">
        <a:lnSpc>
          <a:spcPct val="120000"/>
        </a:lnSpc>
        <a:spcBef>
          <a:spcPct val="0"/>
        </a:spcBef>
        <a:spcAft>
          <a:spcPct val="0"/>
        </a:spcAft>
        <a:tabLst>
          <a:tab pos="728663" algn="l"/>
          <a:tab pos="1176338" algn="l"/>
        </a:tabLst>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evelopers.google.com/machine-learning/crash-course/classification/roc-and-auc?hl=zh-tw" TargetMode="Externa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evelopers.google.com/machine-learning/crash-course/classification/roc-and-auc?hl=zh-tw" TargetMode="Externa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B73C8B-FD4D-8A4E-8007-43671C61FEDB}"/>
              </a:ext>
            </a:extLst>
          </p:cNvPr>
          <p:cNvSpPr>
            <a:spLocks noGrp="1"/>
          </p:cNvSpPr>
          <p:nvPr>
            <p:ph type="ctrTitle" sz="quarter"/>
          </p:nvPr>
        </p:nvSpPr>
        <p:spPr>
          <a:xfrm>
            <a:off x="1117600" y="3924567"/>
            <a:ext cx="10363200" cy="860425"/>
          </a:xfrm>
        </p:spPr>
        <p:txBody>
          <a:bodyPr>
            <a:normAutofit/>
          </a:bodyPr>
          <a:lstStyle/>
          <a:p>
            <a:r>
              <a:rPr lang="en-US" altLang="zh-TW" sz="4400" b="1"/>
              <a:t>AI</a:t>
            </a:r>
            <a:r>
              <a:rPr lang="zh-TW" altLang="en-US" sz="4400" b="1"/>
              <a:t>分類問題的 混淆矩陣解析</a:t>
            </a:r>
          </a:p>
        </p:txBody>
      </p:sp>
      <p:sp>
        <p:nvSpPr>
          <p:cNvPr id="3" name="副標題 2">
            <a:extLst>
              <a:ext uri="{FF2B5EF4-FFF2-40B4-BE49-F238E27FC236}">
                <a16:creationId xmlns:a16="http://schemas.microsoft.com/office/drawing/2014/main" id="{1914A659-6A58-28B3-3EC6-0ACDEC6DC499}"/>
              </a:ext>
            </a:extLst>
          </p:cNvPr>
          <p:cNvSpPr>
            <a:spLocks noGrp="1"/>
          </p:cNvSpPr>
          <p:nvPr>
            <p:ph type="subTitle" sz="quarter" idx="1"/>
          </p:nvPr>
        </p:nvSpPr>
        <p:spPr/>
        <p:txBody>
          <a:bodyPr/>
          <a:lstStyle/>
          <a:p>
            <a:endParaRPr lang="zh-TW" altLang="en-US"/>
          </a:p>
        </p:txBody>
      </p:sp>
      <p:sp>
        <p:nvSpPr>
          <p:cNvPr id="4" name="文字版面配置區 3">
            <a:extLst>
              <a:ext uri="{FF2B5EF4-FFF2-40B4-BE49-F238E27FC236}">
                <a16:creationId xmlns:a16="http://schemas.microsoft.com/office/drawing/2014/main" id="{D6331E55-79FF-E1AC-46D7-DCD66892FA5C}"/>
              </a:ext>
            </a:extLst>
          </p:cNvPr>
          <p:cNvSpPr>
            <a:spLocks noGrp="1"/>
          </p:cNvSpPr>
          <p:nvPr>
            <p:ph type="body" sz="quarter" idx="10"/>
          </p:nvPr>
        </p:nvSpPr>
        <p:spPr/>
        <p:txBody>
          <a:bodyPr/>
          <a:lstStyle/>
          <a:p>
            <a:r>
              <a:rPr lang="en-US" altLang="zh-TW" i="0"/>
              <a:t>CH  confusion matrix </a:t>
            </a:r>
            <a:r>
              <a:rPr lang="zh-TW" altLang="en-US" i="0"/>
              <a:t>解析</a:t>
            </a:r>
          </a:p>
        </p:txBody>
      </p:sp>
    </p:spTree>
    <p:extLst>
      <p:ext uri="{BB962C8B-B14F-4D97-AF65-F5344CB8AC3E}">
        <p14:creationId xmlns:p14="http://schemas.microsoft.com/office/powerpoint/2010/main" val="626410567"/>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CEE487-3F26-FE90-7A7C-75DA278E336F}"/>
              </a:ext>
            </a:extLst>
          </p:cNvPr>
          <p:cNvSpPr>
            <a:spLocks noGrp="1"/>
          </p:cNvSpPr>
          <p:nvPr>
            <p:ph type="ctrTitle"/>
          </p:nvPr>
        </p:nvSpPr>
        <p:spPr/>
        <p:txBody>
          <a:bodyPr/>
          <a:lstStyle/>
          <a:p>
            <a:endParaRPr lang="zh-TW" altLang="en-US"/>
          </a:p>
        </p:txBody>
      </p:sp>
      <p:sp>
        <p:nvSpPr>
          <p:cNvPr id="3" name="副標題 2">
            <a:extLst>
              <a:ext uri="{FF2B5EF4-FFF2-40B4-BE49-F238E27FC236}">
                <a16:creationId xmlns:a16="http://schemas.microsoft.com/office/drawing/2014/main" id="{BFD798EC-A6F9-ED28-9228-D301A33E0EF4}"/>
              </a:ext>
            </a:extLst>
          </p:cNvPr>
          <p:cNvSpPr>
            <a:spLocks noGrp="1"/>
          </p:cNvSpPr>
          <p:nvPr>
            <p:ph type="subTitle" idx="1"/>
          </p:nvPr>
        </p:nvSpPr>
        <p:spPr/>
        <p:txBody>
          <a:bodyPr/>
          <a:lstStyle/>
          <a:p>
            <a:endParaRPr lang="zh-TW" altLang="en-US"/>
          </a:p>
        </p:txBody>
      </p:sp>
      <p:pic>
        <p:nvPicPr>
          <p:cNvPr id="4" name="圖片 3">
            <a:extLst>
              <a:ext uri="{FF2B5EF4-FFF2-40B4-BE49-F238E27FC236}">
                <a16:creationId xmlns:a16="http://schemas.microsoft.com/office/drawing/2014/main" id="{58DEB3F2-20A1-272F-C1CC-916CF5D0D59C}"/>
              </a:ext>
            </a:extLst>
          </p:cNvPr>
          <p:cNvPicPr>
            <a:picLocks noChangeAspect="1"/>
          </p:cNvPicPr>
          <p:nvPr/>
        </p:nvPicPr>
        <p:blipFill>
          <a:blip r:embed="rId2"/>
          <a:stretch>
            <a:fillRect/>
          </a:stretch>
        </p:blipFill>
        <p:spPr>
          <a:xfrm>
            <a:off x="1003777" y="529389"/>
            <a:ext cx="9735266" cy="5476087"/>
          </a:xfrm>
          <a:prstGeom prst="rect">
            <a:avLst/>
          </a:prstGeom>
        </p:spPr>
      </p:pic>
      <p:sp>
        <p:nvSpPr>
          <p:cNvPr id="5" name="文字方塊 4">
            <a:extLst>
              <a:ext uri="{FF2B5EF4-FFF2-40B4-BE49-F238E27FC236}">
                <a16:creationId xmlns:a16="http://schemas.microsoft.com/office/drawing/2014/main" id="{3BAFFEDB-4CD0-D62F-8F3B-21D65BC47B40}"/>
              </a:ext>
            </a:extLst>
          </p:cNvPr>
          <p:cNvSpPr txBox="1"/>
          <p:nvPr/>
        </p:nvSpPr>
        <p:spPr>
          <a:xfrm>
            <a:off x="5953913" y="6367389"/>
            <a:ext cx="6094854" cy="369332"/>
          </a:xfrm>
          <a:prstGeom prst="rect">
            <a:avLst/>
          </a:prstGeom>
          <a:noFill/>
        </p:spPr>
        <p:txBody>
          <a:bodyPr wrap="square">
            <a:spAutoFit/>
          </a:bodyPr>
          <a:lstStyle/>
          <a:p>
            <a:r>
              <a:rPr lang="en-US" altLang="zh-TW" dirty="0"/>
              <a:t>Ref: https://ycc.idv.tw/confusion-matrix.html</a:t>
            </a:r>
            <a:endParaRPr lang="zh-TW" altLang="en-US" dirty="0"/>
          </a:p>
        </p:txBody>
      </p:sp>
    </p:spTree>
    <p:extLst>
      <p:ext uri="{BB962C8B-B14F-4D97-AF65-F5344CB8AC3E}">
        <p14:creationId xmlns:p14="http://schemas.microsoft.com/office/powerpoint/2010/main" val="3959115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E83302-B737-13B3-1164-FDE37DBA4BAE}"/>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450396E2-013E-AA5A-9075-1DD612DB255F}"/>
              </a:ext>
            </a:extLst>
          </p:cNvPr>
          <p:cNvSpPr>
            <a:spLocks noGrp="1"/>
          </p:cNvSpPr>
          <p:nvPr>
            <p:ph idx="1"/>
          </p:nvPr>
        </p:nvSpPr>
        <p:spPr/>
        <p:txBody>
          <a:bodyPr/>
          <a:lstStyle/>
          <a:p>
            <a:endParaRPr lang="zh-TW" altLang="en-US"/>
          </a:p>
        </p:txBody>
      </p:sp>
      <p:pic>
        <p:nvPicPr>
          <p:cNvPr id="4" name="圖片 3">
            <a:extLst>
              <a:ext uri="{FF2B5EF4-FFF2-40B4-BE49-F238E27FC236}">
                <a16:creationId xmlns:a16="http://schemas.microsoft.com/office/drawing/2014/main" id="{535F5371-16F1-041E-4A42-094C6E51F0FF}"/>
              </a:ext>
            </a:extLst>
          </p:cNvPr>
          <p:cNvPicPr>
            <a:picLocks noChangeAspect="1"/>
          </p:cNvPicPr>
          <p:nvPr/>
        </p:nvPicPr>
        <p:blipFill>
          <a:blip r:embed="rId2"/>
          <a:stretch>
            <a:fillRect/>
          </a:stretch>
        </p:blipFill>
        <p:spPr>
          <a:xfrm>
            <a:off x="577516" y="305945"/>
            <a:ext cx="9820824" cy="5524214"/>
          </a:xfrm>
          <a:prstGeom prst="rect">
            <a:avLst/>
          </a:prstGeom>
        </p:spPr>
      </p:pic>
      <p:sp>
        <p:nvSpPr>
          <p:cNvPr id="6" name="文字方塊 5">
            <a:extLst>
              <a:ext uri="{FF2B5EF4-FFF2-40B4-BE49-F238E27FC236}">
                <a16:creationId xmlns:a16="http://schemas.microsoft.com/office/drawing/2014/main" id="{8E5AD785-A0F0-FC32-A507-B4AB113C6686}"/>
              </a:ext>
            </a:extLst>
          </p:cNvPr>
          <p:cNvSpPr txBox="1"/>
          <p:nvPr/>
        </p:nvSpPr>
        <p:spPr>
          <a:xfrm>
            <a:off x="5953913" y="6367389"/>
            <a:ext cx="6094854" cy="369332"/>
          </a:xfrm>
          <a:prstGeom prst="rect">
            <a:avLst/>
          </a:prstGeom>
          <a:noFill/>
        </p:spPr>
        <p:txBody>
          <a:bodyPr wrap="square">
            <a:spAutoFit/>
          </a:bodyPr>
          <a:lstStyle/>
          <a:p>
            <a:r>
              <a:rPr lang="en-US" altLang="zh-TW" dirty="0"/>
              <a:t>Ref: https://ycc.idv.tw/confusion-matrix.html</a:t>
            </a:r>
            <a:endParaRPr lang="zh-TW" altLang="en-US" dirty="0"/>
          </a:p>
        </p:txBody>
      </p:sp>
    </p:spTree>
    <p:extLst>
      <p:ext uri="{BB962C8B-B14F-4D97-AF65-F5344CB8AC3E}">
        <p14:creationId xmlns:p14="http://schemas.microsoft.com/office/powerpoint/2010/main" val="1420929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ECDE38A2-0C3C-6E57-9E2F-1638476BBECE}"/>
              </a:ext>
            </a:extLst>
          </p:cNvPr>
          <p:cNvPicPr>
            <a:picLocks noChangeAspect="1"/>
          </p:cNvPicPr>
          <p:nvPr/>
        </p:nvPicPr>
        <p:blipFill>
          <a:blip r:embed="rId2"/>
          <a:stretch>
            <a:fillRect/>
          </a:stretch>
        </p:blipFill>
        <p:spPr>
          <a:xfrm>
            <a:off x="1333500" y="1085850"/>
            <a:ext cx="9525000" cy="4686300"/>
          </a:xfrm>
          <a:prstGeom prst="rect">
            <a:avLst/>
          </a:prstGeom>
        </p:spPr>
      </p:pic>
      <p:sp>
        <p:nvSpPr>
          <p:cNvPr id="5" name="文字方塊 4">
            <a:extLst>
              <a:ext uri="{FF2B5EF4-FFF2-40B4-BE49-F238E27FC236}">
                <a16:creationId xmlns:a16="http://schemas.microsoft.com/office/drawing/2014/main" id="{C66FE216-4A21-740D-B943-BE6BB70091AB}"/>
              </a:ext>
            </a:extLst>
          </p:cNvPr>
          <p:cNvSpPr txBox="1"/>
          <p:nvPr/>
        </p:nvSpPr>
        <p:spPr>
          <a:xfrm>
            <a:off x="5032638" y="371260"/>
            <a:ext cx="678391" cy="369332"/>
          </a:xfrm>
          <a:prstGeom prst="rect">
            <a:avLst/>
          </a:prstGeom>
          <a:noFill/>
        </p:spPr>
        <p:txBody>
          <a:bodyPr wrap="none" rtlCol="0">
            <a:spAutoFit/>
          </a:bodyPr>
          <a:lstStyle/>
          <a:p>
            <a:r>
              <a:rPr lang="en-US" altLang="zh-TW" dirty="0"/>
              <a:t>label</a:t>
            </a:r>
            <a:endParaRPr lang="zh-TW" altLang="en-US" dirty="0"/>
          </a:p>
        </p:txBody>
      </p:sp>
      <p:sp>
        <p:nvSpPr>
          <p:cNvPr id="6" name="文字方塊 5">
            <a:extLst>
              <a:ext uri="{FF2B5EF4-FFF2-40B4-BE49-F238E27FC236}">
                <a16:creationId xmlns:a16="http://schemas.microsoft.com/office/drawing/2014/main" id="{CEA9333D-1977-ACE2-1C9D-CD4A905A0419}"/>
              </a:ext>
            </a:extLst>
          </p:cNvPr>
          <p:cNvSpPr txBox="1"/>
          <p:nvPr/>
        </p:nvSpPr>
        <p:spPr>
          <a:xfrm>
            <a:off x="448034" y="2675593"/>
            <a:ext cx="891654" cy="369332"/>
          </a:xfrm>
          <a:prstGeom prst="rect">
            <a:avLst/>
          </a:prstGeom>
          <a:noFill/>
        </p:spPr>
        <p:txBody>
          <a:bodyPr wrap="none" rtlCol="0">
            <a:spAutoFit/>
          </a:bodyPr>
          <a:lstStyle/>
          <a:p>
            <a:r>
              <a:rPr lang="en-US" altLang="zh-TW" dirty="0"/>
              <a:t>predict</a:t>
            </a:r>
            <a:endParaRPr lang="zh-TW" altLang="en-US" dirty="0"/>
          </a:p>
        </p:txBody>
      </p:sp>
      <p:graphicFrame>
        <p:nvGraphicFramePr>
          <p:cNvPr id="8" name="表格 7">
            <a:extLst>
              <a:ext uri="{FF2B5EF4-FFF2-40B4-BE49-F238E27FC236}">
                <a16:creationId xmlns:a16="http://schemas.microsoft.com/office/drawing/2014/main" id="{C254D34E-9FDC-905F-3469-DCCF3CAD8C28}"/>
              </a:ext>
            </a:extLst>
          </p:cNvPr>
          <p:cNvGraphicFramePr>
            <a:graphicFrameLocks noGrp="1"/>
          </p:cNvGraphicFramePr>
          <p:nvPr>
            <p:extLst>
              <p:ext uri="{D42A27DB-BD31-4B8C-83A1-F6EECF244321}">
                <p14:modId xmlns:p14="http://schemas.microsoft.com/office/powerpoint/2010/main" val="753120085"/>
              </p:ext>
            </p:extLst>
          </p:nvPr>
        </p:nvGraphicFramePr>
        <p:xfrm>
          <a:off x="8821914" y="1741257"/>
          <a:ext cx="416560" cy="279644"/>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4086522695"/>
                    </a:ext>
                  </a:extLst>
                </a:gridCol>
                <a:gridCol w="208280">
                  <a:extLst>
                    <a:ext uri="{9D8B030D-6E8A-4147-A177-3AD203B41FA5}">
                      <a16:colId xmlns:a16="http://schemas.microsoft.com/office/drawing/2014/main" val="979459241"/>
                    </a:ext>
                  </a:extLst>
                </a:gridCol>
              </a:tblGrid>
              <a:tr h="139822">
                <a:tc>
                  <a:txBody>
                    <a:bodyPr/>
                    <a:lstStyle/>
                    <a:p>
                      <a:endParaRPr lang="zh-TW" altLang="en-US" sz="200" dirty="0">
                        <a:solidFill>
                          <a:srgbClr val="FF0000"/>
                        </a:solidFill>
                        <a:highlight>
                          <a:srgbClr val="00FF00"/>
                        </a:highlight>
                      </a:endParaRPr>
                    </a:p>
                  </a:txBody>
                  <a:tcPr>
                    <a:solidFill>
                      <a:srgbClr val="FFC000"/>
                    </a:solidFill>
                  </a:tcPr>
                </a:tc>
                <a:tc>
                  <a:txBody>
                    <a:bodyPr/>
                    <a:lstStyle/>
                    <a:p>
                      <a:endParaRPr lang="zh-TW" altLang="en-US" sz="200" dirty="0"/>
                    </a:p>
                  </a:txBody>
                  <a:tcPr>
                    <a:solidFill>
                      <a:srgbClr val="FFFF00"/>
                    </a:solidFill>
                  </a:tcPr>
                </a:tc>
                <a:extLst>
                  <a:ext uri="{0D108BD9-81ED-4DB2-BD59-A6C34878D82A}">
                    <a16:rowId xmlns:a16="http://schemas.microsoft.com/office/drawing/2014/main" val="1799313157"/>
                  </a:ext>
                </a:extLst>
              </a:tr>
              <a:tr h="139822">
                <a:tc>
                  <a:txBody>
                    <a:bodyPr/>
                    <a:lstStyle/>
                    <a:p>
                      <a:endParaRPr lang="zh-TW" altLang="en-US" sz="200" dirty="0">
                        <a:solidFill>
                          <a:srgbClr val="FF0000"/>
                        </a:solidFill>
                        <a:highlight>
                          <a:srgbClr val="00FF00"/>
                        </a:highlight>
                      </a:endParaRPr>
                    </a:p>
                  </a:txBody>
                  <a:tcPr>
                    <a:solidFill>
                      <a:srgbClr val="FFC000"/>
                    </a:solidFill>
                  </a:tcPr>
                </a:tc>
                <a:tc>
                  <a:txBody>
                    <a:bodyPr/>
                    <a:lstStyle/>
                    <a:p>
                      <a:endParaRPr lang="zh-TW" altLang="en-US" sz="200" dirty="0"/>
                    </a:p>
                  </a:txBody>
                  <a:tcPr>
                    <a:solidFill>
                      <a:srgbClr val="FFFF00"/>
                    </a:solidFill>
                  </a:tcPr>
                </a:tc>
                <a:extLst>
                  <a:ext uri="{0D108BD9-81ED-4DB2-BD59-A6C34878D82A}">
                    <a16:rowId xmlns:a16="http://schemas.microsoft.com/office/drawing/2014/main" val="2208675594"/>
                  </a:ext>
                </a:extLst>
              </a:tr>
            </a:tbl>
          </a:graphicData>
        </a:graphic>
      </p:graphicFrame>
      <p:graphicFrame>
        <p:nvGraphicFramePr>
          <p:cNvPr id="9" name="表格 8">
            <a:extLst>
              <a:ext uri="{FF2B5EF4-FFF2-40B4-BE49-F238E27FC236}">
                <a16:creationId xmlns:a16="http://schemas.microsoft.com/office/drawing/2014/main" id="{681F4C77-31DD-8B0B-E1A5-DB3CA62FC161}"/>
              </a:ext>
            </a:extLst>
          </p:cNvPr>
          <p:cNvGraphicFramePr>
            <a:graphicFrameLocks noGrp="1"/>
          </p:cNvGraphicFramePr>
          <p:nvPr>
            <p:extLst>
              <p:ext uri="{D42A27DB-BD31-4B8C-83A1-F6EECF244321}">
                <p14:modId xmlns:p14="http://schemas.microsoft.com/office/powerpoint/2010/main" val="2024042203"/>
              </p:ext>
            </p:extLst>
          </p:nvPr>
        </p:nvGraphicFramePr>
        <p:xfrm>
          <a:off x="5032638" y="4068623"/>
          <a:ext cx="416560" cy="279644"/>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4086522695"/>
                    </a:ext>
                  </a:extLst>
                </a:gridCol>
                <a:gridCol w="208280">
                  <a:extLst>
                    <a:ext uri="{9D8B030D-6E8A-4147-A177-3AD203B41FA5}">
                      <a16:colId xmlns:a16="http://schemas.microsoft.com/office/drawing/2014/main" val="979459241"/>
                    </a:ext>
                  </a:extLst>
                </a:gridCol>
              </a:tblGrid>
              <a:tr h="139822">
                <a:tc>
                  <a:txBody>
                    <a:bodyPr/>
                    <a:lstStyle/>
                    <a:p>
                      <a:endParaRPr lang="zh-TW" altLang="en-US" sz="200" dirty="0">
                        <a:ln w="57150">
                          <a:solidFill>
                            <a:schemeClr val="tx1"/>
                          </a:solidFill>
                        </a:ln>
                        <a:solidFill>
                          <a:srgbClr val="FF0000"/>
                        </a:solidFill>
                        <a:highlight>
                          <a:srgbClr val="00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C000"/>
                    </a:solidFill>
                  </a:tcPr>
                </a:tc>
                <a:tc>
                  <a:txBody>
                    <a:bodyPr/>
                    <a:lstStyle/>
                    <a:p>
                      <a:endParaRPr lang="zh-TW" altLang="en-US" sz="200" dirty="0"/>
                    </a:p>
                  </a:txBody>
                  <a:tcPr>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799313157"/>
                  </a:ext>
                </a:extLst>
              </a:tr>
              <a:tr h="139822">
                <a:tc>
                  <a:txBody>
                    <a:bodyPr/>
                    <a:lstStyle/>
                    <a:p>
                      <a:endParaRPr lang="zh-TW" altLang="en-US" sz="200" dirty="0">
                        <a:ln w="57150">
                          <a:solidFill>
                            <a:schemeClr val="tx1"/>
                          </a:solidFill>
                        </a:ln>
                        <a:solidFill>
                          <a:srgbClr val="FF0000"/>
                        </a:solidFill>
                        <a:highlight>
                          <a:srgbClr val="00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sz="200" dirty="0"/>
                    </a:p>
                  </a:txBody>
                  <a:tcPr>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2208675594"/>
                  </a:ext>
                </a:extLst>
              </a:tr>
            </a:tbl>
          </a:graphicData>
        </a:graphic>
      </p:graphicFrame>
      <p:graphicFrame>
        <p:nvGraphicFramePr>
          <p:cNvPr id="13" name="表格 12">
            <a:extLst>
              <a:ext uri="{FF2B5EF4-FFF2-40B4-BE49-F238E27FC236}">
                <a16:creationId xmlns:a16="http://schemas.microsoft.com/office/drawing/2014/main" id="{74135304-D577-60CC-386F-D14FEB6D3DA6}"/>
              </a:ext>
            </a:extLst>
          </p:cNvPr>
          <p:cNvGraphicFramePr>
            <a:graphicFrameLocks noGrp="1"/>
          </p:cNvGraphicFramePr>
          <p:nvPr>
            <p:extLst>
              <p:ext uri="{D42A27DB-BD31-4B8C-83A1-F6EECF244321}">
                <p14:modId xmlns:p14="http://schemas.microsoft.com/office/powerpoint/2010/main" val="2363272441"/>
              </p:ext>
            </p:extLst>
          </p:nvPr>
        </p:nvGraphicFramePr>
        <p:xfrm>
          <a:off x="5032638" y="5003674"/>
          <a:ext cx="416560" cy="279644"/>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4086522695"/>
                    </a:ext>
                  </a:extLst>
                </a:gridCol>
                <a:gridCol w="208280">
                  <a:extLst>
                    <a:ext uri="{9D8B030D-6E8A-4147-A177-3AD203B41FA5}">
                      <a16:colId xmlns:a16="http://schemas.microsoft.com/office/drawing/2014/main" val="979459241"/>
                    </a:ext>
                  </a:extLst>
                </a:gridCol>
              </a:tblGrid>
              <a:tr h="139822">
                <a:tc>
                  <a:txBody>
                    <a:bodyPr/>
                    <a:lstStyle/>
                    <a:p>
                      <a:endParaRPr lang="zh-TW" altLang="en-US" sz="200" dirty="0">
                        <a:ln w="57150">
                          <a:solidFill>
                            <a:schemeClr val="tx1"/>
                          </a:solidFill>
                        </a:ln>
                        <a:solidFill>
                          <a:srgbClr val="FF0000"/>
                        </a:solidFill>
                        <a:highlight>
                          <a:srgbClr val="00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FF00"/>
                    </a:solidFill>
                  </a:tcPr>
                </a:tc>
                <a:tc>
                  <a:txBody>
                    <a:bodyPr/>
                    <a:lstStyle/>
                    <a:p>
                      <a:endParaRPr lang="zh-TW" altLang="en-US" sz="200" dirty="0"/>
                    </a:p>
                  </a:txBody>
                  <a:tcPr>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799313157"/>
                  </a:ext>
                </a:extLst>
              </a:tr>
              <a:tr h="139822">
                <a:tc>
                  <a:txBody>
                    <a:bodyPr/>
                    <a:lstStyle/>
                    <a:p>
                      <a:endParaRPr lang="zh-TW" altLang="en-US" sz="200" dirty="0">
                        <a:ln w="57150">
                          <a:solidFill>
                            <a:schemeClr val="tx1"/>
                          </a:solidFill>
                        </a:ln>
                        <a:solidFill>
                          <a:srgbClr val="FF0000"/>
                        </a:solidFill>
                        <a:highlight>
                          <a:srgbClr val="00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C000"/>
                    </a:solidFill>
                  </a:tcPr>
                </a:tc>
                <a:tc>
                  <a:txBody>
                    <a:bodyPr/>
                    <a:lstStyle/>
                    <a:p>
                      <a:endParaRPr lang="zh-TW" altLang="en-US" sz="200" dirty="0"/>
                    </a:p>
                  </a:txBody>
                  <a:tcPr>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2208675594"/>
                  </a:ext>
                </a:extLst>
              </a:tr>
            </a:tbl>
          </a:graphicData>
        </a:graphic>
      </p:graphicFrame>
      <p:graphicFrame>
        <p:nvGraphicFramePr>
          <p:cNvPr id="14" name="表格 13">
            <a:extLst>
              <a:ext uri="{FF2B5EF4-FFF2-40B4-BE49-F238E27FC236}">
                <a16:creationId xmlns:a16="http://schemas.microsoft.com/office/drawing/2014/main" id="{BA7A2689-4071-E8BE-0896-F795388F3E68}"/>
              </a:ext>
            </a:extLst>
          </p:cNvPr>
          <p:cNvGraphicFramePr>
            <a:graphicFrameLocks noGrp="1"/>
          </p:cNvGraphicFramePr>
          <p:nvPr>
            <p:extLst>
              <p:ext uri="{D42A27DB-BD31-4B8C-83A1-F6EECF244321}">
                <p14:modId xmlns:p14="http://schemas.microsoft.com/office/powerpoint/2010/main" val="3825909497"/>
              </p:ext>
            </p:extLst>
          </p:nvPr>
        </p:nvGraphicFramePr>
        <p:xfrm>
          <a:off x="6882728" y="5003674"/>
          <a:ext cx="416560" cy="279644"/>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4086522695"/>
                    </a:ext>
                  </a:extLst>
                </a:gridCol>
                <a:gridCol w="208280">
                  <a:extLst>
                    <a:ext uri="{9D8B030D-6E8A-4147-A177-3AD203B41FA5}">
                      <a16:colId xmlns:a16="http://schemas.microsoft.com/office/drawing/2014/main" val="979459241"/>
                    </a:ext>
                  </a:extLst>
                </a:gridCol>
              </a:tblGrid>
              <a:tr h="139822">
                <a:tc>
                  <a:txBody>
                    <a:bodyPr/>
                    <a:lstStyle/>
                    <a:p>
                      <a:endParaRPr lang="zh-TW" altLang="en-US" sz="200" dirty="0">
                        <a:ln w="57150">
                          <a:solidFill>
                            <a:schemeClr val="tx1"/>
                          </a:solidFill>
                        </a:ln>
                        <a:solidFill>
                          <a:srgbClr val="FF0000"/>
                        </a:solidFill>
                        <a:highlight>
                          <a:srgbClr val="00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endParaRPr lang="zh-TW" altLang="en-US" sz="200" dirty="0"/>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1799313157"/>
                  </a:ext>
                </a:extLst>
              </a:tr>
              <a:tr h="139822">
                <a:tc>
                  <a:txBody>
                    <a:bodyPr/>
                    <a:lstStyle/>
                    <a:p>
                      <a:endParaRPr lang="zh-TW" altLang="en-US" sz="200" dirty="0">
                        <a:ln w="57150">
                          <a:solidFill>
                            <a:schemeClr val="tx1"/>
                          </a:solidFill>
                        </a:ln>
                        <a:solidFill>
                          <a:srgbClr val="FF0000"/>
                        </a:solidFill>
                        <a:highlight>
                          <a:srgbClr val="00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200" dirty="0"/>
                    </a:p>
                  </a:txBody>
                  <a:tcPr>
                    <a:lnL w="12700" cap="flat" cmpd="sng" algn="ctr">
                      <a:solidFill>
                        <a:schemeClr val="tx1"/>
                      </a:solidFill>
                      <a:prstDash val="solid"/>
                      <a:round/>
                      <a:headEnd type="none" w="med" len="med"/>
                      <a:tailEnd type="none" w="med" len="med"/>
                    </a:lnL>
                    <a:solidFill>
                      <a:srgbClr val="FFC000"/>
                    </a:solidFill>
                  </a:tcPr>
                </a:tc>
                <a:extLst>
                  <a:ext uri="{0D108BD9-81ED-4DB2-BD59-A6C34878D82A}">
                    <a16:rowId xmlns:a16="http://schemas.microsoft.com/office/drawing/2014/main" val="2208675594"/>
                  </a:ext>
                </a:extLst>
              </a:tr>
            </a:tbl>
          </a:graphicData>
        </a:graphic>
      </p:graphicFrame>
      <p:graphicFrame>
        <p:nvGraphicFramePr>
          <p:cNvPr id="15" name="表格 14">
            <a:extLst>
              <a:ext uri="{FF2B5EF4-FFF2-40B4-BE49-F238E27FC236}">
                <a16:creationId xmlns:a16="http://schemas.microsoft.com/office/drawing/2014/main" id="{29FC17E9-E612-399D-1676-3D5D2964CDD8}"/>
              </a:ext>
            </a:extLst>
          </p:cNvPr>
          <p:cNvGraphicFramePr>
            <a:graphicFrameLocks noGrp="1"/>
          </p:cNvGraphicFramePr>
          <p:nvPr>
            <p:extLst>
              <p:ext uri="{D42A27DB-BD31-4B8C-83A1-F6EECF244321}">
                <p14:modId xmlns:p14="http://schemas.microsoft.com/office/powerpoint/2010/main" val="654905129"/>
              </p:ext>
            </p:extLst>
          </p:nvPr>
        </p:nvGraphicFramePr>
        <p:xfrm>
          <a:off x="6882729" y="4068623"/>
          <a:ext cx="416560" cy="279644"/>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4086522695"/>
                    </a:ext>
                  </a:extLst>
                </a:gridCol>
                <a:gridCol w="208280">
                  <a:extLst>
                    <a:ext uri="{9D8B030D-6E8A-4147-A177-3AD203B41FA5}">
                      <a16:colId xmlns:a16="http://schemas.microsoft.com/office/drawing/2014/main" val="979459241"/>
                    </a:ext>
                  </a:extLst>
                </a:gridCol>
              </a:tblGrid>
              <a:tr h="139822">
                <a:tc>
                  <a:txBody>
                    <a:bodyPr/>
                    <a:lstStyle/>
                    <a:p>
                      <a:endParaRPr lang="zh-TW" altLang="en-US" sz="200" dirty="0">
                        <a:ln w="57150">
                          <a:solidFill>
                            <a:schemeClr val="tx1"/>
                          </a:solidFill>
                        </a:ln>
                        <a:solidFill>
                          <a:srgbClr val="FF0000"/>
                        </a:solidFill>
                        <a:highlight>
                          <a:srgbClr val="00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endParaRPr lang="zh-TW" altLang="en-US" sz="200" dirty="0"/>
                    </a:p>
                  </a:txBody>
                  <a:tcPr>
                    <a:lnL w="12700" cap="flat" cmpd="sng" algn="ctr">
                      <a:solidFill>
                        <a:schemeClr val="tx1"/>
                      </a:solidFill>
                      <a:prstDash val="solid"/>
                      <a:round/>
                      <a:headEnd type="none" w="med" len="med"/>
                      <a:tailEnd type="none" w="med" len="med"/>
                    </a:lnL>
                    <a:solidFill>
                      <a:srgbClr val="FFC000"/>
                    </a:solidFill>
                  </a:tcPr>
                </a:tc>
                <a:extLst>
                  <a:ext uri="{0D108BD9-81ED-4DB2-BD59-A6C34878D82A}">
                    <a16:rowId xmlns:a16="http://schemas.microsoft.com/office/drawing/2014/main" val="1799313157"/>
                  </a:ext>
                </a:extLst>
              </a:tr>
              <a:tr h="139822">
                <a:tc>
                  <a:txBody>
                    <a:bodyPr/>
                    <a:lstStyle/>
                    <a:p>
                      <a:endParaRPr lang="zh-TW" altLang="en-US" sz="200" dirty="0">
                        <a:ln w="57150">
                          <a:solidFill>
                            <a:schemeClr val="tx1"/>
                          </a:solidFill>
                        </a:ln>
                        <a:solidFill>
                          <a:srgbClr val="FF0000"/>
                        </a:solidFill>
                        <a:highlight>
                          <a:srgbClr val="00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200" dirty="0"/>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2208675594"/>
                  </a:ext>
                </a:extLst>
              </a:tr>
            </a:tbl>
          </a:graphicData>
        </a:graphic>
      </p:graphicFrame>
      <p:graphicFrame>
        <p:nvGraphicFramePr>
          <p:cNvPr id="16" name="表格 15">
            <a:extLst>
              <a:ext uri="{FF2B5EF4-FFF2-40B4-BE49-F238E27FC236}">
                <a16:creationId xmlns:a16="http://schemas.microsoft.com/office/drawing/2014/main" id="{09F3FE82-4793-CF4A-DA27-9FFD60FCEA22}"/>
              </a:ext>
            </a:extLst>
          </p:cNvPr>
          <p:cNvGraphicFramePr>
            <a:graphicFrameLocks noGrp="1"/>
          </p:cNvGraphicFramePr>
          <p:nvPr>
            <p:extLst>
              <p:ext uri="{D42A27DB-BD31-4B8C-83A1-F6EECF244321}">
                <p14:modId xmlns:p14="http://schemas.microsoft.com/office/powerpoint/2010/main" val="80885423"/>
              </p:ext>
            </p:extLst>
          </p:nvPr>
        </p:nvGraphicFramePr>
        <p:xfrm>
          <a:off x="8662334" y="4068623"/>
          <a:ext cx="416560" cy="279644"/>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4086522695"/>
                    </a:ext>
                  </a:extLst>
                </a:gridCol>
                <a:gridCol w="208280">
                  <a:extLst>
                    <a:ext uri="{9D8B030D-6E8A-4147-A177-3AD203B41FA5}">
                      <a16:colId xmlns:a16="http://schemas.microsoft.com/office/drawing/2014/main" val="979459241"/>
                    </a:ext>
                  </a:extLst>
                </a:gridCol>
              </a:tblGrid>
              <a:tr h="139822">
                <a:tc>
                  <a:txBody>
                    <a:bodyPr/>
                    <a:lstStyle/>
                    <a:p>
                      <a:endParaRPr lang="zh-TW" altLang="en-US" sz="200" dirty="0">
                        <a:ln w="57150">
                          <a:solidFill>
                            <a:schemeClr val="tx1"/>
                          </a:solidFill>
                        </a:ln>
                        <a:solidFill>
                          <a:srgbClr val="FF0000"/>
                        </a:solidFill>
                        <a:highlight>
                          <a:srgbClr val="00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endParaRPr lang="zh-TW" altLang="en-US" sz="200" dirty="0"/>
                    </a:p>
                  </a:txBody>
                  <a:tcPr>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799313157"/>
                  </a:ext>
                </a:extLst>
              </a:tr>
              <a:tr h="139822">
                <a:tc>
                  <a:txBody>
                    <a:bodyPr/>
                    <a:lstStyle/>
                    <a:p>
                      <a:endParaRPr lang="zh-TW" altLang="en-US" sz="200" dirty="0">
                        <a:ln w="57150">
                          <a:solidFill>
                            <a:schemeClr val="tx1"/>
                          </a:solidFill>
                        </a:ln>
                        <a:solidFill>
                          <a:srgbClr val="FF0000"/>
                        </a:solidFill>
                        <a:highlight>
                          <a:srgbClr val="00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200" dirty="0"/>
                    </a:p>
                  </a:txBody>
                  <a:tcPr>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2208675594"/>
                  </a:ext>
                </a:extLst>
              </a:tr>
            </a:tbl>
          </a:graphicData>
        </a:graphic>
      </p:graphicFrame>
      <p:graphicFrame>
        <p:nvGraphicFramePr>
          <p:cNvPr id="17" name="表格 16">
            <a:extLst>
              <a:ext uri="{FF2B5EF4-FFF2-40B4-BE49-F238E27FC236}">
                <a16:creationId xmlns:a16="http://schemas.microsoft.com/office/drawing/2014/main" id="{08293D1A-76BE-712C-9BF0-1C3BA754324A}"/>
              </a:ext>
            </a:extLst>
          </p:cNvPr>
          <p:cNvGraphicFramePr>
            <a:graphicFrameLocks noGrp="1"/>
          </p:cNvGraphicFramePr>
          <p:nvPr>
            <p:extLst>
              <p:ext uri="{D42A27DB-BD31-4B8C-83A1-F6EECF244321}">
                <p14:modId xmlns:p14="http://schemas.microsoft.com/office/powerpoint/2010/main" val="1050698551"/>
              </p:ext>
            </p:extLst>
          </p:nvPr>
        </p:nvGraphicFramePr>
        <p:xfrm>
          <a:off x="8662334" y="5003674"/>
          <a:ext cx="416560" cy="279644"/>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4086522695"/>
                    </a:ext>
                  </a:extLst>
                </a:gridCol>
                <a:gridCol w="208280">
                  <a:extLst>
                    <a:ext uri="{9D8B030D-6E8A-4147-A177-3AD203B41FA5}">
                      <a16:colId xmlns:a16="http://schemas.microsoft.com/office/drawing/2014/main" val="979459241"/>
                    </a:ext>
                  </a:extLst>
                </a:gridCol>
              </a:tblGrid>
              <a:tr h="139822">
                <a:tc>
                  <a:txBody>
                    <a:bodyPr/>
                    <a:lstStyle/>
                    <a:p>
                      <a:endParaRPr lang="zh-TW" altLang="en-US" sz="200" dirty="0">
                        <a:ln w="57150">
                          <a:solidFill>
                            <a:schemeClr val="tx1"/>
                          </a:solidFill>
                        </a:ln>
                        <a:solidFill>
                          <a:srgbClr val="FF0000"/>
                        </a:solidFill>
                        <a:highlight>
                          <a:srgbClr val="00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endParaRPr lang="zh-TW" altLang="en-US" sz="200" dirty="0"/>
                    </a:p>
                  </a:txBody>
                  <a:tcPr>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799313157"/>
                  </a:ext>
                </a:extLst>
              </a:tr>
              <a:tr h="139822">
                <a:tc>
                  <a:txBody>
                    <a:bodyPr/>
                    <a:lstStyle/>
                    <a:p>
                      <a:endParaRPr lang="zh-TW" altLang="en-US" sz="200" dirty="0">
                        <a:ln w="57150">
                          <a:solidFill>
                            <a:schemeClr val="tx1"/>
                          </a:solidFill>
                        </a:ln>
                        <a:solidFill>
                          <a:srgbClr val="FF0000"/>
                        </a:solidFill>
                        <a:highlight>
                          <a:srgbClr val="00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200" dirty="0"/>
                    </a:p>
                  </a:txBody>
                  <a:tcPr>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2208675594"/>
                  </a:ext>
                </a:extLst>
              </a:tr>
            </a:tbl>
          </a:graphicData>
        </a:graphic>
      </p:graphicFrame>
      <p:graphicFrame>
        <p:nvGraphicFramePr>
          <p:cNvPr id="18" name="表格 17">
            <a:extLst>
              <a:ext uri="{FF2B5EF4-FFF2-40B4-BE49-F238E27FC236}">
                <a16:creationId xmlns:a16="http://schemas.microsoft.com/office/drawing/2014/main" id="{64F09C86-1638-5C69-B56F-5DBBB8491EF1}"/>
              </a:ext>
            </a:extLst>
          </p:cNvPr>
          <p:cNvGraphicFramePr>
            <a:graphicFrameLocks noGrp="1"/>
          </p:cNvGraphicFramePr>
          <p:nvPr>
            <p:extLst>
              <p:ext uri="{D42A27DB-BD31-4B8C-83A1-F6EECF244321}">
                <p14:modId xmlns:p14="http://schemas.microsoft.com/office/powerpoint/2010/main" val="642864167"/>
              </p:ext>
            </p:extLst>
          </p:nvPr>
        </p:nvGraphicFramePr>
        <p:xfrm>
          <a:off x="10478808" y="2580615"/>
          <a:ext cx="416560" cy="279644"/>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4086522695"/>
                    </a:ext>
                  </a:extLst>
                </a:gridCol>
                <a:gridCol w="208280">
                  <a:extLst>
                    <a:ext uri="{9D8B030D-6E8A-4147-A177-3AD203B41FA5}">
                      <a16:colId xmlns:a16="http://schemas.microsoft.com/office/drawing/2014/main" val="979459241"/>
                    </a:ext>
                  </a:extLst>
                </a:gridCol>
              </a:tblGrid>
              <a:tr h="139822">
                <a:tc>
                  <a:txBody>
                    <a:bodyPr/>
                    <a:lstStyle/>
                    <a:p>
                      <a:endParaRPr lang="zh-TW" altLang="en-US" sz="200" dirty="0">
                        <a:ln w="57150">
                          <a:solidFill>
                            <a:schemeClr val="tx1"/>
                          </a:solidFill>
                        </a:ln>
                        <a:solidFill>
                          <a:srgbClr val="FF0000"/>
                        </a:solidFill>
                        <a:highlight>
                          <a:srgbClr val="00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FF00"/>
                    </a:solidFill>
                  </a:tcPr>
                </a:tc>
                <a:tc>
                  <a:txBody>
                    <a:bodyPr/>
                    <a:lstStyle/>
                    <a:p>
                      <a:endParaRPr lang="zh-TW" altLang="en-US" sz="200" dirty="0"/>
                    </a:p>
                  </a:txBody>
                  <a:tcPr>
                    <a:lnL w="12700" cap="flat" cmpd="sng" algn="ctr">
                      <a:solidFill>
                        <a:schemeClr val="tx1"/>
                      </a:solidFill>
                      <a:prstDash val="solid"/>
                      <a:round/>
                      <a:headEnd type="none" w="med" len="med"/>
                      <a:tailEnd type="none" w="med" len="med"/>
                    </a:lnL>
                    <a:solidFill>
                      <a:srgbClr val="FFC000"/>
                    </a:solidFill>
                  </a:tcPr>
                </a:tc>
                <a:extLst>
                  <a:ext uri="{0D108BD9-81ED-4DB2-BD59-A6C34878D82A}">
                    <a16:rowId xmlns:a16="http://schemas.microsoft.com/office/drawing/2014/main" val="1799313157"/>
                  </a:ext>
                </a:extLst>
              </a:tr>
              <a:tr h="139822">
                <a:tc>
                  <a:txBody>
                    <a:bodyPr/>
                    <a:lstStyle/>
                    <a:p>
                      <a:endParaRPr lang="zh-TW" altLang="en-US" sz="200" dirty="0">
                        <a:ln w="57150">
                          <a:solidFill>
                            <a:schemeClr val="tx1"/>
                          </a:solidFill>
                        </a:ln>
                        <a:solidFill>
                          <a:srgbClr val="FF0000"/>
                        </a:solidFill>
                        <a:highlight>
                          <a:srgbClr val="00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200" dirty="0"/>
                    </a:p>
                  </a:txBody>
                  <a:tcPr>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2208675594"/>
                  </a:ext>
                </a:extLst>
              </a:tr>
            </a:tbl>
          </a:graphicData>
        </a:graphic>
      </p:graphicFrame>
      <p:graphicFrame>
        <p:nvGraphicFramePr>
          <p:cNvPr id="19" name="表格 18">
            <a:extLst>
              <a:ext uri="{FF2B5EF4-FFF2-40B4-BE49-F238E27FC236}">
                <a16:creationId xmlns:a16="http://schemas.microsoft.com/office/drawing/2014/main" id="{EB7D19DE-2167-417E-546E-8A216E093867}"/>
              </a:ext>
            </a:extLst>
          </p:cNvPr>
          <p:cNvGraphicFramePr>
            <a:graphicFrameLocks noGrp="1"/>
          </p:cNvGraphicFramePr>
          <p:nvPr>
            <p:extLst>
              <p:ext uri="{D42A27DB-BD31-4B8C-83A1-F6EECF244321}">
                <p14:modId xmlns:p14="http://schemas.microsoft.com/office/powerpoint/2010/main" val="2689086611"/>
              </p:ext>
            </p:extLst>
          </p:nvPr>
        </p:nvGraphicFramePr>
        <p:xfrm>
          <a:off x="8662334" y="2580615"/>
          <a:ext cx="416560" cy="279644"/>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4086522695"/>
                    </a:ext>
                  </a:extLst>
                </a:gridCol>
                <a:gridCol w="208280">
                  <a:extLst>
                    <a:ext uri="{9D8B030D-6E8A-4147-A177-3AD203B41FA5}">
                      <a16:colId xmlns:a16="http://schemas.microsoft.com/office/drawing/2014/main" val="979459241"/>
                    </a:ext>
                  </a:extLst>
                </a:gridCol>
              </a:tblGrid>
              <a:tr h="139822">
                <a:tc>
                  <a:txBody>
                    <a:bodyPr/>
                    <a:lstStyle/>
                    <a:p>
                      <a:endParaRPr lang="zh-TW" altLang="en-US" sz="200" dirty="0">
                        <a:ln w="57150">
                          <a:solidFill>
                            <a:schemeClr val="tx1"/>
                          </a:solidFill>
                        </a:ln>
                        <a:solidFill>
                          <a:srgbClr val="FF0000"/>
                        </a:solidFill>
                        <a:highlight>
                          <a:srgbClr val="00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C000"/>
                    </a:solidFill>
                  </a:tcPr>
                </a:tc>
                <a:tc>
                  <a:txBody>
                    <a:bodyPr/>
                    <a:lstStyle/>
                    <a:p>
                      <a:endParaRPr lang="zh-TW" altLang="en-US" sz="200" dirty="0"/>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1799313157"/>
                  </a:ext>
                </a:extLst>
              </a:tr>
              <a:tr h="139822">
                <a:tc>
                  <a:txBody>
                    <a:bodyPr/>
                    <a:lstStyle/>
                    <a:p>
                      <a:endParaRPr lang="zh-TW" altLang="en-US" sz="200" dirty="0">
                        <a:ln w="57150">
                          <a:solidFill>
                            <a:schemeClr val="tx1"/>
                          </a:solidFill>
                        </a:ln>
                        <a:solidFill>
                          <a:srgbClr val="FF0000"/>
                        </a:solidFill>
                        <a:highlight>
                          <a:srgbClr val="00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200" dirty="0"/>
                    </a:p>
                  </a:txBody>
                  <a:tcPr>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2208675594"/>
                  </a:ext>
                </a:extLst>
              </a:tr>
            </a:tbl>
          </a:graphicData>
        </a:graphic>
      </p:graphicFrame>
      <p:graphicFrame>
        <p:nvGraphicFramePr>
          <p:cNvPr id="20" name="表格 19">
            <a:extLst>
              <a:ext uri="{FF2B5EF4-FFF2-40B4-BE49-F238E27FC236}">
                <a16:creationId xmlns:a16="http://schemas.microsoft.com/office/drawing/2014/main" id="{F26001C8-54ED-BDA6-A858-53F0A029D079}"/>
              </a:ext>
            </a:extLst>
          </p:cNvPr>
          <p:cNvGraphicFramePr>
            <a:graphicFrameLocks noGrp="1"/>
          </p:cNvGraphicFramePr>
          <p:nvPr>
            <p:extLst>
              <p:ext uri="{D42A27DB-BD31-4B8C-83A1-F6EECF244321}">
                <p14:modId xmlns:p14="http://schemas.microsoft.com/office/powerpoint/2010/main" val="1682128170"/>
              </p:ext>
            </p:extLst>
          </p:nvPr>
        </p:nvGraphicFramePr>
        <p:xfrm>
          <a:off x="10478808" y="3304161"/>
          <a:ext cx="416560" cy="279644"/>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4086522695"/>
                    </a:ext>
                  </a:extLst>
                </a:gridCol>
                <a:gridCol w="208280">
                  <a:extLst>
                    <a:ext uri="{9D8B030D-6E8A-4147-A177-3AD203B41FA5}">
                      <a16:colId xmlns:a16="http://schemas.microsoft.com/office/drawing/2014/main" val="979459241"/>
                    </a:ext>
                  </a:extLst>
                </a:gridCol>
              </a:tblGrid>
              <a:tr h="139822">
                <a:tc>
                  <a:txBody>
                    <a:bodyPr/>
                    <a:lstStyle/>
                    <a:p>
                      <a:endParaRPr lang="zh-TW" altLang="en-US" sz="200" dirty="0">
                        <a:ln w="57150">
                          <a:solidFill>
                            <a:schemeClr val="tx1"/>
                          </a:solidFill>
                        </a:ln>
                        <a:solidFill>
                          <a:srgbClr val="FF0000"/>
                        </a:solidFill>
                        <a:highlight>
                          <a:srgbClr val="00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endParaRPr lang="zh-TW" altLang="en-US" sz="200" dirty="0"/>
                    </a:p>
                  </a:txBody>
                  <a:tcPr>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799313157"/>
                  </a:ext>
                </a:extLst>
              </a:tr>
              <a:tr h="139822">
                <a:tc>
                  <a:txBody>
                    <a:bodyPr/>
                    <a:lstStyle/>
                    <a:p>
                      <a:endParaRPr lang="zh-TW" altLang="en-US" sz="200" dirty="0">
                        <a:ln w="57150">
                          <a:solidFill>
                            <a:schemeClr val="tx1"/>
                          </a:solidFill>
                        </a:ln>
                        <a:solidFill>
                          <a:srgbClr val="FF0000"/>
                        </a:solidFill>
                        <a:highlight>
                          <a:srgbClr val="00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sz="200" dirty="0"/>
                    </a:p>
                  </a:txBody>
                  <a:tcPr>
                    <a:lnL w="12700" cap="flat" cmpd="sng" algn="ctr">
                      <a:solidFill>
                        <a:schemeClr val="tx1"/>
                      </a:solidFill>
                      <a:prstDash val="solid"/>
                      <a:round/>
                      <a:headEnd type="none" w="med" len="med"/>
                      <a:tailEnd type="none" w="med" len="med"/>
                    </a:lnL>
                    <a:solidFill>
                      <a:srgbClr val="FFC000"/>
                    </a:solidFill>
                  </a:tcPr>
                </a:tc>
                <a:extLst>
                  <a:ext uri="{0D108BD9-81ED-4DB2-BD59-A6C34878D82A}">
                    <a16:rowId xmlns:a16="http://schemas.microsoft.com/office/drawing/2014/main" val="2208675594"/>
                  </a:ext>
                </a:extLst>
              </a:tr>
            </a:tbl>
          </a:graphicData>
        </a:graphic>
      </p:graphicFrame>
      <p:graphicFrame>
        <p:nvGraphicFramePr>
          <p:cNvPr id="21" name="表格 20">
            <a:extLst>
              <a:ext uri="{FF2B5EF4-FFF2-40B4-BE49-F238E27FC236}">
                <a16:creationId xmlns:a16="http://schemas.microsoft.com/office/drawing/2014/main" id="{68705906-D0D7-CE9C-D4FC-88A29EF3FE48}"/>
              </a:ext>
            </a:extLst>
          </p:cNvPr>
          <p:cNvGraphicFramePr>
            <a:graphicFrameLocks noGrp="1"/>
          </p:cNvGraphicFramePr>
          <p:nvPr>
            <p:extLst>
              <p:ext uri="{D42A27DB-BD31-4B8C-83A1-F6EECF244321}">
                <p14:modId xmlns:p14="http://schemas.microsoft.com/office/powerpoint/2010/main" val="2564322487"/>
              </p:ext>
            </p:extLst>
          </p:nvPr>
        </p:nvGraphicFramePr>
        <p:xfrm>
          <a:off x="8662334" y="3304161"/>
          <a:ext cx="416560" cy="279644"/>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4086522695"/>
                    </a:ext>
                  </a:extLst>
                </a:gridCol>
                <a:gridCol w="208280">
                  <a:extLst>
                    <a:ext uri="{9D8B030D-6E8A-4147-A177-3AD203B41FA5}">
                      <a16:colId xmlns:a16="http://schemas.microsoft.com/office/drawing/2014/main" val="979459241"/>
                    </a:ext>
                  </a:extLst>
                </a:gridCol>
              </a:tblGrid>
              <a:tr h="139822">
                <a:tc>
                  <a:txBody>
                    <a:bodyPr/>
                    <a:lstStyle/>
                    <a:p>
                      <a:endParaRPr lang="zh-TW" altLang="en-US" sz="200" dirty="0">
                        <a:ln w="57150">
                          <a:solidFill>
                            <a:schemeClr val="tx1"/>
                          </a:solidFill>
                        </a:ln>
                        <a:solidFill>
                          <a:srgbClr val="FF0000"/>
                        </a:solidFill>
                        <a:highlight>
                          <a:srgbClr val="00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endParaRPr lang="zh-TW" altLang="en-US" sz="200" dirty="0"/>
                    </a:p>
                  </a:txBody>
                  <a:tcPr>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799313157"/>
                  </a:ext>
                </a:extLst>
              </a:tr>
              <a:tr h="139822">
                <a:tc>
                  <a:txBody>
                    <a:bodyPr/>
                    <a:lstStyle/>
                    <a:p>
                      <a:endParaRPr lang="zh-TW" altLang="en-US" sz="200" dirty="0">
                        <a:ln w="57150">
                          <a:solidFill>
                            <a:schemeClr val="tx1"/>
                          </a:solidFill>
                        </a:ln>
                        <a:solidFill>
                          <a:srgbClr val="FF0000"/>
                        </a:solidFill>
                        <a:highlight>
                          <a:srgbClr val="00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C000"/>
                    </a:solidFill>
                  </a:tcPr>
                </a:tc>
                <a:tc>
                  <a:txBody>
                    <a:bodyPr/>
                    <a:lstStyle/>
                    <a:p>
                      <a:endParaRPr lang="zh-TW" altLang="en-US" sz="200" dirty="0"/>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2208675594"/>
                  </a:ext>
                </a:extLst>
              </a:tr>
            </a:tbl>
          </a:graphicData>
        </a:graphic>
      </p:graphicFrame>
      <p:graphicFrame>
        <p:nvGraphicFramePr>
          <p:cNvPr id="22" name="表格 21">
            <a:extLst>
              <a:ext uri="{FF2B5EF4-FFF2-40B4-BE49-F238E27FC236}">
                <a16:creationId xmlns:a16="http://schemas.microsoft.com/office/drawing/2014/main" id="{FF5C2ABD-46D1-C396-EF0E-4AD446F252A6}"/>
              </a:ext>
            </a:extLst>
          </p:cNvPr>
          <p:cNvGraphicFramePr>
            <a:graphicFrameLocks noGrp="1"/>
          </p:cNvGraphicFramePr>
          <p:nvPr>
            <p:extLst>
              <p:ext uri="{D42A27DB-BD31-4B8C-83A1-F6EECF244321}">
                <p14:modId xmlns:p14="http://schemas.microsoft.com/office/powerpoint/2010/main" val="3817078131"/>
              </p:ext>
            </p:extLst>
          </p:nvPr>
        </p:nvGraphicFramePr>
        <p:xfrm>
          <a:off x="2878867" y="4762267"/>
          <a:ext cx="416560" cy="279644"/>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4086522695"/>
                    </a:ext>
                  </a:extLst>
                </a:gridCol>
                <a:gridCol w="208280">
                  <a:extLst>
                    <a:ext uri="{9D8B030D-6E8A-4147-A177-3AD203B41FA5}">
                      <a16:colId xmlns:a16="http://schemas.microsoft.com/office/drawing/2014/main" val="979459241"/>
                    </a:ext>
                  </a:extLst>
                </a:gridCol>
              </a:tblGrid>
              <a:tr h="139822">
                <a:tc>
                  <a:txBody>
                    <a:bodyPr/>
                    <a:lstStyle/>
                    <a:p>
                      <a:endParaRPr lang="zh-TW" altLang="en-US" sz="200" dirty="0">
                        <a:ln w="57150">
                          <a:solidFill>
                            <a:schemeClr val="tx1"/>
                          </a:solidFill>
                        </a:ln>
                        <a:solidFill>
                          <a:srgbClr val="FF0000"/>
                        </a:solidFill>
                        <a:highlight>
                          <a:srgbClr val="00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C000"/>
                    </a:solidFill>
                  </a:tcPr>
                </a:tc>
                <a:tc>
                  <a:txBody>
                    <a:bodyPr/>
                    <a:lstStyle/>
                    <a:p>
                      <a:endParaRPr lang="zh-TW" altLang="en-US" sz="200" dirty="0"/>
                    </a:p>
                  </a:txBody>
                  <a:tcPr>
                    <a:lnL w="12700" cap="flat" cmpd="sng" algn="ctr">
                      <a:solidFill>
                        <a:schemeClr val="tx1"/>
                      </a:solidFill>
                      <a:prstDash val="solid"/>
                      <a:round/>
                      <a:headEnd type="none" w="med" len="med"/>
                      <a:tailEnd type="none" w="med" len="med"/>
                    </a:lnL>
                    <a:solidFill>
                      <a:srgbClr val="FFFF00"/>
                    </a:solidFill>
                  </a:tcPr>
                </a:tc>
                <a:extLst>
                  <a:ext uri="{0D108BD9-81ED-4DB2-BD59-A6C34878D82A}">
                    <a16:rowId xmlns:a16="http://schemas.microsoft.com/office/drawing/2014/main" val="1799313157"/>
                  </a:ext>
                </a:extLst>
              </a:tr>
              <a:tr h="139822">
                <a:tc>
                  <a:txBody>
                    <a:bodyPr/>
                    <a:lstStyle/>
                    <a:p>
                      <a:endParaRPr lang="zh-TW" altLang="en-US" sz="200" dirty="0">
                        <a:ln w="57150">
                          <a:solidFill>
                            <a:schemeClr val="tx1"/>
                          </a:solidFill>
                        </a:ln>
                        <a:solidFill>
                          <a:srgbClr val="FF0000"/>
                        </a:solidFill>
                        <a:highlight>
                          <a:srgbClr val="00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sz="200" dirty="0"/>
                    </a:p>
                  </a:txBody>
                  <a:tcPr>
                    <a:lnL w="12700" cap="flat" cmpd="sng" algn="ctr">
                      <a:solidFill>
                        <a:schemeClr val="tx1"/>
                      </a:solidFill>
                      <a:prstDash val="solid"/>
                      <a:round/>
                      <a:headEnd type="none" w="med" len="med"/>
                      <a:tailEnd type="none" w="med" len="med"/>
                    </a:lnL>
                    <a:solidFill>
                      <a:srgbClr val="FFC000"/>
                    </a:solidFill>
                  </a:tcPr>
                </a:tc>
                <a:extLst>
                  <a:ext uri="{0D108BD9-81ED-4DB2-BD59-A6C34878D82A}">
                    <a16:rowId xmlns:a16="http://schemas.microsoft.com/office/drawing/2014/main" val="2208675594"/>
                  </a:ext>
                </a:extLst>
              </a:tr>
            </a:tbl>
          </a:graphicData>
        </a:graphic>
      </p:graphicFrame>
      <p:sp>
        <p:nvSpPr>
          <p:cNvPr id="27" name="矩形: 圓角 26">
            <a:extLst>
              <a:ext uri="{FF2B5EF4-FFF2-40B4-BE49-F238E27FC236}">
                <a16:creationId xmlns:a16="http://schemas.microsoft.com/office/drawing/2014/main" id="{9CDCDA64-C414-FB4A-570C-3063570DBBBA}"/>
              </a:ext>
            </a:extLst>
          </p:cNvPr>
          <p:cNvSpPr/>
          <p:nvPr/>
        </p:nvSpPr>
        <p:spPr>
          <a:xfrm>
            <a:off x="7698441" y="2199598"/>
            <a:ext cx="867335" cy="173808"/>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圓角 27">
            <a:extLst>
              <a:ext uri="{FF2B5EF4-FFF2-40B4-BE49-F238E27FC236}">
                <a16:creationId xmlns:a16="http://schemas.microsoft.com/office/drawing/2014/main" id="{68110CE3-4853-48D2-4D31-744E87BED3BA}"/>
              </a:ext>
            </a:extLst>
          </p:cNvPr>
          <p:cNvSpPr/>
          <p:nvPr/>
        </p:nvSpPr>
        <p:spPr>
          <a:xfrm>
            <a:off x="3729318" y="3716873"/>
            <a:ext cx="1649506" cy="18277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矩形: 圓角 28">
            <a:extLst>
              <a:ext uri="{FF2B5EF4-FFF2-40B4-BE49-F238E27FC236}">
                <a16:creationId xmlns:a16="http://schemas.microsoft.com/office/drawing/2014/main" id="{42D24635-7E4B-90B2-CE20-0B7FB140873E}"/>
              </a:ext>
            </a:extLst>
          </p:cNvPr>
          <p:cNvSpPr/>
          <p:nvPr/>
        </p:nvSpPr>
        <p:spPr>
          <a:xfrm>
            <a:off x="5775961" y="4675363"/>
            <a:ext cx="1189615" cy="172302"/>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圓角 1">
            <a:extLst>
              <a:ext uri="{FF2B5EF4-FFF2-40B4-BE49-F238E27FC236}">
                <a16:creationId xmlns:a16="http://schemas.microsoft.com/office/drawing/2014/main" id="{5BF8B91B-AB81-19C9-1065-41C60D708C5D}"/>
              </a:ext>
            </a:extLst>
          </p:cNvPr>
          <p:cNvSpPr/>
          <p:nvPr/>
        </p:nvSpPr>
        <p:spPr>
          <a:xfrm>
            <a:off x="2295787" y="3899646"/>
            <a:ext cx="957246" cy="168977"/>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D9043C32-5CF4-671C-E983-29268037B6CB}"/>
              </a:ext>
            </a:extLst>
          </p:cNvPr>
          <p:cNvSpPr txBox="1"/>
          <p:nvPr/>
        </p:nvSpPr>
        <p:spPr>
          <a:xfrm>
            <a:off x="7229375" y="487651"/>
            <a:ext cx="3683957" cy="369332"/>
          </a:xfrm>
          <a:prstGeom prst="rect">
            <a:avLst/>
          </a:prstGeom>
          <a:noFill/>
        </p:spPr>
        <p:txBody>
          <a:bodyPr wrap="none" rtlCol="0">
            <a:spAutoFit/>
          </a:bodyPr>
          <a:lstStyle/>
          <a:p>
            <a:r>
              <a:rPr lang="en-US" altLang="zh-TW" dirty="0"/>
              <a:t>Detection rate = TP/(TP+TN+FP+FN)</a:t>
            </a:r>
            <a:endParaRPr lang="zh-TW" altLang="en-US" dirty="0"/>
          </a:p>
        </p:txBody>
      </p:sp>
      <p:graphicFrame>
        <p:nvGraphicFramePr>
          <p:cNvPr id="7" name="表格 6">
            <a:extLst>
              <a:ext uri="{FF2B5EF4-FFF2-40B4-BE49-F238E27FC236}">
                <a16:creationId xmlns:a16="http://schemas.microsoft.com/office/drawing/2014/main" id="{0249581B-C2D8-E040-8B48-D3E757224CA8}"/>
              </a:ext>
            </a:extLst>
          </p:cNvPr>
          <p:cNvGraphicFramePr>
            <a:graphicFrameLocks noGrp="1"/>
          </p:cNvGraphicFramePr>
          <p:nvPr>
            <p:extLst>
              <p:ext uri="{D42A27DB-BD31-4B8C-83A1-F6EECF244321}">
                <p14:modId xmlns:p14="http://schemas.microsoft.com/office/powerpoint/2010/main" val="3996085831"/>
              </p:ext>
            </p:extLst>
          </p:nvPr>
        </p:nvGraphicFramePr>
        <p:xfrm>
          <a:off x="10895368" y="557772"/>
          <a:ext cx="416560" cy="279644"/>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4086522695"/>
                    </a:ext>
                  </a:extLst>
                </a:gridCol>
                <a:gridCol w="208280">
                  <a:extLst>
                    <a:ext uri="{9D8B030D-6E8A-4147-A177-3AD203B41FA5}">
                      <a16:colId xmlns:a16="http://schemas.microsoft.com/office/drawing/2014/main" val="979459241"/>
                    </a:ext>
                  </a:extLst>
                </a:gridCol>
              </a:tblGrid>
              <a:tr h="139822">
                <a:tc>
                  <a:txBody>
                    <a:bodyPr/>
                    <a:lstStyle/>
                    <a:p>
                      <a:endParaRPr lang="zh-TW" altLang="en-US" sz="200" dirty="0">
                        <a:solidFill>
                          <a:srgbClr val="FF0000"/>
                        </a:solidFill>
                        <a:highlight>
                          <a:srgbClr val="00FF00"/>
                        </a:highlight>
                      </a:endParaRPr>
                    </a:p>
                  </a:txBody>
                  <a:tcPr>
                    <a:solidFill>
                      <a:srgbClr val="FFC000"/>
                    </a:solidFill>
                  </a:tcPr>
                </a:tc>
                <a:tc>
                  <a:txBody>
                    <a:bodyPr/>
                    <a:lstStyle/>
                    <a:p>
                      <a:endParaRPr lang="zh-TW" altLang="en-US" sz="200" dirty="0"/>
                    </a:p>
                  </a:txBody>
                  <a:tcPr>
                    <a:solidFill>
                      <a:srgbClr val="FFFF00"/>
                    </a:solidFill>
                  </a:tcPr>
                </a:tc>
                <a:extLst>
                  <a:ext uri="{0D108BD9-81ED-4DB2-BD59-A6C34878D82A}">
                    <a16:rowId xmlns:a16="http://schemas.microsoft.com/office/drawing/2014/main" val="1799313157"/>
                  </a:ext>
                </a:extLst>
              </a:tr>
              <a:tr h="139822">
                <a:tc>
                  <a:txBody>
                    <a:bodyPr/>
                    <a:lstStyle/>
                    <a:p>
                      <a:endParaRPr lang="zh-TW" altLang="en-US" sz="200" dirty="0">
                        <a:solidFill>
                          <a:srgbClr val="FF0000"/>
                        </a:solidFill>
                        <a:highlight>
                          <a:srgbClr val="00FF00"/>
                        </a:highlight>
                      </a:endParaRPr>
                    </a:p>
                  </a:txBody>
                  <a:tcPr>
                    <a:solidFill>
                      <a:srgbClr val="FFFF00"/>
                    </a:solidFill>
                  </a:tcPr>
                </a:tc>
                <a:tc>
                  <a:txBody>
                    <a:bodyPr/>
                    <a:lstStyle/>
                    <a:p>
                      <a:endParaRPr lang="zh-TW" altLang="en-US" sz="200" dirty="0"/>
                    </a:p>
                  </a:txBody>
                  <a:tcPr>
                    <a:solidFill>
                      <a:srgbClr val="FFFF00"/>
                    </a:solidFill>
                  </a:tcPr>
                </a:tc>
                <a:extLst>
                  <a:ext uri="{0D108BD9-81ED-4DB2-BD59-A6C34878D82A}">
                    <a16:rowId xmlns:a16="http://schemas.microsoft.com/office/drawing/2014/main" val="2208675594"/>
                  </a:ext>
                </a:extLst>
              </a:tr>
            </a:tbl>
          </a:graphicData>
        </a:graphic>
      </p:graphicFrame>
    </p:spTree>
    <p:extLst>
      <p:ext uri="{BB962C8B-B14F-4D97-AF65-F5344CB8AC3E}">
        <p14:creationId xmlns:p14="http://schemas.microsoft.com/office/powerpoint/2010/main" val="1295362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CE6C6F4A-92B9-6B79-F70B-4B246018F8FF}"/>
              </a:ext>
            </a:extLst>
          </p:cNvPr>
          <p:cNvSpPr txBox="1"/>
          <p:nvPr/>
        </p:nvSpPr>
        <p:spPr>
          <a:xfrm>
            <a:off x="107576" y="198822"/>
            <a:ext cx="4686283" cy="369332"/>
          </a:xfrm>
          <a:prstGeom prst="rect">
            <a:avLst/>
          </a:prstGeom>
          <a:noFill/>
        </p:spPr>
        <p:txBody>
          <a:bodyPr wrap="none" rtlCol="0">
            <a:spAutoFit/>
          </a:bodyPr>
          <a:lstStyle/>
          <a:p>
            <a:r>
              <a:rPr lang="en-US" altLang="zh-TW" dirty="0"/>
              <a:t>When true positive &lt; true negative, total =100 </a:t>
            </a:r>
            <a:endParaRPr lang="zh-TW" altLang="en-US" dirty="0"/>
          </a:p>
        </p:txBody>
      </p:sp>
      <p:graphicFrame>
        <p:nvGraphicFramePr>
          <p:cNvPr id="6" name="表格 5">
            <a:extLst>
              <a:ext uri="{FF2B5EF4-FFF2-40B4-BE49-F238E27FC236}">
                <a16:creationId xmlns:a16="http://schemas.microsoft.com/office/drawing/2014/main" id="{3D5BF1A0-2DA9-5021-3CC3-E9AE0AF40DB1}"/>
              </a:ext>
            </a:extLst>
          </p:cNvPr>
          <p:cNvGraphicFramePr>
            <a:graphicFrameLocks noGrp="1"/>
          </p:cNvGraphicFramePr>
          <p:nvPr>
            <p:extLst>
              <p:ext uri="{D42A27DB-BD31-4B8C-83A1-F6EECF244321}">
                <p14:modId xmlns:p14="http://schemas.microsoft.com/office/powerpoint/2010/main" val="2710027564"/>
              </p:ext>
            </p:extLst>
          </p:nvPr>
        </p:nvGraphicFramePr>
        <p:xfrm>
          <a:off x="593165" y="760007"/>
          <a:ext cx="1329765" cy="1097280"/>
        </p:xfrm>
        <a:graphic>
          <a:graphicData uri="http://schemas.openxmlformats.org/drawingml/2006/table">
            <a:tbl>
              <a:tblPr firstRow="1" bandRow="1">
                <a:tableStyleId>{5940675A-B579-460E-94D1-54222C63F5DA}</a:tableStyleId>
              </a:tblPr>
              <a:tblGrid>
                <a:gridCol w="443255">
                  <a:extLst>
                    <a:ext uri="{9D8B030D-6E8A-4147-A177-3AD203B41FA5}">
                      <a16:colId xmlns:a16="http://schemas.microsoft.com/office/drawing/2014/main" val="1752083329"/>
                    </a:ext>
                  </a:extLst>
                </a:gridCol>
                <a:gridCol w="443255">
                  <a:extLst>
                    <a:ext uri="{9D8B030D-6E8A-4147-A177-3AD203B41FA5}">
                      <a16:colId xmlns:a16="http://schemas.microsoft.com/office/drawing/2014/main" val="3629634298"/>
                    </a:ext>
                  </a:extLst>
                </a:gridCol>
                <a:gridCol w="443255">
                  <a:extLst>
                    <a:ext uri="{9D8B030D-6E8A-4147-A177-3AD203B41FA5}">
                      <a16:colId xmlns:a16="http://schemas.microsoft.com/office/drawing/2014/main" val="4231056944"/>
                    </a:ext>
                  </a:extLst>
                </a:gridCol>
              </a:tblGrid>
              <a:tr h="275582">
                <a:tc>
                  <a:txBody>
                    <a:bodyPr/>
                    <a:lstStyle/>
                    <a:p>
                      <a:endParaRPr lang="zh-TW" altLang="en-US"/>
                    </a:p>
                  </a:txBody>
                  <a:tcPr/>
                </a:tc>
                <a:tc>
                  <a:txBody>
                    <a:bodyPr/>
                    <a:lstStyle/>
                    <a:p>
                      <a:r>
                        <a:rPr lang="en-US" altLang="zh-TW" dirty="0"/>
                        <a:t>T</a:t>
                      </a:r>
                      <a:endParaRPr lang="zh-TW" altLang="en-US" dirty="0"/>
                    </a:p>
                  </a:txBody>
                  <a:tcPr/>
                </a:tc>
                <a:tc>
                  <a:txBody>
                    <a:bodyPr/>
                    <a:lstStyle/>
                    <a:p>
                      <a:r>
                        <a:rPr lang="en-US" altLang="zh-TW" dirty="0"/>
                        <a:t>F</a:t>
                      </a:r>
                      <a:endParaRPr lang="zh-TW" altLang="en-US" dirty="0"/>
                    </a:p>
                  </a:txBody>
                  <a:tcPr/>
                </a:tc>
                <a:extLst>
                  <a:ext uri="{0D108BD9-81ED-4DB2-BD59-A6C34878D82A}">
                    <a16:rowId xmlns:a16="http://schemas.microsoft.com/office/drawing/2014/main" val="3066621616"/>
                  </a:ext>
                </a:extLst>
              </a:tr>
              <a:tr h="275582">
                <a:tc>
                  <a:txBody>
                    <a:bodyPr/>
                    <a:lstStyle/>
                    <a:p>
                      <a:r>
                        <a:rPr lang="en-US" altLang="zh-TW" dirty="0"/>
                        <a:t>T</a:t>
                      </a:r>
                      <a:endParaRPr lang="zh-TW" altLang="en-US" dirty="0"/>
                    </a:p>
                  </a:txBody>
                  <a:tcPr/>
                </a:tc>
                <a:tc>
                  <a:txBody>
                    <a:bodyPr/>
                    <a:lstStyle/>
                    <a:p>
                      <a:r>
                        <a:rPr lang="en-US" altLang="zh-TW" dirty="0"/>
                        <a:t>35</a:t>
                      </a:r>
                      <a:endParaRPr lang="zh-TW" altLang="en-US" dirty="0"/>
                    </a:p>
                  </a:txBody>
                  <a:tcPr/>
                </a:tc>
                <a:tc>
                  <a:txBody>
                    <a:bodyPr/>
                    <a:lstStyle/>
                    <a:p>
                      <a:r>
                        <a:rPr lang="en-US" altLang="zh-TW" dirty="0"/>
                        <a:t>5</a:t>
                      </a:r>
                      <a:endParaRPr lang="zh-TW" altLang="en-US" dirty="0"/>
                    </a:p>
                  </a:txBody>
                  <a:tcPr/>
                </a:tc>
                <a:extLst>
                  <a:ext uri="{0D108BD9-81ED-4DB2-BD59-A6C34878D82A}">
                    <a16:rowId xmlns:a16="http://schemas.microsoft.com/office/drawing/2014/main" val="1809145344"/>
                  </a:ext>
                </a:extLst>
              </a:tr>
              <a:tr h="275582">
                <a:tc>
                  <a:txBody>
                    <a:bodyPr/>
                    <a:lstStyle/>
                    <a:p>
                      <a:r>
                        <a:rPr lang="en-US" altLang="zh-TW" dirty="0"/>
                        <a:t>F</a:t>
                      </a:r>
                      <a:endParaRPr lang="zh-TW" altLang="en-US" dirty="0"/>
                    </a:p>
                  </a:txBody>
                  <a:tcPr/>
                </a:tc>
                <a:tc>
                  <a:txBody>
                    <a:bodyPr/>
                    <a:lstStyle/>
                    <a:p>
                      <a:r>
                        <a:rPr lang="en-US" altLang="zh-TW" dirty="0"/>
                        <a:t>5</a:t>
                      </a:r>
                      <a:endParaRPr lang="zh-TW" altLang="en-US" dirty="0"/>
                    </a:p>
                  </a:txBody>
                  <a:tcPr/>
                </a:tc>
                <a:tc>
                  <a:txBody>
                    <a:bodyPr/>
                    <a:lstStyle/>
                    <a:p>
                      <a:r>
                        <a:rPr lang="en-US" altLang="zh-TW" dirty="0"/>
                        <a:t>55</a:t>
                      </a:r>
                      <a:endParaRPr lang="zh-TW" altLang="en-US" dirty="0"/>
                    </a:p>
                  </a:txBody>
                  <a:tcPr/>
                </a:tc>
                <a:extLst>
                  <a:ext uri="{0D108BD9-81ED-4DB2-BD59-A6C34878D82A}">
                    <a16:rowId xmlns:a16="http://schemas.microsoft.com/office/drawing/2014/main" val="2601165151"/>
                  </a:ext>
                </a:extLst>
              </a:tr>
            </a:tbl>
          </a:graphicData>
        </a:graphic>
      </p:graphicFrame>
      <p:sp>
        <p:nvSpPr>
          <p:cNvPr id="7" name="文字方塊 6">
            <a:extLst>
              <a:ext uri="{FF2B5EF4-FFF2-40B4-BE49-F238E27FC236}">
                <a16:creationId xmlns:a16="http://schemas.microsoft.com/office/drawing/2014/main" id="{471C6FE0-73A0-F103-005A-774EE629204A}"/>
              </a:ext>
            </a:extLst>
          </p:cNvPr>
          <p:cNvSpPr txBox="1"/>
          <p:nvPr/>
        </p:nvSpPr>
        <p:spPr>
          <a:xfrm>
            <a:off x="14160" y="1308647"/>
            <a:ext cx="579005" cy="246221"/>
          </a:xfrm>
          <a:prstGeom prst="rect">
            <a:avLst/>
          </a:prstGeom>
          <a:noFill/>
        </p:spPr>
        <p:txBody>
          <a:bodyPr wrap="none" rtlCol="0">
            <a:spAutoFit/>
          </a:bodyPr>
          <a:lstStyle/>
          <a:p>
            <a:r>
              <a:rPr lang="en-US" altLang="zh-TW" sz="1000" dirty="0"/>
              <a:t>predict</a:t>
            </a:r>
            <a:endParaRPr lang="zh-TW" altLang="en-US" sz="1000" dirty="0"/>
          </a:p>
        </p:txBody>
      </p:sp>
      <p:sp>
        <p:nvSpPr>
          <p:cNvPr id="8" name="文字方塊 7">
            <a:extLst>
              <a:ext uri="{FF2B5EF4-FFF2-40B4-BE49-F238E27FC236}">
                <a16:creationId xmlns:a16="http://schemas.microsoft.com/office/drawing/2014/main" id="{510AE6C3-E780-67C2-4AF1-7E445E01F79B}"/>
              </a:ext>
            </a:extLst>
          </p:cNvPr>
          <p:cNvSpPr txBox="1"/>
          <p:nvPr/>
        </p:nvSpPr>
        <p:spPr>
          <a:xfrm>
            <a:off x="1258047" y="557505"/>
            <a:ext cx="490840" cy="246221"/>
          </a:xfrm>
          <a:prstGeom prst="rect">
            <a:avLst/>
          </a:prstGeom>
          <a:noFill/>
        </p:spPr>
        <p:txBody>
          <a:bodyPr wrap="none" rtlCol="0">
            <a:spAutoFit/>
          </a:bodyPr>
          <a:lstStyle/>
          <a:p>
            <a:r>
              <a:rPr lang="en-US" altLang="zh-TW" sz="1000" dirty="0"/>
              <a:t>Label</a:t>
            </a:r>
            <a:endParaRPr lang="zh-TW" altLang="en-US" sz="1000" dirty="0"/>
          </a:p>
        </p:txBody>
      </p:sp>
      <p:sp>
        <p:nvSpPr>
          <p:cNvPr id="9" name="文字方塊 8">
            <a:extLst>
              <a:ext uri="{FF2B5EF4-FFF2-40B4-BE49-F238E27FC236}">
                <a16:creationId xmlns:a16="http://schemas.microsoft.com/office/drawing/2014/main" id="{CA5F5B2D-0267-8B49-B452-85B4529DD6DE}"/>
              </a:ext>
            </a:extLst>
          </p:cNvPr>
          <p:cNvSpPr txBox="1"/>
          <p:nvPr/>
        </p:nvSpPr>
        <p:spPr>
          <a:xfrm>
            <a:off x="2911288" y="948018"/>
            <a:ext cx="7390165" cy="523220"/>
          </a:xfrm>
          <a:prstGeom prst="rect">
            <a:avLst/>
          </a:prstGeom>
          <a:noFill/>
        </p:spPr>
        <p:txBody>
          <a:bodyPr wrap="none" rtlCol="0">
            <a:spAutoFit/>
          </a:bodyPr>
          <a:lstStyle/>
          <a:p>
            <a:r>
              <a:rPr lang="en-US" altLang="zh-TW" sz="1400" dirty="0"/>
              <a:t>TPR=35/40;     FPR=5/60         LR+=35/40 * 60/5</a:t>
            </a:r>
          </a:p>
          <a:p>
            <a:r>
              <a:rPr lang="en-US" altLang="zh-TW" sz="1400" dirty="0"/>
              <a:t>FNR=5/40;       TNR=55/60        LR -=55/60 * 40/5                    DOR= (35*60*60*5) / (40*5*55*40)</a:t>
            </a:r>
            <a:endParaRPr lang="zh-TW" altLang="en-US" sz="1400" dirty="0"/>
          </a:p>
        </p:txBody>
      </p:sp>
      <p:graphicFrame>
        <p:nvGraphicFramePr>
          <p:cNvPr id="10" name="表格 9">
            <a:extLst>
              <a:ext uri="{FF2B5EF4-FFF2-40B4-BE49-F238E27FC236}">
                <a16:creationId xmlns:a16="http://schemas.microsoft.com/office/drawing/2014/main" id="{FD440A7E-9BBB-F1BF-AD12-30FBEFBA9381}"/>
              </a:ext>
            </a:extLst>
          </p:cNvPr>
          <p:cNvGraphicFramePr>
            <a:graphicFrameLocks noGrp="1"/>
          </p:cNvGraphicFramePr>
          <p:nvPr>
            <p:extLst>
              <p:ext uri="{D42A27DB-BD31-4B8C-83A1-F6EECF244321}">
                <p14:modId xmlns:p14="http://schemas.microsoft.com/office/powerpoint/2010/main" val="1333406959"/>
              </p:ext>
            </p:extLst>
          </p:nvPr>
        </p:nvGraphicFramePr>
        <p:xfrm>
          <a:off x="593165" y="2539501"/>
          <a:ext cx="1329765" cy="1097280"/>
        </p:xfrm>
        <a:graphic>
          <a:graphicData uri="http://schemas.openxmlformats.org/drawingml/2006/table">
            <a:tbl>
              <a:tblPr firstRow="1" bandRow="1">
                <a:tableStyleId>{5940675A-B579-460E-94D1-54222C63F5DA}</a:tableStyleId>
              </a:tblPr>
              <a:tblGrid>
                <a:gridCol w="443255">
                  <a:extLst>
                    <a:ext uri="{9D8B030D-6E8A-4147-A177-3AD203B41FA5}">
                      <a16:colId xmlns:a16="http://schemas.microsoft.com/office/drawing/2014/main" val="1752083329"/>
                    </a:ext>
                  </a:extLst>
                </a:gridCol>
                <a:gridCol w="443255">
                  <a:extLst>
                    <a:ext uri="{9D8B030D-6E8A-4147-A177-3AD203B41FA5}">
                      <a16:colId xmlns:a16="http://schemas.microsoft.com/office/drawing/2014/main" val="3629634298"/>
                    </a:ext>
                  </a:extLst>
                </a:gridCol>
                <a:gridCol w="443255">
                  <a:extLst>
                    <a:ext uri="{9D8B030D-6E8A-4147-A177-3AD203B41FA5}">
                      <a16:colId xmlns:a16="http://schemas.microsoft.com/office/drawing/2014/main" val="4231056944"/>
                    </a:ext>
                  </a:extLst>
                </a:gridCol>
              </a:tblGrid>
              <a:tr h="275582">
                <a:tc>
                  <a:txBody>
                    <a:bodyPr/>
                    <a:lstStyle/>
                    <a:p>
                      <a:endParaRPr lang="zh-TW" altLang="en-US"/>
                    </a:p>
                  </a:txBody>
                  <a:tcPr/>
                </a:tc>
                <a:tc>
                  <a:txBody>
                    <a:bodyPr/>
                    <a:lstStyle/>
                    <a:p>
                      <a:r>
                        <a:rPr lang="en-US" altLang="zh-TW" dirty="0"/>
                        <a:t>T</a:t>
                      </a:r>
                      <a:endParaRPr lang="zh-TW" altLang="en-US" dirty="0"/>
                    </a:p>
                  </a:txBody>
                  <a:tcPr/>
                </a:tc>
                <a:tc>
                  <a:txBody>
                    <a:bodyPr/>
                    <a:lstStyle/>
                    <a:p>
                      <a:r>
                        <a:rPr lang="en-US" altLang="zh-TW" dirty="0"/>
                        <a:t>F</a:t>
                      </a:r>
                      <a:endParaRPr lang="zh-TW" altLang="en-US" dirty="0"/>
                    </a:p>
                  </a:txBody>
                  <a:tcPr/>
                </a:tc>
                <a:extLst>
                  <a:ext uri="{0D108BD9-81ED-4DB2-BD59-A6C34878D82A}">
                    <a16:rowId xmlns:a16="http://schemas.microsoft.com/office/drawing/2014/main" val="3066621616"/>
                  </a:ext>
                </a:extLst>
              </a:tr>
              <a:tr h="275582">
                <a:tc>
                  <a:txBody>
                    <a:bodyPr/>
                    <a:lstStyle/>
                    <a:p>
                      <a:r>
                        <a:rPr lang="en-US" altLang="zh-TW" dirty="0"/>
                        <a:t>T</a:t>
                      </a:r>
                      <a:endParaRPr lang="zh-TW" altLang="en-US" dirty="0"/>
                    </a:p>
                  </a:txBody>
                  <a:tcPr/>
                </a:tc>
                <a:tc>
                  <a:txBody>
                    <a:bodyPr/>
                    <a:lstStyle/>
                    <a:p>
                      <a:r>
                        <a:rPr lang="en-US" altLang="zh-TW" dirty="0">
                          <a:solidFill>
                            <a:srgbClr val="0070C0"/>
                          </a:solidFill>
                        </a:rPr>
                        <a:t>36</a:t>
                      </a:r>
                      <a:endParaRPr lang="zh-TW" altLang="en-US" dirty="0">
                        <a:solidFill>
                          <a:srgbClr val="0070C0"/>
                        </a:solidFill>
                      </a:endParaRPr>
                    </a:p>
                  </a:txBody>
                  <a:tcPr/>
                </a:tc>
                <a:tc>
                  <a:txBody>
                    <a:bodyPr/>
                    <a:lstStyle/>
                    <a:p>
                      <a:r>
                        <a:rPr lang="en-US" altLang="zh-TW" dirty="0"/>
                        <a:t>5</a:t>
                      </a:r>
                      <a:endParaRPr lang="zh-TW" altLang="en-US" dirty="0"/>
                    </a:p>
                  </a:txBody>
                  <a:tcPr/>
                </a:tc>
                <a:extLst>
                  <a:ext uri="{0D108BD9-81ED-4DB2-BD59-A6C34878D82A}">
                    <a16:rowId xmlns:a16="http://schemas.microsoft.com/office/drawing/2014/main" val="1809145344"/>
                  </a:ext>
                </a:extLst>
              </a:tr>
              <a:tr h="275582">
                <a:tc>
                  <a:txBody>
                    <a:bodyPr/>
                    <a:lstStyle/>
                    <a:p>
                      <a:r>
                        <a:rPr lang="en-US" altLang="zh-TW" dirty="0"/>
                        <a:t>F</a:t>
                      </a:r>
                      <a:endParaRPr lang="zh-TW" altLang="en-US" dirty="0"/>
                    </a:p>
                  </a:txBody>
                  <a:tcPr/>
                </a:tc>
                <a:tc>
                  <a:txBody>
                    <a:bodyPr/>
                    <a:lstStyle/>
                    <a:p>
                      <a:r>
                        <a:rPr lang="en-US" altLang="zh-TW" dirty="0">
                          <a:solidFill>
                            <a:srgbClr val="FF0000"/>
                          </a:solidFill>
                        </a:rPr>
                        <a:t>4</a:t>
                      </a:r>
                      <a:endParaRPr lang="zh-TW" altLang="en-US" dirty="0">
                        <a:solidFill>
                          <a:srgbClr val="FF0000"/>
                        </a:solidFill>
                      </a:endParaRPr>
                    </a:p>
                  </a:txBody>
                  <a:tcPr/>
                </a:tc>
                <a:tc>
                  <a:txBody>
                    <a:bodyPr/>
                    <a:lstStyle/>
                    <a:p>
                      <a:r>
                        <a:rPr lang="en-US" altLang="zh-TW" dirty="0"/>
                        <a:t>55</a:t>
                      </a:r>
                      <a:endParaRPr lang="zh-TW" altLang="en-US" dirty="0"/>
                    </a:p>
                  </a:txBody>
                  <a:tcPr/>
                </a:tc>
                <a:extLst>
                  <a:ext uri="{0D108BD9-81ED-4DB2-BD59-A6C34878D82A}">
                    <a16:rowId xmlns:a16="http://schemas.microsoft.com/office/drawing/2014/main" val="2601165151"/>
                  </a:ext>
                </a:extLst>
              </a:tr>
            </a:tbl>
          </a:graphicData>
        </a:graphic>
      </p:graphicFrame>
      <p:sp>
        <p:nvSpPr>
          <p:cNvPr id="11" name="文字方塊 10">
            <a:extLst>
              <a:ext uri="{FF2B5EF4-FFF2-40B4-BE49-F238E27FC236}">
                <a16:creationId xmlns:a16="http://schemas.microsoft.com/office/drawing/2014/main" id="{59309A36-8542-8B3E-48F4-66D2F0B2BD2C}"/>
              </a:ext>
            </a:extLst>
          </p:cNvPr>
          <p:cNvSpPr txBox="1"/>
          <p:nvPr/>
        </p:nvSpPr>
        <p:spPr>
          <a:xfrm>
            <a:off x="2911288" y="2826531"/>
            <a:ext cx="7152920" cy="523220"/>
          </a:xfrm>
          <a:prstGeom prst="rect">
            <a:avLst/>
          </a:prstGeom>
          <a:noFill/>
        </p:spPr>
        <p:txBody>
          <a:bodyPr wrap="none" rtlCol="0">
            <a:spAutoFit/>
          </a:bodyPr>
          <a:lstStyle/>
          <a:p>
            <a:r>
              <a:rPr lang="en-US" altLang="zh-TW" sz="1400" dirty="0"/>
              <a:t>TPR=</a:t>
            </a:r>
            <a:r>
              <a:rPr lang="en-US" altLang="zh-TW" sz="1400" dirty="0">
                <a:solidFill>
                  <a:srgbClr val="0070C0"/>
                </a:solidFill>
              </a:rPr>
              <a:t>36</a:t>
            </a:r>
            <a:r>
              <a:rPr lang="en-US" altLang="zh-TW" sz="1400" dirty="0"/>
              <a:t>/40;     FPR=5/60         LR+=</a:t>
            </a:r>
            <a:r>
              <a:rPr lang="en-US" altLang="zh-TW" sz="1400" dirty="0">
                <a:solidFill>
                  <a:srgbClr val="0070C0"/>
                </a:solidFill>
              </a:rPr>
              <a:t>36</a:t>
            </a:r>
            <a:r>
              <a:rPr lang="en-US" altLang="zh-TW" sz="1400" dirty="0"/>
              <a:t>/40 * 60/5</a:t>
            </a:r>
          </a:p>
          <a:p>
            <a:r>
              <a:rPr lang="en-US" altLang="zh-TW" sz="1400" dirty="0"/>
              <a:t>FNR=</a:t>
            </a:r>
            <a:r>
              <a:rPr lang="en-US" altLang="zh-TW" sz="1400" dirty="0">
                <a:solidFill>
                  <a:srgbClr val="FF0000"/>
                </a:solidFill>
              </a:rPr>
              <a:t>4</a:t>
            </a:r>
            <a:r>
              <a:rPr lang="en-US" altLang="zh-TW" sz="1400" dirty="0"/>
              <a:t>/40;      TNR=55/60        LR -=55/60 * 40/</a:t>
            </a:r>
            <a:r>
              <a:rPr lang="en-US" altLang="zh-TW" sz="1400" dirty="0">
                <a:solidFill>
                  <a:srgbClr val="FF0000"/>
                </a:solidFill>
              </a:rPr>
              <a:t>4</a:t>
            </a:r>
            <a:r>
              <a:rPr lang="en-US" altLang="zh-TW" sz="1400" dirty="0"/>
              <a:t>                    DOR= (</a:t>
            </a:r>
            <a:r>
              <a:rPr lang="en-US" altLang="zh-TW" sz="1400" dirty="0">
                <a:solidFill>
                  <a:srgbClr val="0070C0"/>
                </a:solidFill>
              </a:rPr>
              <a:t>36</a:t>
            </a:r>
            <a:r>
              <a:rPr lang="en-US" altLang="zh-TW" sz="1400" dirty="0"/>
              <a:t>*60*60*</a:t>
            </a:r>
            <a:r>
              <a:rPr lang="en-US" altLang="zh-TW" sz="1400" dirty="0">
                <a:solidFill>
                  <a:srgbClr val="FF0000"/>
                </a:solidFill>
              </a:rPr>
              <a:t>4</a:t>
            </a:r>
            <a:r>
              <a:rPr lang="en-US" altLang="zh-TW" sz="1400" dirty="0"/>
              <a:t>) / (40*5*55*40)</a:t>
            </a:r>
            <a:endParaRPr lang="zh-TW" altLang="en-US" sz="1400" dirty="0"/>
          </a:p>
        </p:txBody>
      </p:sp>
      <p:sp>
        <p:nvSpPr>
          <p:cNvPr id="12" name="文字方塊 11">
            <a:extLst>
              <a:ext uri="{FF2B5EF4-FFF2-40B4-BE49-F238E27FC236}">
                <a16:creationId xmlns:a16="http://schemas.microsoft.com/office/drawing/2014/main" id="{C04252F1-2AEB-1D29-61AD-20B5B3C46E2C}"/>
              </a:ext>
            </a:extLst>
          </p:cNvPr>
          <p:cNvSpPr txBox="1"/>
          <p:nvPr/>
        </p:nvSpPr>
        <p:spPr>
          <a:xfrm>
            <a:off x="107576" y="2103508"/>
            <a:ext cx="10979096" cy="369332"/>
          </a:xfrm>
          <a:prstGeom prst="rect">
            <a:avLst/>
          </a:prstGeom>
          <a:noFill/>
        </p:spPr>
        <p:txBody>
          <a:bodyPr wrap="none" rtlCol="0">
            <a:spAutoFit/>
          </a:bodyPr>
          <a:lstStyle/>
          <a:p>
            <a:r>
              <a:rPr lang="en-US" altLang="zh-TW" dirty="0"/>
              <a:t>When detecting one more positive =&gt; </a:t>
            </a:r>
            <a:r>
              <a:rPr lang="zh-TW" altLang="en-US" dirty="0"/>
              <a:t>少了一個</a:t>
            </a:r>
            <a:r>
              <a:rPr lang="en-US" altLang="zh-TW" dirty="0"/>
              <a:t>P</a:t>
            </a:r>
            <a:r>
              <a:rPr lang="zh-TW" altLang="en-US" dirty="0"/>
              <a:t> </a:t>
            </a:r>
            <a:r>
              <a:rPr lang="en-US" altLang="zh-TW" dirty="0"/>
              <a:t>=&gt; </a:t>
            </a:r>
            <a:r>
              <a:rPr lang="zh-TW" altLang="en-US" dirty="0"/>
              <a:t>偵測到</a:t>
            </a:r>
            <a:r>
              <a:rPr lang="en-US" altLang="zh-TW" dirty="0"/>
              <a:t>P/N</a:t>
            </a:r>
            <a:r>
              <a:rPr lang="zh-TW" altLang="en-US" dirty="0"/>
              <a:t>的可能性</a:t>
            </a:r>
            <a:r>
              <a:rPr lang="en-US" altLang="zh-TW" dirty="0"/>
              <a:t>(LR+-)</a:t>
            </a:r>
            <a:r>
              <a:rPr lang="zh-TW" altLang="en-US" dirty="0"/>
              <a:t>都上昇</a:t>
            </a:r>
            <a:r>
              <a:rPr lang="en-US" altLang="zh-TW" dirty="0"/>
              <a:t>. </a:t>
            </a:r>
            <a:r>
              <a:rPr lang="zh-TW" altLang="en-US" dirty="0"/>
              <a:t>診斷勝負比</a:t>
            </a:r>
            <a:r>
              <a:rPr lang="en-US" altLang="zh-TW" dirty="0"/>
              <a:t>(DOR)</a:t>
            </a:r>
            <a:r>
              <a:rPr lang="zh-TW" altLang="en-US" dirty="0"/>
              <a:t>下降</a:t>
            </a:r>
            <a:r>
              <a:rPr lang="en-US" altLang="zh-TW" dirty="0"/>
              <a:t>.</a:t>
            </a:r>
            <a:endParaRPr lang="zh-TW" altLang="en-US" dirty="0"/>
          </a:p>
        </p:txBody>
      </p:sp>
      <p:sp>
        <p:nvSpPr>
          <p:cNvPr id="13" name="文字方塊 12">
            <a:extLst>
              <a:ext uri="{FF2B5EF4-FFF2-40B4-BE49-F238E27FC236}">
                <a16:creationId xmlns:a16="http://schemas.microsoft.com/office/drawing/2014/main" id="{4C524BD7-8A47-BE9B-4815-030230B6CF39}"/>
              </a:ext>
            </a:extLst>
          </p:cNvPr>
          <p:cNvSpPr txBox="1"/>
          <p:nvPr/>
        </p:nvSpPr>
        <p:spPr>
          <a:xfrm>
            <a:off x="133517" y="4200495"/>
            <a:ext cx="11036291" cy="369332"/>
          </a:xfrm>
          <a:prstGeom prst="rect">
            <a:avLst/>
          </a:prstGeom>
          <a:noFill/>
        </p:spPr>
        <p:txBody>
          <a:bodyPr wrap="none" rtlCol="0">
            <a:spAutoFit/>
          </a:bodyPr>
          <a:lstStyle/>
          <a:p>
            <a:r>
              <a:rPr lang="en-US" altLang="zh-TW" dirty="0"/>
              <a:t>When detecting one more negative =&gt; </a:t>
            </a:r>
            <a:r>
              <a:rPr lang="zh-TW" altLang="en-US" dirty="0"/>
              <a:t>少了一個</a:t>
            </a:r>
            <a:r>
              <a:rPr lang="en-US" altLang="zh-TW" dirty="0"/>
              <a:t>N</a:t>
            </a:r>
            <a:r>
              <a:rPr lang="zh-TW" altLang="en-US" dirty="0"/>
              <a:t> </a:t>
            </a:r>
            <a:r>
              <a:rPr lang="en-US" altLang="zh-TW" dirty="0"/>
              <a:t>=&gt; </a:t>
            </a:r>
            <a:r>
              <a:rPr lang="zh-TW" altLang="en-US" dirty="0"/>
              <a:t>偵測到</a:t>
            </a:r>
            <a:r>
              <a:rPr lang="en-US" altLang="zh-TW" dirty="0"/>
              <a:t>P/N</a:t>
            </a:r>
            <a:r>
              <a:rPr lang="zh-TW" altLang="en-US" dirty="0"/>
              <a:t>的可能性</a:t>
            </a:r>
            <a:r>
              <a:rPr lang="en-US" altLang="zh-TW" dirty="0"/>
              <a:t>(LR+-)</a:t>
            </a:r>
            <a:r>
              <a:rPr lang="zh-TW" altLang="en-US" dirty="0"/>
              <a:t>都上昇</a:t>
            </a:r>
            <a:r>
              <a:rPr lang="en-US" altLang="zh-TW" dirty="0"/>
              <a:t>. </a:t>
            </a:r>
            <a:r>
              <a:rPr lang="zh-TW" altLang="en-US" dirty="0"/>
              <a:t>診斷勝負比</a:t>
            </a:r>
            <a:r>
              <a:rPr lang="en-US" altLang="zh-TW" dirty="0"/>
              <a:t>(DOR)</a:t>
            </a:r>
            <a:r>
              <a:rPr lang="zh-TW" altLang="en-US" dirty="0"/>
              <a:t>上升</a:t>
            </a:r>
            <a:r>
              <a:rPr lang="en-US" altLang="zh-TW" dirty="0"/>
              <a:t>.</a:t>
            </a:r>
            <a:endParaRPr lang="zh-TW" altLang="en-US" dirty="0"/>
          </a:p>
        </p:txBody>
      </p:sp>
      <p:graphicFrame>
        <p:nvGraphicFramePr>
          <p:cNvPr id="15" name="表格 14">
            <a:extLst>
              <a:ext uri="{FF2B5EF4-FFF2-40B4-BE49-F238E27FC236}">
                <a16:creationId xmlns:a16="http://schemas.microsoft.com/office/drawing/2014/main" id="{A74FACFA-E225-0DE9-2633-FEEB9CB498CC}"/>
              </a:ext>
            </a:extLst>
          </p:cNvPr>
          <p:cNvGraphicFramePr>
            <a:graphicFrameLocks noGrp="1"/>
          </p:cNvGraphicFramePr>
          <p:nvPr>
            <p:extLst>
              <p:ext uri="{D42A27DB-BD31-4B8C-83A1-F6EECF244321}">
                <p14:modId xmlns:p14="http://schemas.microsoft.com/office/powerpoint/2010/main" val="2281464401"/>
              </p:ext>
            </p:extLst>
          </p:nvPr>
        </p:nvGraphicFramePr>
        <p:xfrm>
          <a:off x="612580" y="4758265"/>
          <a:ext cx="1329765" cy="1097280"/>
        </p:xfrm>
        <a:graphic>
          <a:graphicData uri="http://schemas.openxmlformats.org/drawingml/2006/table">
            <a:tbl>
              <a:tblPr firstRow="1" bandRow="1">
                <a:tableStyleId>{5940675A-B579-460E-94D1-54222C63F5DA}</a:tableStyleId>
              </a:tblPr>
              <a:tblGrid>
                <a:gridCol w="443255">
                  <a:extLst>
                    <a:ext uri="{9D8B030D-6E8A-4147-A177-3AD203B41FA5}">
                      <a16:colId xmlns:a16="http://schemas.microsoft.com/office/drawing/2014/main" val="1752083329"/>
                    </a:ext>
                  </a:extLst>
                </a:gridCol>
                <a:gridCol w="443255">
                  <a:extLst>
                    <a:ext uri="{9D8B030D-6E8A-4147-A177-3AD203B41FA5}">
                      <a16:colId xmlns:a16="http://schemas.microsoft.com/office/drawing/2014/main" val="3629634298"/>
                    </a:ext>
                  </a:extLst>
                </a:gridCol>
                <a:gridCol w="443255">
                  <a:extLst>
                    <a:ext uri="{9D8B030D-6E8A-4147-A177-3AD203B41FA5}">
                      <a16:colId xmlns:a16="http://schemas.microsoft.com/office/drawing/2014/main" val="4231056944"/>
                    </a:ext>
                  </a:extLst>
                </a:gridCol>
              </a:tblGrid>
              <a:tr h="275582">
                <a:tc>
                  <a:txBody>
                    <a:bodyPr/>
                    <a:lstStyle/>
                    <a:p>
                      <a:endParaRPr lang="zh-TW" altLang="en-US"/>
                    </a:p>
                  </a:txBody>
                  <a:tcPr/>
                </a:tc>
                <a:tc>
                  <a:txBody>
                    <a:bodyPr/>
                    <a:lstStyle/>
                    <a:p>
                      <a:r>
                        <a:rPr lang="en-US" altLang="zh-TW" dirty="0"/>
                        <a:t>T</a:t>
                      </a:r>
                      <a:endParaRPr lang="zh-TW" altLang="en-US" dirty="0"/>
                    </a:p>
                  </a:txBody>
                  <a:tcPr/>
                </a:tc>
                <a:tc>
                  <a:txBody>
                    <a:bodyPr/>
                    <a:lstStyle/>
                    <a:p>
                      <a:r>
                        <a:rPr lang="en-US" altLang="zh-TW" dirty="0"/>
                        <a:t>F</a:t>
                      </a:r>
                      <a:endParaRPr lang="zh-TW" altLang="en-US" dirty="0"/>
                    </a:p>
                  </a:txBody>
                  <a:tcPr/>
                </a:tc>
                <a:extLst>
                  <a:ext uri="{0D108BD9-81ED-4DB2-BD59-A6C34878D82A}">
                    <a16:rowId xmlns:a16="http://schemas.microsoft.com/office/drawing/2014/main" val="3066621616"/>
                  </a:ext>
                </a:extLst>
              </a:tr>
              <a:tr h="275582">
                <a:tc>
                  <a:txBody>
                    <a:bodyPr/>
                    <a:lstStyle/>
                    <a:p>
                      <a:r>
                        <a:rPr lang="en-US" altLang="zh-TW" dirty="0"/>
                        <a:t>T</a:t>
                      </a:r>
                      <a:endParaRPr lang="zh-TW" altLang="en-US" dirty="0"/>
                    </a:p>
                  </a:txBody>
                  <a:tcPr/>
                </a:tc>
                <a:tc>
                  <a:txBody>
                    <a:bodyPr/>
                    <a:lstStyle/>
                    <a:p>
                      <a:r>
                        <a:rPr lang="en-US" altLang="zh-TW" dirty="0"/>
                        <a:t>35</a:t>
                      </a:r>
                      <a:endParaRPr lang="zh-TW" altLang="en-US" dirty="0"/>
                    </a:p>
                  </a:txBody>
                  <a:tcPr/>
                </a:tc>
                <a:tc>
                  <a:txBody>
                    <a:bodyPr/>
                    <a:lstStyle/>
                    <a:p>
                      <a:r>
                        <a:rPr lang="en-US" altLang="zh-TW" dirty="0">
                          <a:solidFill>
                            <a:srgbClr val="FF0000"/>
                          </a:solidFill>
                        </a:rPr>
                        <a:t>4</a:t>
                      </a:r>
                      <a:endParaRPr lang="zh-TW" altLang="en-US" dirty="0">
                        <a:solidFill>
                          <a:srgbClr val="FF0000"/>
                        </a:solidFill>
                      </a:endParaRPr>
                    </a:p>
                  </a:txBody>
                  <a:tcPr/>
                </a:tc>
                <a:extLst>
                  <a:ext uri="{0D108BD9-81ED-4DB2-BD59-A6C34878D82A}">
                    <a16:rowId xmlns:a16="http://schemas.microsoft.com/office/drawing/2014/main" val="1809145344"/>
                  </a:ext>
                </a:extLst>
              </a:tr>
              <a:tr h="275582">
                <a:tc>
                  <a:txBody>
                    <a:bodyPr/>
                    <a:lstStyle/>
                    <a:p>
                      <a:r>
                        <a:rPr lang="en-US" altLang="zh-TW" dirty="0"/>
                        <a:t>F</a:t>
                      </a:r>
                      <a:endParaRPr lang="zh-TW" altLang="en-US" dirty="0"/>
                    </a:p>
                  </a:txBody>
                  <a:tcPr/>
                </a:tc>
                <a:tc>
                  <a:txBody>
                    <a:bodyPr/>
                    <a:lstStyle/>
                    <a:p>
                      <a:r>
                        <a:rPr lang="en-US" altLang="zh-TW" dirty="0"/>
                        <a:t>5</a:t>
                      </a:r>
                      <a:endParaRPr lang="zh-TW" altLang="en-US" dirty="0"/>
                    </a:p>
                  </a:txBody>
                  <a:tcPr/>
                </a:tc>
                <a:tc>
                  <a:txBody>
                    <a:bodyPr/>
                    <a:lstStyle/>
                    <a:p>
                      <a:r>
                        <a:rPr lang="en-US" altLang="zh-TW" dirty="0">
                          <a:solidFill>
                            <a:srgbClr val="0070C0"/>
                          </a:solidFill>
                        </a:rPr>
                        <a:t>56</a:t>
                      </a:r>
                      <a:endParaRPr lang="zh-TW" altLang="en-US" dirty="0">
                        <a:solidFill>
                          <a:srgbClr val="0070C0"/>
                        </a:solidFill>
                      </a:endParaRPr>
                    </a:p>
                  </a:txBody>
                  <a:tcPr/>
                </a:tc>
                <a:extLst>
                  <a:ext uri="{0D108BD9-81ED-4DB2-BD59-A6C34878D82A}">
                    <a16:rowId xmlns:a16="http://schemas.microsoft.com/office/drawing/2014/main" val="2601165151"/>
                  </a:ext>
                </a:extLst>
              </a:tr>
            </a:tbl>
          </a:graphicData>
        </a:graphic>
      </p:graphicFrame>
      <p:sp>
        <p:nvSpPr>
          <p:cNvPr id="16" name="文字方塊 15">
            <a:extLst>
              <a:ext uri="{FF2B5EF4-FFF2-40B4-BE49-F238E27FC236}">
                <a16:creationId xmlns:a16="http://schemas.microsoft.com/office/drawing/2014/main" id="{35E9DD60-5BDF-C4E9-3E1F-0AAFFE6B5AF7}"/>
              </a:ext>
            </a:extLst>
          </p:cNvPr>
          <p:cNvSpPr txBox="1"/>
          <p:nvPr/>
        </p:nvSpPr>
        <p:spPr>
          <a:xfrm>
            <a:off x="2911287" y="5045295"/>
            <a:ext cx="7390165" cy="523220"/>
          </a:xfrm>
          <a:prstGeom prst="rect">
            <a:avLst/>
          </a:prstGeom>
          <a:noFill/>
        </p:spPr>
        <p:txBody>
          <a:bodyPr wrap="none" rtlCol="0">
            <a:spAutoFit/>
          </a:bodyPr>
          <a:lstStyle/>
          <a:p>
            <a:r>
              <a:rPr lang="en-US" altLang="zh-TW" sz="1400" dirty="0"/>
              <a:t>TPR=35/40;     FPR=</a:t>
            </a:r>
            <a:r>
              <a:rPr lang="en-US" altLang="zh-TW" sz="1400" dirty="0">
                <a:solidFill>
                  <a:srgbClr val="FF0000"/>
                </a:solidFill>
              </a:rPr>
              <a:t>4</a:t>
            </a:r>
            <a:r>
              <a:rPr lang="en-US" altLang="zh-TW" sz="1400" dirty="0"/>
              <a:t>/60         LR+=35/40 * 60/</a:t>
            </a:r>
            <a:r>
              <a:rPr lang="en-US" altLang="zh-TW" sz="1400" dirty="0">
                <a:solidFill>
                  <a:srgbClr val="FF0000"/>
                </a:solidFill>
              </a:rPr>
              <a:t>4</a:t>
            </a:r>
          </a:p>
          <a:p>
            <a:r>
              <a:rPr lang="en-US" altLang="zh-TW" sz="1400" dirty="0"/>
              <a:t>FNR=5/40;       TNR=</a:t>
            </a:r>
            <a:r>
              <a:rPr lang="en-US" altLang="zh-TW" sz="1400" dirty="0">
                <a:solidFill>
                  <a:srgbClr val="0070C0"/>
                </a:solidFill>
              </a:rPr>
              <a:t>56</a:t>
            </a:r>
            <a:r>
              <a:rPr lang="en-US" altLang="zh-TW" sz="1400" dirty="0"/>
              <a:t>/60        LR -=</a:t>
            </a:r>
            <a:r>
              <a:rPr lang="en-US" altLang="zh-TW" sz="1400" dirty="0">
                <a:solidFill>
                  <a:srgbClr val="0070C0"/>
                </a:solidFill>
              </a:rPr>
              <a:t>56</a:t>
            </a:r>
            <a:r>
              <a:rPr lang="en-US" altLang="zh-TW" sz="1400" dirty="0"/>
              <a:t>/60 * 40/5                    DOR= (35*60*60*5) / (40*</a:t>
            </a:r>
            <a:r>
              <a:rPr lang="en-US" altLang="zh-TW" sz="1400" dirty="0">
                <a:solidFill>
                  <a:srgbClr val="FF0000"/>
                </a:solidFill>
              </a:rPr>
              <a:t>4</a:t>
            </a:r>
            <a:r>
              <a:rPr lang="en-US" altLang="zh-TW" sz="1400" dirty="0"/>
              <a:t>*</a:t>
            </a:r>
            <a:r>
              <a:rPr lang="en-US" altLang="zh-TW" sz="1400" dirty="0">
                <a:solidFill>
                  <a:srgbClr val="0070C0"/>
                </a:solidFill>
              </a:rPr>
              <a:t>56</a:t>
            </a:r>
            <a:r>
              <a:rPr lang="en-US" altLang="zh-TW" sz="1400" dirty="0"/>
              <a:t>*40)</a:t>
            </a:r>
            <a:endParaRPr lang="zh-TW" altLang="en-US" sz="1400" dirty="0"/>
          </a:p>
        </p:txBody>
      </p:sp>
      <p:sp>
        <p:nvSpPr>
          <p:cNvPr id="17" name="箭號: 向上 16">
            <a:extLst>
              <a:ext uri="{FF2B5EF4-FFF2-40B4-BE49-F238E27FC236}">
                <a16:creationId xmlns:a16="http://schemas.microsoft.com/office/drawing/2014/main" id="{BC88DDA2-EA3C-5AE9-1BEC-84AA71AD76B5}"/>
              </a:ext>
            </a:extLst>
          </p:cNvPr>
          <p:cNvSpPr/>
          <p:nvPr/>
        </p:nvSpPr>
        <p:spPr>
          <a:xfrm>
            <a:off x="7120440" y="5306905"/>
            <a:ext cx="114300" cy="201378"/>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箭號: 向上 17">
            <a:extLst>
              <a:ext uri="{FF2B5EF4-FFF2-40B4-BE49-F238E27FC236}">
                <a16:creationId xmlns:a16="http://schemas.microsoft.com/office/drawing/2014/main" id="{666A718E-B03C-8923-3225-FA2B2C36B1C8}"/>
              </a:ext>
            </a:extLst>
          </p:cNvPr>
          <p:cNvSpPr/>
          <p:nvPr/>
        </p:nvSpPr>
        <p:spPr>
          <a:xfrm flipV="1">
            <a:off x="3939428" y="5045295"/>
            <a:ext cx="114300" cy="201378"/>
          </a:xfrm>
          <a:prstGeom prs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箭號: 向上 18">
            <a:extLst>
              <a:ext uri="{FF2B5EF4-FFF2-40B4-BE49-F238E27FC236}">
                <a16:creationId xmlns:a16="http://schemas.microsoft.com/office/drawing/2014/main" id="{5D325641-FE44-50FE-0D49-BE45E607A91F}"/>
              </a:ext>
            </a:extLst>
          </p:cNvPr>
          <p:cNvSpPr/>
          <p:nvPr/>
        </p:nvSpPr>
        <p:spPr>
          <a:xfrm>
            <a:off x="2854137" y="2835176"/>
            <a:ext cx="114300" cy="201378"/>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箭號: 向上 19">
            <a:extLst>
              <a:ext uri="{FF2B5EF4-FFF2-40B4-BE49-F238E27FC236}">
                <a16:creationId xmlns:a16="http://schemas.microsoft.com/office/drawing/2014/main" id="{A832ADB7-6DA5-564B-E163-889D432A92CE}"/>
              </a:ext>
            </a:extLst>
          </p:cNvPr>
          <p:cNvSpPr/>
          <p:nvPr/>
        </p:nvSpPr>
        <p:spPr>
          <a:xfrm>
            <a:off x="3939428" y="5336003"/>
            <a:ext cx="114300" cy="201378"/>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箭號: 向上 20">
            <a:extLst>
              <a:ext uri="{FF2B5EF4-FFF2-40B4-BE49-F238E27FC236}">
                <a16:creationId xmlns:a16="http://schemas.microsoft.com/office/drawing/2014/main" id="{C2DB1831-92E5-B58D-F119-6E147A19B996}"/>
              </a:ext>
            </a:extLst>
          </p:cNvPr>
          <p:cNvSpPr/>
          <p:nvPr/>
        </p:nvSpPr>
        <p:spPr>
          <a:xfrm>
            <a:off x="5024718" y="2826531"/>
            <a:ext cx="114300" cy="201378"/>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箭號: 向上 21">
            <a:extLst>
              <a:ext uri="{FF2B5EF4-FFF2-40B4-BE49-F238E27FC236}">
                <a16:creationId xmlns:a16="http://schemas.microsoft.com/office/drawing/2014/main" id="{7702031E-EAAD-9CF3-A04D-94262F6874D7}"/>
              </a:ext>
            </a:extLst>
          </p:cNvPr>
          <p:cNvSpPr/>
          <p:nvPr/>
        </p:nvSpPr>
        <p:spPr>
          <a:xfrm>
            <a:off x="5081868" y="5337715"/>
            <a:ext cx="114300" cy="201378"/>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箭號: 向上 24">
            <a:extLst>
              <a:ext uri="{FF2B5EF4-FFF2-40B4-BE49-F238E27FC236}">
                <a16:creationId xmlns:a16="http://schemas.microsoft.com/office/drawing/2014/main" id="{927F53D1-55FC-A7DC-5AEF-7C473BD1EE48}"/>
              </a:ext>
            </a:extLst>
          </p:cNvPr>
          <p:cNvSpPr/>
          <p:nvPr/>
        </p:nvSpPr>
        <p:spPr>
          <a:xfrm flipV="1">
            <a:off x="2841811" y="3098204"/>
            <a:ext cx="114300" cy="201378"/>
          </a:xfrm>
          <a:prstGeom prs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箭號: 向上 25">
            <a:extLst>
              <a:ext uri="{FF2B5EF4-FFF2-40B4-BE49-F238E27FC236}">
                <a16:creationId xmlns:a16="http://schemas.microsoft.com/office/drawing/2014/main" id="{33471919-BFB4-82A8-DC89-2FD994E84380}"/>
              </a:ext>
            </a:extLst>
          </p:cNvPr>
          <p:cNvSpPr/>
          <p:nvPr/>
        </p:nvSpPr>
        <p:spPr>
          <a:xfrm flipV="1">
            <a:off x="7120440" y="3170864"/>
            <a:ext cx="114300" cy="201378"/>
          </a:xfrm>
          <a:prstGeom prs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箭號: 向上 26">
            <a:extLst>
              <a:ext uri="{FF2B5EF4-FFF2-40B4-BE49-F238E27FC236}">
                <a16:creationId xmlns:a16="http://schemas.microsoft.com/office/drawing/2014/main" id="{9B28F1A6-55A1-D22E-8C06-E905591B67E4}"/>
              </a:ext>
            </a:extLst>
          </p:cNvPr>
          <p:cNvSpPr/>
          <p:nvPr/>
        </p:nvSpPr>
        <p:spPr>
          <a:xfrm>
            <a:off x="5024718" y="3098204"/>
            <a:ext cx="114300" cy="201378"/>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箭號: 向上 27">
            <a:extLst>
              <a:ext uri="{FF2B5EF4-FFF2-40B4-BE49-F238E27FC236}">
                <a16:creationId xmlns:a16="http://schemas.microsoft.com/office/drawing/2014/main" id="{3AD019ED-EBB4-7ED0-AB29-CC5B687BA7D9}"/>
              </a:ext>
            </a:extLst>
          </p:cNvPr>
          <p:cNvSpPr/>
          <p:nvPr/>
        </p:nvSpPr>
        <p:spPr>
          <a:xfrm>
            <a:off x="5009057" y="5045295"/>
            <a:ext cx="114300" cy="201378"/>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 name="直線單箭頭接點 2">
            <a:extLst>
              <a:ext uri="{FF2B5EF4-FFF2-40B4-BE49-F238E27FC236}">
                <a16:creationId xmlns:a16="http://schemas.microsoft.com/office/drawing/2014/main" id="{97DEBC1A-35F9-0B08-5324-BDB758B0881C}"/>
              </a:ext>
            </a:extLst>
          </p:cNvPr>
          <p:cNvCxnSpPr/>
          <p:nvPr/>
        </p:nvCxnSpPr>
        <p:spPr>
          <a:xfrm flipV="1">
            <a:off x="1332412" y="3170864"/>
            <a:ext cx="0" cy="3299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直線單箭頭接點 3">
            <a:extLst>
              <a:ext uri="{FF2B5EF4-FFF2-40B4-BE49-F238E27FC236}">
                <a16:creationId xmlns:a16="http://schemas.microsoft.com/office/drawing/2014/main" id="{C66D9463-D936-AE3B-AD21-E8AF6AF640BC}"/>
              </a:ext>
            </a:extLst>
          </p:cNvPr>
          <p:cNvCxnSpPr>
            <a:cxnSpLocks/>
          </p:cNvCxnSpPr>
          <p:nvPr/>
        </p:nvCxnSpPr>
        <p:spPr>
          <a:xfrm>
            <a:off x="1857103" y="5306905"/>
            <a:ext cx="0" cy="3299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6385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70139B-22C6-CB3E-E055-BBEEEA6AB177}"/>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3B4D5B66-C675-F7C4-BCFE-A5EA92772098}"/>
              </a:ext>
            </a:extLst>
          </p:cNvPr>
          <p:cNvSpPr>
            <a:spLocks noGrp="1"/>
          </p:cNvSpPr>
          <p:nvPr>
            <p:ph idx="1"/>
          </p:nvPr>
        </p:nvSpPr>
        <p:spPr/>
        <p:txBody>
          <a:bodyPr/>
          <a:lstStyle/>
          <a:p>
            <a:endParaRPr lang="zh-TW" altLang="en-US"/>
          </a:p>
        </p:txBody>
      </p:sp>
      <p:pic>
        <p:nvPicPr>
          <p:cNvPr id="4" name="圖片 3">
            <a:extLst>
              <a:ext uri="{FF2B5EF4-FFF2-40B4-BE49-F238E27FC236}">
                <a16:creationId xmlns:a16="http://schemas.microsoft.com/office/drawing/2014/main" id="{81C31F61-64F7-EE8E-D991-F434027C8401}"/>
              </a:ext>
            </a:extLst>
          </p:cNvPr>
          <p:cNvPicPr>
            <a:picLocks noChangeAspect="1"/>
          </p:cNvPicPr>
          <p:nvPr/>
        </p:nvPicPr>
        <p:blipFill>
          <a:blip r:embed="rId2"/>
          <a:stretch>
            <a:fillRect/>
          </a:stretch>
        </p:blipFill>
        <p:spPr>
          <a:xfrm>
            <a:off x="935026" y="589762"/>
            <a:ext cx="10095068" cy="5678476"/>
          </a:xfrm>
          <a:prstGeom prst="rect">
            <a:avLst/>
          </a:prstGeom>
        </p:spPr>
      </p:pic>
    </p:spTree>
    <p:extLst>
      <p:ext uri="{BB962C8B-B14F-4D97-AF65-F5344CB8AC3E}">
        <p14:creationId xmlns:p14="http://schemas.microsoft.com/office/powerpoint/2010/main" val="3854376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6709CE-B9F1-0742-1D61-F19CBE9F8E52}"/>
              </a:ext>
            </a:extLst>
          </p:cNvPr>
          <p:cNvSpPr>
            <a:spLocks noGrp="1"/>
          </p:cNvSpPr>
          <p:nvPr>
            <p:ph type="title"/>
          </p:nvPr>
        </p:nvSpPr>
        <p:spPr/>
        <p:txBody>
          <a:bodyPr>
            <a:normAutofit/>
          </a:bodyPr>
          <a:lstStyle/>
          <a:p>
            <a:r>
              <a:rPr lang="zh-TW" altLang="en-US" sz="3200"/>
              <a:t>分類：</a:t>
            </a:r>
            <a:r>
              <a:rPr lang="en-US" altLang="zh-TW" sz="3200"/>
              <a:t>ROC </a:t>
            </a:r>
            <a:r>
              <a:rPr lang="zh-TW" altLang="en-US" sz="3200"/>
              <a:t>和 </a:t>
            </a:r>
            <a:r>
              <a:rPr lang="en-US" altLang="zh-TW" sz="3200"/>
              <a:t>AUC</a:t>
            </a:r>
            <a:endParaRPr lang="zh-TW" altLang="en-US" sz="3200"/>
          </a:p>
        </p:txBody>
      </p:sp>
      <p:sp>
        <p:nvSpPr>
          <p:cNvPr id="3" name="內容版面配置區 2">
            <a:extLst>
              <a:ext uri="{FF2B5EF4-FFF2-40B4-BE49-F238E27FC236}">
                <a16:creationId xmlns:a16="http://schemas.microsoft.com/office/drawing/2014/main" id="{2C799989-36A2-D7BC-D751-C32ED79C5666}"/>
              </a:ext>
            </a:extLst>
          </p:cNvPr>
          <p:cNvSpPr>
            <a:spLocks noGrp="1"/>
          </p:cNvSpPr>
          <p:nvPr>
            <p:ph idx="1"/>
          </p:nvPr>
        </p:nvSpPr>
        <p:spPr/>
        <p:txBody>
          <a:bodyPr>
            <a:normAutofit/>
          </a:bodyPr>
          <a:lstStyle/>
          <a:p>
            <a:r>
              <a:rPr lang="zh-TW" altLang="en-US" sz="1050">
                <a:hlinkClick r:id="rId2"/>
              </a:rPr>
              <a:t>請參考</a:t>
            </a:r>
            <a:r>
              <a:rPr lang="en-US" altLang="zh-TW" sz="1050">
                <a:hlinkClick r:id="rId2"/>
              </a:rPr>
              <a:t>Google</a:t>
            </a:r>
            <a:r>
              <a:rPr lang="zh-TW" altLang="en-US" sz="1050">
                <a:hlinkClick r:id="rId2"/>
              </a:rPr>
              <a:t>的教學</a:t>
            </a:r>
            <a:r>
              <a:rPr lang="en-US" altLang="zh-TW" sz="1050">
                <a:hlinkClick r:id="rId2"/>
              </a:rPr>
              <a:t>:    https://developers.google.com/machine-learning/crash-course/classification/roc-and-auc?hl=zh-tw</a:t>
            </a:r>
            <a:endParaRPr lang="en-US" altLang="zh-TW" sz="1050"/>
          </a:p>
          <a:p>
            <a:pPr marL="0" indent="0">
              <a:buNone/>
            </a:pPr>
            <a:endParaRPr lang="en-US" altLang="zh-TW" sz="1800"/>
          </a:p>
          <a:p>
            <a:pPr marL="0" indent="0">
              <a:buNone/>
            </a:pPr>
            <a:r>
              <a:rPr lang="zh-TW" altLang="en-US" sz="1800"/>
              <a:t>接收者操作特徵曲線</a:t>
            </a:r>
            <a:r>
              <a:rPr lang="en-US" altLang="zh-TW" sz="1800"/>
              <a:t>(ROC) </a:t>
            </a:r>
          </a:p>
          <a:p>
            <a:r>
              <a:rPr lang="en-US" altLang="zh-TW" sz="1800" b="0"/>
              <a:t>ROC </a:t>
            </a:r>
            <a:r>
              <a:rPr lang="zh-TW" altLang="en-US" sz="1800" b="0"/>
              <a:t>曲線 以視覺化方式呈現所有門檻的模型成效。 全名為接收器操作特性 。</a:t>
            </a:r>
          </a:p>
          <a:p>
            <a:r>
              <a:rPr lang="zh-TW" altLang="en-US" sz="1800" b="0"/>
              <a:t>系統會計算真陽率 </a:t>
            </a:r>
            <a:r>
              <a:rPr lang="en-US" altLang="zh-TW" sz="1800" b="0"/>
              <a:t>(TPR) </a:t>
            </a:r>
            <a:r>
              <a:rPr lang="zh-TW" altLang="en-US" sz="1800" b="0"/>
              <a:t>來繪製 </a:t>
            </a:r>
            <a:r>
              <a:rPr lang="en-US" altLang="zh-TW" sz="1800" b="0"/>
              <a:t>ROC </a:t>
            </a:r>
            <a:r>
              <a:rPr lang="zh-TW" altLang="en-US" sz="1800" b="0"/>
              <a:t>曲線 和偽陽率 </a:t>
            </a:r>
            <a:r>
              <a:rPr lang="en-US" altLang="zh-TW" sz="1800" b="0"/>
              <a:t>(FPR) </a:t>
            </a:r>
            <a:r>
              <a:rPr lang="zh-TW" altLang="en-US" sz="1800" b="0"/>
              <a:t>在所有可能門檻 </a:t>
            </a:r>
            <a:r>
              <a:rPr lang="en-US" altLang="zh-TW" sz="1800" b="0"/>
              <a:t>(</a:t>
            </a:r>
            <a:r>
              <a:rPr lang="zh-TW" altLang="en-US" sz="1800" b="0"/>
              <a:t>實務上， </a:t>
            </a:r>
            <a:r>
              <a:rPr lang="en-US" altLang="zh-TW" sz="1800" b="0"/>
              <a:t>)</a:t>
            </a:r>
            <a:r>
              <a:rPr lang="zh-TW" altLang="en-US" sz="1800" b="0"/>
              <a:t>，然後繪製 </a:t>
            </a:r>
            <a:r>
              <a:rPr lang="en-US" altLang="zh-TW" sz="1800" b="0"/>
              <a:t>TPR </a:t>
            </a:r>
            <a:r>
              <a:rPr lang="zh-TW" altLang="en-US" sz="1800" b="0"/>
              <a:t>除以 </a:t>
            </a:r>
            <a:r>
              <a:rPr lang="en-US" altLang="zh-TW" sz="1800" b="0"/>
              <a:t>FPR</a:t>
            </a:r>
            <a:r>
              <a:rPr lang="zh-TW" altLang="en-US" sz="1800" b="0"/>
              <a:t>。完美模型 調整特定門檻的 </a:t>
            </a:r>
            <a:r>
              <a:rPr lang="en-US" altLang="zh-TW" sz="1800" b="0"/>
              <a:t>TPR </a:t>
            </a:r>
            <a:r>
              <a:rPr lang="zh-TW" altLang="en-US" sz="1800" b="0"/>
              <a:t>為 </a:t>
            </a:r>
            <a:r>
              <a:rPr lang="en-US" altLang="zh-TW" sz="1800" b="0"/>
              <a:t>1.0</a:t>
            </a:r>
            <a:r>
              <a:rPr lang="zh-TW" altLang="en-US" sz="1800" b="0"/>
              <a:t>，</a:t>
            </a:r>
            <a:r>
              <a:rPr lang="en-US" altLang="zh-TW" sz="1800" b="0"/>
              <a:t>FPR </a:t>
            </a:r>
            <a:r>
              <a:rPr lang="zh-TW" altLang="en-US" sz="1800" b="0"/>
              <a:t>為 </a:t>
            </a:r>
            <a:r>
              <a:rPr lang="en-US" altLang="zh-TW" sz="1800" b="0"/>
              <a:t>0.0 </a:t>
            </a:r>
            <a:r>
              <a:rPr lang="zh-TW" altLang="en-US" sz="1800" b="0"/>
              <a:t>以 </a:t>
            </a:r>
            <a:r>
              <a:rPr lang="en-US" altLang="zh-TW" sz="1800" b="0"/>
              <a:t>(0, 1) </a:t>
            </a:r>
            <a:r>
              <a:rPr lang="zh-TW" altLang="en-US" sz="1800" b="0"/>
              <a:t>則忽略其他門檻，或符合以下規定：</a:t>
            </a:r>
          </a:p>
        </p:txBody>
      </p:sp>
      <p:pic>
        <p:nvPicPr>
          <p:cNvPr id="5" name="圖片 4">
            <a:extLst>
              <a:ext uri="{FF2B5EF4-FFF2-40B4-BE49-F238E27FC236}">
                <a16:creationId xmlns:a16="http://schemas.microsoft.com/office/drawing/2014/main" id="{D81FD55A-3898-A07A-5F0A-01AB3A1FE3AF}"/>
              </a:ext>
            </a:extLst>
          </p:cNvPr>
          <p:cNvPicPr>
            <a:picLocks noChangeAspect="1"/>
          </p:cNvPicPr>
          <p:nvPr/>
        </p:nvPicPr>
        <p:blipFill>
          <a:blip r:embed="rId3"/>
          <a:stretch>
            <a:fillRect/>
          </a:stretch>
        </p:blipFill>
        <p:spPr>
          <a:xfrm>
            <a:off x="644246" y="2828320"/>
            <a:ext cx="5117431" cy="3838073"/>
          </a:xfrm>
          <a:prstGeom prst="rect">
            <a:avLst/>
          </a:prstGeom>
        </p:spPr>
      </p:pic>
    </p:spTree>
    <p:extLst>
      <p:ext uri="{BB962C8B-B14F-4D97-AF65-F5344CB8AC3E}">
        <p14:creationId xmlns:p14="http://schemas.microsoft.com/office/powerpoint/2010/main" val="65622629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6709CE-B9F1-0742-1D61-F19CBE9F8E52}"/>
              </a:ext>
            </a:extLst>
          </p:cNvPr>
          <p:cNvSpPr>
            <a:spLocks noGrp="1"/>
          </p:cNvSpPr>
          <p:nvPr>
            <p:ph type="title"/>
          </p:nvPr>
        </p:nvSpPr>
        <p:spPr/>
        <p:txBody>
          <a:bodyPr>
            <a:normAutofit/>
          </a:bodyPr>
          <a:lstStyle/>
          <a:p>
            <a:r>
              <a:rPr lang="zh-TW" altLang="en-US" sz="3200"/>
              <a:t>用於選擇模型和門檻的 </a:t>
            </a:r>
            <a:r>
              <a:rPr lang="en-US" altLang="zh-TW" sz="3200"/>
              <a:t>AUC </a:t>
            </a:r>
            <a:r>
              <a:rPr lang="zh-TW" altLang="en-US" sz="3200"/>
              <a:t>和 </a:t>
            </a:r>
            <a:r>
              <a:rPr lang="en-US" altLang="zh-TW" sz="3200"/>
              <a:t>ROC</a:t>
            </a:r>
            <a:endParaRPr lang="zh-TW" altLang="en-US" sz="3200"/>
          </a:p>
        </p:txBody>
      </p:sp>
      <p:sp>
        <p:nvSpPr>
          <p:cNvPr id="3" name="內容版面配置區 2">
            <a:extLst>
              <a:ext uri="{FF2B5EF4-FFF2-40B4-BE49-F238E27FC236}">
                <a16:creationId xmlns:a16="http://schemas.microsoft.com/office/drawing/2014/main" id="{2C799989-36A2-D7BC-D751-C32ED79C5666}"/>
              </a:ext>
            </a:extLst>
          </p:cNvPr>
          <p:cNvSpPr>
            <a:spLocks noGrp="1"/>
          </p:cNvSpPr>
          <p:nvPr>
            <p:ph idx="1"/>
          </p:nvPr>
        </p:nvSpPr>
        <p:spPr/>
        <p:txBody>
          <a:bodyPr>
            <a:normAutofit/>
          </a:bodyPr>
          <a:lstStyle/>
          <a:p>
            <a:r>
              <a:rPr lang="en-US" altLang="zh-TW" sz="1050">
                <a:hlinkClick r:id="rId2"/>
              </a:rPr>
              <a:t>https://developers.google.com/machine-learning/crash-course/classification/roc-and-auc?hl=zh-tw</a:t>
            </a:r>
            <a:endParaRPr lang="en-US" altLang="zh-TW" sz="1050"/>
          </a:p>
          <a:p>
            <a:pPr marL="0" indent="0">
              <a:buNone/>
            </a:pPr>
            <a:r>
              <a:rPr lang="en-US" altLang="zh-TW" sz="1400"/>
              <a:t>ROC </a:t>
            </a:r>
            <a:r>
              <a:rPr lang="zh-TW" altLang="en-US" sz="1400"/>
              <a:t>曲線下面積 </a:t>
            </a:r>
            <a:r>
              <a:rPr lang="en-US" altLang="zh-TW" sz="1400"/>
              <a:t>(AUC) </a:t>
            </a:r>
            <a:r>
              <a:rPr lang="zh-TW" altLang="en-US" sz="1400"/>
              <a:t>代表模型 假如隨機選擇的正面和負面示例，將為 正好大於負數</a:t>
            </a:r>
          </a:p>
          <a:p>
            <a:pPr marL="0" indent="0">
              <a:buNone/>
            </a:pPr>
            <a:r>
              <a:rPr lang="zh-TW" altLang="en-US" sz="1400"/>
              <a:t>以上最完美的模型 </a:t>
            </a:r>
            <a:r>
              <a:rPr lang="en-US" altLang="zh-TW" sz="1400"/>
              <a:t>(</a:t>
            </a:r>
            <a:r>
              <a:rPr lang="zh-TW" altLang="en-US" sz="1400"/>
              <a:t>內含邊長為 </a:t>
            </a:r>
            <a:r>
              <a:rPr lang="en-US" altLang="zh-TW" sz="1400"/>
              <a:t>1 </a:t>
            </a:r>
            <a:r>
              <a:rPr lang="zh-TW" altLang="en-US" sz="1400"/>
              <a:t>的正方形</a:t>
            </a:r>
            <a:r>
              <a:rPr lang="en-US" altLang="zh-TW" sz="1400"/>
              <a:t>) </a:t>
            </a:r>
            <a:r>
              <a:rPr lang="zh-TW" altLang="en-US" sz="1400"/>
              <a:t>設有 曲線 </a:t>
            </a:r>
            <a:r>
              <a:rPr lang="en-US" altLang="zh-TW" sz="1400"/>
              <a:t>(AUC) </a:t>
            </a:r>
            <a:r>
              <a:rPr lang="zh-TW" altLang="en-US" sz="1400"/>
              <a:t>的 </a:t>
            </a:r>
            <a:r>
              <a:rPr lang="en-US" altLang="zh-TW" sz="1400"/>
              <a:t>1.0 </a:t>
            </a:r>
            <a:r>
              <a:rPr lang="zh-TW" altLang="en-US" sz="1400"/>
              <a:t>曲線這表示 </a:t>
            </a:r>
            <a:r>
              <a:rPr lang="en-US" altLang="zh-TW" sz="1400"/>
              <a:t>100% </a:t>
            </a:r>
            <a:r>
              <a:rPr lang="zh-TW" altLang="en-US" sz="1400"/>
              <a:t>的機率 模型會正確地為隨機選擇的正值評分 隨機選出的排除範例也就是觀察 下列資料點，則「</a:t>
            </a:r>
            <a:r>
              <a:rPr lang="en-US" altLang="zh-TW" sz="1400"/>
              <a:t>AUC</a:t>
            </a:r>
            <a:r>
              <a:rPr lang="zh-TW" altLang="en-US" sz="1400"/>
              <a:t>」能指出模型達成此目標的機率 隨機選擇的圓形右側的正方形，與 門檻設定</a:t>
            </a:r>
            <a:endParaRPr lang="en-US" altLang="zh-TW" sz="1400"/>
          </a:p>
          <a:p>
            <a:pPr marL="0" indent="0">
              <a:buNone/>
            </a:pPr>
            <a:endParaRPr lang="en-US" altLang="zh-TW" sz="1400"/>
          </a:p>
          <a:p>
            <a:pPr marL="0" indent="0">
              <a:buNone/>
            </a:pPr>
            <a:endParaRPr lang="en-US" altLang="zh-TW" sz="1400"/>
          </a:p>
          <a:p>
            <a:pPr marL="0" indent="0">
              <a:buNone/>
            </a:pPr>
            <a:endParaRPr lang="en-US" altLang="zh-TW" sz="1400"/>
          </a:p>
          <a:p>
            <a:pPr marL="0" indent="0">
              <a:buNone/>
            </a:pPr>
            <a:endParaRPr lang="en-US" altLang="zh-TW" sz="1400"/>
          </a:p>
          <a:p>
            <a:pPr marL="0" indent="0">
              <a:buNone/>
            </a:pPr>
            <a:endParaRPr lang="en-US" altLang="zh-TW" sz="1400"/>
          </a:p>
          <a:p>
            <a:pPr marL="0" indent="0">
              <a:buNone/>
            </a:pPr>
            <a:endParaRPr lang="en-US" altLang="zh-TW" sz="1400"/>
          </a:p>
          <a:p>
            <a:pPr marL="0" indent="0">
              <a:buNone/>
            </a:pPr>
            <a:endParaRPr lang="en-US" altLang="zh-TW" sz="1400"/>
          </a:p>
          <a:p>
            <a:pPr marL="0" indent="0">
              <a:buNone/>
            </a:pPr>
            <a:endParaRPr lang="en-US" altLang="zh-TW" sz="1400"/>
          </a:p>
          <a:p>
            <a:pPr marL="0" indent="0">
              <a:buNone/>
            </a:pPr>
            <a:endParaRPr lang="en-US" altLang="zh-TW" sz="1400"/>
          </a:p>
          <a:p>
            <a:pPr algn="l"/>
            <a:r>
              <a:rPr lang="zh-TW" altLang="en-US" sz="1400"/>
              <a:t>具體來說，我們使用 </a:t>
            </a:r>
            <a:r>
              <a:rPr lang="en-US" altLang="zh-TW" sz="1400"/>
              <a:t>AUC </a:t>
            </a:r>
            <a:r>
              <a:rPr lang="zh-TW" altLang="en-US" sz="1400"/>
              <a:t>的垃圾郵件分類器進行分類 </a:t>
            </a:r>
            <a:r>
              <a:rPr lang="en-US" altLang="zh-TW" sz="1400"/>
              <a:t>1.0 </a:t>
            </a:r>
            <a:r>
              <a:rPr lang="zh-TW" altLang="en-US" sz="1400"/>
              <a:t>的垃圾郵件將一律由隨機垃圾郵件指派， 垃圾郵件。每項工具實際分類後 電子郵件會根據您選擇的閾值。</a:t>
            </a:r>
          </a:p>
          <a:p>
            <a:pPr algn="l"/>
            <a:r>
              <a:rPr lang="zh-TW" altLang="en-US" sz="1400"/>
              <a:t>如果是二進位分類器，則具備完全與隨機猜測或隨機猜測的模型 擲硬幣的 </a:t>
            </a:r>
            <a:r>
              <a:rPr lang="en-US" altLang="zh-TW" sz="1400"/>
              <a:t>ROC </a:t>
            </a:r>
            <a:r>
              <a:rPr lang="zh-TW" altLang="en-US" sz="1400"/>
              <a:t>是從 </a:t>
            </a:r>
            <a:r>
              <a:rPr lang="en-US" altLang="zh-TW" sz="1400"/>
              <a:t>(0,0) </a:t>
            </a:r>
            <a:r>
              <a:rPr lang="zh-TW" altLang="en-US" sz="1400"/>
              <a:t>到 </a:t>
            </a:r>
            <a:r>
              <a:rPr lang="en-US" altLang="zh-TW" sz="1400"/>
              <a:t>(1,1) </a:t>
            </a:r>
            <a:r>
              <a:rPr lang="zh-TW" altLang="en-US" sz="1400"/>
              <a:t>的對角線。</a:t>
            </a:r>
            <a:r>
              <a:rPr lang="en-US" altLang="zh-TW" sz="1400"/>
              <a:t>AUC </a:t>
            </a:r>
            <a:r>
              <a:rPr lang="zh-TW" altLang="en-US" sz="1400"/>
              <a:t>是 </a:t>
            </a:r>
            <a:r>
              <a:rPr lang="en-US" altLang="zh-TW" sz="1400"/>
              <a:t>0.5 </a:t>
            </a:r>
            <a:r>
              <a:rPr lang="zh-TW" altLang="en-US" sz="1400"/>
              <a:t>代表有 </a:t>
            </a:r>
            <a:r>
              <a:rPr lang="en-US" altLang="zh-TW" sz="1400"/>
              <a:t>50% </a:t>
            </a:r>
            <a:r>
              <a:rPr lang="zh-TW" altLang="en-US" sz="1400"/>
              <a:t>的機率 排除範例</a:t>
            </a:r>
          </a:p>
          <a:p>
            <a:pPr algn="l"/>
            <a:r>
              <a:rPr lang="zh-TW" altLang="en-US" sz="1400"/>
              <a:t>在垃圾郵件分類器範例中，含有 </a:t>
            </a:r>
            <a:r>
              <a:rPr lang="en-US" altLang="zh-TW" sz="1400"/>
              <a:t>AUC </a:t>
            </a:r>
            <a:r>
              <a:rPr lang="zh-TW" altLang="en-US" sz="1400"/>
              <a:t>為 </a:t>
            </a:r>
            <a:r>
              <a:rPr lang="en-US" altLang="zh-TW" sz="1400"/>
              <a:t>0.5 </a:t>
            </a:r>
            <a:r>
              <a:rPr lang="zh-TW" altLang="en-US" sz="1400"/>
              <a:t>的垃圾郵件分類器指派了 比起隨機傳送，隨機的垃圾郵件更有可能成為垃圾郵件 只有一半的時間支援正常電子郵件。</a:t>
            </a:r>
          </a:p>
          <a:p>
            <a:br>
              <a:rPr lang="zh-TW" altLang="en-US" sz="1050"/>
            </a:br>
            <a:endParaRPr lang="zh-TW" altLang="en-US" sz="1400"/>
          </a:p>
        </p:txBody>
      </p:sp>
      <p:pic>
        <p:nvPicPr>
          <p:cNvPr id="6" name="圖片 5">
            <a:extLst>
              <a:ext uri="{FF2B5EF4-FFF2-40B4-BE49-F238E27FC236}">
                <a16:creationId xmlns:a16="http://schemas.microsoft.com/office/drawing/2014/main" id="{C0AA3CA3-F1D4-1CAF-503B-EBDE4F752B71}"/>
              </a:ext>
            </a:extLst>
          </p:cNvPr>
          <p:cNvPicPr>
            <a:picLocks noChangeAspect="1"/>
          </p:cNvPicPr>
          <p:nvPr/>
        </p:nvPicPr>
        <p:blipFill>
          <a:blip r:embed="rId3"/>
          <a:stretch>
            <a:fillRect/>
          </a:stretch>
        </p:blipFill>
        <p:spPr>
          <a:xfrm>
            <a:off x="1791255" y="2167732"/>
            <a:ext cx="8199255" cy="1586685"/>
          </a:xfrm>
          <a:prstGeom prst="rect">
            <a:avLst/>
          </a:prstGeom>
        </p:spPr>
      </p:pic>
      <p:pic>
        <p:nvPicPr>
          <p:cNvPr id="2051" name="Picture 3" descr="圖 2：與 FPR (X 軸) 的 TPR (Y 軸) 圖&#10;            隨機測出 50 到 50 名猜測字的對角線長 (0,0) 的對角線&#10;            (1,1)。">
            <a:extLst>
              <a:ext uri="{FF2B5EF4-FFF2-40B4-BE49-F238E27FC236}">
                <a16:creationId xmlns:a16="http://schemas.microsoft.com/office/drawing/2014/main" id="{3D13A884-C49D-674F-AC11-7541D6FBBB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5006" y="5118909"/>
            <a:ext cx="2252650" cy="1689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45749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6709CE-B9F1-0742-1D61-F19CBE9F8E52}"/>
              </a:ext>
            </a:extLst>
          </p:cNvPr>
          <p:cNvSpPr>
            <a:spLocks noGrp="1"/>
          </p:cNvSpPr>
          <p:nvPr>
            <p:ph type="title"/>
          </p:nvPr>
        </p:nvSpPr>
        <p:spPr/>
        <p:txBody>
          <a:bodyPr>
            <a:normAutofit/>
          </a:bodyPr>
          <a:lstStyle/>
          <a:p>
            <a:r>
              <a:rPr lang="zh-TW" altLang="en-US" sz="3200"/>
              <a:t>曲線下的面積 </a:t>
            </a:r>
            <a:r>
              <a:rPr lang="en-US" altLang="zh-TW" sz="3200"/>
              <a:t>(AUC)</a:t>
            </a:r>
            <a:endParaRPr lang="zh-TW" altLang="en-US" sz="3200"/>
          </a:p>
        </p:txBody>
      </p:sp>
      <p:sp>
        <p:nvSpPr>
          <p:cNvPr id="3" name="內容版面配置區 2">
            <a:extLst>
              <a:ext uri="{FF2B5EF4-FFF2-40B4-BE49-F238E27FC236}">
                <a16:creationId xmlns:a16="http://schemas.microsoft.com/office/drawing/2014/main" id="{2C799989-36A2-D7BC-D751-C32ED79C5666}"/>
              </a:ext>
            </a:extLst>
          </p:cNvPr>
          <p:cNvSpPr>
            <a:spLocks noGrp="1"/>
          </p:cNvSpPr>
          <p:nvPr>
            <p:ph idx="1"/>
          </p:nvPr>
        </p:nvSpPr>
        <p:spPr/>
        <p:txBody>
          <a:bodyPr>
            <a:normAutofit/>
          </a:bodyPr>
          <a:lstStyle/>
          <a:p>
            <a:r>
              <a:rPr lang="en-US" altLang="zh-TW" sz="1400"/>
              <a:t>https://developers.google.com/machine-learning/crash-course/classification/roc-and-auc?hl=zh-tw </a:t>
            </a:r>
          </a:p>
          <a:p>
            <a:r>
              <a:rPr lang="en-US" altLang="zh-TW" sz="1400"/>
              <a:t>AUC </a:t>
            </a:r>
            <a:r>
              <a:rPr lang="zh-TW" altLang="en-US" sz="1400"/>
              <a:t>很適合用來比較兩個不同模型 但前提是資料集要大致達到平衡，請參閱 精確度與召回率曲線 （</a:t>
            </a:r>
            <a:r>
              <a:rPr lang="en-US" altLang="zh-TW" sz="1400"/>
              <a:t>PR</a:t>
            </a:r>
            <a:r>
              <a:rPr lang="zh-TW" altLang="en-US" sz="1400"/>
              <a:t>曲線</a:t>
            </a:r>
            <a:r>
              <a:rPr lang="en-US" altLang="zh-TW" sz="1400"/>
              <a:t>: Precision-Recall Curve)</a:t>
            </a:r>
            <a:r>
              <a:rPr lang="zh-TW" altLang="en-US" sz="1400"/>
              <a:t>， 以達到不平衡的資料集。曲線以下面積較大的模型 通常代表曲線較佳。</a:t>
            </a:r>
            <a:endParaRPr lang="en-US" altLang="zh-TW" sz="1400"/>
          </a:p>
          <a:p>
            <a:pPr marL="0" indent="0">
              <a:buNone/>
            </a:pPr>
            <a:endParaRPr lang="en-US" altLang="zh-TW" sz="1400"/>
          </a:p>
          <a:p>
            <a:pPr marL="0" indent="0">
              <a:buNone/>
            </a:pPr>
            <a:endParaRPr lang="en-US" altLang="zh-TW" sz="1400"/>
          </a:p>
          <a:p>
            <a:pPr marL="0" indent="0">
              <a:buNone/>
            </a:pPr>
            <a:endParaRPr lang="en-US" altLang="zh-TW" sz="1400"/>
          </a:p>
          <a:p>
            <a:pPr marL="0" indent="0">
              <a:buNone/>
            </a:pPr>
            <a:endParaRPr lang="en-US" altLang="zh-TW" sz="1400"/>
          </a:p>
          <a:p>
            <a:pPr marL="0" indent="0">
              <a:buNone/>
            </a:pPr>
            <a:endParaRPr lang="en-US" altLang="zh-TW" sz="1400"/>
          </a:p>
          <a:p>
            <a:pPr marL="0" indent="0">
              <a:buNone/>
            </a:pPr>
            <a:endParaRPr lang="en-US" altLang="zh-TW" sz="1400"/>
          </a:p>
          <a:p>
            <a:pPr marL="0" indent="0">
              <a:buNone/>
            </a:pPr>
            <a:endParaRPr lang="en-US" altLang="zh-TW" sz="1400"/>
          </a:p>
          <a:p>
            <a:pPr marL="0" indent="0">
              <a:buNone/>
            </a:pPr>
            <a:endParaRPr lang="en-US" altLang="zh-TW" sz="1400"/>
          </a:p>
          <a:p>
            <a:pPr marL="0" indent="0">
              <a:buNone/>
            </a:pPr>
            <a:endParaRPr lang="en-US" altLang="zh-TW" sz="1400"/>
          </a:p>
          <a:p>
            <a:pPr marL="0" indent="0">
              <a:buNone/>
            </a:pPr>
            <a:endParaRPr lang="en-US" altLang="zh-TW" sz="1400"/>
          </a:p>
          <a:p>
            <a:pPr marL="0" indent="0">
              <a:buNone/>
            </a:pPr>
            <a:r>
              <a:rPr lang="en-US" altLang="zh-TW" sz="1400"/>
              <a:t>ROC </a:t>
            </a:r>
            <a:r>
              <a:rPr lang="zh-TW" altLang="en-US" sz="1400"/>
              <a:t>曲線上最接近 </a:t>
            </a:r>
            <a:r>
              <a:rPr lang="en-US" altLang="zh-TW" sz="1400"/>
              <a:t>(0,1) </a:t>
            </a:r>
            <a:r>
              <a:rPr lang="zh-TW" altLang="en-US" sz="1400"/>
              <a:t>的點表示 指定模型表現最佳門檻。如 門檻 混淆矩陣 和 選擇指標和權衡取捨 系統會根據您的 特定用途考慮下列中的 </a:t>
            </a:r>
            <a:r>
              <a:rPr lang="en-US" altLang="zh-TW" sz="1400"/>
              <a:t>A</a:t>
            </a:r>
            <a:r>
              <a:rPr lang="zh-TW" altLang="en-US" sz="1400"/>
              <a:t>、</a:t>
            </a:r>
            <a:r>
              <a:rPr lang="en-US" altLang="zh-TW" sz="1400"/>
              <a:t>B </a:t>
            </a:r>
            <a:r>
              <a:rPr lang="zh-TW" altLang="en-US" sz="1400"/>
              <a:t>和 </a:t>
            </a:r>
            <a:r>
              <a:rPr lang="en-US" altLang="zh-TW" sz="1400"/>
              <a:t>C </a:t>
            </a:r>
            <a:r>
              <a:rPr lang="zh-TW" altLang="en-US" sz="1400"/>
              <a:t>點 圖表，每個圖表都代表一個門檻：</a:t>
            </a:r>
          </a:p>
          <a:p>
            <a:pPr marL="0" indent="0">
              <a:buNone/>
            </a:pPr>
            <a:endParaRPr lang="zh-TW" altLang="en-US" sz="1400"/>
          </a:p>
          <a:p>
            <a:pPr marL="0" indent="0">
              <a:buNone/>
            </a:pPr>
            <a:endParaRPr lang="en-US" altLang="zh-TW" sz="1400"/>
          </a:p>
          <a:p>
            <a:pPr marL="0" indent="0">
              <a:buNone/>
            </a:pPr>
            <a:endParaRPr lang="en-US" altLang="zh-TW" sz="1400"/>
          </a:p>
          <a:p>
            <a:pPr marL="0" indent="0">
              <a:buNone/>
            </a:pPr>
            <a:endParaRPr lang="en-US" altLang="zh-TW" sz="1400"/>
          </a:p>
          <a:p>
            <a:pPr marL="0" indent="0">
              <a:buNone/>
            </a:pPr>
            <a:r>
              <a:rPr lang="en-US" altLang="zh-TW" sz="1400"/>
              <a:t> </a:t>
            </a:r>
            <a:endParaRPr lang="zh-TW" altLang="en-US" sz="1400"/>
          </a:p>
        </p:txBody>
      </p:sp>
      <p:pic>
        <p:nvPicPr>
          <p:cNvPr id="4" name="圖片 3">
            <a:extLst>
              <a:ext uri="{FF2B5EF4-FFF2-40B4-BE49-F238E27FC236}">
                <a16:creationId xmlns:a16="http://schemas.microsoft.com/office/drawing/2014/main" id="{F0DA3C75-2948-A096-2FD3-A00DA90FBD01}"/>
              </a:ext>
            </a:extLst>
          </p:cNvPr>
          <p:cNvPicPr>
            <a:picLocks noChangeAspect="1"/>
          </p:cNvPicPr>
          <p:nvPr/>
        </p:nvPicPr>
        <p:blipFill>
          <a:blip r:embed="rId2"/>
          <a:stretch>
            <a:fillRect/>
          </a:stretch>
        </p:blipFill>
        <p:spPr>
          <a:xfrm>
            <a:off x="2690936" y="1931110"/>
            <a:ext cx="2686781" cy="2015086"/>
          </a:xfrm>
          <a:prstGeom prst="rect">
            <a:avLst/>
          </a:prstGeom>
        </p:spPr>
      </p:pic>
      <p:pic>
        <p:nvPicPr>
          <p:cNvPr id="5" name="圖片 4">
            <a:extLst>
              <a:ext uri="{FF2B5EF4-FFF2-40B4-BE49-F238E27FC236}">
                <a16:creationId xmlns:a16="http://schemas.microsoft.com/office/drawing/2014/main" id="{86CBE631-244D-6BAF-81B5-02ED8F61D9CB}"/>
              </a:ext>
            </a:extLst>
          </p:cNvPr>
          <p:cNvPicPr>
            <a:picLocks noChangeAspect="1"/>
          </p:cNvPicPr>
          <p:nvPr/>
        </p:nvPicPr>
        <p:blipFill>
          <a:blip r:embed="rId3"/>
          <a:stretch>
            <a:fillRect/>
          </a:stretch>
        </p:blipFill>
        <p:spPr>
          <a:xfrm>
            <a:off x="6351725" y="1931110"/>
            <a:ext cx="2607388" cy="1955541"/>
          </a:xfrm>
          <a:prstGeom prst="rect">
            <a:avLst/>
          </a:prstGeom>
        </p:spPr>
      </p:pic>
      <p:pic>
        <p:nvPicPr>
          <p:cNvPr id="8" name="圖片 7">
            <a:extLst>
              <a:ext uri="{FF2B5EF4-FFF2-40B4-BE49-F238E27FC236}">
                <a16:creationId xmlns:a16="http://schemas.microsoft.com/office/drawing/2014/main" id="{DD03241E-C5A8-4F2D-92DE-90F6929F7738}"/>
              </a:ext>
            </a:extLst>
          </p:cNvPr>
          <p:cNvPicPr>
            <a:picLocks noChangeAspect="1"/>
          </p:cNvPicPr>
          <p:nvPr/>
        </p:nvPicPr>
        <p:blipFill>
          <a:blip r:embed="rId4"/>
          <a:stretch>
            <a:fillRect/>
          </a:stretch>
        </p:blipFill>
        <p:spPr>
          <a:xfrm>
            <a:off x="3955891" y="4376618"/>
            <a:ext cx="3038960" cy="2282188"/>
          </a:xfrm>
          <a:prstGeom prst="rect">
            <a:avLst/>
          </a:prstGeom>
        </p:spPr>
      </p:pic>
      <p:sp>
        <p:nvSpPr>
          <p:cNvPr id="10" name="文字方塊 9">
            <a:extLst>
              <a:ext uri="{FF2B5EF4-FFF2-40B4-BE49-F238E27FC236}">
                <a16:creationId xmlns:a16="http://schemas.microsoft.com/office/drawing/2014/main" id="{69358A5B-AA56-D4B7-3EFA-184C32C7E89D}"/>
              </a:ext>
            </a:extLst>
          </p:cNvPr>
          <p:cNvSpPr txBox="1"/>
          <p:nvPr/>
        </p:nvSpPr>
        <p:spPr>
          <a:xfrm>
            <a:off x="7333161" y="4502050"/>
            <a:ext cx="4122965" cy="2031325"/>
          </a:xfrm>
          <a:prstGeom prst="rect">
            <a:avLst/>
          </a:prstGeom>
          <a:noFill/>
        </p:spPr>
        <p:txBody>
          <a:bodyPr wrap="square">
            <a:spAutoFit/>
          </a:bodyPr>
          <a:lstStyle/>
          <a:p>
            <a:r>
              <a:rPr lang="zh-TW" altLang="en-US" sz="1400">
                <a:latin typeface="+mn-ea"/>
              </a:rPr>
              <a:t>如果偽陽性 </a:t>
            </a:r>
            <a:r>
              <a:rPr lang="en-US" altLang="zh-TW" sz="1400">
                <a:latin typeface="+mn-ea"/>
              </a:rPr>
              <a:t>(</a:t>
            </a:r>
            <a:r>
              <a:rPr lang="zh-TW" altLang="en-US" sz="1400">
                <a:latin typeface="+mn-ea"/>
              </a:rPr>
              <a:t>誤報</a:t>
            </a:r>
            <a:r>
              <a:rPr lang="en-US" altLang="zh-TW" sz="1400">
                <a:latin typeface="+mn-ea"/>
              </a:rPr>
              <a:t>) </a:t>
            </a:r>
            <a:r>
              <a:rPr lang="zh-TW" altLang="en-US" sz="1400">
                <a:latin typeface="+mn-ea"/>
              </a:rPr>
              <a:t>的成本極高，可能會發生 選擇 </a:t>
            </a:r>
            <a:r>
              <a:rPr lang="en-US" altLang="zh-TW" sz="1400">
                <a:latin typeface="+mn-ea"/>
              </a:rPr>
              <a:t>FPR </a:t>
            </a:r>
            <a:r>
              <a:rPr lang="zh-TW" altLang="en-US" sz="1400">
                <a:latin typeface="+mn-ea"/>
              </a:rPr>
              <a:t>較低的閾值 </a:t>
            </a:r>
            <a:r>
              <a:rPr lang="en-US" altLang="zh-TW" sz="1400">
                <a:latin typeface="+mn-ea"/>
              </a:rPr>
              <a:t>A </a:t>
            </a:r>
            <a:r>
              <a:rPr lang="zh-TW" altLang="en-US" sz="1400">
                <a:latin typeface="+mn-ea"/>
              </a:rPr>
              <a:t>點，例如 </a:t>
            </a:r>
            <a:r>
              <a:rPr lang="en-US" altLang="zh-TW" sz="1400">
                <a:latin typeface="+mn-ea"/>
              </a:rPr>
              <a:t>TPR </a:t>
            </a:r>
            <a:r>
              <a:rPr lang="zh-TW" altLang="en-US" sz="1400">
                <a:latin typeface="+mn-ea"/>
              </a:rPr>
              <a:t>的閾值 成本下降</a:t>
            </a:r>
            <a:endParaRPr lang="en-US" altLang="zh-TW" sz="1400">
              <a:latin typeface="+mn-ea"/>
            </a:endParaRPr>
          </a:p>
          <a:p>
            <a:endParaRPr lang="en-US" altLang="zh-TW" sz="1400">
              <a:latin typeface="+mn-ea"/>
            </a:endParaRPr>
          </a:p>
          <a:p>
            <a:r>
              <a:rPr lang="zh-TW" altLang="en-US" sz="1400">
                <a:latin typeface="+mn-ea"/>
              </a:rPr>
              <a:t>反過來說，如果偽陽性和偽陰性越便宜 </a:t>
            </a:r>
            <a:r>
              <a:rPr lang="en-US" altLang="zh-TW" sz="1400">
                <a:latin typeface="+mn-ea"/>
              </a:rPr>
              <a:t>(</a:t>
            </a:r>
            <a:r>
              <a:rPr lang="zh-TW" altLang="en-US" sz="1400">
                <a:latin typeface="+mn-ea"/>
              </a:rPr>
              <a:t>遺漏真陽性</a:t>
            </a:r>
            <a:r>
              <a:rPr lang="en-US" altLang="zh-TW" sz="1400">
                <a:latin typeface="+mn-ea"/>
              </a:rPr>
              <a:t>) </a:t>
            </a:r>
            <a:r>
              <a:rPr lang="zh-TW" altLang="en-US" sz="1400">
                <a:latin typeface="+mn-ea"/>
              </a:rPr>
              <a:t>極高的成本，</a:t>
            </a:r>
            <a:r>
              <a:rPr lang="en-US" altLang="zh-TW" sz="1400">
                <a:latin typeface="+mn-ea"/>
              </a:rPr>
              <a:t>C </a:t>
            </a:r>
            <a:r>
              <a:rPr lang="zh-TW" altLang="en-US" sz="1400">
                <a:latin typeface="+mn-ea"/>
              </a:rPr>
              <a:t>點門檻 最大化 </a:t>
            </a:r>
            <a:r>
              <a:rPr lang="en-US" altLang="zh-TW" sz="1400">
                <a:latin typeface="+mn-ea"/>
              </a:rPr>
              <a:t>TPR</a:t>
            </a:r>
            <a:r>
              <a:rPr lang="zh-TW" altLang="en-US" sz="1400">
                <a:latin typeface="+mn-ea"/>
              </a:rPr>
              <a:t>，可能比較適合</a:t>
            </a:r>
            <a:endParaRPr lang="en-US" altLang="zh-TW" sz="1400">
              <a:latin typeface="+mn-ea"/>
            </a:endParaRPr>
          </a:p>
          <a:p>
            <a:endParaRPr lang="en-US" altLang="zh-TW" sz="1400">
              <a:latin typeface="+mn-ea"/>
            </a:endParaRPr>
          </a:p>
          <a:p>
            <a:r>
              <a:rPr lang="zh-TW" altLang="en-US" sz="1400">
                <a:latin typeface="+mn-ea"/>
              </a:rPr>
              <a:t>如果費用大致相同，請 </a:t>
            </a:r>
            <a:r>
              <a:rPr lang="en-US" altLang="zh-TW" sz="1400">
                <a:latin typeface="+mn-ea"/>
              </a:rPr>
              <a:t>B </a:t>
            </a:r>
            <a:r>
              <a:rPr lang="zh-TW" altLang="en-US" sz="1400">
                <a:latin typeface="+mn-ea"/>
              </a:rPr>
              <a:t>點 或許可以在 </a:t>
            </a:r>
            <a:r>
              <a:rPr lang="en-US" altLang="zh-TW" sz="1400">
                <a:latin typeface="+mn-ea"/>
              </a:rPr>
              <a:t>TPR </a:t>
            </a:r>
            <a:r>
              <a:rPr lang="zh-TW" altLang="en-US" sz="1400">
                <a:latin typeface="+mn-ea"/>
              </a:rPr>
              <a:t>與 </a:t>
            </a:r>
            <a:r>
              <a:rPr lang="en-US" altLang="zh-TW" sz="1400">
                <a:latin typeface="+mn-ea"/>
              </a:rPr>
              <a:t>FPR </a:t>
            </a:r>
            <a:r>
              <a:rPr lang="zh-TW" altLang="en-US" sz="1400">
                <a:latin typeface="+mn-ea"/>
              </a:rPr>
              <a:t>之間取得最佳平衡</a:t>
            </a:r>
          </a:p>
        </p:txBody>
      </p:sp>
    </p:spTree>
    <p:extLst>
      <p:ext uri="{BB962C8B-B14F-4D97-AF65-F5344CB8AC3E}">
        <p14:creationId xmlns:p14="http://schemas.microsoft.com/office/powerpoint/2010/main" val="1599154890"/>
      </p:ext>
    </p:extLst>
  </p:cSld>
  <p:clrMapOvr>
    <a:masterClrMapping/>
  </p:clrMapOvr>
  <p:transition/>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PPT版心_2012">
  <a:themeElements>
    <a:clrScheme name="1_PPT版心_2012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PT版心_2012">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PPT版心_201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PPT版心_201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PPT版心_201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PPT版心_201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PPT版心_201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PPT版心_201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PPT版心_201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PPT版心_201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PPT版心_201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PPT版心_201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PPT版心_201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PPT版心_201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PPT版心_2012 13">
        <a:dk1>
          <a:srgbClr val="000066"/>
        </a:dk1>
        <a:lt1>
          <a:srgbClr val="FFFFFF"/>
        </a:lt1>
        <a:dk2>
          <a:srgbClr val="1D7ACF"/>
        </a:dk2>
        <a:lt2>
          <a:srgbClr val="C0C0C0"/>
        </a:lt2>
        <a:accent1>
          <a:srgbClr val="189E8E"/>
        </a:accent1>
        <a:accent2>
          <a:srgbClr val="006699"/>
        </a:accent2>
        <a:accent3>
          <a:srgbClr val="FFFFFF"/>
        </a:accent3>
        <a:accent4>
          <a:srgbClr val="000056"/>
        </a:accent4>
        <a:accent5>
          <a:srgbClr val="ABCCC6"/>
        </a:accent5>
        <a:accent6>
          <a:srgbClr val="005C8A"/>
        </a:accent6>
        <a:hlink>
          <a:srgbClr val="5AA5DE"/>
        </a:hlink>
        <a:folHlink>
          <a:srgbClr val="9885A3"/>
        </a:folHlink>
      </a:clrScheme>
      <a:clrMap bg1="lt1" tx1="dk1" bg2="lt2" tx2="dk2" accent1="accent1" accent2="accent2" accent3="accent3" accent4="accent4" accent5="accent5" accent6="accent6" hlink="hlink" folHlink="folHlink"/>
    </a:extraClrScheme>
    <a:extraClrScheme>
      <a:clrScheme name="1_PPT版心_2012 14">
        <a:dk1>
          <a:srgbClr val="333300"/>
        </a:dk1>
        <a:lt1>
          <a:srgbClr val="FFFFFF"/>
        </a:lt1>
        <a:dk2>
          <a:srgbClr val="238D3F"/>
        </a:dk2>
        <a:lt2>
          <a:srgbClr val="DDDDDD"/>
        </a:lt2>
        <a:accent1>
          <a:srgbClr val="808080"/>
        </a:accent1>
        <a:accent2>
          <a:srgbClr val="CC9900"/>
        </a:accent2>
        <a:accent3>
          <a:srgbClr val="FFFFFF"/>
        </a:accent3>
        <a:accent4>
          <a:srgbClr val="2A2A00"/>
        </a:accent4>
        <a:accent5>
          <a:srgbClr val="C0C0C0"/>
        </a:accent5>
        <a:accent6>
          <a:srgbClr val="B98A00"/>
        </a:accent6>
        <a:hlink>
          <a:srgbClr val="D9C741"/>
        </a:hlink>
        <a:folHlink>
          <a:srgbClr val="336699"/>
        </a:folHlink>
      </a:clrScheme>
      <a:clrMap bg1="lt1" tx1="dk1" bg2="lt2" tx2="dk2" accent1="accent1" accent2="accent2" accent3="accent3" accent4="accent4" accent5="accent5" accent6="accent6" hlink="hlink" folHlink="folHlink"/>
    </a:extraClrScheme>
    <a:extraClrScheme>
      <a:clrScheme name="1_PPT版心_2012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_PPT版心_2012 16">
        <a:dk1>
          <a:srgbClr val="663300"/>
        </a:dk1>
        <a:lt1>
          <a:srgbClr val="FFFFFF"/>
        </a:lt1>
        <a:dk2>
          <a:srgbClr val="660066"/>
        </a:dk2>
        <a:lt2>
          <a:srgbClr val="808080"/>
        </a:lt2>
        <a:accent1>
          <a:srgbClr val="FF9933"/>
        </a:accent1>
        <a:accent2>
          <a:srgbClr val="006699"/>
        </a:accent2>
        <a:accent3>
          <a:srgbClr val="FFFFFF"/>
        </a:accent3>
        <a:accent4>
          <a:srgbClr val="562A00"/>
        </a:accent4>
        <a:accent5>
          <a:srgbClr val="FFCAAD"/>
        </a:accent5>
        <a:accent6>
          <a:srgbClr val="005C8A"/>
        </a:accent6>
        <a:hlink>
          <a:srgbClr val="660066"/>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830</Words>
  <Application>Microsoft Office PowerPoint</Application>
  <PresentationFormat>寬螢幕</PresentationFormat>
  <Paragraphs>89</Paragraphs>
  <Slides>9</Slides>
  <Notes>0</Notes>
  <HiddenSlides>0</HiddenSlides>
  <MMClips>0</MMClips>
  <ScaleCrop>false</ScaleCrop>
  <HeadingPairs>
    <vt:vector size="6" baseType="variant">
      <vt:variant>
        <vt:lpstr>使用字型</vt:lpstr>
      </vt:variant>
      <vt:variant>
        <vt:i4>5</vt:i4>
      </vt:variant>
      <vt:variant>
        <vt:lpstr>佈景主題</vt:lpstr>
      </vt:variant>
      <vt:variant>
        <vt:i4>2</vt:i4>
      </vt:variant>
      <vt:variant>
        <vt:lpstr>投影片標題</vt:lpstr>
      </vt:variant>
      <vt:variant>
        <vt:i4>9</vt:i4>
      </vt:variant>
    </vt:vector>
  </HeadingPairs>
  <TitlesOfParts>
    <vt:vector size="16" baseType="lpstr">
      <vt:lpstr>新細明體</vt:lpstr>
      <vt:lpstr>Aptos</vt:lpstr>
      <vt:lpstr>Aptos Display</vt:lpstr>
      <vt:lpstr>Arial</vt:lpstr>
      <vt:lpstr>Times New Roman</vt:lpstr>
      <vt:lpstr>Office 佈景主題</vt:lpstr>
      <vt:lpstr>1_PPT版心_2012</vt:lpstr>
      <vt:lpstr>AI分類問題的 混淆矩陣解析</vt:lpstr>
      <vt:lpstr>PowerPoint 簡報</vt:lpstr>
      <vt:lpstr>PowerPoint 簡報</vt:lpstr>
      <vt:lpstr>PowerPoint 簡報</vt:lpstr>
      <vt:lpstr>PowerPoint 簡報</vt:lpstr>
      <vt:lpstr>PowerPoint 簡報</vt:lpstr>
      <vt:lpstr>分類：ROC 和 AUC</vt:lpstr>
      <vt:lpstr>用於選擇模型和門檻的 AUC 和 ROC</vt:lpstr>
      <vt:lpstr>曲線下的面積 (AUC)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游源治</dc:creator>
  <cp:lastModifiedBy>游源治</cp:lastModifiedBy>
  <cp:revision>14</cp:revision>
  <cp:lastPrinted>2024-03-23T09:17:26Z</cp:lastPrinted>
  <dcterms:created xsi:type="dcterms:W3CDTF">2024-03-23T08:57:13Z</dcterms:created>
  <dcterms:modified xsi:type="dcterms:W3CDTF">2025-03-07T17:33:21Z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fc31359-ecb0-4331-ac49-239bee8da37f_Enabled">
    <vt:lpwstr>true</vt:lpwstr>
  </property>
  <property fmtid="{D5CDD505-2E9C-101B-9397-08002B2CF9AE}" pid="3" name="MSIP_Label_dfc31359-ecb0-4331-ac49-239bee8da37f_SetDate">
    <vt:lpwstr>2024-03-23T09:13:59Z</vt:lpwstr>
  </property>
  <property fmtid="{D5CDD505-2E9C-101B-9397-08002B2CF9AE}" pid="4" name="MSIP_Label_dfc31359-ecb0-4331-ac49-239bee8da37f_Method">
    <vt:lpwstr>Standard</vt:lpwstr>
  </property>
  <property fmtid="{D5CDD505-2E9C-101B-9397-08002B2CF9AE}" pid="5" name="MSIP_Label_dfc31359-ecb0-4331-ac49-239bee8da37f_Name">
    <vt:lpwstr>defa4170-0d19-0005-0004-bc88714345d2</vt:lpwstr>
  </property>
  <property fmtid="{D5CDD505-2E9C-101B-9397-08002B2CF9AE}" pid="6" name="MSIP_Label_dfc31359-ecb0-4331-ac49-239bee8da37f_SiteId">
    <vt:lpwstr>9e0dd6b1-99a5-4858-ba44-ed1f82d4cf6a</vt:lpwstr>
  </property>
  <property fmtid="{D5CDD505-2E9C-101B-9397-08002B2CF9AE}" pid="7" name="MSIP_Label_dfc31359-ecb0-4331-ac49-239bee8da37f_ActionId">
    <vt:lpwstr>56ce116d-f65b-482c-b6a3-14cf321a12d6</vt:lpwstr>
  </property>
  <property fmtid="{D5CDD505-2E9C-101B-9397-08002B2CF9AE}" pid="8" name="MSIP_Label_dfc31359-ecb0-4331-ac49-239bee8da37f_ContentBits">
    <vt:lpwstr>0</vt:lpwstr>
  </property>
</Properties>
</file>