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63d72cd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63d72cd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63d72cd9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63d72cd9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63d72cd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63d72cd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63d72cd9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63d72cd9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63d72cd9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63d72cd9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3d72cd9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3d72cd9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63d72cd9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63d72cd9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63d72cd9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63d72cd9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63d72cd9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63d72cd9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63d72cd9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63d72cd9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on731@gmail.com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ycc.idv.tw/deep-dl_2.html#anchor" TargetMode="External"/><Relationship Id="rId4" Type="http://schemas.openxmlformats.org/officeDocument/2006/relationships/hyperlink" Target="https://towardsdatascience.com/entropy-cross-entropy-and-kl-divergence-17138ffab87b" TargetMode="External"/><Relationship Id="rId5" Type="http://schemas.openxmlformats.org/officeDocument/2006/relationships/hyperlink" Target="https://meetonfriday.com/posts/216f7e2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67600" y="1154700"/>
            <a:ext cx="84834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22"/>
              <a:t>Entropy, Cross Entropy, and KL Divergence Introduction </a:t>
            </a:r>
            <a:endParaRPr b="1" sz="2322"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887400"/>
          </a:xfrm>
          <a:prstGeom prst="rect">
            <a:avLst/>
          </a:prstGeom>
          <a:solidFill>
            <a:srgbClr val="04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079200" y="4663225"/>
            <a:ext cx="4589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>
                <a:latin typeface="Calibri"/>
                <a:ea typeface="Calibri"/>
                <a:cs typeface="Calibri"/>
                <a:sym typeface="Calibri"/>
              </a:rPr>
              <a:t>周遠同 (Chou Yuan-Tung), </a:t>
            </a:r>
            <a:r>
              <a:rPr b="1" lang="zh-TW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ton731@gmail.com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2350" y="181200"/>
            <a:ext cx="759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Learning Series</a:t>
            </a:r>
            <a:endParaRPr b="1"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899" y="2024536"/>
            <a:ext cx="6783124" cy="226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/>
          <p:nvPr/>
        </p:nvSpPr>
        <p:spPr>
          <a:xfrm>
            <a:off x="0" y="0"/>
            <a:ext cx="9144000" cy="887400"/>
          </a:xfrm>
          <a:prstGeom prst="rect">
            <a:avLst/>
          </a:prstGeom>
          <a:solidFill>
            <a:srgbClr val="04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464100" y="2316700"/>
            <a:ext cx="83721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for your attention!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9144000" cy="887400"/>
          </a:xfrm>
          <a:prstGeom prst="rect">
            <a:avLst/>
          </a:prstGeom>
          <a:solidFill>
            <a:srgbClr val="04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120450"/>
            <a:ext cx="726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Entropy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64100" y="1067725"/>
            <a:ext cx="83721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Intuition: 發生機率越小的事件包含的資訊量越大 (bits)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225" y="1727050"/>
            <a:ext cx="2361550" cy="496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464100" y="2436825"/>
            <a:ext cx="83721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Shannon Entropy: 整個系統中不確定性的程度、資訊量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200" y="3183825"/>
            <a:ext cx="4807901" cy="5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3025" y="3915150"/>
            <a:ext cx="5031226" cy="8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887400"/>
          </a:xfrm>
          <a:prstGeom prst="rect">
            <a:avLst/>
          </a:prstGeom>
          <a:solidFill>
            <a:srgbClr val="04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11700" y="120450"/>
            <a:ext cx="726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Entropy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64100" y="1067725"/>
            <a:ext cx="83721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誰吃了我的蘋果？🍎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53775" y="1860975"/>
            <a:ext cx="124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case 1:</a:t>
            </a:r>
            <a:endParaRPr b="1" sz="1500"/>
          </a:p>
        </p:txBody>
      </p:sp>
      <p:sp>
        <p:nvSpPr>
          <p:cNvPr id="81" name="Google Shape;81;p15"/>
          <p:cNvSpPr txBox="1"/>
          <p:nvPr/>
        </p:nvSpPr>
        <p:spPr>
          <a:xfrm>
            <a:off x="353775" y="2575550"/>
            <a:ext cx="124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case 2:</a:t>
            </a:r>
            <a:endParaRPr b="1" sz="1500"/>
          </a:p>
        </p:txBody>
      </p:sp>
      <p:sp>
        <p:nvSpPr>
          <p:cNvPr id="82" name="Google Shape;82;p15"/>
          <p:cNvSpPr txBox="1"/>
          <p:nvPr/>
        </p:nvSpPr>
        <p:spPr>
          <a:xfrm>
            <a:off x="353775" y="3290125"/>
            <a:ext cx="124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case 3:</a:t>
            </a:r>
            <a:endParaRPr b="1" sz="1500"/>
          </a:p>
        </p:txBody>
      </p:sp>
      <p:sp>
        <p:nvSpPr>
          <p:cNvPr id="83" name="Google Shape;83;p15"/>
          <p:cNvSpPr txBox="1"/>
          <p:nvPr/>
        </p:nvSpPr>
        <p:spPr>
          <a:xfrm>
            <a:off x="2129300" y="1842913"/>
            <a:ext cx="124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p(A)=1</a:t>
            </a:r>
            <a:endParaRPr b="1" sz="1500"/>
          </a:p>
        </p:txBody>
      </p:sp>
      <p:sp>
        <p:nvSpPr>
          <p:cNvPr id="84" name="Google Shape;84;p15"/>
          <p:cNvSpPr txBox="1"/>
          <p:nvPr/>
        </p:nvSpPr>
        <p:spPr>
          <a:xfrm>
            <a:off x="1976600" y="2575550"/>
            <a:ext cx="1545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p(A)=p(B)=0.5</a:t>
            </a:r>
            <a:endParaRPr b="1" sz="1500"/>
          </a:p>
        </p:txBody>
      </p:sp>
      <p:sp>
        <p:nvSpPr>
          <p:cNvPr id="85" name="Google Shape;85;p15"/>
          <p:cNvSpPr txBox="1"/>
          <p:nvPr/>
        </p:nvSpPr>
        <p:spPr>
          <a:xfrm>
            <a:off x="1451150" y="3290125"/>
            <a:ext cx="259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p(A)=p(B)=p(C)=p(D)=0.25</a:t>
            </a:r>
            <a:endParaRPr b="1" sz="15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401" y="1860975"/>
            <a:ext cx="2252104" cy="3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398" y="2560825"/>
            <a:ext cx="3296302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3387" y="3289672"/>
            <a:ext cx="47877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464100" y="3882100"/>
            <a:ext cx="83721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Shannon:                       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已經是最有效率的編碼方式 (lower bound)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, bits → nats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6">
            <a:alphaModFix/>
          </a:blip>
          <a:srcRect b="0" l="0" r="7629" t="0"/>
          <a:stretch/>
        </p:blipFill>
        <p:spPr>
          <a:xfrm>
            <a:off x="1007224" y="4388025"/>
            <a:ext cx="2362575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9800" y="3963350"/>
            <a:ext cx="1159500" cy="3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0" y="0"/>
            <a:ext cx="9144000" cy="887400"/>
          </a:xfrm>
          <a:prstGeom prst="rect">
            <a:avLst/>
          </a:prstGeom>
          <a:solidFill>
            <a:srgbClr val="04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311700" y="120450"/>
            <a:ext cx="726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</a:t>
            </a:r>
            <a:r>
              <a:rPr b="1" lang="zh-TW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Entropy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64100" y="1296325"/>
            <a:ext cx="83721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p(x)  : 目標分布，通常為未知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q(x)  : model的輸出分布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100" y="1350000"/>
            <a:ext cx="616383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923" y="1743600"/>
            <a:ext cx="616375" cy="413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5676" y="2581548"/>
            <a:ext cx="5012651" cy="51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4476500" y="1296325"/>
            <a:ext cx="334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p(x) = </a:t>
            </a:r>
            <a:r>
              <a:rPr b="1" lang="zh-TW" sz="1600"/>
              <a:t>[0.35, 0.40, 0.05, 0.20]</a:t>
            </a:r>
            <a:endParaRPr b="1" sz="1600"/>
          </a:p>
        </p:txBody>
      </p:sp>
      <p:sp>
        <p:nvSpPr>
          <p:cNvPr id="104" name="Google Shape;104;p16"/>
          <p:cNvSpPr txBox="1"/>
          <p:nvPr/>
        </p:nvSpPr>
        <p:spPr>
          <a:xfrm>
            <a:off x="4476500" y="1687300"/>
            <a:ext cx="334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q(x) = </a:t>
            </a:r>
            <a:r>
              <a:rPr b="1" lang="zh-TW" sz="1600"/>
              <a:t>[0.32, 0.38, 0.14, 0.16]</a:t>
            </a:r>
            <a:endParaRPr b="1" sz="16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635350"/>
            <a:ext cx="8839202" cy="758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0" y="0"/>
            <a:ext cx="9144000" cy="887400"/>
          </a:xfrm>
          <a:prstGeom prst="rect">
            <a:avLst/>
          </a:prstGeom>
          <a:solidFill>
            <a:srgbClr val="04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311700" y="120450"/>
            <a:ext cx="726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</a:t>
            </a:r>
            <a:r>
              <a:rPr b="1" lang="zh-TW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Entropy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64100" y="2134525"/>
            <a:ext cx="83721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為傳遞此資訊最少需要的bits，                   則為目前編碼方法所需要的bits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訓練目標：降低cross entropy，使得           接近           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37" y="1226250"/>
            <a:ext cx="7789226" cy="5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775" y="3082650"/>
            <a:ext cx="616383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5723" y="3072750"/>
            <a:ext cx="616375" cy="413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1700" y="2172475"/>
            <a:ext cx="676473" cy="4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5489" y="2172475"/>
            <a:ext cx="1053185" cy="4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2751375" y="955100"/>
            <a:ext cx="78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1155CC"/>
                </a:solidFill>
              </a:rPr>
              <a:t>1.804</a:t>
            </a:r>
            <a:endParaRPr b="1" sz="1500">
              <a:solidFill>
                <a:srgbClr val="1155CC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103125" y="955100"/>
            <a:ext cx="78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1155CC"/>
                </a:solidFill>
              </a:rPr>
              <a:t>1.739</a:t>
            </a:r>
            <a:endParaRPr b="1" sz="15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0" y="0"/>
            <a:ext cx="9144000" cy="887400"/>
          </a:xfrm>
          <a:prstGeom prst="rect">
            <a:avLst/>
          </a:prstGeom>
          <a:solidFill>
            <a:srgbClr val="04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311700" y="120450"/>
            <a:ext cx="726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 Divergence (Kullback-Leiber Divergence)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64100" y="1220125"/>
            <a:ext cx="83721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General: KL Divergence衡量了兩個分布的差異程度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74829" t="0"/>
          <a:stretch/>
        </p:blipFill>
        <p:spPr>
          <a:xfrm>
            <a:off x="1525677" y="1629100"/>
            <a:ext cx="1450500" cy="8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238" y="3060725"/>
            <a:ext cx="6723516" cy="5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70980" r="0" t="0"/>
          <a:stretch/>
        </p:blipFill>
        <p:spPr>
          <a:xfrm>
            <a:off x="2976168" y="1654788"/>
            <a:ext cx="1672276" cy="8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20149" r="33154" t="0"/>
          <a:stretch/>
        </p:blipFill>
        <p:spPr>
          <a:xfrm>
            <a:off x="4598449" y="1653225"/>
            <a:ext cx="2691024" cy="8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464100" y="2423046"/>
            <a:ext cx="8372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 Divergence = Cross Entropy – Shannon Entropy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464100" y="3753554"/>
            <a:ext cx="83721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 Divergence</a:t>
            </a: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表示了目前的編碼方式q最多還可以減少多少bits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 Divergence 不是距離：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7928" y="4258825"/>
            <a:ext cx="2736748" cy="4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0"/>
            <a:ext cx="9144000" cy="887400"/>
          </a:xfrm>
          <a:prstGeom prst="rect">
            <a:avLst/>
          </a:prstGeom>
          <a:solidFill>
            <a:srgbClr val="04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311700" y="120450"/>
            <a:ext cx="842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Optimize Cross Entropy Not KL Divergence?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454550" y="2203650"/>
            <a:ext cx="83721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Minimize Cross Entropy 和 minimize KL Divergence是等價的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在classification中，H(p)對model來說是constant，沒有gradient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只算cross entropy比較快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813" y="1419525"/>
            <a:ext cx="6723516" cy="5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0" y="0"/>
            <a:ext cx="9144000" cy="887400"/>
          </a:xfrm>
          <a:prstGeom prst="rect">
            <a:avLst/>
          </a:prstGeom>
          <a:solidFill>
            <a:srgbClr val="04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311700" y="120450"/>
            <a:ext cx="726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464100" y="1220125"/>
            <a:ext cx="8372100" cy="3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Entropy: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傳遞一個系統所需要之最小資訊量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Entropy: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用q(x)來編碼所需要之資訊量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 Divergence: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目前編碼方式q(x)用的資訊量還有多少下降空間</a:t>
            </a: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450" y="1282950"/>
            <a:ext cx="253655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808" y="2230725"/>
            <a:ext cx="2992843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5336" y="3113625"/>
            <a:ext cx="323626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0" y="0"/>
            <a:ext cx="9144000" cy="887400"/>
          </a:xfrm>
          <a:prstGeom prst="rect">
            <a:avLst/>
          </a:prstGeom>
          <a:solidFill>
            <a:srgbClr val="04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311700" y="120450"/>
            <a:ext cx="726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464100" y="1067725"/>
            <a:ext cx="83721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YC Note</a:t>
            </a: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剖析深度學習 (2)：你知道Cross Entropy和KL Divergence代表什麼意義嗎？談機器學習裡的資訊理論</a:t>
            </a:r>
            <a:r>
              <a:rPr lang="zh-TW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https://ycc.idv.tw/deep-dl_2.html#anchor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Entropy, Cross Entropy, and KL Divergence</a:t>
            </a:r>
            <a:r>
              <a:rPr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https://towardsdatascience.com/entropy-cross-entropy-and-kl-divergence-17138ffab87b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[ML/DL]從計算機編碼的角度看Entropy, Cross Entropy和KL-Divergence </a:t>
            </a:r>
            <a:r>
              <a:rPr lang="zh-TW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https://meetonfriday.com/posts/216f7e20/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