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88" r:id="rId5"/>
    <p:sldId id="295" r:id="rId6"/>
    <p:sldId id="264" r:id="rId7"/>
    <p:sldId id="290" r:id="rId8"/>
    <p:sldId id="293" r:id="rId9"/>
    <p:sldId id="294" r:id="rId10"/>
    <p:sldId id="28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B52"/>
    <a:srgbClr val="EEECE1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9755" autoAdjust="0"/>
  </p:normalViewPr>
  <p:slideViewPr>
    <p:cSldViewPr>
      <p:cViewPr varScale="1">
        <p:scale>
          <a:sx n="114" d="100"/>
          <a:sy n="114" d="100"/>
        </p:scale>
        <p:origin x="52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5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4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0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1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5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2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8083324" cy="5279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660232" y="-2082"/>
            <a:ext cx="2483768" cy="527985"/>
            <a:chOff x="4041662" y="-2082"/>
            <a:chExt cx="5102338" cy="527985"/>
          </a:xfrm>
        </p:grpSpPr>
        <p:sp>
          <p:nvSpPr>
            <p:cNvPr id="9" name="矩形 8"/>
            <p:cNvSpPr/>
            <p:nvPr/>
          </p:nvSpPr>
          <p:spPr>
            <a:xfrm>
              <a:off x="7986421" y="-2082"/>
              <a:ext cx="1157579" cy="52798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41647" y="-2082"/>
              <a:ext cx="1697639" cy="5279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1662" y="-2082"/>
              <a:ext cx="2299985" cy="527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10561" y="86796"/>
            <a:ext cx="173783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输入标题文本</a:t>
            </a:r>
            <a:endParaRPr lang="en-US" altLang="zh-CN" sz="20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1099927" y="495165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830698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295374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117698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633477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161641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097118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2970980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3963123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149984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623674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31393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010387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39297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2840433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-175093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207865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228650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569140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184509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776139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619045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3725314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2767053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881487" y="207126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534823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232261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4749137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255402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22169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94056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1902050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247645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333824" y="2083216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6973559" y="290062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110280" y="24084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700779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3999344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2"/>
          <p:cNvSpPr/>
          <p:nvPr/>
        </p:nvSpPr>
        <p:spPr>
          <a:xfrm rot="5400000">
            <a:off x="-30904" y="2652057"/>
            <a:ext cx="4777616" cy="23842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1457363" y="816186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2"/>
          <p:cNvSpPr/>
          <p:nvPr/>
        </p:nvSpPr>
        <p:spPr>
          <a:xfrm rot="5400000">
            <a:off x="1998562" y="2711335"/>
            <a:ext cx="1715572" cy="85778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323893" y="2001827"/>
            <a:ext cx="4052969" cy="20226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176719" y="159301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2"/>
          <p:cNvSpPr/>
          <p:nvPr/>
        </p:nvSpPr>
        <p:spPr>
          <a:xfrm rot="16200000" flipH="1">
            <a:off x="6043364" y="3124096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5068326" y="3336603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2176" y="211008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豆象資料分析</a:t>
            </a:r>
            <a:endParaRPr lang="zh-CN" altLang="en-US" sz="54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CB251A-017C-4CC2-A578-650755FE5F88}"/>
              </a:ext>
            </a:extLst>
          </p:cNvPr>
          <p:cNvSpPr txBox="1"/>
          <p:nvPr/>
        </p:nvSpPr>
        <p:spPr>
          <a:xfrm>
            <a:off x="5390383" y="4110178"/>
            <a:ext cx="203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ea typeface="方正兰亭粗黑_GBK"/>
              </a:rPr>
              <a:t>7109018032</a:t>
            </a:r>
            <a:r>
              <a:rPr lang="zh-TW" altLang="en-US" sz="1600" b="1" dirty="0"/>
              <a:t>謝綺珊</a:t>
            </a:r>
            <a:endParaRPr lang="en-US" altLang="zh-TW" sz="1600" b="1" dirty="0">
              <a:ea typeface="方正兰亭粗黑_GBK"/>
            </a:endParaRPr>
          </a:p>
          <a:p>
            <a:r>
              <a:rPr lang="en-US" altLang="zh-TW" sz="1600" b="1" dirty="0">
                <a:ea typeface="方正兰亭粗黑_GBK"/>
              </a:rPr>
              <a:t>7109018037</a:t>
            </a:r>
            <a:r>
              <a:rPr lang="zh-TW" altLang="en-US" sz="1600" b="1" dirty="0"/>
              <a:t>李蕙君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E67A4A-092C-4346-82DC-1D419840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47" y="3720244"/>
            <a:ext cx="1627075" cy="1220306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2"/>
          <p:cNvSpPr/>
          <p:nvPr/>
        </p:nvSpPr>
        <p:spPr>
          <a:xfrm rot="16200000">
            <a:off x="5068326" y="3336603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5400000">
            <a:off x="1998562" y="2711335"/>
            <a:ext cx="1715572" cy="85778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/>
          <p:nvPr/>
        </p:nvSpPr>
        <p:spPr>
          <a:xfrm rot="5400000">
            <a:off x="-585140" y="2039529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 rot="5400000">
            <a:off x="-335752" y="830698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440446" y="1295374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315136" y="117698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906560" y="1633477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2161641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440446" y="2097118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367402" y="2970980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486335" y="3963123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-335752" y="4149984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486335" y="4623674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795492" y="431393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1106720" y="4010387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4649" y="339297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-233773" y="2840433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"/>
          <p:cNvSpPr/>
          <p:nvPr/>
        </p:nvSpPr>
        <p:spPr>
          <a:xfrm rot="5400000">
            <a:off x="-457281" y="-175093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/>
          <p:nvPr/>
        </p:nvSpPr>
        <p:spPr>
          <a:xfrm rot="5400000">
            <a:off x="151528" y="1207865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"/>
          <p:cNvSpPr/>
          <p:nvPr/>
        </p:nvSpPr>
        <p:spPr>
          <a:xfrm rot="5400000">
            <a:off x="151528" y="2228650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"/>
          <p:cNvSpPr/>
          <p:nvPr/>
        </p:nvSpPr>
        <p:spPr>
          <a:xfrm rot="5400000">
            <a:off x="-75391" y="3569140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1306481" y="1184509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700570" y="776139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-407031" y="2619045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361002" y="3725314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1277524" y="2767053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881487" y="207126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1687430" y="2534823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1501312" y="4232261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1164999" y="4749137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-470723" y="2255402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97724" y="422169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76184" y="94056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184628" y="1902050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226534" y="247645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2"/>
          <p:cNvSpPr/>
          <p:nvPr/>
        </p:nvSpPr>
        <p:spPr>
          <a:xfrm rot="16200000">
            <a:off x="7491229" y="375876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2"/>
          <p:cNvSpPr/>
          <p:nvPr/>
        </p:nvSpPr>
        <p:spPr>
          <a:xfrm rot="16200000">
            <a:off x="7333824" y="2083216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"/>
          <p:cNvSpPr/>
          <p:nvPr/>
        </p:nvSpPr>
        <p:spPr>
          <a:xfrm rot="16200000">
            <a:off x="6973559" y="2900624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"/>
          <p:cNvSpPr/>
          <p:nvPr/>
        </p:nvSpPr>
        <p:spPr>
          <a:xfrm rot="16200000">
            <a:off x="7110280" y="24084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2"/>
          <p:cNvSpPr/>
          <p:nvPr/>
        </p:nvSpPr>
        <p:spPr>
          <a:xfrm rot="5400000">
            <a:off x="2373847" y="3700779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2"/>
          <p:cNvSpPr/>
          <p:nvPr/>
        </p:nvSpPr>
        <p:spPr>
          <a:xfrm rot="5400000">
            <a:off x="2143823" y="3999344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5400000">
            <a:off x="-1099927" y="495165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5400000">
            <a:off x="-30904" y="2652057"/>
            <a:ext cx="4777616" cy="23842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2"/>
          <p:cNvSpPr/>
          <p:nvPr/>
        </p:nvSpPr>
        <p:spPr>
          <a:xfrm rot="16200000" flipH="1">
            <a:off x="5323893" y="2001827"/>
            <a:ext cx="4052969" cy="20226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 flipH="1">
            <a:off x="5176719" y="159301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 flipH="1">
            <a:off x="6043364" y="3124096"/>
            <a:ext cx="4399713" cy="219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A5CB5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5400000">
            <a:off x="1457363" y="816186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870" y="2147520"/>
            <a:ext cx="886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Thank You for Your Attention</a:t>
            </a:r>
            <a:endParaRPr lang="zh-CN" altLang="en-US" sz="32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1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0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79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51666" y="998899"/>
            <a:ext cx="2113302" cy="305323"/>
            <a:chOff x="1000325" y="1598230"/>
            <a:chExt cx="2113302" cy="305323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000325" y="1903553"/>
              <a:ext cx="211330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1000325" y="1598230"/>
              <a:ext cx="16137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  <a:cs typeface="宋体" pitchFamily="2" charset="-122"/>
                </a:rPr>
                <a:t>實驗設置</a:t>
              </a:r>
              <a:endPara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148064" y="1304222"/>
            <a:ext cx="2594516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26448B1B-F1E4-4843-8464-BE6AD3045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2" y="1419216"/>
            <a:ext cx="300742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up series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 </a:t>
            </a:r>
            <a:r>
              <a:rPr lang="en-US" altLang="zh-TW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 第幾次爬上綠豆</a:t>
            </a:r>
            <a:endParaRPr lang="en-US" altLang="zh-TW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time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在第幾秒爬上綠豆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behavior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爬上綠豆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bout length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待在綠豆上的時間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egg series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已產下的卵數量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bean no.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綠豆編號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egg on bean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在綠豆上的卵數量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bean visit no. :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豆象到此綠豆次數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notes :  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有無產卵</a:t>
            </a:r>
            <a:r>
              <a:rPr lang="en-US" altLang="zh-TW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(0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和</a:t>
            </a:r>
            <a:r>
              <a:rPr lang="en-US" altLang="zh-TW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1)</a:t>
            </a:r>
            <a:endParaRPr lang="en-US" altLang="zh-CN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6D0DE0-AB61-4519-8FB2-A4409E6C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9" y="3612035"/>
            <a:ext cx="8748381" cy="1195237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23EA7D5C-4A3A-4545-8E29-64B2C644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21" y="998899"/>
            <a:ext cx="1518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變數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0C65B4C6-B777-4715-8AD4-8B9C445B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66" y="1358647"/>
            <a:ext cx="39043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在</a:t>
            </a:r>
            <a:r>
              <a:rPr lang="en-US" altLang="zh-CN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5x5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的綠豆上記錄豆象的路徑及產卵情況</a:t>
            </a:r>
            <a:r>
              <a:rPr lang="en-US" altLang="zh-TW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(8</a:t>
            </a:r>
            <a:r>
              <a:rPr lang="zh-TW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隻豆象</a:t>
            </a:r>
            <a:r>
              <a:rPr lang="en-US" altLang="zh-TW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)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黑_GBK" pitchFamily="2" charset="-122"/>
              <a:ea typeface="方正兰亭中黑_GBK" pitchFamily="2" charset="-122"/>
              <a:cs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6DA2BE-7687-4149-A944-322DA01D9860}"/>
              </a:ext>
            </a:extLst>
          </p:cNvPr>
          <p:cNvSpPr/>
          <p:nvPr/>
        </p:nvSpPr>
        <p:spPr>
          <a:xfrm>
            <a:off x="899592" y="1712560"/>
            <a:ext cx="1800200" cy="16229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FAB2D2A-DEF1-46DD-965B-B2803CEEB4B9}"/>
              </a:ext>
            </a:extLst>
          </p:cNvPr>
          <p:cNvSpPr/>
          <p:nvPr/>
        </p:nvSpPr>
        <p:spPr>
          <a:xfrm>
            <a:off x="1383382" y="182977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55BBE68-9C35-4FDE-8F4B-224F80D78FB4}"/>
              </a:ext>
            </a:extLst>
          </p:cNvPr>
          <p:cNvSpPr/>
          <p:nvPr/>
        </p:nvSpPr>
        <p:spPr>
          <a:xfrm>
            <a:off x="1731961" y="182977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DD80FFC-97C5-4F32-896B-BC6E62CAECDF}"/>
              </a:ext>
            </a:extLst>
          </p:cNvPr>
          <p:cNvSpPr/>
          <p:nvPr/>
        </p:nvSpPr>
        <p:spPr>
          <a:xfrm>
            <a:off x="2080540" y="182977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CFE514E-A3DC-40ED-BB2A-65CD531D76F8}"/>
              </a:ext>
            </a:extLst>
          </p:cNvPr>
          <p:cNvSpPr/>
          <p:nvPr/>
        </p:nvSpPr>
        <p:spPr>
          <a:xfrm>
            <a:off x="2409556" y="182977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2F54AED-86D2-4AD0-93F2-5C1CA468EABC}"/>
              </a:ext>
            </a:extLst>
          </p:cNvPr>
          <p:cNvSpPr/>
          <p:nvPr/>
        </p:nvSpPr>
        <p:spPr>
          <a:xfrm>
            <a:off x="1034349" y="183380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2C970E7-43EC-47A1-859B-079C2F65D659}"/>
              </a:ext>
            </a:extLst>
          </p:cNvPr>
          <p:cNvSpPr/>
          <p:nvPr/>
        </p:nvSpPr>
        <p:spPr>
          <a:xfrm>
            <a:off x="2409822" y="2151579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20557DD-B507-4889-BAC0-5ADC071FF82B}"/>
              </a:ext>
            </a:extLst>
          </p:cNvPr>
          <p:cNvSpPr/>
          <p:nvPr/>
        </p:nvSpPr>
        <p:spPr>
          <a:xfrm>
            <a:off x="2080540" y="2151579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1F53533-8062-4414-A44E-595D510048DE}"/>
              </a:ext>
            </a:extLst>
          </p:cNvPr>
          <p:cNvSpPr/>
          <p:nvPr/>
        </p:nvSpPr>
        <p:spPr>
          <a:xfrm>
            <a:off x="1726156" y="2151579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7F028F6-FF8A-49BB-B24E-FD652E987CF5}"/>
              </a:ext>
            </a:extLst>
          </p:cNvPr>
          <p:cNvSpPr/>
          <p:nvPr/>
        </p:nvSpPr>
        <p:spPr>
          <a:xfrm>
            <a:off x="1383382" y="213743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4420C58-B6EB-4687-9643-C92191194318}"/>
              </a:ext>
            </a:extLst>
          </p:cNvPr>
          <p:cNvSpPr/>
          <p:nvPr/>
        </p:nvSpPr>
        <p:spPr>
          <a:xfrm>
            <a:off x="1034349" y="21437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5F63138-57AB-4E5C-8F99-FD21AE1927A7}"/>
              </a:ext>
            </a:extLst>
          </p:cNvPr>
          <p:cNvSpPr/>
          <p:nvPr/>
        </p:nvSpPr>
        <p:spPr>
          <a:xfrm>
            <a:off x="2419114" y="244509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A2BA27A-362C-411E-AF0E-FCE80F622D05}"/>
              </a:ext>
            </a:extLst>
          </p:cNvPr>
          <p:cNvSpPr/>
          <p:nvPr/>
        </p:nvSpPr>
        <p:spPr>
          <a:xfrm>
            <a:off x="2076647" y="244509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D6A7993-A9FC-445F-BA03-861B2764736F}"/>
              </a:ext>
            </a:extLst>
          </p:cNvPr>
          <p:cNvSpPr/>
          <p:nvPr/>
        </p:nvSpPr>
        <p:spPr>
          <a:xfrm>
            <a:off x="1724031" y="244670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C57FDC9-293D-4585-9532-08A8B7D53A29}"/>
              </a:ext>
            </a:extLst>
          </p:cNvPr>
          <p:cNvSpPr/>
          <p:nvPr/>
        </p:nvSpPr>
        <p:spPr>
          <a:xfrm>
            <a:off x="1379190" y="244509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2D46D4F-3EE6-4407-955A-2E93155C735A}"/>
              </a:ext>
            </a:extLst>
          </p:cNvPr>
          <p:cNvSpPr/>
          <p:nvPr/>
        </p:nvSpPr>
        <p:spPr>
          <a:xfrm>
            <a:off x="1034349" y="244921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718E705-DBA6-44A4-9D45-788B2ED2540E}"/>
              </a:ext>
            </a:extLst>
          </p:cNvPr>
          <p:cNvSpPr/>
          <p:nvPr/>
        </p:nvSpPr>
        <p:spPr>
          <a:xfrm>
            <a:off x="2404161" y="27651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2E0AA63-24C4-48DE-9F5F-A185C286867C}"/>
              </a:ext>
            </a:extLst>
          </p:cNvPr>
          <p:cNvSpPr/>
          <p:nvPr/>
        </p:nvSpPr>
        <p:spPr>
          <a:xfrm>
            <a:off x="2076647" y="27651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EEFA913-3A9D-491C-AA40-422107BF6D42}"/>
              </a:ext>
            </a:extLst>
          </p:cNvPr>
          <p:cNvSpPr/>
          <p:nvPr/>
        </p:nvSpPr>
        <p:spPr>
          <a:xfrm>
            <a:off x="1379190" y="27651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1B080BA-5B45-4CB5-AFDB-F1F41BD219A5}"/>
              </a:ext>
            </a:extLst>
          </p:cNvPr>
          <p:cNvSpPr/>
          <p:nvPr/>
        </p:nvSpPr>
        <p:spPr>
          <a:xfrm>
            <a:off x="1034349" y="2767177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9F4324E-6C18-4131-981C-EF393B489108}"/>
              </a:ext>
            </a:extLst>
          </p:cNvPr>
          <p:cNvSpPr/>
          <p:nvPr/>
        </p:nvSpPr>
        <p:spPr>
          <a:xfrm>
            <a:off x="1724031" y="27651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C1C53D0-47C9-485B-B640-33030CDE3FB8}"/>
              </a:ext>
            </a:extLst>
          </p:cNvPr>
          <p:cNvSpPr/>
          <p:nvPr/>
        </p:nvSpPr>
        <p:spPr>
          <a:xfrm>
            <a:off x="2404161" y="3074837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B9218DA-E640-4225-931F-173CA37009E9}"/>
              </a:ext>
            </a:extLst>
          </p:cNvPr>
          <p:cNvSpPr/>
          <p:nvPr/>
        </p:nvSpPr>
        <p:spPr>
          <a:xfrm>
            <a:off x="2076647" y="307942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A1C0FB8-17B5-463F-9DE1-344AB9FE8392}"/>
              </a:ext>
            </a:extLst>
          </p:cNvPr>
          <p:cNvSpPr/>
          <p:nvPr/>
        </p:nvSpPr>
        <p:spPr>
          <a:xfrm>
            <a:off x="1724031" y="307547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6A68A57-1AC8-40F2-ADAF-9A25D1FE233C}"/>
              </a:ext>
            </a:extLst>
          </p:cNvPr>
          <p:cNvSpPr/>
          <p:nvPr/>
        </p:nvSpPr>
        <p:spPr>
          <a:xfrm>
            <a:off x="1379190" y="3074837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E3EA5A5B-004E-4F69-8D5E-C7DED60015C2}"/>
              </a:ext>
            </a:extLst>
          </p:cNvPr>
          <p:cNvSpPr/>
          <p:nvPr/>
        </p:nvSpPr>
        <p:spPr>
          <a:xfrm>
            <a:off x="1034349" y="3074837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07BE86-A4AB-4B62-A9E4-23EBAF95AFF3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35F95-F12A-470F-B1AC-287729DAC1CD}"/>
              </a:ext>
            </a:extLst>
          </p:cNvPr>
          <p:cNvSpPr/>
          <p:nvPr/>
        </p:nvSpPr>
        <p:spPr>
          <a:xfrm>
            <a:off x="827584" y="3612035"/>
            <a:ext cx="504056" cy="1195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EF431E-E465-4BDF-A502-CE7055B7DB94}"/>
              </a:ext>
            </a:extLst>
          </p:cNvPr>
          <p:cNvSpPr/>
          <p:nvPr/>
        </p:nvSpPr>
        <p:spPr>
          <a:xfrm>
            <a:off x="1731960" y="3595295"/>
            <a:ext cx="3128071" cy="1195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TextBox 4">
            <a:extLst>
              <a:ext uri="{FF2B5EF4-FFF2-40B4-BE49-F238E27FC236}">
                <a16:creationId xmlns:a16="http://schemas.microsoft.com/office/drawing/2014/main" id="{C2794722-BC36-420C-B9E0-37E8BCEA16F0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Data</a:t>
            </a:r>
            <a:r>
              <a:rPr lang="zh-TW" altLang="en-US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介紹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3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9A19286-345B-4073-9E07-88AFD01A632C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AutoShape 2" descr="http://127.0.0.1:28708/graphics/plot_zoom_png?width=1172&amp;height=787">
            <a:extLst>
              <a:ext uri="{FF2B5EF4-FFF2-40B4-BE49-F238E27FC236}">
                <a16:creationId xmlns:a16="http://schemas.microsoft.com/office/drawing/2014/main" id="{D10C001B-E1CF-4D8E-A0AE-4B0D2469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://127.0.0.1:28708/graphics/plot_zoom_png?width=1172&amp;height=787">
            <a:extLst>
              <a:ext uri="{FF2B5EF4-FFF2-40B4-BE49-F238E27FC236}">
                <a16:creationId xmlns:a16="http://schemas.microsoft.com/office/drawing/2014/main" id="{6F27F7C5-9BAD-4B7C-96D4-63ECA77B3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0874086-7BD8-42B4-8965-D31E9061F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6" b="1246"/>
          <a:stretch/>
        </p:blipFill>
        <p:spPr>
          <a:xfrm>
            <a:off x="899592" y="627534"/>
            <a:ext cx="7553220" cy="436687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D178B15-0D4B-4BBE-946E-A597A0CDDBE5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corrplot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9A19286-345B-4073-9E07-88AFD01A632C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AutoShape 2" descr="http://127.0.0.1:28708/graphics/plot_zoom_png?width=1172&amp;height=787">
            <a:extLst>
              <a:ext uri="{FF2B5EF4-FFF2-40B4-BE49-F238E27FC236}">
                <a16:creationId xmlns:a16="http://schemas.microsoft.com/office/drawing/2014/main" id="{D10C001B-E1CF-4D8E-A0AE-4B0D2469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://127.0.0.1:28708/graphics/plot_zoom_png?width=1172&amp;height=787">
            <a:extLst>
              <a:ext uri="{FF2B5EF4-FFF2-40B4-BE49-F238E27FC236}">
                <a16:creationId xmlns:a16="http://schemas.microsoft.com/office/drawing/2014/main" id="{6F27F7C5-9BAD-4B7C-96D4-63ECA77B3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FECAE-5D0E-4F74-8BD5-93236987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12714"/>
            <a:ext cx="8298668" cy="4327672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7921A547-7468-47BE-9BA9-54F8F7D8EF2F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Bar Chart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5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9A19286-345B-4073-9E07-88AFD01A632C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AutoShape 2" descr="http://127.0.0.1:28708/graphics/plot_zoom_png?width=1172&amp;height=787">
            <a:extLst>
              <a:ext uri="{FF2B5EF4-FFF2-40B4-BE49-F238E27FC236}">
                <a16:creationId xmlns:a16="http://schemas.microsoft.com/office/drawing/2014/main" id="{D10C001B-E1CF-4D8E-A0AE-4B0D2469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://127.0.0.1:28708/graphics/plot_zoom_png?width=1172&amp;height=787">
            <a:extLst>
              <a:ext uri="{FF2B5EF4-FFF2-40B4-BE49-F238E27FC236}">
                <a16:creationId xmlns:a16="http://schemas.microsoft.com/office/drawing/2014/main" id="{6F27F7C5-9BAD-4B7C-96D4-63ECA77B3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A4BBD2A-4F1F-4CA4-A20D-F3542FD4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7654"/>
            <a:ext cx="5491051" cy="1648768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9BE5090A-183C-4348-ABD7-8FC2813B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36764"/>
            <a:ext cx="5328592" cy="45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將八隻豆象的數據合併起來，</a:t>
            </a:r>
            <a:r>
              <a:rPr lang="en-US" altLang="zh-TW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80%</a:t>
            </a: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訓練組，</a:t>
            </a:r>
            <a:r>
              <a:rPr lang="en-US" altLang="zh-TW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20%</a:t>
            </a: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測試組</a:t>
            </a:r>
          </a:p>
        </p:txBody>
      </p:sp>
    </p:spTree>
    <p:extLst>
      <p:ext uri="{BB962C8B-B14F-4D97-AF65-F5344CB8AC3E}">
        <p14:creationId xmlns:p14="http://schemas.microsoft.com/office/powerpoint/2010/main" val="3548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7356" y="1136315"/>
            <a:ext cx="8787132" cy="3820682"/>
            <a:chOff x="1074486" y="1644166"/>
            <a:chExt cx="7222883" cy="2723860"/>
          </a:xfrm>
        </p:grpSpPr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 rot="10800000">
              <a:off x="4162977" y="1644166"/>
              <a:ext cx="4134392" cy="2723860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888888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10800000">
              <a:off x="1074486" y="1801211"/>
              <a:ext cx="3073852" cy="2420243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B745E9-7DBB-4641-9CA6-08DA447A03B1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2384F-41E9-4C72-BD16-521EF42AB730}"/>
              </a:ext>
            </a:extLst>
          </p:cNvPr>
          <p:cNvSpPr/>
          <p:nvPr/>
        </p:nvSpPr>
        <p:spPr>
          <a:xfrm>
            <a:off x="163278" y="1069409"/>
            <a:ext cx="3757361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Trainset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BC850F-B04E-48E9-8D2B-1996CC52DB15}"/>
              </a:ext>
            </a:extLst>
          </p:cNvPr>
          <p:cNvSpPr/>
          <p:nvPr/>
        </p:nvSpPr>
        <p:spPr>
          <a:xfrm>
            <a:off x="3920639" y="835731"/>
            <a:ext cx="5043849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 err="1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Testset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E4F716A-E8B4-4673-8CFA-9EA0C68DF2F6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Logistic Regression(</a:t>
            </a:r>
            <a:r>
              <a:rPr lang="zh-TW" altLang="en-US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不考慮豆子位置</a:t>
            </a:r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B8AEABC-9448-4264-8BE8-05609DAF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" y="1460432"/>
            <a:ext cx="3229162" cy="247947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2C2840A-D649-4152-BEE9-39C3F08C6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6" y="4001195"/>
            <a:ext cx="848393" cy="63513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DC8D800-1A71-4537-9F2E-FF3CCEE1A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834" y="1321577"/>
            <a:ext cx="2207250" cy="275717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A00FDC7-6279-4345-9C21-92CB8F620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73" r="22751"/>
          <a:stretch/>
        </p:blipFill>
        <p:spPr>
          <a:xfrm>
            <a:off x="6372200" y="2131438"/>
            <a:ext cx="2497828" cy="2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1">
            <a:extLst>
              <a:ext uri="{FF2B5EF4-FFF2-40B4-BE49-F238E27FC236}">
                <a16:creationId xmlns:a16="http://schemas.microsoft.com/office/drawing/2014/main" id="{7A67E17F-48F0-46CC-988E-53BCB73B5CC0}"/>
              </a:ext>
            </a:extLst>
          </p:cNvPr>
          <p:cNvGrpSpPr/>
          <p:nvPr/>
        </p:nvGrpSpPr>
        <p:grpSpPr>
          <a:xfrm>
            <a:off x="3097034" y="3878352"/>
            <a:ext cx="5449182" cy="1090656"/>
            <a:chOff x="1250048" y="1178493"/>
            <a:chExt cx="3263607" cy="124688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119E3F6-838A-4007-9010-DF2895CDBF3F}"/>
                </a:ext>
              </a:extLst>
            </p:cNvPr>
            <p:cNvSpPr/>
            <p:nvPr/>
          </p:nvSpPr>
          <p:spPr>
            <a:xfrm>
              <a:off x="1250048" y="1178493"/>
              <a:ext cx="3263607" cy="285836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 b="1" kern="0" dirty="0">
                  <a:solidFill>
                    <a:srgbClr val="F9F9F9"/>
                  </a:solidFill>
                  <a:latin typeface="方正兰亭中粗黑_GBK" pitchFamily="2" charset="-122"/>
                  <a:ea typeface="方正兰亭中粗黑_GBK" pitchFamily="2" charset="-122"/>
                </a:rPr>
                <a:t> 三種豆上產卵的機率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5C2CD87-9C64-4595-91A8-1F898A30D05B}"/>
                </a:ext>
              </a:extLst>
            </p:cNvPr>
            <p:cNvSpPr/>
            <p:nvPr/>
          </p:nvSpPr>
          <p:spPr>
            <a:xfrm>
              <a:off x="1250634" y="1464329"/>
              <a:ext cx="3262996" cy="961046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180000" tIns="180000" rIns="180000" anchor="t"/>
            <a:lstStyle/>
            <a:p>
              <a:pPr algn="just">
                <a:defRPr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grpSp>
        <p:nvGrpSpPr>
          <p:cNvPr id="60" name="组合 1">
            <a:extLst>
              <a:ext uri="{FF2B5EF4-FFF2-40B4-BE49-F238E27FC236}">
                <a16:creationId xmlns:a16="http://schemas.microsoft.com/office/drawing/2014/main" id="{ED580DFD-8D0D-4445-A9EB-6070E996FD3E}"/>
              </a:ext>
            </a:extLst>
          </p:cNvPr>
          <p:cNvGrpSpPr/>
          <p:nvPr/>
        </p:nvGrpSpPr>
        <p:grpSpPr>
          <a:xfrm>
            <a:off x="3081219" y="2245121"/>
            <a:ext cx="5450202" cy="1548318"/>
            <a:chOff x="1250048" y="1178493"/>
            <a:chExt cx="3263607" cy="112574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2C5F8E-FA2C-494A-8719-3F7035F02E72}"/>
                </a:ext>
              </a:extLst>
            </p:cNvPr>
            <p:cNvSpPr/>
            <p:nvPr/>
          </p:nvSpPr>
          <p:spPr>
            <a:xfrm>
              <a:off x="1250048" y="1178493"/>
              <a:ext cx="3263607" cy="209183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 b="1" kern="0" dirty="0">
                  <a:solidFill>
                    <a:srgbClr val="F9F9F9"/>
                  </a:solidFill>
                  <a:latin typeface="方正兰亭中粗黑_GBK" pitchFamily="2" charset="-122"/>
                  <a:ea typeface="方正兰亭中粗黑_GBK" pitchFamily="2" charset="-122"/>
                </a:rPr>
                <a:t> 上三種豆產卵的次數及比例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119708-C162-4C36-B9EB-D4422BD977C8}"/>
                </a:ext>
              </a:extLst>
            </p:cNvPr>
            <p:cNvSpPr/>
            <p:nvPr/>
          </p:nvSpPr>
          <p:spPr>
            <a:xfrm>
              <a:off x="1250503" y="1387581"/>
              <a:ext cx="3262996" cy="916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180000" tIns="180000" rIns="180000" anchor="t"/>
            <a:lstStyle/>
            <a:p>
              <a:pPr algn="just">
                <a:defRPr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grpSp>
        <p:nvGrpSpPr>
          <p:cNvPr id="57" name="组合 1">
            <a:extLst>
              <a:ext uri="{FF2B5EF4-FFF2-40B4-BE49-F238E27FC236}">
                <a16:creationId xmlns:a16="http://schemas.microsoft.com/office/drawing/2014/main" id="{9D5FB53F-0FDF-4696-8E0A-53915D2133E6}"/>
              </a:ext>
            </a:extLst>
          </p:cNvPr>
          <p:cNvGrpSpPr/>
          <p:nvPr/>
        </p:nvGrpSpPr>
        <p:grpSpPr>
          <a:xfrm>
            <a:off x="3081219" y="602497"/>
            <a:ext cx="5451222" cy="1559650"/>
            <a:chOff x="1250048" y="1178493"/>
            <a:chExt cx="3263607" cy="113398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31DC9C4-D7C3-47ED-94D0-6DF86D4DEF0F}"/>
                </a:ext>
              </a:extLst>
            </p:cNvPr>
            <p:cNvSpPr/>
            <p:nvPr/>
          </p:nvSpPr>
          <p:spPr>
            <a:xfrm>
              <a:off x="1250048" y="1178493"/>
              <a:ext cx="3263607" cy="222953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lvl="0">
                <a:lnSpc>
                  <a:spcPct val="120000"/>
                </a:lnSpc>
                <a:defRPr/>
              </a:pPr>
              <a:r>
                <a:rPr lang="zh-TW" altLang="en-US" sz="1400" b="1" kern="0" dirty="0">
                  <a:solidFill>
                    <a:srgbClr val="F9F9F9"/>
                  </a:solidFill>
                  <a:latin typeface="方正兰亭中粗黑_GBK" pitchFamily="2" charset="-122"/>
                  <a:ea typeface="方正兰亭中粗黑_GBK" pitchFamily="2" charset="-122"/>
                </a:rPr>
                <a:t> 上三種豆的次數及比例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93DC5D-095E-433F-B8AD-E1C85D852FFE}"/>
                </a:ext>
              </a:extLst>
            </p:cNvPr>
            <p:cNvSpPr/>
            <p:nvPr/>
          </p:nvSpPr>
          <p:spPr>
            <a:xfrm>
              <a:off x="1250659" y="1395820"/>
              <a:ext cx="3262996" cy="916653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lIns="180000" tIns="180000" rIns="180000" anchor="t"/>
            <a:lstStyle/>
            <a:p>
              <a:pPr algn="just">
                <a:defRPr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96DA2BE-7687-4149-A944-322DA01D9860}"/>
              </a:ext>
            </a:extLst>
          </p:cNvPr>
          <p:cNvSpPr/>
          <p:nvPr/>
        </p:nvSpPr>
        <p:spPr>
          <a:xfrm>
            <a:off x="451873" y="1391234"/>
            <a:ext cx="2103904" cy="19637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FAB2D2A-DEF1-46DD-965B-B2803CEEB4B9}"/>
              </a:ext>
            </a:extLst>
          </p:cNvPr>
          <p:cNvSpPr/>
          <p:nvPr/>
        </p:nvSpPr>
        <p:spPr>
          <a:xfrm>
            <a:off x="1017152" y="1514223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55BBE68-9C35-4FDE-8F4B-224F80D78FB4}"/>
              </a:ext>
            </a:extLst>
          </p:cNvPr>
          <p:cNvSpPr/>
          <p:nvPr/>
        </p:nvSpPr>
        <p:spPr>
          <a:xfrm>
            <a:off x="1417680" y="1516695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DD80FFC-97C5-4F32-896B-BC6E62CAECDF}"/>
              </a:ext>
            </a:extLst>
          </p:cNvPr>
          <p:cNvSpPr/>
          <p:nvPr/>
        </p:nvSpPr>
        <p:spPr>
          <a:xfrm>
            <a:off x="1846389" y="1511122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CFE514E-A3DC-40ED-BB2A-65CD531D76F8}"/>
              </a:ext>
            </a:extLst>
          </p:cNvPr>
          <p:cNvSpPr/>
          <p:nvPr/>
        </p:nvSpPr>
        <p:spPr>
          <a:xfrm>
            <a:off x="2246917" y="151112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2F54AED-86D2-4AD0-93F2-5C1CA468EABC}"/>
              </a:ext>
            </a:extLst>
          </p:cNvPr>
          <p:cNvSpPr/>
          <p:nvPr/>
        </p:nvSpPr>
        <p:spPr>
          <a:xfrm>
            <a:off x="611560" y="306167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2C970E7-43EC-47A1-859B-079C2F65D659}"/>
              </a:ext>
            </a:extLst>
          </p:cNvPr>
          <p:cNvSpPr/>
          <p:nvPr/>
        </p:nvSpPr>
        <p:spPr>
          <a:xfrm>
            <a:off x="2243610" y="1897475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20557DD-B507-4889-BAC0-5ADC071FF82B}"/>
              </a:ext>
            </a:extLst>
          </p:cNvPr>
          <p:cNvSpPr/>
          <p:nvPr/>
        </p:nvSpPr>
        <p:spPr>
          <a:xfrm>
            <a:off x="1846389" y="189747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1F53533-8062-4414-A44E-595D510048DE}"/>
              </a:ext>
            </a:extLst>
          </p:cNvPr>
          <p:cNvSpPr/>
          <p:nvPr/>
        </p:nvSpPr>
        <p:spPr>
          <a:xfrm>
            <a:off x="1417680" y="189747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7F028F6-FF8A-49BB-B24E-FD652E987CF5}"/>
              </a:ext>
            </a:extLst>
          </p:cNvPr>
          <p:cNvSpPr/>
          <p:nvPr/>
        </p:nvSpPr>
        <p:spPr>
          <a:xfrm>
            <a:off x="1017152" y="1903368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4420C58-B6EB-4687-9643-C92191194318}"/>
              </a:ext>
            </a:extLst>
          </p:cNvPr>
          <p:cNvSpPr/>
          <p:nvPr/>
        </p:nvSpPr>
        <p:spPr>
          <a:xfrm>
            <a:off x="611560" y="151112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5F63138-57AB-4E5C-8F99-FD21AE1927A7}"/>
              </a:ext>
            </a:extLst>
          </p:cNvPr>
          <p:cNvSpPr/>
          <p:nvPr/>
        </p:nvSpPr>
        <p:spPr>
          <a:xfrm>
            <a:off x="2243610" y="2303137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A2BA27A-362C-411E-AF0E-FCE80F622D05}"/>
              </a:ext>
            </a:extLst>
          </p:cNvPr>
          <p:cNvSpPr/>
          <p:nvPr/>
        </p:nvSpPr>
        <p:spPr>
          <a:xfrm>
            <a:off x="1846389" y="2303079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D6A7993-A9FC-445F-BA03-861B2764736F}"/>
              </a:ext>
            </a:extLst>
          </p:cNvPr>
          <p:cNvSpPr/>
          <p:nvPr/>
        </p:nvSpPr>
        <p:spPr>
          <a:xfrm>
            <a:off x="1417680" y="2295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C57FDC9-293D-4585-9532-08A8B7D53A29}"/>
              </a:ext>
            </a:extLst>
          </p:cNvPr>
          <p:cNvSpPr/>
          <p:nvPr/>
        </p:nvSpPr>
        <p:spPr>
          <a:xfrm>
            <a:off x="1022695" y="2303079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2D46D4F-3EE6-4407-955A-2E93155C735A}"/>
              </a:ext>
            </a:extLst>
          </p:cNvPr>
          <p:cNvSpPr/>
          <p:nvPr/>
        </p:nvSpPr>
        <p:spPr>
          <a:xfrm>
            <a:off x="611560" y="1903368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718E705-DBA6-44A4-9D45-788B2ED2540E}"/>
              </a:ext>
            </a:extLst>
          </p:cNvPr>
          <p:cNvSpPr/>
          <p:nvPr/>
        </p:nvSpPr>
        <p:spPr>
          <a:xfrm>
            <a:off x="2243610" y="2681375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2E0AA63-24C4-48DE-9F5F-A185C286867C}"/>
              </a:ext>
            </a:extLst>
          </p:cNvPr>
          <p:cNvSpPr/>
          <p:nvPr/>
        </p:nvSpPr>
        <p:spPr>
          <a:xfrm>
            <a:off x="1848084" y="268137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EEFA913-3A9D-491C-AA40-422107BF6D42}"/>
              </a:ext>
            </a:extLst>
          </p:cNvPr>
          <p:cNvSpPr/>
          <p:nvPr/>
        </p:nvSpPr>
        <p:spPr>
          <a:xfrm>
            <a:off x="1016068" y="268137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1B080BA-5B45-4CB5-AFDB-F1F41BD219A5}"/>
              </a:ext>
            </a:extLst>
          </p:cNvPr>
          <p:cNvSpPr/>
          <p:nvPr/>
        </p:nvSpPr>
        <p:spPr>
          <a:xfrm>
            <a:off x="611560" y="2301080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9F4324E-6C18-4131-981C-EF393B489108}"/>
              </a:ext>
            </a:extLst>
          </p:cNvPr>
          <p:cNvSpPr/>
          <p:nvPr/>
        </p:nvSpPr>
        <p:spPr>
          <a:xfrm>
            <a:off x="1417680" y="268137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C1C53D0-47C9-485B-B640-33030CDE3FB8}"/>
              </a:ext>
            </a:extLst>
          </p:cNvPr>
          <p:cNvSpPr/>
          <p:nvPr/>
        </p:nvSpPr>
        <p:spPr>
          <a:xfrm>
            <a:off x="2243610" y="305693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B9218DA-E640-4225-931F-173CA37009E9}"/>
              </a:ext>
            </a:extLst>
          </p:cNvPr>
          <p:cNvSpPr/>
          <p:nvPr/>
        </p:nvSpPr>
        <p:spPr>
          <a:xfrm>
            <a:off x="1846389" y="3074837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A1C0FB8-17B5-463F-9DE1-344AB9FE8392}"/>
              </a:ext>
            </a:extLst>
          </p:cNvPr>
          <p:cNvSpPr/>
          <p:nvPr/>
        </p:nvSpPr>
        <p:spPr>
          <a:xfrm>
            <a:off x="1417680" y="3069387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6A68A57-1AC8-40F2-ADAF-9A25D1FE233C}"/>
              </a:ext>
            </a:extLst>
          </p:cNvPr>
          <p:cNvSpPr/>
          <p:nvPr/>
        </p:nvSpPr>
        <p:spPr>
          <a:xfrm>
            <a:off x="1016068" y="3061670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E3EA5A5B-004E-4F69-8D5E-C7DED60015C2}"/>
              </a:ext>
            </a:extLst>
          </p:cNvPr>
          <p:cNvSpPr/>
          <p:nvPr/>
        </p:nvSpPr>
        <p:spPr>
          <a:xfrm>
            <a:off x="611560" y="2681375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07BE86-A4AB-4B62-A9E4-23EBAF95AFF3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7DF53A8E-6999-4599-8BE4-E8FBDD4CC408}"/>
              </a:ext>
            </a:extLst>
          </p:cNvPr>
          <p:cNvSpPr/>
          <p:nvPr/>
        </p:nvSpPr>
        <p:spPr>
          <a:xfrm>
            <a:off x="467544" y="36713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68679E-3B4B-4536-BDB8-5077BFE271AB}"/>
              </a:ext>
            </a:extLst>
          </p:cNvPr>
          <p:cNvSpPr/>
          <p:nvPr/>
        </p:nvSpPr>
        <p:spPr>
          <a:xfrm>
            <a:off x="467544" y="4092381"/>
            <a:ext cx="144016" cy="1440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559B199-624C-4996-9BAB-B6F494FFC1F3}"/>
              </a:ext>
            </a:extLst>
          </p:cNvPr>
          <p:cNvSpPr/>
          <p:nvPr/>
        </p:nvSpPr>
        <p:spPr>
          <a:xfrm>
            <a:off x="473713" y="451018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87B568-6E96-4A72-AF51-A7FCC9C04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0"/>
          <a:stretch/>
        </p:blipFill>
        <p:spPr>
          <a:xfrm>
            <a:off x="3203848" y="939732"/>
            <a:ext cx="2448272" cy="5472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7AC043-81EB-4B4D-B89F-A26A0A53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146" y="2571750"/>
            <a:ext cx="2448272" cy="56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8E620EA-6483-4034-9FB7-EA4FCC29A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446" y="1529128"/>
            <a:ext cx="5215403" cy="6148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CAE9D9-C061-4805-9FA4-04DF23C55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247" y="3164141"/>
            <a:ext cx="3400168" cy="589199"/>
          </a:xfrm>
          <a:prstGeom prst="rect">
            <a:avLst/>
          </a:prstGeom>
        </p:spPr>
      </p:pic>
      <p:sp>
        <p:nvSpPr>
          <p:cNvPr id="53" name="TextBox 19">
            <a:extLst>
              <a:ext uri="{FF2B5EF4-FFF2-40B4-BE49-F238E27FC236}">
                <a16:creationId xmlns:a16="http://schemas.microsoft.com/office/drawing/2014/main" id="{151334EC-FE42-442D-855D-DD6297748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12686"/>
            <a:ext cx="1693972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: </a:t>
            </a: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第一種綠豆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: </a:t>
            </a: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第二種綠豆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: </a:t>
            </a:r>
            <a:r>
              <a:rPr lang="zh-TW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宋体" pitchFamily="2" charset="-122"/>
              </a:rPr>
              <a:t>第三種綠豆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FD71F98-76AD-4ED5-B14C-E11312815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247" y="4194035"/>
            <a:ext cx="2988331" cy="693935"/>
          </a:xfrm>
          <a:prstGeom prst="rect">
            <a:avLst/>
          </a:prstGeom>
        </p:spPr>
      </p:pic>
      <p:sp>
        <p:nvSpPr>
          <p:cNvPr id="54" name="TextBox 4">
            <a:extLst>
              <a:ext uri="{FF2B5EF4-FFF2-40B4-BE49-F238E27FC236}">
                <a16:creationId xmlns:a16="http://schemas.microsoft.com/office/drawing/2014/main" id="{69AC24E1-9E73-4574-AE0B-6B2D687DE397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考慮豆子位置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3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7356" y="1136315"/>
            <a:ext cx="8787132" cy="3820682"/>
            <a:chOff x="1074486" y="1644166"/>
            <a:chExt cx="7222883" cy="2723860"/>
          </a:xfrm>
        </p:grpSpPr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 rot="10800000">
              <a:off x="4162977" y="1644166"/>
              <a:ext cx="4134392" cy="2723860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888888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10800000">
              <a:off x="1074486" y="1801211"/>
              <a:ext cx="3073852" cy="2420243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B745E9-7DBB-4641-9CA6-08DA447A03B1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2384F-41E9-4C72-BD16-521EF42AB730}"/>
              </a:ext>
            </a:extLst>
          </p:cNvPr>
          <p:cNvSpPr/>
          <p:nvPr/>
        </p:nvSpPr>
        <p:spPr>
          <a:xfrm>
            <a:off x="163278" y="1069409"/>
            <a:ext cx="3757361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Trainset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BC850F-B04E-48E9-8D2B-1996CC52DB15}"/>
              </a:ext>
            </a:extLst>
          </p:cNvPr>
          <p:cNvSpPr/>
          <p:nvPr/>
        </p:nvSpPr>
        <p:spPr>
          <a:xfrm>
            <a:off x="3920639" y="835731"/>
            <a:ext cx="5043849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 err="1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Testset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E4F716A-E8B4-4673-8CFA-9EA0C68DF2F6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Logistic Regression(</a:t>
            </a:r>
            <a:r>
              <a:rPr lang="zh-TW" altLang="en-US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考慮豆子位置</a:t>
            </a:r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0B4B97-1B51-4123-B9FC-FB9A01B8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0" y="1484826"/>
            <a:ext cx="3017469" cy="23128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26079A-7B6C-483F-87FE-8855071D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4" y="3906430"/>
            <a:ext cx="870200" cy="6844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186A61-6BC9-4435-99A2-39FF09AD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463" y="1254568"/>
            <a:ext cx="2279312" cy="2859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34C7DFE-D635-4ED7-884E-445DA9CE64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72" r="23630"/>
          <a:stretch/>
        </p:blipFill>
        <p:spPr>
          <a:xfrm>
            <a:off x="6444208" y="2219740"/>
            <a:ext cx="2396793" cy="2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7356" y="1136315"/>
            <a:ext cx="8787132" cy="3820682"/>
            <a:chOff x="1074486" y="1644166"/>
            <a:chExt cx="7222883" cy="2723860"/>
          </a:xfrm>
        </p:grpSpPr>
        <p:sp>
          <p:nvSpPr>
            <p:cNvPr id="2" name="AutoShape 2"/>
            <p:cNvSpPr>
              <a:spLocks noChangeArrowheads="1"/>
            </p:cNvSpPr>
            <p:nvPr/>
          </p:nvSpPr>
          <p:spPr bwMode="auto">
            <a:xfrm rot="10800000">
              <a:off x="4162977" y="1644166"/>
              <a:ext cx="4134392" cy="2723860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888888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 rot="10800000">
              <a:off x="1074486" y="1801211"/>
              <a:ext cx="3073852" cy="2420243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B745E9-7DBB-4641-9CA6-08DA447A03B1}"/>
              </a:ext>
            </a:extLst>
          </p:cNvPr>
          <p:cNvSpPr/>
          <p:nvPr/>
        </p:nvSpPr>
        <p:spPr>
          <a:xfrm>
            <a:off x="755576" y="51470"/>
            <a:ext cx="1671020" cy="43204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2384F-41E9-4C72-BD16-521EF42AB730}"/>
              </a:ext>
            </a:extLst>
          </p:cNvPr>
          <p:cNvSpPr/>
          <p:nvPr/>
        </p:nvSpPr>
        <p:spPr>
          <a:xfrm>
            <a:off x="163278" y="1069409"/>
            <a:ext cx="3757361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Trainset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BC850F-B04E-48E9-8D2B-1996CC52DB15}"/>
              </a:ext>
            </a:extLst>
          </p:cNvPr>
          <p:cNvSpPr/>
          <p:nvPr/>
        </p:nvSpPr>
        <p:spPr>
          <a:xfrm>
            <a:off x="3920639" y="835731"/>
            <a:ext cx="5043849" cy="30664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TW" altLang="en-US" sz="1400" b="1" kern="0" dirty="0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 </a:t>
            </a:r>
            <a:r>
              <a:rPr lang="en-US" altLang="zh-TW" sz="1400" b="1" kern="0" dirty="0" err="1">
                <a:solidFill>
                  <a:srgbClr val="F9F9F9"/>
                </a:solidFill>
                <a:latin typeface="方正兰亭中粗黑_GBK" pitchFamily="2" charset="-122"/>
                <a:ea typeface="方正兰亭中粗黑_GBK" pitchFamily="2" charset="-122"/>
              </a:rPr>
              <a:t>Testset</a:t>
            </a:r>
            <a:endParaRPr lang="zh-TW" altLang="en-US" sz="1400" b="1" kern="0" dirty="0">
              <a:solidFill>
                <a:srgbClr val="F9F9F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E4F716A-E8B4-4673-8CFA-9EA0C68DF2F6}"/>
              </a:ext>
            </a:extLst>
          </p:cNvPr>
          <p:cNvSpPr txBox="1"/>
          <p:nvPr/>
        </p:nvSpPr>
        <p:spPr>
          <a:xfrm>
            <a:off x="683568" y="82828"/>
            <a:ext cx="50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Logistic Regression(</a:t>
            </a:r>
            <a:r>
              <a:rPr lang="zh-TW" altLang="en-US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移除不顯著變數</a:t>
            </a:r>
            <a:r>
              <a:rPr lang="en-US" altLang="zh-CN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750182-3183-45EF-8265-C7854FC7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4" y="1429891"/>
            <a:ext cx="3540810" cy="22837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3DEECC-8EAB-4236-8166-F5C2F09C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23" y="1276373"/>
            <a:ext cx="2408129" cy="30055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3E628E-8585-4C02-89F5-D1BFABB8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122" y="2211709"/>
            <a:ext cx="2419045" cy="253969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1F7CB-C880-4BE5-B8A9-43829AFB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8" y="3863053"/>
            <a:ext cx="971135" cy="7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31628A"/>
      </a:dk2>
      <a:lt2>
        <a:srgbClr val="EEECE1"/>
      </a:lt2>
      <a:accent1>
        <a:srgbClr val="00ACF1"/>
      </a:accent1>
      <a:accent2>
        <a:srgbClr val="66B699"/>
      </a:accent2>
      <a:accent3>
        <a:srgbClr val="A5CB52"/>
      </a:accent3>
      <a:accent4>
        <a:srgbClr val="E6E7E9"/>
      </a:accent4>
      <a:accent5>
        <a:srgbClr val="31628A"/>
      </a:accent5>
      <a:accent6>
        <a:srgbClr val="F8E9BE"/>
      </a:accent6>
      <a:hlink>
        <a:srgbClr val="31628A"/>
      </a:hlink>
      <a:folHlink>
        <a:srgbClr val="31628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214</Words>
  <Application>Microsoft Office PowerPoint</Application>
  <PresentationFormat>如螢幕大小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微软雅黑</vt:lpstr>
      <vt:lpstr>宋体</vt:lpstr>
      <vt:lpstr>方正兰亭中粗黑_GBK</vt:lpstr>
      <vt:lpstr>方正兰亭中黑_GBK</vt:lpstr>
      <vt:lpstr>方正兰亭纤黑简体</vt:lpstr>
      <vt:lpstr>方正兰亭粗黑_GBK</vt:lpstr>
      <vt:lpstr>方正兰亭黑_GBK</vt:lpstr>
      <vt:lpstr>新細明體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Hsieh73</cp:lastModifiedBy>
  <cp:revision>117</cp:revision>
  <dcterms:created xsi:type="dcterms:W3CDTF">2014-09-21T03:23:02Z</dcterms:created>
  <dcterms:modified xsi:type="dcterms:W3CDTF">2022-01-09T13:52:56Z</dcterms:modified>
</cp:coreProperties>
</file>