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95" r:id="rId4"/>
    <p:sldId id="300" r:id="rId5"/>
    <p:sldId id="298" r:id="rId6"/>
    <p:sldId id="299" r:id="rId7"/>
    <p:sldId id="297" r:id="rId8"/>
    <p:sldId id="301" r:id="rId9"/>
    <p:sldId id="296" r:id="rId10"/>
    <p:sldId id="302" r:id="rId11"/>
    <p:sldId id="303" r:id="rId12"/>
    <p:sldId id="305" r:id="rId13"/>
    <p:sldId id="306" r:id="rId14"/>
    <p:sldId id="304" r:id="rId15"/>
    <p:sldId id="307" r:id="rId16"/>
    <p:sldId id="266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Oswald" panose="02020500000000000000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3021" autoAdjust="0"/>
  </p:normalViewPr>
  <p:slideViewPr>
    <p:cSldViewPr snapToGrid="0">
      <p:cViewPr varScale="1">
        <p:scale>
          <a:sx n="95" d="100"/>
          <a:sy n="95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6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8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48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20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3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13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信息增益大的話就能把數據分得很乾淨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信息增益是特徵選擇的一個重要指標，它定義為一個特徵能能夠為分類系統帶來多少信息，帶來的信息越多，說明該特徵越重要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不純度是基於節點來計算的，樹中的每個節點都會有一個不純度，並且子節點的不純度一定是低於根節點的，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也就是說，在同一棵決策樹上，葉子節點的不純度一定是最低的。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Entropy</a:t>
            </a:r>
            <a:r>
              <a:rPr lang="zh-TW" altLang="en-US" dirty="0"/>
              <a:t>的計算比</a:t>
            </a:r>
            <a:r>
              <a:rPr lang="zh-TW" altLang="en-US" sz="1100" dirty="0"/>
              <a:t>不純度</a:t>
            </a:r>
            <a:r>
              <a:rPr lang="zh-TW" altLang="en-US" dirty="0"/>
              <a:t>要緩慢， 這是因為</a:t>
            </a:r>
            <a:r>
              <a:rPr lang="zh-TW" altLang="en-US" sz="1100" dirty="0"/>
              <a:t>不純度</a:t>
            </a:r>
            <a:r>
              <a:rPr lang="zh-TW" altLang="en-US" dirty="0"/>
              <a:t>的計算不涉及對數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/>
              <a:t>因為</a:t>
            </a:r>
            <a:r>
              <a:rPr lang="en-US" altLang="zh-TW" sz="1100" dirty="0"/>
              <a:t>Entropy</a:t>
            </a:r>
            <a:r>
              <a:rPr lang="zh-TW" altLang="en-US" dirty="0"/>
              <a:t>對不純度非常的敏感，所以以 </a:t>
            </a:r>
            <a:r>
              <a:rPr lang="en-US" altLang="zh-TW" sz="1100" dirty="0"/>
              <a:t>Entropy</a:t>
            </a:r>
            <a:r>
              <a:rPr lang="zh-TW" altLang="en-US" dirty="0"/>
              <a:t>作為指標時，決策樹的生長會更加精細，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對於高維資料或者噪音很多的資料，</a:t>
            </a:r>
            <a:r>
              <a:rPr lang="en-US" altLang="zh-TW" sz="1100" dirty="0"/>
              <a:t>Entropy</a:t>
            </a:r>
            <a:r>
              <a:rPr lang="zh-TW" altLang="en-US" dirty="0"/>
              <a:t>很容易過擬合，這個時候使用</a:t>
            </a:r>
            <a:r>
              <a:rPr lang="zh-TW" altLang="en-US" sz="1100" dirty="0"/>
              <a:t>不純度</a:t>
            </a:r>
            <a:r>
              <a:rPr lang="zh-TW" altLang="en-US" dirty="0"/>
              <a:t>效果往往比較好，這也是為什麼</a:t>
            </a:r>
            <a:r>
              <a:rPr lang="zh-TW" altLang="en-US" sz="1100" dirty="0"/>
              <a:t>不純度</a:t>
            </a:r>
            <a:r>
              <a:rPr lang="zh-TW" altLang="en-US" dirty="0"/>
              <a:t>比較常見的原因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98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97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3304885-548D-45FF-86A6-4C498A3E2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rtl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一般在做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時會把手上的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 data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切成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training set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跟 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 set</a:t>
            </a:r>
          </a:p>
          <a:p>
            <a:pPr marL="139700" indent="0" rtl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但使用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bagging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的時候，可以不用把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切成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training set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跟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 set </a:t>
            </a:r>
            <a:b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同樣可以擁有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的效果 → 這樣做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Out-of-bag validation</a:t>
            </a:r>
          </a:p>
          <a:p>
            <a:pPr marL="139700" indent="0">
              <a:buNone/>
            </a:pP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𝑂𝑂𝐵估計能透過少量資料的計算量達到近似於交叉驗證的結果，對於交叉驗證的高計算量下，是一個節省資源的採樣及估計方式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89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71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6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762914" y="2888504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13FD63-A046-43EB-836B-ECCED1DA1B9E}"/>
              </a:ext>
            </a:extLst>
          </p:cNvPr>
          <p:cNvSpPr txBox="1"/>
          <p:nvPr/>
        </p:nvSpPr>
        <p:spPr>
          <a:xfrm>
            <a:off x="6925339" y="4330995"/>
            <a:ext cx="1970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  <a:latin typeface="Oswald" panose="02020500000000000000" charset="0"/>
              </a:rPr>
              <a:t>7109018032</a:t>
            </a:r>
            <a:r>
              <a:rPr lang="zh-TW" altLang="en-US" sz="1600" dirty="0">
                <a:solidFill>
                  <a:schemeClr val="accent2"/>
                </a:solidFill>
                <a:latin typeface="Oswald" panose="02020500000000000000" charset="0"/>
              </a:rPr>
              <a:t>謝綺珊</a:t>
            </a:r>
            <a:endParaRPr lang="en-US" altLang="zh-TW" sz="1600" dirty="0">
              <a:solidFill>
                <a:schemeClr val="accent2"/>
              </a:solidFill>
              <a:latin typeface="Oswald" panose="02020500000000000000" charset="0"/>
            </a:endParaRPr>
          </a:p>
          <a:p>
            <a:r>
              <a:rPr lang="en-US" altLang="zh-TW" sz="1600" dirty="0">
                <a:solidFill>
                  <a:schemeClr val="accent2"/>
                </a:solidFill>
                <a:latin typeface="Oswald" panose="02020500000000000000" charset="0"/>
              </a:rPr>
              <a:t>7109018037</a:t>
            </a:r>
            <a:r>
              <a:rPr lang="zh-TW" altLang="en-US" sz="1600" dirty="0">
                <a:solidFill>
                  <a:schemeClr val="accent2"/>
                </a:solidFill>
                <a:latin typeface="Oswald" panose="02020500000000000000" charset="0"/>
              </a:rPr>
              <a:t>李蕙君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62689" y="1662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518283" y="882092"/>
            <a:ext cx="4339336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sz="1800" dirty="0"/>
              <a:t>Decision tree</a:t>
            </a: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24EA2A-D5F9-4B82-A3E8-46A7D66B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3" y="1746412"/>
            <a:ext cx="4448491" cy="29801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7BCDB7-206D-4DC7-BA61-8557A996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00" y="1650579"/>
            <a:ext cx="2019300" cy="1590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CAFE5F-5212-49BD-B058-6C1BB8152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600" y="3418221"/>
            <a:ext cx="1866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44837" y="786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62967" y="633439"/>
            <a:ext cx="6855979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sz="1800" dirty="0"/>
              <a:t>Random forest 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zh-TW" sz="1800" dirty="0"/>
              <a:t>        (R</a:t>
            </a:r>
            <a:r>
              <a:rPr lang="zh-TW" altLang="en-US" sz="1800" dirty="0"/>
              <a:t>預設的隨機森林為使用多棵 </a:t>
            </a:r>
            <a:r>
              <a:rPr lang="en-US" altLang="zh-TW" sz="1800" dirty="0"/>
              <a:t>CART</a:t>
            </a:r>
            <a:r>
              <a:rPr lang="zh-TW" altLang="en-US" sz="1800" dirty="0"/>
              <a:t>樹組成，使用</a:t>
            </a:r>
            <a:r>
              <a:rPr lang="en-US" altLang="zh-TW" sz="1800" dirty="0"/>
              <a:t>Gini</a:t>
            </a:r>
            <a:r>
              <a:rPr lang="zh-TW" altLang="en-US" sz="1800" dirty="0"/>
              <a:t>值計算</a:t>
            </a:r>
            <a:r>
              <a:rPr lang="en-US" altLang="zh-TW" sz="1800" dirty="0"/>
              <a:t>)</a:t>
            </a: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71D28B-18FB-4DB9-ABC8-E2DDB0F4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59" y="1531661"/>
            <a:ext cx="2874671" cy="3533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04C21A-7F6F-4296-BFE1-8A427381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52" y="1531661"/>
            <a:ext cx="2822343" cy="35331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4A015E-306D-4C43-A16E-B6E9EB7B18DE}"/>
              </a:ext>
            </a:extLst>
          </p:cNvPr>
          <p:cNvSpPr txBox="1"/>
          <p:nvPr/>
        </p:nvSpPr>
        <p:spPr>
          <a:xfrm>
            <a:off x="362967" y="2318083"/>
            <a:ext cx="111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trainset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E544C9-76F4-44CF-898D-A13B61C84BDF}"/>
              </a:ext>
            </a:extLst>
          </p:cNvPr>
          <p:cNvSpPr txBox="1"/>
          <p:nvPr/>
        </p:nvSpPr>
        <p:spPr>
          <a:xfrm>
            <a:off x="4884822" y="2318083"/>
            <a:ext cx="111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testset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087C49-D8E1-4141-B711-9BBA8F2D7820}"/>
              </a:ext>
            </a:extLst>
          </p:cNvPr>
          <p:cNvSpPr/>
          <p:nvPr/>
        </p:nvSpPr>
        <p:spPr>
          <a:xfrm>
            <a:off x="2711116" y="2625860"/>
            <a:ext cx="497305" cy="197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C4F746-6B76-41D2-8863-BFFC11389FCB}"/>
              </a:ext>
            </a:extLst>
          </p:cNvPr>
          <p:cNvSpPr/>
          <p:nvPr/>
        </p:nvSpPr>
        <p:spPr>
          <a:xfrm>
            <a:off x="7202904" y="2628836"/>
            <a:ext cx="497305" cy="197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44837" y="786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62967" y="633439"/>
            <a:ext cx="6855979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sz="1800" dirty="0"/>
              <a:t>Error rate of random forest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zh-TW" sz="1800" dirty="0"/>
              <a:t>        </a:t>
            </a: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41CEF1D-2BBE-4BCE-B324-BC112E7B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21" y="1236529"/>
            <a:ext cx="5623369" cy="34731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ECF9E3-878D-4AA0-91BC-238244317ED9}"/>
              </a:ext>
            </a:extLst>
          </p:cNvPr>
          <p:cNvSpPr txBox="1"/>
          <p:nvPr/>
        </p:nvSpPr>
        <p:spPr>
          <a:xfrm>
            <a:off x="766572" y="217488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綠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class1</a:t>
            </a:r>
          </a:p>
          <a:p>
            <a:r>
              <a:rPr lang="zh-TW" altLang="en-US" sz="1800" dirty="0"/>
              <a:t>紅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class2</a:t>
            </a:r>
          </a:p>
          <a:p>
            <a:r>
              <a:rPr lang="zh-TW" altLang="en-US" sz="1800" dirty="0"/>
              <a:t>藍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class3</a:t>
            </a:r>
          </a:p>
          <a:p>
            <a:r>
              <a:rPr lang="zh-TW" altLang="en-US" sz="1800" dirty="0"/>
              <a:t>黑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OOB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5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44837" y="786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62967" y="723458"/>
            <a:ext cx="8193808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zh-TW" altLang="en-US" sz="1800" dirty="0"/>
              <a:t>變數重要性圖</a:t>
            </a:r>
            <a:r>
              <a:rPr lang="en-US" altLang="zh-TW" sz="1800" dirty="0"/>
              <a:t> </a:t>
            </a:r>
          </a:p>
          <a:p>
            <a:pPr marL="101600" lvl="0" indent="0">
              <a:buNone/>
            </a:pPr>
            <a:r>
              <a:rPr lang="zh-TW" altLang="en-US" sz="1800" dirty="0"/>
              <a:t>透過 </a:t>
            </a:r>
            <a:r>
              <a:rPr lang="en-US" altLang="zh-TW" sz="1800" dirty="0"/>
              <a:t>Mean Decrease Gini </a:t>
            </a:r>
            <a:r>
              <a:rPr lang="zh-TW" altLang="en-US" sz="1800" dirty="0"/>
              <a:t>來衡量變數重要性指數，表示 </a:t>
            </a:r>
            <a:r>
              <a:rPr lang="en-US" altLang="zh-TW" sz="1800" dirty="0"/>
              <a:t>Gini </a:t>
            </a:r>
            <a:r>
              <a:rPr lang="zh-TW" altLang="en-US" sz="1800" dirty="0"/>
              <a:t>係數減少的平均值</a:t>
            </a: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F08ECE-7903-487C-9414-2A7DE94F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22" y="1650646"/>
            <a:ext cx="5511215" cy="33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44837" y="786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62967" y="633439"/>
            <a:ext cx="6855979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sz="1800" dirty="0"/>
              <a:t>ROC curve</a:t>
            </a: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4A015E-306D-4C43-A16E-B6E9EB7B18DE}"/>
              </a:ext>
            </a:extLst>
          </p:cNvPr>
          <p:cNvSpPr txBox="1"/>
          <p:nvPr/>
        </p:nvSpPr>
        <p:spPr>
          <a:xfrm>
            <a:off x="362967" y="1195350"/>
            <a:ext cx="111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E544C9-76F4-44CF-898D-A13B61C84BDF}"/>
              </a:ext>
            </a:extLst>
          </p:cNvPr>
          <p:cNvSpPr txBox="1"/>
          <p:nvPr/>
        </p:nvSpPr>
        <p:spPr>
          <a:xfrm>
            <a:off x="3285506" y="2175909"/>
            <a:ext cx="111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Class2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1AFEA3C-51EB-47DC-9B70-67A64CEC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1" y="1499836"/>
            <a:ext cx="2817013" cy="16048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AD6D7E0-A453-49BF-A3AD-D30DBD60A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884" y="2571750"/>
            <a:ext cx="2817013" cy="15975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1A0C576-26FD-40A0-891F-C1081D7E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54" y="2004769"/>
            <a:ext cx="3086176" cy="17673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FB9765-F262-484A-B218-738985A8AF03}"/>
              </a:ext>
            </a:extLst>
          </p:cNvPr>
          <p:cNvSpPr txBox="1"/>
          <p:nvPr/>
        </p:nvSpPr>
        <p:spPr>
          <a:xfrm>
            <a:off x="6216318" y="1594010"/>
            <a:ext cx="111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3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44837" y="7865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62967" y="723458"/>
            <a:ext cx="8193808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zh-TW" altLang="en-US" sz="1800" dirty="0"/>
              <a:t>與其他分類器比較其準確效果</a:t>
            </a:r>
            <a:endParaRPr lang="en-US" altLang="zh-TW"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DB6E33-C98E-4F83-BDF4-D51985FE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7" y="1822998"/>
            <a:ext cx="2535523" cy="31619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088070-6143-4AA9-A886-E03DBD4E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310" y="1687717"/>
            <a:ext cx="3114174" cy="14221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2F4F68-A444-44DA-B42C-EADF8891C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238" y="3634260"/>
            <a:ext cx="3250281" cy="1350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E70ADFD-D4B6-43FC-9E84-50F6618E8826}"/>
              </a:ext>
            </a:extLst>
          </p:cNvPr>
          <p:cNvSpPr txBox="1"/>
          <p:nvPr/>
        </p:nvSpPr>
        <p:spPr>
          <a:xfrm>
            <a:off x="664877" y="1323474"/>
            <a:ext cx="129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07FBA7-577C-431B-A33C-F999D1C8BA8E}"/>
              </a:ext>
            </a:extLst>
          </p:cNvPr>
          <p:cNvSpPr txBox="1"/>
          <p:nvPr/>
        </p:nvSpPr>
        <p:spPr>
          <a:xfrm>
            <a:off x="3502310" y="1373554"/>
            <a:ext cx="129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97ECEE-86A6-44E5-88EE-FD01FF7318C3}"/>
              </a:ext>
            </a:extLst>
          </p:cNvPr>
          <p:cNvSpPr txBox="1"/>
          <p:nvPr/>
        </p:nvSpPr>
        <p:spPr>
          <a:xfrm>
            <a:off x="5297471" y="3188129"/>
            <a:ext cx="185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Native Bayes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14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42802"/>
            <a:ext cx="9144000" cy="868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8324A"/>
                </a:solidFill>
              </a:rPr>
              <a:t>Thank you for your attention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62689" y="1662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accent2"/>
                </a:solidFill>
              </a:rPr>
              <a:t>Decision Tree (</a:t>
            </a:r>
            <a:r>
              <a:rPr lang="zh-TW" altLang="en-US" dirty="0">
                <a:solidFill>
                  <a:schemeClr val="accent2"/>
                </a:solidFill>
              </a:rPr>
              <a:t>決策樹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4604" y="1370054"/>
                <a:ext cx="6154290" cy="21030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zh-TW" altLang="en-US" sz="1800" dirty="0"/>
                  <a:t>模仿人類做決策的過程</a:t>
                </a:r>
                <a:endParaRPr lang="en-US" altLang="zh-TW" sz="1800" dirty="0"/>
              </a:p>
              <a:p>
                <a:pPr lvl="0"/>
                <a:r>
                  <a:rPr lang="zh-TW" altLang="en-US" sz="1800" dirty="0"/>
                  <a:t>分為</a:t>
                </a:r>
                <a:r>
                  <a:rPr lang="en-US" altLang="zh-TW" sz="1800" dirty="0"/>
                  <a:t>root</a:t>
                </a:r>
                <a:r>
                  <a:rPr lang="zh-TW" altLang="en-US" sz="1800" dirty="0"/>
                  <a:t>和</a:t>
                </a:r>
                <a:r>
                  <a:rPr lang="en-US" altLang="zh-TW" sz="1800" dirty="0"/>
                  <a:t>sub-trees</a:t>
                </a:r>
                <a:r>
                  <a:rPr lang="zh-TW" altLang="en-US" sz="1800" dirty="0"/>
                  <a:t>兩部分</a:t>
                </a:r>
                <a:endParaRPr lang="en-US" altLang="zh-TW" sz="1800" dirty="0"/>
              </a:p>
              <a:p>
                <a:pPr lvl="0"/>
                <a:r>
                  <a:rPr lang="zh-TW" altLang="zh-TW" sz="1800" dirty="0"/>
                  <a:t>透過信息增益</a:t>
                </a:r>
                <a:r>
                  <a:rPr lang="en-US" altLang="zh-TW" sz="1800" dirty="0"/>
                  <a:t>(information gain)</a:t>
                </a:r>
                <a:r>
                  <a:rPr lang="zh-TW" altLang="zh-TW" sz="1800" dirty="0"/>
                  <a:t>來判斷</a:t>
                </a:r>
                <a:r>
                  <a:rPr lang="zh-TW" altLang="en-US" sz="1800" dirty="0"/>
                  <a:t>用於分割的特徵</a:t>
                </a:r>
                <a:endParaRPr lang="en-US" altLang="zh-TW" sz="1800" dirty="0"/>
              </a:p>
              <a:p>
                <a:pPr marL="101600" lvl="0" indent="0">
                  <a:buNone/>
                </a:pPr>
                <a:r>
                  <a:rPr lang="zh-TW" altLang="en-US" sz="1800" dirty="0"/>
                  <a:t>        例如 </a:t>
                </a:r>
                <a:r>
                  <a:rPr lang="en-US" altLang="zh-TW" sz="1800" dirty="0"/>
                  <a:t>: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Gini impurity</a:t>
                </a:r>
                <a:r>
                  <a:rPr lang="zh-TW" altLang="en-US" sz="1800" dirty="0"/>
                  <a:t>、</a:t>
                </a:r>
                <a:r>
                  <a:rPr lang="en-US" altLang="zh-TW" sz="1800" dirty="0"/>
                  <a:t>entropy</a:t>
                </a:r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sz="1800" dirty="0"/>
              </a:p>
              <a:p>
                <a:pPr lvl="0"/>
                <a:endParaRPr lang="en-US" altLang="zh-TW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4604" y="1370054"/>
                <a:ext cx="6154290" cy="2103062"/>
              </a:xfrm>
              <a:prstGeom prst="rect">
                <a:avLst/>
              </a:prstGeom>
              <a:blipFill>
                <a:blip r:embed="rId3"/>
                <a:stretch>
                  <a:fillRect b="-8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F6DD9A-6374-4452-95E2-9ADEC4FDC842}"/>
              </a:ext>
            </a:extLst>
          </p:cNvPr>
          <p:cNvSpPr/>
          <p:nvPr/>
        </p:nvSpPr>
        <p:spPr>
          <a:xfrm>
            <a:off x="7435667" y="889865"/>
            <a:ext cx="926723" cy="403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BC40290-AC43-4B47-84EB-1D30D426E73E}"/>
              </a:ext>
            </a:extLst>
          </p:cNvPr>
          <p:cNvSpPr/>
          <p:nvPr/>
        </p:nvSpPr>
        <p:spPr>
          <a:xfrm>
            <a:off x="7876172" y="1849738"/>
            <a:ext cx="835204" cy="34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32FD81E-3FB1-4F3A-A8B9-9F1C920D89B9}"/>
              </a:ext>
            </a:extLst>
          </p:cNvPr>
          <p:cNvSpPr/>
          <p:nvPr/>
        </p:nvSpPr>
        <p:spPr>
          <a:xfrm>
            <a:off x="6900182" y="2859388"/>
            <a:ext cx="854846" cy="35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3C4B0C-B6F0-49B0-9C5E-2EB4E4CE485B}"/>
              </a:ext>
            </a:extLst>
          </p:cNvPr>
          <p:cNvSpPr/>
          <p:nvPr/>
        </p:nvSpPr>
        <p:spPr>
          <a:xfrm>
            <a:off x="8158738" y="3835259"/>
            <a:ext cx="668976" cy="2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70E41C-FF03-4036-A2AB-7DAE85C97127}"/>
              </a:ext>
            </a:extLst>
          </p:cNvPr>
          <p:cNvSpPr/>
          <p:nvPr/>
        </p:nvSpPr>
        <p:spPr>
          <a:xfrm>
            <a:off x="6130450" y="3835952"/>
            <a:ext cx="658981" cy="2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5DA8DD-2D51-47BB-8449-41536D91EABB}"/>
              </a:ext>
            </a:extLst>
          </p:cNvPr>
          <p:cNvSpPr/>
          <p:nvPr/>
        </p:nvSpPr>
        <p:spPr>
          <a:xfrm>
            <a:off x="6950948" y="1876999"/>
            <a:ext cx="715577" cy="35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57E56D-E485-40F9-9C03-386BD512F80A}"/>
              </a:ext>
            </a:extLst>
          </p:cNvPr>
          <p:cNvSpPr/>
          <p:nvPr/>
        </p:nvSpPr>
        <p:spPr>
          <a:xfrm>
            <a:off x="8126851" y="2888869"/>
            <a:ext cx="668976" cy="2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7FDEB7-B5DD-47A7-BAAF-F3A53AE150E6}"/>
              </a:ext>
            </a:extLst>
          </p:cNvPr>
          <p:cNvSpPr/>
          <p:nvPr/>
        </p:nvSpPr>
        <p:spPr>
          <a:xfrm>
            <a:off x="7144594" y="3827468"/>
            <a:ext cx="658981" cy="2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7EB2E07-C406-4BF3-99E6-84E15F7F3073}"/>
              </a:ext>
            </a:extLst>
          </p:cNvPr>
          <p:cNvCxnSpPr>
            <a:cxnSpLocks/>
          </p:cNvCxnSpPr>
          <p:nvPr/>
        </p:nvCxnSpPr>
        <p:spPr>
          <a:xfrm flipH="1">
            <a:off x="6459940" y="3281082"/>
            <a:ext cx="544735" cy="422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483F655-C96E-46E0-8FC3-631DBBA3C9DA}"/>
              </a:ext>
            </a:extLst>
          </p:cNvPr>
          <p:cNvCxnSpPr>
            <a:cxnSpLocks/>
          </p:cNvCxnSpPr>
          <p:nvPr/>
        </p:nvCxnSpPr>
        <p:spPr>
          <a:xfrm>
            <a:off x="7435667" y="3281082"/>
            <a:ext cx="18073" cy="476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5B4D4D5-B248-419A-8054-D4EEDFAD302C}"/>
              </a:ext>
            </a:extLst>
          </p:cNvPr>
          <p:cNvCxnSpPr>
            <a:cxnSpLocks/>
          </p:cNvCxnSpPr>
          <p:nvPr/>
        </p:nvCxnSpPr>
        <p:spPr>
          <a:xfrm flipH="1">
            <a:off x="7474084" y="2275677"/>
            <a:ext cx="572209" cy="467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4D80807-EAAE-4294-B263-8DA8795F3EE8}"/>
              </a:ext>
            </a:extLst>
          </p:cNvPr>
          <p:cNvCxnSpPr/>
          <p:nvPr/>
        </p:nvCxnSpPr>
        <p:spPr>
          <a:xfrm flipH="1">
            <a:off x="7291019" y="1351522"/>
            <a:ext cx="289296" cy="358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D3F11AF-69F0-4651-8DB1-EA0C39ED8675}"/>
              </a:ext>
            </a:extLst>
          </p:cNvPr>
          <p:cNvCxnSpPr>
            <a:cxnSpLocks/>
          </p:cNvCxnSpPr>
          <p:nvPr/>
        </p:nvCxnSpPr>
        <p:spPr>
          <a:xfrm>
            <a:off x="8126851" y="1406978"/>
            <a:ext cx="334955" cy="345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3C51ACD-D4B4-4D78-86C5-CE9580035C68}"/>
              </a:ext>
            </a:extLst>
          </p:cNvPr>
          <p:cNvCxnSpPr>
            <a:cxnSpLocks/>
          </p:cNvCxnSpPr>
          <p:nvPr/>
        </p:nvCxnSpPr>
        <p:spPr>
          <a:xfrm>
            <a:off x="8423000" y="2282957"/>
            <a:ext cx="70226" cy="468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1592570-3D75-4D1D-882B-2349A536AE3A}"/>
              </a:ext>
            </a:extLst>
          </p:cNvPr>
          <p:cNvCxnSpPr>
            <a:cxnSpLocks/>
          </p:cNvCxnSpPr>
          <p:nvPr/>
        </p:nvCxnSpPr>
        <p:spPr>
          <a:xfrm>
            <a:off x="7781318" y="3253994"/>
            <a:ext cx="658982" cy="50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CB8EC50-6562-426B-939F-F03A7A3C8E9B}"/>
              </a:ext>
            </a:extLst>
          </p:cNvPr>
          <p:cNvSpPr txBox="1"/>
          <p:nvPr/>
        </p:nvSpPr>
        <p:spPr>
          <a:xfrm>
            <a:off x="7549555" y="944684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根節點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ABBA9B1-41FD-4DD2-90F8-62C6340ECF06}"/>
              </a:ext>
            </a:extLst>
          </p:cNvPr>
          <p:cNvSpPr txBox="1"/>
          <p:nvPr/>
        </p:nvSpPr>
        <p:spPr>
          <a:xfrm>
            <a:off x="6949450" y="1915088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葉節點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B85DC9A-FACE-4905-B74C-3A2D18CD9D58}"/>
              </a:ext>
            </a:extLst>
          </p:cNvPr>
          <p:cNvSpPr txBox="1"/>
          <p:nvPr/>
        </p:nvSpPr>
        <p:spPr>
          <a:xfrm>
            <a:off x="6114605" y="3853481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葉節點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C7CEFC6-C4F8-4BCE-BAC8-6BC28DCE3EED}"/>
              </a:ext>
            </a:extLst>
          </p:cNvPr>
          <p:cNvSpPr txBox="1"/>
          <p:nvPr/>
        </p:nvSpPr>
        <p:spPr>
          <a:xfrm>
            <a:off x="7128749" y="3835259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葉節點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926E63D-74FA-4C62-85BB-EFE1026A5CD9}"/>
              </a:ext>
            </a:extLst>
          </p:cNvPr>
          <p:cNvSpPr txBox="1"/>
          <p:nvPr/>
        </p:nvSpPr>
        <p:spPr>
          <a:xfrm>
            <a:off x="8142893" y="3841698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葉節點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E3DF2EA-2C7D-409B-86A6-0AF65C8796BF}"/>
              </a:ext>
            </a:extLst>
          </p:cNvPr>
          <p:cNvSpPr txBox="1"/>
          <p:nvPr/>
        </p:nvSpPr>
        <p:spPr>
          <a:xfrm>
            <a:off x="8110809" y="2896468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葉節點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C6739F0-7221-4657-AFEB-A85030F128CF}"/>
              </a:ext>
            </a:extLst>
          </p:cNvPr>
          <p:cNvSpPr txBox="1"/>
          <p:nvPr/>
        </p:nvSpPr>
        <p:spPr>
          <a:xfrm>
            <a:off x="6972306" y="2888869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子節點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BD41E2A-418B-4346-BBB6-D42B9C15FDD8}"/>
              </a:ext>
            </a:extLst>
          </p:cNvPr>
          <p:cNvSpPr txBox="1"/>
          <p:nvPr/>
        </p:nvSpPr>
        <p:spPr>
          <a:xfrm>
            <a:off x="7936487" y="1884429"/>
            <a:ext cx="92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子節點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62689" y="1662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accent2"/>
                </a:solidFill>
              </a:rPr>
              <a:t>Decision Tree (</a:t>
            </a:r>
            <a:r>
              <a:rPr lang="zh-TW" altLang="en-US" dirty="0">
                <a:solidFill>
                  <a:schemeClr val="accent2"/>
                </a:solidFill>
              </a:rPr>
              <a:t>決策樹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79823" y="1034492"/>
                <a:ext cx="6525714" cy="51657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1800" dirty="0"/>
                  <a:t>Gini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impurity : </a:t>
                </a:r>
                <a14:m>
                  <m:oMath xmlns:m="http://schemas.openxmlformats.org/officeDocument/2006/math">
                    <m:r>
                      <a:rPr lang="en-US" altLang="zh-TW" sz="1800" i="1"/>
                      <m:t>𝑝</m:t>
                    </m:r>
                    <m:r>
                      <a:rPr lang="en-US" altLang="zh-TW" sz="1800" i="1"/>
                      <m:t>(</m:t>
                    </m:r>
                    <m:r>
                      <a:rPr lang="en-US" altLang="zh-TW" sz="1800" i="1"/>
                      <m:t>𝑖</m:t>
                    </m:r>
                    <m:r>
                      <a:rPr lang="en-US" altLang="zh-TW" sz="1800" i="1"/>
                      <m:t>|</m:t>
                    </m:r>
                    <m:r>
                      <a:rPr lang="en-US" altLang="zh-TW" sz="1800" i="1"/>
                      <m:t>𝑡</m:t>
                    </m:r>
                    <m:r>
                      <a:rPr lang="en-US" altLang="zh-TW" sz="1800" i="1"/>
                      <m:t>)</m:t>
                    </m:r>
                  </m:oMath>
                </a14:m>
                <a:r>
                  <a:rPr lang="zh-TW" altLang="zh-TW" sz="1800" dirty="0"/>
                  <a:t>代表在節點</a:t>
                </a:r>
                <a:r>
                  <a:rPr lang="en-US" altLang="zh-TW" sz="1800" dirty="0"/>
                  <a:t>t</a:t>
                </a:r>
                <a:r>
                  <a:rPr lang="zh-TW" altLang="zh-TW" sz="1800" dirty="0"/>
                  <a:t>，屬於類別</a:t>
                </a:r>
                <a:r>
                  <a:rPr lang="en-US" altLang="zh-TW" sz="1800" dirty="0"/>
                  <a:t>c</a:t>
                </a:r>
                <a:r>
                  <a:rPr lang="zh-TW" altLang="zh-TW" sz="1800" dirty="0"/>
                  <a:t>的比例</a:t>
                </a:r>
                <a:endParaRPr lang="en-US" altLang="zh-TW" sz="18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/>
                          </m:ctrlPr>
                        </m:sSubPr>
                        <m:e>
                          <m:r>
                            <a:rPr lang="en-US" altLang="zh-TW" sz="1800" i="1"/>
                            <m:t>𝐼</m:t>
                          </m:r>
                        </m:e>
                        <m:sub>
                          <m:r>
                            <a:rPr lang="en-US" altLang="zh-TW" sz="1800" i="1"/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/>
                          </m:ctrlPr>
                        </m:dPr>
                        <m:e>
                          <m:r>
                            <a:rPr lang="en-US" altLang="zh-TW" sz="1800" i="1"/>
                            <m:t>𝑡</m:t>
                          </m:r>
                        </m:e>
                      </m:d>
                      <m:r>
                        <a:rPr lang="en-US" altLang="zh-TW" sz="1800" i="1"/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800" i="1"/>
                          </m:ctrlPr>
                        </m:naryPr>
                        <m:sub>
                          <m:r>
                            <a:rPr lang="en-US" altLang="zh-TW" sz="1800" i="1"/>
                            <m:t>𝑖</m:t>
                          </m:r>
                          <m:r>
                            <a:rPr lang="en-US" altLang="zh-TW" sz="1800" i="1"/>
                            <m:t>=1</m:t>
                          </m:r>
                        </m:sub>
                        <m:sup>
                          <m:r>
                            <a:rPr lang="en-US" altLang="zh-TW" sz="1800" i="1"/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sz="1800" i="1"/>
                              </m:ctrlPr>
                            </m:sSupPr>
                            <m:e>
                              <m:r>
                                <a:rPr lang="en-US" altLang="zh-TW" sz="1800" i="1"/>
                                <m:t>𝑝</m:t>
                              </m:r>
                              <m:r>
                                <a:rPr lang="en-US" altLang="zh-TW" sz="1800" i="1"/>
                                <m:t>(</m:t>
                              </m:r>
                              <m:r>
                                <a:rPr lang="en-US" altLang="zh-TW" sz="1800" i="1"/>
                                <m:t>𝑖</m:t>
                              </m:r>
                              <m:r>
                                <a:rPr lang="en-US" altLang="zh-TW" sz="1800" i="1"/>
                                <m:t>|</m:t>
                              </m:r>
                              <m:r>
                                <a:rPr lang="en-US" altLang="zh-TW" sz="1800" i="1"/>
                                <m:t>𝑡</m:t>
                              </m:r>
                              <m:r>
                                <a:rPr lang="en-US" altLang="zh-TW" sz="1800" i="1"/>
                                <m:t>)</m:t>
                              </m:r>
                            </m:e>
                            <m:sup>
                              <m:r>
                                <a:rPr lang="en-US" altLang="zh-TW" sz="18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lvl="0"/>
                <a:r>
                  <a:rPr lang="en-US" sz="1800" dirty="0"/>
                  <a:t>Entropy :</a:t>
                </a:r>
                <a:r>
                  <a:rPr lang="zh-TW" altLang="zh-TW" sz="1800" dirty="0"/>
                  <a:t>對不確定性的測量</a:t>
                </a:r>
                <a:endParaRPr lang="en-US" sz="18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/>
                          </m:ctrlPr>
                        </m:sSubPr>
                        <m:e>
                          <m:r>
                            <a:rPr lang="en-US" altLang="zh-TW" sz="1800" i="1"/>
                            <m:t>𝐼</m:t>
                          </m:r>
                        </m:e>
                        <m:sub>
                          <m:r>
                            <a:rPr lang="en-US" altLang="zh-TW" sz="1800" i="1"/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/>
                          </m:ctrlPr>
                        </m:dPr>
                        <m:e>
                          <m:r>
                            <a:rPr lang="en-US" altLang="zh-TW" sz="1800" i="1"/>
                            <m:t>𝑡</m:t>
                          </m:r>
                        </m:e>
                      </m:d>
                      <m:r>
                        <a:rPr lang="en-US" altLang="zh-TW" sz="1800" i="1"/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800" i="1"/>
                          </m:ctrlPr>
                        </m:naryPr>
                        <m:sub>
                          <m:r>
                            <a:rPr lang="en-US" altLang="zh-TW" sz="1800" i="1"/>
                            <m:t>𝑖</m:t>
                          </m:r>
                          <m:r>
                            <a:rPr lang="en-US" altLang="zh-TW" sz="1800" i="1"/>
                            <m:t>=1</m:t>
                          </m:r>
                        </m:sub>
                        <m:sup>
                          <m:r>
                            <a:rPr lang="en-US" altLang="zh-TW" sz="1800" i="1"/>
                            <m:t>𝑐</m:t>
                          </m:r>
                        </m:sup>
                        <m:e>
                          <m:r>
                            <a:rPr lang="en-US" altLang="zh-TW" sz="1800" i="1"/>
                            <m:t>𝑝</m:t>
                          </m:r>
                          <m:r>
                            <a:rPr lang="en-US" altLang="zh-TW" sz="1800" i="1"/>
                            <m:t>(</m:t>
                          </m:r>
                          <m:r>
                            <a:rPr lang="en-US" altLang="zh-TW" sz="1800" i="1"/>
                            <m:t>𝑖</m:t>
                          </m:r>
                          <m:r>
                            <a:rPr lang="en-US" altLang="zh-TW" sz="1800" i="1"/>
                            <m:t>|</m:t>
                          </m:r>
                          <m:r>
                            <a:rPr lang="en-US" altLang="zh-TW" sz="1800" i="1"/>
                            <m:t>𝑡</m:t>
                          </m:r>
                          <m:r>
                            <a:rPr lang="en-US" altLang="zh-TW" sz="1800" i="1"/>
                            <m:t>)</m:t>
                          </m:r>
                          <m:func>
                            <m:funcPr>
                              <m:ctrlPr>
                                <a:rPr lang="zh-TW" altLang="zh-TW" sz="1800" i="1"/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TW" altLang="zh-TW" sz="18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/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1800" i="1"/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1800" i="1"/>
                                <m:t>𝑝</m:t>
                              </m:r>
                              <m:r>
                                <a:rPr lang="en-US" altLang="zh-TW" sz="1800" i="1"/>
                                <m:t>(</m:t>
                              </m:r>
                              <m:r>
                                <a:rPr lang="en-US" altLang="zh-TW" sz="1800" i="1"/>
                                <m:t>𝑖</m:t>
                              </m:r>
                              <m:r>
                                <a:rPr lang="en-US" altLang="zh-TW" sz="1800" i="1"/>
                                <m:t>|</m:t>
                              </m:r>
                              <m:r>
                                <a:rPr lang="en-US" altLang="zh-TW" sz="1800" i="1"/>
                                <m:t>𝑡</m:t>
                              </m:r>
                              <m:r>
                                <a:rPr lang="en-US" altLang="zh-TW" sz="1800" i="1"/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TW" altLang="zh-TW" sz="1800" dirty="0"/>
              </a:p>
              <a:p>
                <a:pPr lvl="0"/>
                <a:r>
                  <a:rPr lang="en-US" altLang="zh-TW" sz="1800" dirty="0"/>
                  <a:t>Entropy</a:t>
                </a:r>
                <a:r>
                  <a:rPr lang="zh-TW" altLang="en-US" sz="1800" dirty="0"/>
                  <a:t>比不純度更加敏感，且</a:t>
                </a:r>
                <a:r>
                  <a:rPr lang="en-US" altLang="zh-TW" sz="1800" dirty="0"/>
                  <a:t>Entropy</a:t>
                </a:r>
                <a:r>
                  <a:rPr lang="zh-TW" altLang="en-US" sz="1800" dirty="0"/>
                  <a:t>的計算比不純度要緩慢，但是在實際使用中， </a:t>
                </a:r>
                <a:r>
                  <a:rPr lang="en-US" altLang="zh-TW" sz="1800" dirty="0"/>
                  <a:t>Entropy</a:t>
                </a:r>
                <a:r>
                  <a:rPr lang="zh-TW" altLang="en-US" sz="1800" dirty="0"/>
                  <a:t>和不純度的效果基本上是相同的。</a:t>
                </a:r>
                <a:endParaRPr sz="1800" dirty="0"/>
              </a:p>
            </p:txBody>
          </p:sp>
        </mc:Choice>
        <mc:Fallback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9823" y="1034492"/>
                <a:ext cx="6525714" cy="5165782"/>
              </a:xfrm>
              <a:prstGeom prst="rect">
                <a:avLst/>
              </a:prstGeom>
              <a:blipFill>
                <a:blip r:embed="rId3"/>
                <a:stretch>
                  <a:fillRect r="-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8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62689" y="1662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accent2"/>
                </a:solidFill>
              </a:rPr>
              <a:t>Decision Tree (</a:t>
            </a:r>
            <a:r>
              <a:rPr lang="zh-TW" altLang="en-US" dirty="0">
                <a:solidFill>
                  <a:schemeClr val="accent2"/>
                </a:solidFill>
              </a:rPr>
              <a:t>決策樹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679823" y="1034492"/>
            <a:ext cx="5784354" cy="368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/>
              <a:t>優點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1.</a:t>
            </a:r>
            <a:r>
              <a:rPr lang="zh-TW" altLang="zh-TW" sz="1800" dirty="0"/>
              <a:t>樹會自動選擇在模型中用於決定分類的變</a:t>
            </a:r>
            <a:r>
              <a:rPr lang="zh-TW" altLang="en-US" sz="1800" dirty="0"/>
              <a:t>數</a:t>
            </a:r>
            <a:endParaRPr lang="en-US" altLang="zh-TW" sz="1800" dirty="0"/>
          </a:p>
          <a:p>
            <a:pPr marL="101600" lvl="0" indent="0">
              <a:buNone/>
            </a:pPr>
            <a:r>
              <a:rPr lang="en-US" altLang="zh-TW" sz="1800" dirty="0"/>
              <a:t>                     2.</a:t>
            </a:r>
            <a:r>
              <a:rPr lang="zh-TW" altLang="en-US" sz="1800" dirty="0"/>
              <a:t>模型直觀，便於理解，應用廣泛</a:t>
            </a:r>
            <a:endParaRPr lang="en-US" altLang="zh-TW" sz="1800" dirty="0"/>
          </a:p>
          <a:p>
            <a:pPr marL="101600" lvl="0" indent="0">
              <a:buNone/>
            </a:pPr>
            <a:r>
              <a:rPr lang="en-US" altLang="zh-TW" sz="1800" dirty="0"/>
              <a:t>                     3.</a:t>
            </a:r>
            <a:r>
              <a:rPr lang="zh-TW" altLang="zh-TW" sz="1800" dirty="0"/>
              <a:t>可以處理混合特徵和具遺失的資料</a:t>
            </a:r>
            <a:endParaRPr lang="en-US" altLang="zh-TW" sz="1800" dirty="0"/>
          </a:p>
          <a:p>
            <a:pPr marL="101600" lvl="0" indent="0">
              <a:buNone/>
            </a:pPr>
            <a:r>
              <a:rPr lang="en-US" altLang="zh-TW" sz="1800" dirty="0"/>
              <a:t>                     4.</a:t>
            </a:r>
            <a:r>
              <a:rPr lang="zh-TW" altLang="en-US" sz="1800" dirty="0"/>
              <a:t>訓練和預測時，效率較高</a:t>
            </a:r>
            <a:endParaRPr lang="en-US" altLang="zh-TW" sz="1800" dirty="0"/>
          </a:p>
          <a:p>
            <a:pPr marL="101600" lvl="0" indent="0">
              <a:buNone/>
            </a:pPr>
            <a:r>
              <a:rPr lang="en-US" altLang="zh-TW" sz="1800" dirty="0"/>
              <a:t>                     5.</a:t>
            </a:r>
            <a:r>
              <a:rPr lang="zh-TW" altLang="zh-TW" sz="1800" dirty="0"/>
              <a:t>小型的樹很容易去解釋</a:t>
            </a:r>
            <a:endParaRPr lang="en-US" altLang="zh-TW" sz="1800" dirty="0"/>
          </a:p>
          <a:p>
            <a:pPr marL="101600" lvl="0" indent="0">
              <a:buNone/>
            </a:pPr>
            <a:endParaRPr lang="en-US" altLang="zh-TW" sz="1800" dirty="0"/>
          </a:p>
          <a:p>
            <a:pPr lvl="0"/>
            <a:r>
              <a:rPr lang="zh-TW" altLang="en-US" sz="1800" dirty="0"/>
              <a:t>缺點 </a:t>
            </a:r>
            <a:r>
              <a:rPr lang="en-US" altLang="zh-TW" sz="1800" dirty="0"/>
              <a:t>: 1.</a:t>
            </a:r>
            <a:r>
              <a:rPr lang="zh-TW" altLang="en-US" sz="1800" dirty="0"/>
              <a:t>缺少足夠的理論支持</a:t>
            </a:r>
            <a:endParaRPr lang="en-US" altLang="zh-TW" sz="1800" dirty="0"/>
          </a:p>
          <a:p>
            <a:pPr marL="101600" indent="0">
              <a:buNone/>
            </a:pPr>
            <a:r>
              <a:rPr lang="en-US" altLang="zh-TW" sz="1800" dirty="0"/>
              <a:t>                     2.</a:t>
            </a:r>
            <a:r>
              <a:rPr lang="zh-TW" altLang="zh-TW" sz="1800" dirty="0"/>
              <a:t>樹通常預測的不太好</a:t>
            </a:r>
            <a:endParaRPr lang="en-US" altLang="zh-TW" sz="1800" dirty="0"/>
          </a:p>
          <a:p>
            <a:pPr marL="101600" indent="0">
              <a:buNone/>
            </a:pPr>
            <a:r>
              <a:rPr lang="en-US" altLang="zh-TW" sz="1800" dirty="0"/>
              <a:t>                     3.</a:t>
            </a:r>
            <a:r>
              <a:rPr lang="zh-TW" altLang="zh-TW" sz="1800" dirty="0"/>
              <a:t>大型的樹很難去解釋</a:t>
            </a:r>
          </a:p>
          <a:p>
            <a:pPr marL="101600" lvl="0" indent="0"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23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64300" y="187571"/>
            <a:ext cx="6689395" cy="539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Bagging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(Bootstrap Aggregation)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90381" y="870989"/>
            <a:ext cx="4361232" cy="1607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/>
              <a:t>從 </a:t>
            </a:r>
            <a:r>
              <a:rPr lang="en-US" altLang="zh-TW" sz="1800" dirty="0"/>
              <a:t>N </a:t>
            </a:r>
            <a:r>
              <a:rPr lang="zh-TW" altLang="en-US" sz="1800" dirty="0"/>
              <a:t>筆 </a:t>
            </a:r>
            <a:r>
              <a:rPr lang="en-US" altLang="zh-TW" sz="1800" dirty="0"/>
              <a:t>training data </a:t>
            </a:r>
            <a:r>
              <a:rPr lang="zh-TW" altLang="en-US" sz="1800" dirty="0"/>
              <a:t>中，做 </a:t>
            </a:r>
            <a:r>
              <a:rPr lang="en-US" altLang="zh-TW" sz="1800" dirty="0"/>
              <a:t>sampling </a:t>
            </a:r>
            <a:r>
              <a:rPr lang="zh-TW" altLang="en-US" sz="1800" dirty="0"/>
              <a:t>組成 </a:t>
            </a:r>
            <a:r>
              <a:rPr lang="en-US" altLang="zh-TW" sz="1800" dirty="0"/>
              <a:t>M </a:t>
            </a:r>
            <a:r>
              <a:rPr lang="zh-TW" altLang="en-US" sz="1800" dirty="0"/>
              <a:t>個 </a:t>
            </a:r>
            <a:r>
              <a:rPr lang="en-US" altLang="zh-TW" sz="1800" dirty="0"/>
              <a:t>dataset </a:t>
            </a:r>
            <a:r>
              <a:rPr lang="zh-TW" altLang="en-US" sz="1800" dirty="0"/>
              <a:t>每個 </a:t>
            </a:r>
            <a:r>
              <a:rPr lang="en-US" altLang="zh-TW" sz="1800" dirty="0"/>
              <a:t>dataset </a:t>
            </a:r>
            <a:r>
              <a:rPr lang="zh-TW" altLang="en-US" sz="1800" dirty="0"/>
              <a:t>裡面有 </a:t>
            </a:r>
            <a:r>
              <a:rPr lang="en-US" altLang="zh-TW" sz="1800" dirty="0"/>
              <a:t>N’ </a:t>
            </a:r>
            <a:r>
              <a:rPr lang="zh-TW" altLang="en-US" sz="1800" dirty="0"/>
              <a:t>筆資料，使用 </a:t>
            </a:r>
            <a:r>
              <a:rPr lang="en-US" altLang="zh-TW" sz="1800" dirty="0"/>
              <a:t>sampling </a:t>
            </a:r>
            <a:r>
              <a:rPr lang="zh-TW" altLang="en-US" sz="1800" dirty="0"/>
              <a:t>的方法建出很多資料集，訓練出多個 </a:t>
            </a:r>
            <a:r>
              <a:rPr lang="en-US" altLang="zh-TW" sz="1800" dirty="0"/>
              <a:t>function</a:t>
            </a:r>
          </a:p>
          <a:p>
            <a:pPr lvl="0"/>
            <a:endParaRPr lang="en-US" dirty="0"/>
          </a:p>
          <a:p>
            <a:pPr lvl="0"/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F4BD231-389C-40BB-9EC7-D0619784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5" y="2287446"/>
            <a:ext cx="3476003" cy="19222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789952-B1C1-403D-8ACF-61ED0B6A4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51" y="1576908"/>
            <a:ext cx="3224794" cy="2101936"/>
          </a:xfrm>
          <a:prstGeom prst="rect">
            <a:avLst/>
          </a:prstGeom>
        </p:spPr>
      </p:pic>
      <p:sp>
        <p:nvSpPr>
          <p:cNvPr id="6" name="Google Shape;500;p18">
            <a:extLst>
              <a:ext uri="{FF2B5EF4-FFF2-40B4-BE49-F238E27FC236}">
                <a16:creationId xmlns:a16="http://schemas.microsoft.com/office/drawing/2014/main" id="{CADCB7B0-6244-476B-A265-14F9874A97F4}"/>
              </a:ext>
            </a:extLst>
          </p:cNvPr>
          <p:cNvSpPr txBox="1">
            <a:spLocks/>
          </p:cNvSpPr>
          <p:nvPr/>
        </p:nvSpPr>
        <p:spPr>
          <a:xfrm>
            <a:off x="4551614" y="726908"/>
            <a:ext cx="4361232" cy="10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1800" dirty="0"/>
              <a:t>接著再把我們訓練出來的 </a:t>
            </a:r>
            <a:r>
              <a:rPr lang="en-US" altLang="zh-TW" sz="1800" dirty="0"/>
              <a:t>function </a:t>
            </a:r>
            <a:r>
              <a:rPr lang="zh-TW" altLang="en-US" sz="1800" dirty="0"/>
              <a:t>跑出來得結果拿出來整合，得到最後的結論</a:t>
            </a:r>
            <a:endParaRPr lang="en-US" sz="1800" dirty="0"/>
          </a:p>
          <a:p>
            <a:endParaRPr lang="en-US" dirty="0"/>
          </a:p>
        </p:txBody>
      </p:sp>
      <p:sp>
        <p:nvSpPr>
          <p:cNvPr id="8" name="Google Shape;500;p18">
            <a:extLst>
              <a:ext uri="{FF2B5EF4-FFF2-40B4-BE49-F238E27FC236}">
                <a16:creationId xmlns:a16="http://schemas.microsoft.com/office/drawing/2014/main" id="{43A77187-EC25-46A8-9F4B-38A476932F7C}"/>
              </a:ext>
            </a:extLst>
          </p:cNvPr>
          <p:cNvSpPr txBox="1">
            <a:spLocks/>
          </p:cNvSpPr>
          <p:nvPr/>
        </p:nvSpPr>
        <p:spPr>
          <a:xfrm>
            <a:off x="4782768" y="3678844"/>
            <a:ext cx="3647358" cy="10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sz="1800" dirty="0"/>
              <a:t>對於複雜或容易過擬的模型，</a:t>
            </a:r>
            <a:r>
              <a:rPr lang="en-US" altLang="zh-TW" sz="1800" dirty="0"/>
              <a:t>bagging</a:t>
            </a:r>
            <a:r>
              <a:rPr lang="zh-TW" altLang="en-US" sz="1800" dirty="0"/>
              <a:t>是有幫助的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64300" y="187571"/>
            <a:ext cx="6689395" cy="539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OOB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(Out-of-Bag) Error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Estimate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72017" y="850818"/>
            <a:ext cx="6445742" cy="249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1800" dirty="0"/>
              <a:t>使用</a:t>
            </a:r>
            <a:r>
              <a:rPr lang="en-US" altLang="zh-TW" sz="1800" dirty="0"/>
              <a:t>bootstrap </a:t>
            </a:r>
            <a:r>
              <a:rPr lang="zh-TW" altLang="zh-TW" sz="1800" dirty="0"/>
              <a:t>生成訓練資料，因此原始訓練資料中有一部份不會出現在訓練資料中，這些資料便稱為</a:t>
            </a:r>
            <a:r>
              <a:rPr lang="zh-TW" altLang="en-US" sz="1800" dirty="0"/>
              <a:t>𝑂𝑂𝐵</a:t>
            </a:r>
            <a:r>
              <a:rPr lang="zh-TW" altLang="zh-TW" sz="1800" dirty="0"/>
              <a:t>資料</a:t>
            </a:r>
            <a:endParaRPr lang="en-US" altLang="zh-TW" sz="1800" dirty="0"/>
          </a:p>
          <a:p>
            <a:r>
              <a:rPr lang="zh-TW" altLang="zh-TW" sz="1800" dirty="0"/>
              <a:t>對每一棵樹都透過</a:t>
            </a:r>
            <a:r>
              <a:rPr lang="zh-TW" altLang="en-US" sz="1800" dirty="0"/>
              <a:t>𝑂𝑂𝐵</a:t>
            </a:r>
            <a:r>
              <a:rPr lang="zh-TW" altLang="zh-TW" sz="1800" dirty="0"/>
              <a:t>資料去估計誤差，將森林中每一棵樹的</a:t>
            </a:r>
            <a:r>
              <a:rPr lang="zh-TW" altLang="en-US" sz="1800" dirty="0"/>
              <a:t>𝑂𝑂𝐵</a:t>
            </a:r>
            <a:r>
              <a:rPr lang="zh-TW" altLang="zh-TW" sz="1800" dirty="0"/>
              <a:t>誤差取平均，便得到隨機森林的</a:t>
            </a:r>
            <a:r>
              <a:rPr lang="zh-TW" altLang="en-US" sz="1800" dirty="0"/>
              <a:t>𝑂𝑂𝐵</a:t>
            </a:r>
            <a:r>
              <a:rPr lang="zh-TW" altLang="zh-TW" sz="1800" dirty="0"/>
              <a:t>誤差估計</a:t>
            </a:r>
            <a:endParaRPr lang="en-US" altLang="zh-TW" sz="1800" dirty="0"/>
          </a:p>
          <a:p>
            <a:pPr marL="101600" lvl="0" indent="0"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D83C050-791F-49E8-8233-F3B91A10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48" y="3182330"/>
            <a:ext cx="2809875" cy="13811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0B7E937-5580-4E84-9AD2-7BA8F730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92" y="3206842"/>
            <a:ext cx="4505325" cy="11906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25FE77B-E994-4D27-A4FB-885AFE6D45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"/>
          <a:stretch/>
        </p:blipFill>
        <p:spPr>
          <a:xfrm>
            <a:off x="1305698" y="2324152"/>
            <a:ext cx="2752956" cy="7071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EBF000-5752-4F4A-A6F7-1A2FF0499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32"/>
          <a:stretch/>
        </p:blipFill>
        <p:spPr>
          <a:xfrm>
            <a:off x="4394888" y="2324152"/>
            <a:ext cx="2631554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14536" y="358637"/>
            <a:ext cx="6996600" cy="539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accent2"/>
                </a:solidFill>
              </a:rPr>
              <a:t>Random Forest (</a:t>
            </a:r>
            <a:r>
              <a:rPr lang="zh-TW" altLang="en-US" dirty="0">
                <a:solidFill>
                  <a:schemeClr val="accent2"/>
                </a:solidFill>
              </a:rPr>
              <a:t>隨機森林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18451" y="1248487"/>
                <a:ext cx="7391224" cy="31759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◉"/>
                </a:pPr>
                <a:r>
                  <a:rPr lang="en-US" sz="1800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Forest</a:t>
                </a:r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00B050"/>
                    </a:solidFill>
                  </a:rPr>
                  <a:t>Bagging</a:t>
                </a:r>
                <a:r>
                  <a:rPr lang="en-US" sz="1800" dirty="0"/>
                  <a:t> + </a:t>
                </a:r>
                <a:r>
                  <a:rPr lang="en-US" sz="1800" dirty="0">
                    <a:solidFill>
                      <a:srgbClr val="C00000"/>
                    </a:solidFill>
                  </a:rPr>
                  <a:t>Decision Tree</a:t>
                </a:r>
              </a:p>
              <a:p>
                <a:pPr lvl="0"/>
                <a:r>
                  <a:rPr lang="zh-TW" altLang="en-US" sz="1800" dirty="0"/>
                  <a:t>一種集成學習</a:t>
                </a:r>
                <a:r>
                  <a:rPr lang="en-US" altLang="zh-TW" sz="1800" dirty="0"/>
                  <a:t>(ensemble learning)</a:t>
                </a:r>
                <a:r>
                  <a:rPr lang="zh-TW" altLang="en-US" sz="1800" dirty="0"/>
                  <a:t>技術</a:t>
                </a:r>
                <a:endParaRPr lang="en-US" altLang="zh-TW" sz="1800" dirty="0"/>
              </a:p>
              <a:p>
                <a:pPr lvl="0"/>
                <a:r>
                  <a:rPr lang="zh-TW" altLang="en-US" sz="1800" dirty="0"/>
                  <a:t>結合多棵樹，且加入隨機分配的訓練資料，以大幅增進最終的運算結果，並且在節點則隨機選擇特徵子集來分割資料，以此降低隨機森林的錯誤率</a:t>
                </a:r>
                <a:endParaRPr lang="en-US" altLang="zh-TW" sz="1800" dirty="0"/>
              </a:p>
              <a:p>
                <a:pPr lvl="0"/>
                <a:r>
                  <a:rPr lang="zh-TW" altLang="en-US" sz="1800" dirty="0"/>
                  <a:t>產生多顆具差異性的樹可利用</a:t>
                </a:r>
                <a:r>
                  <a:rPr lang="en-US" altLang="zh-TW" sz="1800" dirty="0"/>
                  <a:t>bagging</a:t>
                </a:r>
                <a:r>
                  <a:rPr lang="zh-TW" altLang="en-US" sz="1800" dirty="0"/>
                  <a:t>或</a:t>
                </a:r>
                <a:r>
                  <a:rPr lang="en-US" altLang="zh-TW" sz="1800" dirty="0"/>
                  <a:t>boosting</a:t>
                </a:r>
              </a:p>
              <a:p>
                <a:pPr lvl="0"/>
                <a:r>
                  <a:rPr lang="zh-TW" altLang="zh-TW" sz="1800" dirty="0"/>
                  <a:t>每次分類，只選擇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zh-TW" sz="1800" dirty="0"/>
                  <a:t>個變數中的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TW" altLang="zh-TW" sz="1800" dirty="0"/>
                  <a:t>個隨機變數子集合。通常選擇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800"/>
                      <m:t>=</m:t>
                    </m:r>
                    <m:rad>
                      <m:radPr>
                        <m:degHide m:val="on"/>
                        <m:ctrlPr>
                          <a:rPr lang="zh-TW" altLang="zh-TW" sz="1800" i="1"/>
                        </m:ctrlPr>
                      </m:radPr>
                      <m:deg/>
                      <m:e>
                        <m:r>
                          <a:rPr lang="en-US" altLang="zh-TW" sz="1800" i="1"/>
                          <m:t>𝑝</m:t>
                        </m:r>
                      </m:e>
                    </m:rad>
                    <m:r>
                      <a:rPr lang="en-US" altLang="zh-TW" sz="1800" i="1"/>
                      <m:t> (</m:t>
                    </m:r>
                    <m:r>
                      <a:rPr lang="en-US" altLang="zh-TW" sz="1800" i="1"/>
                      <m:t>𝑅</m:t>
                    </m:r>
                    <m:r>
                      <a:rPr lang="en-US" altLang="zh-TW" sz="1800" i="1"/>
                      <m:t> </m:t>
                    </m:r>
                    <m:r>
                      <m:rPr>
                        <m:sty m:val="p"/>
                      </m:rPr>
                      <a:rPr lang="en-US" altLang="zh-TW" sz="1800"/>
                      <m:t>default</m:t>
                    </m:r>
                    <m:r>
                      <a:rPr lang="en-US" altLang="zh-TW" sz="1800" i="1"/>
                      <m:t>),</m:t>
                    </m:r>
                    <m:r>
                      <a:rPr lang="en-US" altLang="zh-TW" sz="1800" i="1"/>
                      <m:t>𝑜𝑟</m:t>
                    </m:r>
                    <m:r>
                      <a:rPr lang="en-US" altLang="zh-TW" sz="1800" i="1"/>
                      <m:t> </m:t>
                    </m:r>
                    <m:r>
                      <a:rPr lang="en-US" altLang="zh-TW" sz="1800" i="1"/>
                      <m:t>𝑚</m:t>
                    </m:r>
                    <m:r>
                      <a:rPr lang="en-US" altLang="zh-TW" sz="1800" i="1"/>
                      <m:t>=</m:t>
                    </m:r>
                    <m:r>
                      <a:rPr lang="en-US" altLang="zh-TW" sz="1800" i="1"/>
                      <m:t>𝑝</m:t>
                    </m:r>
                    <m:r>
                      <a:rPr lang="en-US" altLang="zh-TW" sz="1800" i="1"/>
                      <m:t>/3</m:t>
                    </m:r>
                  </m:oMath>
                </a14:m>
                <a:r>
                  <a:rPr lang="en-US" altLang="zh-TW" sz="1800" dirty="0"/>
                  <a:t>.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45720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◉"/>
                </a:pPr>
                <a:endParaRPr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8451" y="1248487"/>
                <a:ext cx="7391224" cy="317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90473" y="285745"/>
            <a:ext cx="6996600" cy="539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chemeClr val="accent2"/>
                </a:solidFill>
              </a:rPr>
              <a:t>Random Forest (</a:t>
            </a:r>
            <a:r>
              <a:rPr lang="zh-TW" altLang="en-US" dirty="0">
                <a:solidFill>
                  <a:schemeClr val="accent2"/>
                </a:solidFill>
              </a:rPr>
              <a:t>隨機森林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Google Shape;50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18450" y="864280"/>
                <a:ext cx="7391224" cy="39934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◉"/>
                </a:pPr>
                <a:r>
                  <a:rPr lang="en-US" sz="1800" dirty="0">
                    <a:solidFill>
                      <a:schemeClr val="tx1"/>
                    </a:solidFill>
                  </a:rPr>
                  <a:t>Algorithm : </a:t>
                </a:r>
              </a:p>
              <a:p>
                <a:pPr marL="10160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zh-TW" sz="1600" dirty="0"/>
                  <a:t>給定訓練資料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1600" dirty="0"/>
                  <a:t>=(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600" dirty="0"/>
                  <a:t>) </a:t>
                </a:r>
                <a:r>
                  <a:rPr lang="zh-TW" altLang="en-US" sz="1600" dirty="0"/>
                  <a:t>，</a:t>
                </a:r>
                <a:r>
                  <a:rPr lang="zh-TW" altLang="zh-TW" sz="1600" dirty="0"/>
                  <a:t>決定分類變數個數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zh-TW" sz="1600" dirty="0"/>
                  <a:t>和樹的個數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sz="1600" dirty="0"/>
              </a:p>
              <a:p>
                <a:pPr marL="101600" indent="0">
                  <a:buNone/>
                </a:pPr>
                <a:r>
                  <a:rPr lang="en-US" altLang="zh-TW" sz="1600" dirty="0"/>
                  <a:t>       2.</a:t>
                </a:r>
                <a:r>
                  <a:rPr lang="zh-TW" altLang="zh-TW" sz="1600" dirty="0"/>
                  <a:t>對每一棵樹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sz="1600" dirty="0"/>
                  <a:t>:</a:t>
                </a:r>
              </a:p>
              <a:p>
                <a:pPr marL="101600" indent="0">
                  <a:buNone/>
                </a:pPr>
                <a:r>
                  <a:rPr lang="en-US" altLang="zh-TW" sz="1600" dirty="0"/>
                  <a:t>           (a)</a:t>
                </a:r>
                <a:r>
                  <a:rPr lang="zh-TW" altLang="zh-TW" sz="1600" dirty="0"/>
                  <a:t>在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zh-TW" sz="1600" dirty="0"/>
                  <a:t>列訓練資料中隨機重複抽出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zh-TW" sz="1600" dirty="0"/>
                  <a:t>列當次訓練資料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TW" sz="1600" dirty="0"/>
              </a:p>
              <a:p>
                <a:pPr marL="101600" indent="0">
                  <a:buNone/>
                </a:pPr>
                <a:r>
                  <a:rPr lang="en-US" altLang="zh-TW" sz="1600" dirty="0"/>
                  <a:t>           (b)</a:t>
                </a:r>
                <a:r>
                  <a:rPr lang="zh-TW" altLang="zh-TW" sz="1600" dirty="0"/>
                  <a:t>在每個分類之前隨機採樣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TW" altLang="zh-TW" sz="1600" dirty="0"/>
                  <a:t>個變數，使用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zh-TW" sz="1600" dirty="0"/>
                  <a:t>去生成樹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zh-TW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/>
              </a:p>
              <a:p>
                <a:pPr marL="101600" indent="0">
                  <a:buNone/>
                </a:pPr>
                <a:r>
                  <a:rPr lang="en-US" altLang="zh-TW" sz="1600" dirty="0"/>
                  <a:t>       3.</a:t>
                </a:r>
                <a:r>
                  <a:rPr lang="zh-TW" altLang="zh-TW" sz="1600" dirty="0"/>
                  <a:t>將預測資料</a:t>
                </a:r>
                <a:r>
                  <a:rPr lang="zh-TW" altLang="en-US" sz="1600" dirty="0"/>
                  <a:t>代</a:t>
                </a:r>
                <a:r>
                  <a:rPr lang="zh-TW" altLang="zh-TW" sz="1600" dirty="0"/>
                  <a:t>入隨機森林</a:t>
                </a:r>
                <a:r>
                  <a:rPr lang="zh-TW" altLang="en-US" sz="1600" dirty="0"/>
                  <a:t>模型</a:t>
                </a:r>
                <a:endParaRPr lang="en-US" altLang="zh-TW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zh-TW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sub>
                      </m:sSub>
                      <m:d>
                        <m:dPr>
                          <m:ctrlPr>
                            <a:rPr lang="zh-TW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zh-TW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1600" dirty="0"/>
              </a:p>
              <a:p>
                <a:pPr marL="101600" indent="0">
                  <a:buNone/>
                </a:pPr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4.</a:t>
                </a:r>
                <a:r>
                  <a:rPr lang="zh-TW" altLang="zh-TW" sz="1600" dirty="0"/>
                  <a:t>計算訓練資料中對沒有被</a:t>
                </a:r>
                <a:r>
                  <a:rPr lang="en-US" altLang="zh-TW" sz="1600" dirty="0"/>
                  <a:t>bootstrap</a:t>
                </a:r>
                <a:r>
                  <a:rPr lang="zh-TW" altLang="zh-TW" sz="1600" dirty="0"/>
                  <a:t>抽樣到的資料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zh-TW" sz="1600" dirty="0"/>
                  <a:t>的反應變數</a:t>
                </a:r>
                <a:endParaRPr lang="en-US" altLang="zh-TW" sz="1600" dirty="0"/>
              </a:p>
              <a:p>
                <a:pPr marL="101600" indent="0">
                  <a:buNone/>
                </a:pPr>
                <a:r>
                  <a:rPr lang="en-US" altLang="zh-TW" sz="16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600" dirty="0"/>
                  <a:t>的</a:t>
                </a:r>
                <a:r>
                  <a:rPr lang="en-US" altLang="zh-TW" sz="1600" dirty="0"/>
                  <a:t>OO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600" dirty="0"/>
                  <a:t>誤差，整體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𝑂𝑂𝐵</m:t>
                    </m:r>
                  </m:oMath>
                </a14:m>
                <a:r>
                  <a:rPr lang="zh-TW" altLang="zh-TW" sz="1600" dirty="0"/>
                  <a:t>誤差會是</a:t>
                </a:r>
                <a:r>
                  <a:rPr lang="en-US" altLang="zh-TW" sz="1600" dirty="0"/>
                  <a:t>OO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600" dirty="0"/>
                  <a:t>的平均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101600" lvl="0" indent="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◉"/>
                </a:pPr>
                <a:endParaRPr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0" name="Google Shape;50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8450" y="864280"/>
                <a:ext cx="7391224" cy="3993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62689" y="1662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Breast Cancer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12875" y="1879993"/>
            <a:ext cx="4339336" cy="15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zh-TW" altLang="en-US" sz="1800" dirty="0"/>
              <a:t>資料處理 </a:t>
            </a:r>
            <a:r>
              <a:rPr lang="en-US" altLang="zh-TW" sz="1800" dirty="0"/>
              <a:t>:</a:t>
            </a:r>
            <a:r>
              <a:rPr lang="zh-TW" altLang="en-US" sz="1800" dirty="0"/>
              <a:t> 標準化</a:t>
            </a:r>
            <a:endParaRPr lang="en-US" altLang="zh-TW" sz="1800" dirty="0"/>
          </a:p>
          <a:p>
            <a:r>
              <a:rPr lang="zh-TW" altLang="en-US" sz="1800" dirty="0"/>
              <a:t>將資料拆成</a:t>
            </a:r>
            <a:r>
              <a:rPr lang="en-US" altLang="zh-TW" sz="1800" dirty="0"/>
              <a:t>80%</a:t>
            </a:r>
            <a:r>
              <a:rPr lang="zh-TW" altLang="en-US" sz="1800" dirty="0"/>
              <a:t>訓練組、</a:t>
            </a:r>
            <a:r>
              <a:rPr lang="en-US" altLang="zh-TW" sz="1800" dirty="0"/>
              <a:t>20%</a:t>
            </a:r>
            <a:r>
              <a:rPr lang="zh-TW" altLang="en-US" sz="1800" dirty="0"/>
              <a:t>測試組</a:t>
            </a:r>
            <a:endParaRPr lang="en-US" altLang="zh-TW" sz="1800" dirty="0"/>
          </a:p>
          <a:p>
            <a:r>
              <a:rPr lang="zh-TW" altLang="en-US" sz="1800" dirty="0"/>
              <a:t>使用</a:t>
            </a:r>
            <a:r>
              <a:rPr lang="en-US" altLang="zh-TW" sz="1800" dirty="0"/>
              <a:t>PCA</a:t>
            </a:r>
            <a:r>
              <a:rPr lang="zh-TW" altLang="en-US" sz="1800" dirty="0"/>
              <a:t>查看是否需做降維動作</a:t>
            </a:r>
            <a:endParaRPr lang="en-US" altLang="zh-TW"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sz="18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30CD7E-0E7D-4A63-B2C8-9DE45AD6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44" y="1549134"/>
            <a:ext cx="4221581" cy="2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6921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1043</Words>
  <Application>Microsoft Office PowerPoint</Application>
  <PresentationFormat>如螢幕大小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Source Sans Pro</vt:lpstr>
      <vt:lpstr>Cambria Math</vt:lpstr>
      <vt:lpstr>Arial</vt:lpstr>
      <vt:lpstr>新細明體</vt:lpstr>
      <vt:lpstr>Oswald</vt:lpstr>
      <vt:lpstr>Quince template</vt:lpstr>
      <vt:lpstr>Random Forest</vt:lpstr>
      <vt:lpstr>Decision Tree (決策樹)</vt:lpstr>
      <vt:lpstr>Decision Tree (決策樹)</vt:lpstr>
      <vt:lpstr>Decision Tree (決策樹)</vt:lpstr>
      <vt:lpstr>Bagging (Bootstrap Aggregation)</vt:lpstr>
      <vt:lpstr>OOB (Out-of-Bag) Error Estimate</vt:lpstr>
      <vt:lpstr>Random Forest (隨機森林)</vt:lpstr>
      <vt:lpstr>Random Forest (隨機森林)</vt:lpstr>
      <vt:lpstr>Breast Cancer Analysis</vt:lpstr>
      <vt:lpstr>Breast Cancer Analysis</vt:lpstr>
      <vt:lpstr>Breast Cancer Analysis</vt:lpstr>
      <vt:lpstr>Breast Cancer Analysis</vt:lpstr>
      <vt:lpstr>Breast Cancer Analysis</vt:lpstr>
      <vt:lpstr>Breast Cancer Analysis</vt:lpstr>
      <vt:lpstr>Breast Cancer Analysis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Hsieh73</dc:creator>
  <cp:lastModifiedBy>Hsieh73</cp:lastModifiedBy>
  <cp:revision>53</cp:revision>
  <dcterms:modified xsi:type="dcterms:W3CDTF">2021-10-31T02:46:25Z</dcterms:modified>
</cp:coreProperties>
</file>