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308" r:id="rId15"/>
    <p:sldId id="283" r:id="rId16"/>
    <p:sldId id="280" r:id="rId17"/>
    <p:sldId id="285" r:id="rId18"/>
    <p:sldId id="286" r:id="rId19"/>
    <p:sldId id="291" r:id="rId20"/>
    <p:sldId id="287" r:id="rId21"/>
    <p:sldId id="288" r:id="rId22"/>
    <p:sldId id="289" r:id="rId23"/>
    <p:sldId id="290" r:id="rId24"/>
    <p:sldId id="292" r:id="rId25"/>
    <p:sldId id="293" r:id="rId26"/>
    <p:sldId id="295" r:id="rId27"/>
    <p:sldId id="296" r:id="rId28"/>
    <p:sldId id="297" r:id="rId29"/>
    <p:sldId id="304" r:id="rId30"/>
    <p:sldId id="300" r:id="rId31"/>
    <p:sldId id="305" r:id="rId32"/>
    <p:sldId id="302" r:id="rId33"/>
    <p:sldId id="301" r:id="rId34"/>
    <p:sldId id="303" r:id="rId35"/>
    <p:sldId id="30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g Lin" initials="WL" lastIdx="1" clrIdx="0">
    <p:extLst>
      <p:ext uri="{19B8F6BF-5375-455C-9EA6-DF929625EA0E}">
        <p15:presenceInfo xmlns:p15="http://schemas.microsoft.com/office/powerpoint/2012/main" userId="6a9fe93be23c33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ED5EA"/>
    <a:srgbClr val="005CB9"/>
    <a:srgbClr val="0066FF"/>
    <a:srgbClr val="FFCC00"/>
    <a:srgbClr val="FF9900"/>
    <a:srgbClr val="FF5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79e06dee38720d4" providerId="LiveId" clId="{28D3C248-AFC4-4C0B-A888-1A9E0221BFB2}"/>
    <pc:docChg chg="undo modSld">
      <pc:chgData name="" userId="279e06dee38720d4" providerId="LiveId" clId="{28D3C248-AFC4-4C0B-A888-1A9E0221BFB2}" dt="2021-09-09T08:57:58.581" v="19" actId="1076"/>
      <pc:docMkLst>
        <pc:docMk/>
      </pc:docMkLst>
      <pc:sldChg chg="modSp">
        <pc:chgData name="" userId="279e06dee38720d4" providerId="LiveId" clId="{28D3C248-AFC4-4C0B-A888-1A9E0221BFB2}" dt="2021-09-09T08:57:58.581" v="19" actId="1076"/>
        <pc:sldMkLst>
          <pc:docMk/>
          <pc:sldMk cId="106752059" sldId="256"/>
        </pc:sldMkLst>
        <pc:spChg chg="mod">
          <ac:chgData name="" userId="279e06dee38720d4" providerId="LiveId" clId="{28D3C248-AFC4-4C0B-A888-1A9E0221BFB2}" dt="2021-09-09T08:57:54.743" v="17" actId="2711"/>
          <ac:spMkLst>
            <pc:docMk/>
            <pc:sldMk cId="106752059" sldId="256"/>
            <ac:spMk id="2" creationId="{70E02664-9233-45B5-B82D-279896E44AC3}"/>
          </ac:spMkLst>
        </pc:spChg>
        <pc:spChg chg="mod">
          <ac:chgData name="" userId="279e06dee38720d4" providerId="LiveId" clId="{28D3C248-AFC4-4C0B-A888-1A9E0221BFB2}" dt="2021-09-09T08:57:58.581" v="19" actId="1076"/>
          <ac:spMkLst>
            <pc:docMk/>
            <pc:sldMk cId="106752059" sldId="256"/>
            <ac:spMk id="5" creationId="{F82E0BC8-8F87-9C4C-A3B6-B785037D6C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4BDBF-CEC2-41FE-8261-84251DE3EC4F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0B5B-A33A-4A86-84E2-FE80328BB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Short/long term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40B5B-A33A-4A86-84E2-FE80328BB8B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4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9BC1F-57D5-41DC-BBA4-9120937C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C60866-8392-4786-906C-AF8E525DF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BA7450-B295-4C70-935B-4D721296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51DE0-129F-4B0A-B910-4FAE19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AC8CA-F54F-4D82-8B5D-B9B002C7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56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26A1D-D030-4DF7-83FF-83025414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A86BCA-7600-4558-9E1A-6C622B8F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3196A-F9EE-4784-94F5-1459906B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EC04B-FFF8-464B-8AF4-337B9676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4683E-DFD3-4709-95FE-A3EDFF4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4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EEB782B-7614-455D-B5D0-3E4B3DC60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5518F8-BFE9-489A-911A-8BC082844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4E120-8E24-4774-B6D4-A977F9DC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F7001-40DD-4540-B079-89430095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38A01-635D-4DBE-895B-DD0C9878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49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5F10F-BEE3-46D9-8A23-B498A60E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AF7DA-03E5-42A3-A364-55700751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E808EB-FE9A-4BF9-8BFF-11F0C37F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6BB5A-9A0E-411C-A8D7-7087041C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D9AAD-20D0-4EB0-B4CD-A902A0A2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7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E8AC2-C7A4-4EE2-B913-CDF8DCB1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235A0-32D1-4BE3-B4AD-82D2FA92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4ED7C-3282-44E7-8629-AC3BC30D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2563F6-74B5-4715-8400-73AD07E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C60AE4-6C09-4975-8882-2D9153BC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35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1CD92-FFA0-4B39-8EB4-7CC894BF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278E3-F17F-4F3F-AE37-FDCD969EE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199E96-50AC-48BD-9C08-26F17685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4B7B54-133D-45EF-9C9E-8D494626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C295E4-550D-45A2-9073-B580A194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AE4F40-5385-4DBF-B4A3-8264FE8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A443-6722-4B70-B11A-5CCBF7C9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B1B237-14AC-4E81-BA1C-FDD72D9F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9A1D88-5423-44B4-89B9-4DC03E144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AECB7F-36D2-41B7-8469-4547E6EC2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DFEAF3-42BF-451B-A9BF-23A81629B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FD20C5D-7666-49E8-88B7-8DDA713E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60820E-4A8B-4939-BAA4-0E6B97E3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CBA734-D058-4065-9034-15352AAF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242F0-5669-48D5-B248-D98A6AF2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06AD1-AB5E-4E48-8B4D-C5B71A21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8C3E4D-8C6C-4359-8FEC-2B95AD6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4F2C4-38EE-43D1-B6C7-AFEE87D4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7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5EB9B4C-BD86-41AE-9BA4-16AC0A7C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06E135-181B-49C7-B981-E80CB82F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C5DB94-78FC-4A96-8276-F02E706F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0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D5A2C-D4A5-43CD-BA8C-858202E7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646583-4203-48C6-8AC6-66DB1676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892CFA-182A-4CBD-8258-631BB99F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5E7B3E-9058-44A6-A781-1514F8DF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DECE1C-5661-420D-96B0-4D695E61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4F903D-F05D-4E56-AF8B-E534E00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3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3A27E-D891-4CC9-BA7C-1A821A29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5CC977-3D85-40B0-BB01-5A6B5F1A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4BCBC8-C30A-476D-A36D-3C8DF0A1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76D56A-0901-4020-AE81-533C96C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4D4953-1345-42C2-9709-BA8B8433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505AC-856C-4EE8-B95A-20B7C3C9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9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4EABE2-2809-4A4E-9061-90D213F2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9D42A2-E58D-4C86-8542-EE940965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963B4-BFCA-4DCE-ACED-60B4B461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7F0A-D0FC-42E9-BF66-D09F891B1CB5}" type="datetimeFigureOut">
              <a:rPr lang="zh-TW" altLang="en-US" smtClean="0"/>
              <a:t>2021/9/16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91E760-69AA-403F-B358-9BAB78C02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A76FD-22CC-4F1C-869F-AF94E89C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F73F-C637-4434-A1FC-55B94D5161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3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20.sv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4.sv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6EC1069-230A-4966-A05E-F9F05177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</a:blip>
          <a:srcRect l="-1" r="404" b="-1147"/>
          <a:stretch/>
        </p:blipFill>
        <p:spPr>
          <a:xfrm flipH="1">
            <a:off x="858491" y="1308836"/>
            <a:ext cx="2809876" cy="1529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3F222E-D757-4770-8A85-F72C01510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</a:blip>
          <a:srcRect r="14904" b="23335"/>
          <a:stretch/>
        </p:blipFill>
        <p:spPr>
          <a:xfrm>
            <a:off x="7315200" y="4011935"/>
            <a:ext cx="4739640" cy="22886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B3431C-BA2A-4B85-A63E-78C8CF2FD398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AB29DF-9E89-47C6-82EF-60DCABAB4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DCEDEC-7C35-46BE-A3C2-D161BB0E6387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2E0BC8-8F87-9C4C-A3B6-B785037D6CC0}"/>
              </a:ext>
            </a:extLst>
          </p:cNvPr>
          <p:cNvSpPr txBox="1"/>
          <p:nvPr/>
        </p:nvSpPr>
        <p:spPr>
          <a:xfrm>
            <a:off x="2052722" y="1743102"/>
            <a:ext cx="80865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IoT Analytics, ML , and Amazon </a:t>
            </a:r>
            <a:r>
              <a:rPr lang="en-US" altLang="zh-TW" sz="66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SageMaker</a:t>
            </a:r>
            <a:r>
              <a:rPr lang="en-US" altLang="zh-TW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0B0197-24C5-4714-802D-17CCF8C5AE53}"/>
              </a:ext>
            </a:extLst>
          </p:cNvPr>
          <p:cNvSpPr/>
          <p:nvPr/>
        </p:nvSpPr>
        <p:spPr>
          <a:xfrm>
            <a:off x="0" y="344638"/>
            <a:ext cx="12192000" cy="68176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E02664-9233-45B5-B82D-279896E44AC3}"/>
              </a:ext>
            </a:extLst>
          </p:cNvPr>
          <p:cNvSpPr txBox="1"/>
          <p:nvPr/>
        </p:nvSpPr>
        <p:spPr>
          <a:xfrm>
            <a:off x="4453588" y="4545686"/>
            <a:ext cx="3565503" cy="73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主講人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　謝旻軒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26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2021/9/16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0675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2227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store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3846722"/>
            <a:ext cx="10854152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Responsible for storing processed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JSON/PARQUET format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Data is stored in S3, and can be configured to be AWS Managed or customer managed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33A9D9F0-6B79-41F2-AA1B-35238C5DBA67}"/>
              </a:ext>
            </a:extLst>
          </p:cNvPr>
          <p:cNvCxnSpPr>
            <a:cxnSpLocks/>
          </p:cNvCxnSpPr>
          <p:nvPr/>
        </p:nvCxnSpPr>
        <p:spPr>
          <a:xfrm>
            <a:off x="4678017" y="2810842"/>
            <a:ext cx="215676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8">
            <a:extLst>
              <a:ext uri="{FF2B5EF4-FFF2-40B4-BE49-F238E27FC236}">
                <a16:creationId xmlns:a16="http://schemas.microsoft.com/office/drawing/2014/main" id="{1B1443C7-9907-4F1F-9FAE-8E664CFB0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4" y="23900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D9F3695F-2663-40AC-80AD-02A1F148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779" y="315367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6055FDB0-605B-4CA8-B76B-D2ED5CDA7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779" y="3500351"/>
            <a:ext cx="2239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or customer managed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474EAC99-92FB-4079-A1F2-DEE7864AF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342" y="3047906"/>
            <a:ext cx="1209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19" name="Graphic 30">
            <a:extLst>
              <a:ext uri="{FF2B5EF4-FFF2-40B4-BE49-F238E27FC236}">
                <a16:creationId xmlns:a16="http://schemas.microsoft.com/office/drawing/2014/main" id="{57DC7E11-A331-4A7C-97EE-0D0C33C54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222" y="2328172"/>
            <a:ext cx="8239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2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3846722"/>
            <a:ext cx="1085415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Queries data from data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Can create multiple datasets from the same data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SQL Dataset / Container Dataset 	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E45C1028-B24E-47D7-A9FA-18F5A8CA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539" y="2850176"/>
            <a:ext cx="2211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21" name="Graphic 8">
            <a:extLst>
              <a:ext uri="{FF2B5EF4-FFF2-40B4-BE49-F238E27FC236}">
                <a16:creationId xmlns:a16="http://schemas.microsoft.com/office/drawing/2014/main" id="{400A6E41-ABDE-4808-B981-5563049A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35" y="2073079"/>
            <a:ext cx="8239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8">
            <a:extLst>
              <a:ext uri="{FF2B5EF4-FFF2-40B4-BE49-F238E27FC236}">
                <a16:creationId xmlns:a16="http://schemas.microsoft.com/office/drawing/2014/main" id="{3D713C71-5582-4129-B784-0A6C8A04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045" y="3325041"/>
            <a:ext cx="2211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Dataset</a:t>
            </a:r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6BAB9649-249B-4CB9-B9CA-75965B09D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41" y="2547944"/>
            <a:ext cx="8239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8">
            <a:extLst>
              <a:ext uri="{FF2B5EF4-FFF2-40B4-BE49-F238E27FC236}">
                <a16:creationId xmlns:a16="http://schemas.microsoft.com/office/drawing/2014/main" id="{060B2EEC-6DA1-4E56-ADF2-A0BAF4A3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045" y="1660752"/>
            <a:ext cx="2211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Dataset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F5CC6263-7350-4C82-B581-936102AB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41" y="883655"/>
            <a:ext cx="8239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F4A26D-6D79-43A4-A97A-34316FC9E301}"/>
              </a:ext>
            </a:extLst>
          </p:cNvPr>
          <p:cNvSpPr/>
          <p:nvPr/>
        </p:nvSpPr>
        <p:spPr>
          <a:xfrm>
            <a:off x="8919323" y="844652"/>
            <a:ext cx="2715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6191F"/>
                </a:solidFill>
                <a:latin typeface="Amazon Ember" panose="020B0603020204020204"/>
              </a:rPr>
              <a:t>A materialized view from a data store.</a:t>
            </a:r>
          </a:p>
          <a:p>
            <a:r>
              <a:rPr lang="en-US" altLang="zh-TW" dirty="0">
                <a:solidFill>
                  <a:srgbClr val="16191F"/>
                </a:solidFill>
                <a:latin typeface="Amazon Ember" panose="020B0603020204020204"/>
              </a:rPr>
              <a:t>Used for reporting or ML purposes.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B9BFF4-6C8D-4DAF-ADB0-E854D5D791F6}"/>
              </a:ext>
            </a:extLst>
          </p:cNvPr>
          <p:cNvSpPr/>
          <p:nvPr/>
        </p:nvSpPr>
        <p:spPr>
          <a:xfrm>
            <a:off x="9000000" y="2605542"/>
            <a:ext cx="2715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6191F"/>
                </a:solidFill>
                <a:latin typeface="Amazon Ember" panose="020B0603020204020204"/>
              </a:rPr>
              <a:t>Automates custom analysis with a container image with a desired schedule.</a:t>
            </a:r>
            <a:endParaRPr lang="zh-TW" altLang="en-US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06E37F2C-01D8-48BD-B738-A13A13715249}"/>
              </a:ext>
            </a:extLst>
          </p:cNvPr>
          <p:cNvCxnSpPr>
            <a:cxnSpLocks/>
          </p:cNvCxnSpPr>
          <p:nvPr/>
        </p:nvCxnSpPr>
        <p:spPr>
          <a:xfrm flipV="1">
            <a:off x="3982278" y="1550504"/>
            <a:ext cx="2982767" cy="9333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62EC394C-EDCC-489D-B74E-E4B9EBC78E38}"/>
              </a:ext>
            </a:extLst>
          </p:cNvPr>
          <p:cNvCxnSpPr>
            <a:cxnSpLocks/>
          </p:cNvCxnSpPr>
          <p:nvPr/>
        </p:nvCxnSpPr>
        <p:spPr>
          <a:xfrm>
            <a:off x="3982278" y="2700344"/>
            <a:ext cx="2982767" cy="48838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2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514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More about SQL Data set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8" y="3846722"/>
            <a:ext cx="1220649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Use the same SQL queries, functions and operators as Amazon Athena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Schedule data refresh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Configure data retention period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Configure destination to S3/IoT Events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060B2EEC-6DA1-4E56-ADF2-A0BAF4A3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747" y="3044771"/>
            <a:ext cx="2211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Dataset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F5CC6263-7350-4C82-B581-936102AB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043" y="2267674"/>
            <a:ext cx="8239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E16DAA1F-0D2E-4D44-968E-BFF65E5B2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687" y="2829977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E8282B01-3D87-4FCE-A6AB-49CF2BFB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0" y="23727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0903AB4C-2EA6-4395-95F5-2A3841DAFC2B}"/>
              </a:ext>
            </a:extLst>
          </p:cNvPr>
          <p:cNvCxnSpPr>
            <a:cxnSpLocks/>
          </p:cNvCxnSpPr>
          <p:nvPr/>
        </p:nvCxnSpPr>
        <p:spPr>
          <a:xfrm>
            <a:off x="6507956" y="2753033"/>
            <a:ext cx="225173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9A21241-10C4-49B6-97BC-A1D4C257658A}"/>
              </a:ext>
            </a:extLst>
          </p:cNvPr>
          <p:cNvSpPr/>
          <p:nvPr/>
        </p:nvSpPr>
        <p:spPr>
          <a:xfrm>
            <a:off x="6767961" y="2103360"/>
            <a:ext cx="1731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6191F"/>
                </a:solidFill>
                <a:latin typeface="Amazon Ember" panose="020B0603020204020204"/>
              </a:rPr>
              <a:t>Configure to send data to S3</a:t>
            </a: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6E180181-1413-45CE-974F-4FB903162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425" y="3007151"/>
            <a:ext cx="1209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14" name="Graphic 30">
            <a:extLst>
              <a:ext uri="{FF2B5EF4-FFF2-40B4-BE49-F238E27FC236}">
                <a16:creationId xmlns:a16="http://schemas.microsoft.com/office/drawing/2014/main" id="{5F995EDB-531E-4480-81D6-A6D23435C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05" y="2287417"/>
            <a:ext cx="8239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431B6A76-9F7D-401D-A2FA-C8C68C0D4C87}"/>
              </a:ext>
            </a:extLst>
          </p:cNvPr>
          <p:cNvCxnSpPr>
            <a:cxnSpLocks/>
          </p:cNvCxnSpPr>
          <p:nvPr/>
        </p:nvCxnSpPr>
        <p:spPr>
          <a:xfrm>
            <a:off x="4434526" y="2761404"/>
            <a:ext cx="10874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2D798C2-7E1C-4F9E-B413-C373B60A046E}"/>
              </a:ext>
            </a:extLst>
          </p:cNvPr>
          <p:cNvSpPr/>
          <p:nvPr/>
        </p:nvSpPr>
        <p:spPr>
          <a:xfrm>
            <a:off x="4393316" y="2117637"/>
            <a:ext cx="1209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6191F"/>
                </a:solidFill>
                <a:latin typeface="Amazon Ember" panose="020B0603020204020204"/>
              </a:rPr>
              <a:t>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19285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6824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 Analytics and Kinesis Firehose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4241655"/>
            <a:ext cx="1220649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IoT Analytics is a fully-managed IoT analytics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Data transformation/enrichment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IoT Analytics is best suited for analyzing, visualizing, and do ML on IoT data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D260FAA7-48F7-446D-8F92-40598816D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344" y="2529038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A4650F1-AB62-4B3B-83E7-97FEDB14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0" y="2095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9F0CABC5-ABB4-48F3-B8F7-D6624337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384" y="3626178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7" name="Graphic 81">
            <a:extLst>
              <a:ext uri="{FF2B5EF4-FFF2-40B4-BE49-F238E27FC236}">
                <a16:creationId xmlns:a16="http://schemas.microsoft.com/office/drawing/2014/main" id="{27166CA4-B5D5-4C8F-A368-019924B5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4" y="3167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2612233C-DB17-4972-91C3-1D903724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003" y="362734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9" name="Graphic 61">
            <a:extLst>
              <a:ext uri="{FF2B5EF4-FFF2-40B4-BE49-F238E27FC236}">
                <a16:creationId xmlns:a16="http://schemas.microsoft.com/office/drawing/2014/main" id="{DED7492C-ABD6-41DA-AB6E-60E7E6F3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92" y="3200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9EB8B2CA-A5F6-4246-A718-606B643C5BF1}"/>
              </a:ext>
            </a:extLst>
          </p:cNvPr>
          <p:cNvCxnSpPr>
            <a:cxnSpLocks/>
          </p:cNvCxnSpPr>
          <p:nvPr/>
        </p:nvCxnSpPr>
        <p:spPr>
          <a:xfrm>
            <a:off x="3336384" y="3428911"/>
            <a:ext cx="3750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B1A99F20-D7FB-4157-8687-5AF0228D16A3}"/>
              </a:ext>
            </a:extLst>
          </p:cNvPr>
          <p:cNvCxnSpPr>
            <a:cxnSpLocks/>
          </p:cNvCxnSpPr>
          <p:nvPr/>
        </p:nvCxnSpPr>
        <p:spPr>
          <a:xfrm>
            <a:off x="1493463" y="3428911"/>
            <a:ext cx="124040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>
            <a:extLst>
              <a:ext uri="{FF2B5EF4-FFF2-40B4-BE49-F238E27FC236}">
                <a16:creationId xmlns:a16="http://schemas.microsoft.com/office/drawing/2014/main" id="{42B0DD84-6D7B-4FBE-8218-20CB6E44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73" y="3167390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Messages</a:t>
            </a:r>
          </a:p>
        </p:txBody>
      </p:sp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33C8D943-059D-4BE8-AB45-DB5452D323DA}"/>
              </a:ext>
            </a:extLst>
          </p:cNvPr>
          <p:cNvCxnSpPr>
            <a:cxnSpLocks/>
          </p:cNvCxnSpPr>
          <p:nvPr/>
        </p:nvCxnSpPr>
        <p:spPr>
          <a:xfrm>
            <a:off x="4396615" y="3445387"/>
            <a:ext cx="9970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505811-0114-4437-BDBB-0016B8F800DF}"/>
              </a:ext>
            </a:extLst>
          </p:cNvPr>
          <p:cNvCxnSpPr>
            <a:cxnSpLocks/>
          </p:cNvCxnSpPr>
          <p:nvPr/>
        </p:nvCxnSpPr>
        <p:spPr>
          <a:xfrm>
            <a:off x="1493463" y="1752511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2">
            <a:extLst>
              <a:ext uri="{FF2B5EF4-FFF2-40B4-BE49-F238E27FC236}">
                <a16:creationId xmlns:a16="http://schemas.microsoft.com/office/drawing/2014/main" id="{5E27971D-F48F-445D-B4DC-4D3CDC37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20" y="13551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60198598-ADFB-4BD3-83A9-A9E06EE0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070" y="211870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4902F6D7-48A7-4576-A7F1-68AC002E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076" y="1883042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1" name="Graphic 14">
            <a:extLst>
              <a:ext uri="{FF2B5EF4-FFF2-40B4-BE49-F238E27FC236}">
                <a16:creationId xmlns:a16="http://schemas.microsoft.com/office/drawing/2014/main" id="{E77DFD57-5D65-44C1-B4B4-70A59208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89" y="14258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9C3AF349-FADA-4C23-BB0C-0AF65CE1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13" y="13715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0">
            <a:extLst>
              <a:ext uri="{FF2B5EF4-FFF2-40B4-BE49-F238E27FC236}">
                <a16:creationId xmlns:a16="http://schemas.microsoft.com/office/drawing/2014/main" id="{3F287E19-930A-42D4-A58F-3CC8D129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51" y="2136686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34" name="Graphic 14">
            <a:extLst>
              <a:ext uri="{FF2B5EF4-FFF2-40B4-BE49-F238E27FC236}">
                <a16:creationId xmlns:a16="http://schemas.microsoft.com/office/drawing/2014/main" id="{CE45022E-D2E4-4C4A-A614-295252B3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725" y="13755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89A98D18-0874-46A8-AF09-BEE9C9C3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219" y="215161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E316C558-4A70-4179-A6CC-A4255982C0F5}"/>
              </a:ext>
            </a:extLst>
          </p:cNvPr>
          <p:cNvCxnSpPr>
            <a:cxnSpLocks/>
          </p:cNvCxnSpPr>
          <p:nvPr/>
        </p:nvCxnSpPr>
        <p:spPr>
          <a:xfrm>
            <a:off x="3799624" y="1752511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1995B47A-32D5-457A-982E-00AA937F0C6E}"/>
              </a:ext>
            </a:extLst>
          </p:cNvPr>
          <p:cNvCxnSpPr>
            <a:cxnSpLocks/>
          </p:cNvCxnSpPr>
          <p:nvPr/>
        </p:nvCxnSpPr>
        <p:spPr>
          <a:xfrm flipV="1">
            <a:off x="4396615" y="1752511"/>
            <a:ext cx="0" cy="2887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B3A7AAB2-7568-4AB0-A4AD-DC6E5D62C465}"/>
              </a:ext>
            </a:extLst>
          </p:cNvPr>
          <p:cNvCxnSpPr>
            <a:cxnSpLocks/>
          </p:cNvCxnSpPr>
          <p:nvPr/>
        </p:nvCxnSpPr>
        <p:spPr>
          <a:xfrm>
            <a:off x="4297224" y="1752511"/>
            <a:ext cx="0" cy="3010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1D29CBA5-C791-428A-A2B0-06738BAFFB09}"/>
              </a:ext>
            </a:extLst>
          </p:cNvPr>
          <p:cNvCxnSpPr>
            <a:cxnSpLocks/>
          </p:cNvCxnSpPr>
          <p:nvPr/>
        </p:nvCxnSpPr>
        <p:spPr>
          <a:xfrm>
            <a:off x="5919332" y="1735857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87AC4C96-A176-4E1A-B7CD-F03D897DAEDF}"/>
              </a:ext>
            </a:extLst>
          </p:cNvPr>
          <p:cNvCxnSpPr>
            <a:cxnSpLocks/>
          </p:cNvCxnSpPr>
          <p:nvPr/>
        </p:nvCxnSpPr>
        <p:spPr>
          <a:xfrm>
            <a:off x="8008280" y="1752511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>
            <a:extLst>
              <a:ext uri="{FF2B5EF4-FFF2-40B4-BE49-F238E27FC236}">
                <a16:creationId xmlns:a16="http://schemas.microsoft.com/office/drawing/2014/main" id="{F1DC3239-C5C5-4309-95CA-36A07922B05F}"/>
              </a:ext>
            </a:extLst>
          </p:cNvPr>
          <p:cNvSpPr/>
          <p:nvPr/>
        </p:nvSpPr>
        <p:spPr>
          <a:xfrm>
            <a:off x="5423281" y="2824621"/>
            <a:ext cx="5988079" cy="1360690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Analytics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0B4F32E0-B6B8-4F61-87FB-0810F5B8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927" y="3641636"/>
            <a:ext cx="11858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Channel</a:t>
            </a:r>
          </a:p>
        </p:txBody>
      </p:sp>
      <p:pic>
        <p:nvPicPr>
          <p:cNvPr id="40" name="Graphic 6">
            <a:extLst>
              <a:ext uri="{FF2B5EF4-FFF2-40B4-BE49-F238E27FC236}">
                <a16:creationId xmlns:a16="http://schemas.microsoft.com/office/drawing/2014/main" id="{2B94DB68-EF21-4FF5-9B96-4BA02ED5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27" y="3200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497A1D79-D443-4A90-BC4D-7284E6C1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931" y="3641496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42" name="Graphic 25">
            <a:extLst>
              <a:ext uri="{FF2B5EF4-FFF2-40B4-BE49-F238E27FC236}">
                <a16:creationId xmlns:a16="http://schemas.microsoft.com/office/drawing/2014/main" id="{44CDB49C-A8D0-47C6-A0EC-5DDC01EB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18" y="32239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9">
            <a:extLst>
              <a:ext uri="{FF2B5EF4-FFF2-40B4-BE49-F238E27FC236}">
                <a16:creationId xmlns:a16="http://schemas.microsoft.com/office/drawing/2014/main" id="{AB6B6087-B7C8-4FD2-9D76-280203558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92" y="3670341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46" name="Graphic 30">
            <a:extLst>
              <a:ext uri="{FF2B5EF4-FFF2-40B4-BE49-F238E27FC236}">
                <a16:creationId xmlns:a16="http://schemas.microsoft.com/office/drawing/2014/main" id="{587F78D1-73D8-4161-B2E7-DC83299EB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354" y="32242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8">
            <a:extLst>
              <a:ext uri="{FF2B5EF4-FFF2-40B4-BE49-F238E27FC236}">
                <a16:creationId xmlns:a16="http://schemas.microsoft.com/office/drawing/2014/main" id="{5DACBB1A-3B82-4E2F-9088-BF236ED0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355" y="3631971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48" name="Graphic 8">
            <a:extLst>
              <a:ext uri="{FF2B5EF4-FFF2-40B4-BE49-F238E27FC236}">
                <a16:creationId xmlns:a16="http://schemas.microsoft.com/office/drawing/2014/main" id="{02FD4B3E-23C7-437A-81C5-107FCDDD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705" y="31842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86657942-6FCC-48B6-BBD2-7BC154B76F15}"/>
              </a:ext>
            </a:extLst>
          </p:cNvPr>
          <p:cNvCxnSpPr>
            <a:cxnSpLocks/>
          </p:cNvCxnSpPr>
          <p:nvPr/>
        </p:nvCxnSpPr>
        <p:spPr>
          <a:xfrm>
            <a:off x="6173093" y="3445817"/>
            <a:ext cx="9900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CC7E7819-BBC0-4BB4-A8BA-993E3CF4762D}"/>
              </a:ext>
            </a:extLst>
          </p:cNvPr>
          <p:cNvCxnSpPr>
            <a:cxnSpLocks/>
          </p:cNvCxnSpPr>
          <p:nvPr/>
        </p:nvCxnSpPr>
        <p:spPr>
          <a:xfrm>
            <a:off x="7857210" y="3445817"/>
            <a:ext cx="9900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7">
            <a:extLst>
              <a:ext uri="{FF2B5EF4-FFF2-40B4-BE49-F238E27FC236}">
                <a16:creationId xmlns:a16="http://schemas.microsoft.com/office/drawing/2014/main" id="{6E9584F5-67D2-4C7B-9224-4D6DEDEA40CF}"/>
              </a:ext>
            </a:extLst>
          </p:cNvPr>
          <p:cNvCxnSpPr>
            <a:cxnSpLocks/>
          </p:cNvCxnSpPr>
          <p:nvPr/>
        </p:nvCxnSpPr>
        <p:spPr>
          <a:xfrm>
            <a:off x="9530469" y="3445817"/>
            <a:ext cx="9900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13">
            <a:extLst>
              <a:ext uri="{FF2B5EF4-FFF2-40B4-BE49-F238E27FC236}">
                <a16:creationId xmlns:a16="http://schemas.microsoft.com/office/drawing/2014/main" id="{8343C268-BB9B-44AE-84C9-15F2D5CD0F6C}"/>
              </a:ext>
            </a:extLst>
          </p:cNvPr>
          <p:cNvSpPr/>
          <p:nvPr/>
        </p:nvSpPr>
        <p:spPr>
          <a:xfrm>
            <a:off x="673078" y="1477543"/>
            <a:ext cx="1067466" cy="262620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411486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9680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choose IoT Analytics over Kinesis Firehose?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4241655"/>
            <a:ext cx="113053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To manage the complexities of IoT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IoT data frequently has corrupted messages</a:t>
            </a:r>
            <a:r>
              <a:rPr lang="zh-TW" altLang="en-US" sz="2800" dirty="0"/>
              <a:t> </a:t>
            </a:r>
            <a:r>
              <a:rPr lang="en-US" altLang="zh-TW" sz="2800" dirty="0"/>
              <a:t>and false readings that must be cleaned up before analysis can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IoT Analytics can filter, transform, and enrich IoT data before storing it in a data store for analysis</a:t>
            </a:r>
          </a:p>
          <a:p>
            <a:r>
              <a:rPr lang="en-US" altLang="zh-TW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EC153173-9EBC-4247-B051-9EB70BA4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30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D497AA91-E264-41DE-9310-246848536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230" y="381158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Analytics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D260FAA7-48F7-446D-8F92-40598816D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344" y="2529038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A4650F1-AB62-4B3B-83E7-97FEDB14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0" y="20954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4">
            <a:extLst>
              <a:ext uri="{FF2B5EF4-FFF2-40B4-BE49-F238E27FC236}">
                <a16:creationId xmlns:a16="http://schemas.microsoft.com/office/drawing/2014/main" id="{9F0CABC5-ABB4-48F3-B8F7-D6624337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384" y="3626178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17" name="Graphic 81">
            <a:extLst>
              <a:ext uri="{FF2B5EF4-FFF2-40B4-BE49-F238E27FC236}">
                <a16:creationId xmlns:a16="http://schemas.microsoft.com/office/drawing/2014/main" id="{27166CA4-B5D5-4C8F-A368-019924B5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024" y="31673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9">
            <a:extLst>
              <a:ext uri="{FF2B5EF4-FFF2-40B4-BE49-F238E27FC236}">
                <a16:creationId xmlns:a16="http://schemas.microsoft.com/office/drawing/2014/main" id="{2612233C-DB17-4972-91C3-1D903724F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003" y="362734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19" name="Graphic 61">
            <a:extLst>
              <a:ext uri="{FF2B5EF4-FFF2-40B4-BE49-F238E27FC236}">
                <a16:creationId xmlns:a16="http://schemas.microsoft.com/office/drawing/2014/main" id="{DED7492C-ABD6-41DA-AB6E-60E7E6F3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92" y="32003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9EB8B2CA-A5F6-4246-A718-606B643C5BF1}"/>
              </a:ext>
            </a:extLst>
          </p:cNvPr>
          <p:cNvCxnSpPr>
            <a:cxnSpLocks/>
          </p:cNvCxnSpPr>
          <p:nvPr/>
        </p:nvCxnSpPr>
        <p:spPr>
          <a:xfrm>
            <a:off x="3336384" y="3428911"/>
            <a:ext cx="3750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B1A99F20-D7FB-4157-8687-5AF0228D16A3}"/>
              </a:ext>
            </a:extLst>
          </p:cNvPr>
          <p:cNvCxnSpPr>
            <a:cxnSpLocks/>
          </p:cNvCxnSpPr>
          <p:nvPr/>
        </p:nvCxnSpPr>
        <p:spPr>
          <a:xfrm>
            <a:off x="1493463" y="3428911"/>
            <a:ext cx="124040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>
            <a:extLst>
              <a:ext uri="{FF2B5EF4-FFF2-40B4-BE49-F238E27FC236}">
                <a16:creationId xmlns:a16="http://schemas.microsoft.com/office/drawing/2014/main" id="{42B0DD84-6D7B-4FBE-8218-20CB6E44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73" y="3167390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Messages</a:t>
            </a:r>
          </a:p>
        </p:txBody>
      </p:sp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33C8D943-059D-4BE8-AB45-DB5452D323DA}"/>
              </a:ext>
            </a:extLst>
          </p:cNvPr>
          <p:cNvCxnSpPr>
            <a:cxnSpLocks/>
          </p:cNvCxnSpPr>
          <p:nvPr/>
        </p:nvCxnSpPr>
        <p:spPr>
          <a:xfrm>
            <a:off x="4396615" y="3445387"/>
            <a:ext cx="9970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3B505811-0114-4437-BDBB-0016B8F800DF}"/>
              </a:ext>
            </a:extLst>
          </p:cNvPr>
          <p:cNvCxnSpPr>
            <a:cxnSpLocks/>
          </p:cNvCxnSpPr>
          <p:nvPr/>
        </p:nvCxnSpPr>
        <p:spPr>
          <a:xfrm>
            <a:off x="1493463" y="1752511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12">
            <a:extLst>
              <a:ext uri="{FF2B5EF4-FFF2-40B4-BE49-F238E27FC236}">
                <a16:creationId xmlns:a16="http://schemas.microsoft.com/office/drawing/2014/main" id="{5E27971D-F48F-445D-B4DC-4D3CDC37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20" y="13551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9">
            <a:extLst>
              <a:ext uri="{FF2B5EF4-FFF2-40B4-BE49-F238E27FC236}">
                <a16:creationId xmlns:a16="http://schemas.microsoft.com/office/drawing/2014/main" id="{60198598-ADFB-4BD3-83A9-A9E06EE0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070" y="211870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Kinesis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Firehose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4902F6D7-48A7-4576-A7F1-68AC002E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076" y="1883042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31" name="Graphic 14">
            <a:extLst>
              <a:ext uri="{FF2B5EF4-FFF2-40B4-BE49-F238E27FC236}">
                <a16:creationId xmlns:a16="http://schemas.microsoft.com/office/drawing/2014/main" id="{E77DFD57-5D65-44C1-B4B4-70A59208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389" y="14258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9C3AF349-FADA-4C23-BB0C-0AF65CE1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13" y="13715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0">
            <a:extLst>
              <a:ext uri="{FF2B5EF4-FFF2-40B4-BE49-F238E27FC236}">
                <a16:creationId xmlns:a16="http://schemas.microsoft.com/office/drawing/2014/main" id="{3F287E19-930A-42D4-A58F-3CC8D129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51" y="2136686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34" name="Graphic 14">
            <a:extLst>
              <a:ext uri="{FF2B5EF4-FFF2-40B4-BE49-F238E27FC236}">
                <a16:creationId xmlns:a16="http://schemas.microsoft.com/office/drawing/2014/main" id="{CE45022E-D2E4-4C4A-A614-295252B3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725" y="137554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89A98D18-0874-46A8-AF09-BEE9C9C3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8219" y="213754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E316C558-4A70-4179-A6CC-A4255982C0F5}"/>
              </a:ext>
            </a:extLst>
          </p:cNvPr>
          <p:cNvCxnSpPr>
            <a:cxnSpLocks/>
          </p:cNvCxnSpPr>
          <p:nvPr/>
        </p:nvCxnSpPr>
        <p:spPr>
          <a:xfrm>
            <a:off x="3799624" y="1752511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1995B47A-32D5-457A-982E-00AA937F0C6E}"/>
              </a:ext>
            </a:extLst>
          </p:cNvPr>
          <p:cNvCxnSpPr>
            <a:cxnSpLocks/>
          </p:cNvCxnSpPr>
          <p:nvPr/>
        </p:nvCxnSpPr>
        <p:spPr>
          <a:xfrm flipV="1">
            <a:off x="4396615" y="1752511"/>
            <a:ext cx="0" cy="2887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B3A7AAB2-7568-4AB0-A4AD-DC6E5D62C465}"/>
              </a:ext>
            </a:extLst>
          </p:cNvPr>
          <p:cNvCxnSpPr>
            <a:cxnSpLocks/>
          </p:cNvCxnSpPr>
          <p:nvPr/>
        </p:nvCxnSpPr>
        <p:spPr>
          <a:xfrm>
            <a:off x="4297224" y="1752511"/>
            <a:ext cx="0" cy="3010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7">
            <a:extLst>
              <a:ext uri="{FF2B5EF4-FFF2-40B4-BE49-F238E27FC236}">
                <a16:creationId xmlns:a16="http://schemas.microsoft.com/office/drawing/2014/main" id="{1D29CBA5-C791-428A-A2B0-06738BAFFB09}"/>
              </a:ext>
            </a:extLst>
          </p:cNvPr>
          <p:cNvCxnSpPr>
            <a:cxnSpLocks/>
          </p:cNvCxnSpPr>
          <p:nvPr/>
        </p:nvCxnSpPr>
        <p:spPr>
          <a:xfrm>
            <a:off x="5919332" y="1735857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7">
            <a:extLst>
              <a:ext uri="{FF2B5EF4-FFF2-40B4-BE49-F238E27FC236}">
                <a16:creationId xmlns:a16="http://schemas.microsoft.com/office/drawing/2014/main" id="{87AC4C96-A176-4E1A-B7CD-F03D897DAEDF}"/>
              </a:ext>
            </a:extLst>
          </p:cNvPr>
          <p:cNvCxnSpPr>
            <a:cxnSpLocks/>
          </p:cNvCxnSpPr>
          <p:nvPr/>
        </p:nvCxnSpPr>
        <p:spPr>
          <a:xfrm>
            <a:off x="8008280" y="1752511"/>
            <a:ext cx="110396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3">
            <a:extLst>
              <a:ext uri="{FF2B5EF4-FFF2-40B4-BE49-F238E27FC236}">
                <a16:creationId xmlns:a16="http://schemas.microsoft.com/office/drawing/2014/main" id="{F1DC3239-C5C5-4309-95CA-36A07922B05F}"/>
              </a:ext>
            </a:extLst>
          </p:cNvPr>
          <p:cNvSpPr/>
          <p:nvPr/>
        </p:nvSpPr>
        <p:spPr>
          <a:xfrm>
            <a:off x="559793" y="1614777"/>
            <a:ext cx="1067466" cy="262620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368947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809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Pricing of IoT Analytics (ap-northeast-1)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477248"/>
            <a:ext cx="108541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Storage price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Raw data: Same as S3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Processed data and data set: 0.04 USD/GB per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Data processing fees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0.26 USD/GB processed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Query Execution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8.45 USD/TB of data scanned 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5889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3">
            <a:extLst>
              <a:ext uri="{FF2B5EF4-FFF2-40B4-BE49-F238E27FC236}">
                <a16:creationId xmlns:a16="http://schemas.microsoft.com/office/drawing/2014/main" id="{C2A2CC66-33E4-46B1-8896-9292B2312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40433" y="3047202"/>
            <a:ext cx="950772" cy="950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490DC370-CFA7-4177-997C-470702E36B87}"/>
              </a:ext>
            </a:extLst>
          </p:cNvPr>
          <p:cNvSpPr/>
          <p:nvPr/>
        </p:nvSpPr>
        <p:spPr>
          <a:xfrm>
            <a:off x="4240434" y="3033853"/>
            <a:ext cx="7170930" cy="24904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AWS 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DDAA1A42-6047-42AA-8727-DDACDCF2D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831" y="4619659"/>
            <a:ext cx="11858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Channel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23978988-D863-4713-8A71-3482AE4E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31" y="41783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00133898-9AFD-4F1A-A410-7628B8DA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369" y="4619519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14" name="Graphic 25">
            <a:extLst>
              <a:ext uri="{FF2B5EF4-FFF2-40B4-BE49-F238E27FC236}">
                <a16:creationId xmlns:a16="http://schemas.microsoft.com/office/drawing/2014/main" id="{E3E6441D-F2E0-4CA4-962A-1432BDB7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56" y="42020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9">
            <a:extLst>
              <a:ext uri="{FF2B5EF4-FFF2-40B4-BE49-F238E27FC236}">
                <a16:creationId xmlns:a16="http://schemas.microsoft.com/office/drawing/2014/main" id="{CCADA2A0-50ED-4E3E-877E-30C50AAE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283" y="464836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16" name="Graphic 30">
            <a:extLst>
              <a:ext uri="{FF2B5EF4-FFF2-40B4-BE49-F238E27FC236}">
                <a16:creationId xmlns:a16="http://schemas.microsoft.com/office/drawing/2014/main" id="{27507397-114A-4260-AC64-DDF98259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45" y="42022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8">
            <a:extLst>
              <a:ext uri="{FF2B5EF4-FFF2-40B4-BE49-F238E27FC236}">
                <a16:creationId xmlns:a16="http://schemas.microsoft.com/office/drawing/2014/main" id="{D4C6EBD7-785A-4447-A00A-2B1DED221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691" y="4665088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18" name="Graphic 8">
            <a:extLst>
              <a:ext uri="{FF2B5EF4-FFF2-40B4-BE49-F238E27FC236}">
                <a16:creationId xmlns:a16="http://schemas.microsoft.com/office/drawing/2014/main" id="{5C16BF2E-3FCA-45D7-A50C-85CB073B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041" y="41623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7">
            <a:extLst>
              <a:ext uri="{FF2B5EF4-FFF2-40B4-BE49-F238E27FC236}">
                <a16:creationId xmlns:a16="http://schemas.microsoft.com/office/drawing/2014/main" id="{047B4C2E-B7EB-4D90-B7F2-EB55DE210D79}"/>
              </a:ext>
            </a:extLst>
          </p:cNvPr>
          <p:cNvCxnSpPr>
            <a:cxnSpLocks/>
          </p:cNvCxnSpPr>
          <p:nvPr/>
        </p:nvCxnSpPr>
        <p:spPr>
          <a:xfrm>
            <a:off x="7183997" y="4423840"/>
            <a:ext cx="3897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7">
            <a:extLst>
              <a:ext uri="{FF2B5EF4-FFF2-40B4-BE49-F238E27FC236}">
                <a16:creationId xmlns:a16="http://schemas.microsoft.com/office/drawing/2014/main" id="{C2F2C17D-EA74-4F93-B263-52EBD20D489C}"/>
              </a:ext>
            </a:extLst>
          </p:cNvPr>
          <p:cNvCxnSpPr>
            <a:cxnSpLocks/>
          </p:cNvCxnSpPr>
          <p:nvPr/>
        </p:nvCxnSpPr>
        <p:spPr>
          <a:xfrm>
            <a:off x="8286648" y="4423840"/>
            <a:ext cx="3929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>
            <a:extLst>
              <a:ext uri="{FF2B5EF4-FFF2-40B4-BE49-F238E27FC236}">
                <a16:creationId xmlns:a16="http://schemas.microsoft.com/office/drawing/2014/main" id="{AC61E9D0-5C11-42BC-A764-BD52D41B71E4}"/>
              </a:ext>
            </a:extLst>
          </p:cNvPr>
          <p:cNvCxnSpPr>
            <a:cxnSpLocks/>
          </p:cNvCxnSpPr>
          <p:nvPr/>
        </p:nvCxnSpPr>
        <p:spPr>
          <a:xfrm>
            <a:off x="9381160" y="4423840"/>
            <a:ext cx="35863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7">
            <a:extLst>
              <a:ext uri="{FF2B5EF4-FFF2-40B4-BE49-F238E27FC236}">
                <a16:creationId xmlns:a16="http://schemas.microsoft.com/office/drawing/2014/main" id="{5C23124D-B102-48CD-9532-5B269E79CE9E}"/>
              </a:ext>
            </a:extLst>
          </p:cNvPr>
          <p:cNvCxnSpPr>
            <a:cxnSpLocks/>
          </p:cNvCxnSpPr>
          <p:nvPr/>
        </p:nvCxnSpPr>
        <p:spPr>
          <a:xfrm>
            <a:off x="6061048" y="4423840"/>
            <a:ext cx="3750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1CD0A1BB-5506-4861-A1D6-D3F63518AC46}"/>
              </a:ext>
            </a:extLst>
          </p:cNvPr>
          <p:cNvCxnSpPr>
            <a:cxnSpLocks/>
          </p:cNvCxnSpPr>
          <p:nvPr/>
        </p:nvCxnSpPr>
        <p:spPr>
          <a:xfrm>
            <a:off x="10348915" y="4423840"/>
            <a:ext cx="3089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9">
            <a:extLst>
              <a:ext uri="{FF2B5EF4-FFF2-40B4-BE49-F238E27FC236}">
                <a16:creationId xmlns:a16="http://schemas.microsoft.com/office/drawing/2014/main" id="{7C4B5AC0-B905-405A-A4FA-40D626FF3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344" y="4662702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36" name="Graphic 26">
            <a:extLst>
              <a:ext uri="{FF2B5EF4-FFF2-40B4-BE49-F238E27FC236}">
                <a16:creationId xmlns:a16="http://schemas.microsoft.com/office/drawing/2014/main" id="{049921C1-0D4C-4359-84CB-3D273367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07" y="42055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4">
            <a:extLst>
              <a:ext uri="{FF2B5EF4-FFF2-40B4-BE49-F238E27FC236}">
                <a16:creationId xmlns:a16="http://schemas.microsoft.com/office/drawing/2014/main" id="{291BF7D1-C87C-48CD-89F9-E4F0306C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990" y="4621107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rule</a:t>
            </a:r>
          </a:p>
        </p:txBody>
      </p:sp>
      <p:pic>
        <p:nvPicPr>
          <p:cNvPr id="38" name="Graphic 81">
            <a:extLst>
              <a:ext uri="{FF2B5EF4-FFF2-40B4-BE49-F238E27FC236}">
                <a16:creationId xmlns:a16="http://schemas.microsoft.com/office/drawing/2014/main" id="{2A8B9632-1D4D-4491-8036-C5971BEE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630" y="41623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9">
            <a:extLst>
              <a:ext uri="{FF2B5EF4-FFF2-40B4-BE49-F238E27FC236}">
                <a16:creationId xmlns:a16="http://schemas.microsoft.com/office/drawing/2014/main" id="{A06F5D69-D4AA-42C6-BBA5-2F006869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609" y="4622278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topic</a:t>
            </a:r>
          </a:p>
        </p:txBody>
      </p:sp>
      <p:pic>
        <p:nvPicPr>
          <p:cNvPr id="40" name="Graphic 61">
            <a:extLst>
              <a:ext uri="{FF2B5EF4-FFF2-40B4-BE49-F238E27FC236}">
                <a16:creationId xmlns:a16="http://schemas.microsoft.com/office/drawing/2014/main" id="{E88302F5-798D-4118-8EB5-1864E1E7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98" y="419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A2A8BDCD-A168-44B7-9931-64DF47B56B27}"/>
              </a:ext>
            </a:extLst>
          </p:cNvPr>
          <p:cNvCxnSpPr>
            <a:cxnSpLocks/>
          </p:cNvCxnSpPr>
          <p:nvPr/>
        </p:nvCxnSpPr>
        <p:spPr>
          <a:xfrm>
            <a:off x="4988990" y="4423840"/>
            <a:ext cx="37504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5">
            <a:extLst>
              <a:ext uri="{FF2B5EF4-FFF2-40B4-BE49-F238E27FC236}">
                <a16:creationId xmlns:a16="http://schemas.microsoft.com/office/drawing/2014/main" id="{C2E93B82-EACC-4AD8-9A24-C4F21E192906}"/>
              </a:ext>
            </a:extLst>
          </p:cNvPr>
          <p:cNvSpPr/>
          <p:nvPr/>
        </p:nvSpPr>
        <p:spPr>
          <a:xfrm>
            <a:off x="817827" y="3324058"/>
            <a:ext cx="2328242" cy="1890459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IoT Greengrass</a:t>
            </a:r>
          </a:p>
        </p:txBody>
      </p:sp>
      <p:pic>
        <p:nvPicPr>
          <p:cNvPr id="43" name="Graphic 49">
            <a:extLst>
              <a:ext uri="{FF2B5EF4-FFF2-40B4-BE49-F238E27FC236}">
                <a16:creationId xmlns:a16="http://schemas.microsoft.com/office/drawing/2014/main" id="{DDC98526-23AA-4041-B734-BBD9A97EB7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7826" y="3330215"/>
            <a:ext cx="703605" cy="762107"/>
          </a:xfrm>
          <a:prstGeom prst="rect">
            <a:avLst/>
          </a:prstGeom>
        </p:spPr>
      </p:pic>
      <p:sp>
        <p:nvSpPr>
          <p:cNvPr id="44" name="TextBox 25">
            <a:extLst>
              <a:ext uri="{FF2B5EF4-FFF2-40B4-BE49-F238E27FC236}">
                <a16:creationId xmlns:a16="http://schemas.microsoft.com/office/drawing/2014/main" id="{9B7C7DC9-1DAE-46FE-B1C3-AB2A7816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713" y="4537769"/>
            <a:ext cx="10382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2">
            <a:extLst>
              <a:ext uri="{FF2B5EF4-FFF2-40B4-BE49-F238E27FC236}">
                <a16:creationId xmlns:a16="http://schemas.microsoft.com/office/drawing/2014/main" id="{54FD2B79-F96B-4FFF-B35F-42E76D32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442167" y="40805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8">
            <a:extLst>
              <a:ext uri="{FF2B5EF4-FFF2-40B4-BE49-F238E27FC236}">
                <a16:creationId xmlns:a16="http://schemas.microsoft.com/office/drawing/2014/main" id="{B2F79448-D69F-47F6-A370-CD618050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755" y="4493214"/>
            <a:ext cx="103540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Artifact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10">
            <a:extLst>
              <a:ext uri="{FF2B5EF4-FFF2-40B4-BE49-F238E27FC236}">
                <a16:creationId xmlns:a16="http://schemas.microsoft.com/office/drawing/2014/main" id="{22849CBA-687B-4039-8445-2B828533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524416" y="40407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13">
            <a:extLst>
              <a:ext uri="{FF2B5EF4-FFF2-40B4-BE49-F238E27FC236}">
                <a16:creationId xmlns:a16="http://schemas.microsoft.com/office/drawing/2014/main" id="{A3FEC096-D100-4E08-AEC0-07147F45FF3F}"/>
              </a:ext>
            </a:extLst>
          </p:cNvPr>
          <p:cNvSpPr/>
          <p:nvPr/>
        </p:nvSpPr>
        <p:spPr>
          <a:xfrm>
            <a:off x="780639" y="3036622"/>
            <a:ext cx="2922332" cy="248770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D1FC84C4-E659-4677-85E3-D7940890BFD4}"/>
              </a:ext>
            </a:extLst>
          </p:cNvPr>
          <p:cNvCxnSpPr>
            <a:cxnSpLocks/>
          </p:cNvCxnSpPr>
          <p:nvPr/>
        </p:nvCxnSpPr>
        <p:spPr>
          <a:xfrm>
            <a:off x="3146069" y="4423840"/>
            <a:ext cx="124040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9DB24BB2-7D6F-4B50-BA18-2FA8CD7A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79" y="4162319"/>
            <a:ext cx="16859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Messages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DA3BA78-6E19-49DE-8633-A3031B9F2961}"/>
                  </a:ext>
                </a:extLst>
              </p:cNvPr>
              <p:cNvSpPr txBox="1"/>
              <p:nvPr/>
            </p:nvSpPr>
            <p:spPr>
              <a:xfrm>
                <a:off x="780639" y="1309445"/>
                <a:ext cx="10854152" cy="1318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“</a:t>
                </a:r>
                <a:r>
                  <a:rPr lang="en-US" altLang="zh-TW" sz="2800" dirty="0" err="1"/>
                  <a:t>instantaneous_discharge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800" dirty="0"/>
                  <a:t>/</a:t>
                </a:r>
                <a:r>
                  <a:rPr lang="en-US" altLang="zh-TW" sz="2800" dirty="0" err="1"/>
                  <a:t>hr</a:t>
                </a:r>
                <a:r>
                  <a:rPr lang="en-US" altLang="zh-TW" sz="2800" dirty="0"/>
                  <a:t>)”,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“</a:t>
                </a:r>
                <a:r>
                  <a:rPr lang="en-US" altLang="zh-TW" sz="2800" dirty="0" err="1"/>
                  <a:t>fluid_velocity</a:t>
                </a:r>
                <a:r>
                  <a:rPr lang="en-US" altLang="zh-TW" sz="2800" dirty="0"/>
                  <a:t> (m/s)“, "</a:t>
                </a:r>
                <a:r>
                  <a:rPr lang="en-US" altLang="zh-TW" sz="2800" dirty="0" err="1"/>
                  <a:t>accumulated_heat</a:t>
                </a:r>
                <a:r>
                  <a:rPr lang="en-US" altLang="zh-TW" sz="2800" dirty="0"/>
                  <a:t> (J)"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DA3BA78-6E19-49DE-8633-A3031B9F2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9" y="1309445"/>
                <a:ext cx="10854152" cy="1318181"/>
              </a:xfrm>
              <a:prstGeom prst="rect">
                <a:avLst/>
              </a:prstGeom>
              <a:blipFill>
                <a:blip r:embed="rId18"/>
                <a:stretch>
                  <a:fillRect l="-101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90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1501665" y="3044279"/>
            <a:ext cx="9188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/>
              <a:t>Brief introduction of Machine Learning</a:t>
            </a:r>
            <a:endParaRPr kumimoji="1"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3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683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Concept of Machine Learning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477248"/>
            <a:ext cx="10854152" cy="390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Machine Learning = Finding a Function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Pictures as input, outputs an object name </a:t>
            </a:r>
            <a:r>
              <a:rPr lang="en-US" altLang="zh-TW" sz="2800" dirty="0">
                <a:sym typeface="Wingdings" panose="05000000000000000000" pitchFamily="2" charset="2"/>
              </a:rPr>
              <a:t> Image recognition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Environment state (from sensors) as input, outputs a description</a:t>
            </a: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Categories of Machine Learning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Supervised </a:t>
            </a:r>
            <a:r>
              <a:rPr lang="en-US" altLang="zh-TW" sz="2800" dirty="0">
                <a:sym typeface="Wingdings" panose="05000000000000000000" pitchFamily="2" charset="2"/>
              </a:rPr>
              <a:t> labeled data, task is pre-defined</a:t>
            </a:r>
            <a:endParaRPr lang="en-US" altLang="zh-TW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Unsupervised </a:t>
            </a:r>
            <a:r>
              <a:rPr lang="en-US" altLang="zh-TW" sz="2800" dirty="0">
                <a:sym typeface="Wingdings" panose="05000000000000000000" pitchFamily="2" charset="2"/>
              </a:rPr>
              <a:t> for data exploring, research purposes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4909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683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Concept of Machine Learning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477248"/>
            <a:ext cx="10854152" cy="390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Machine Learning = Finding a Function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Pictures as input, outputs an object name </a:t>
            </a:r>
            <a:r>
              <a:rPr lang="en-US" altLang="zh-TW" sz="2800" dirty="0">
                <a:sym typeface="Wingdings" panose="05000000000000000000" pitchFamily="2" charset="2"/>
              </a:rPr>
              <a:t> Image recognition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Environment state (from sensors) as input, outputs a description</a:t>
            </a: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Categories of Machine Learning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>
                <a:solidFill>
                  <a:srgbClr val="FF0000"/>
                </a:solidFill>
              </a:rPr>
              <a:t>Supervised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 labeled data, task is pre-defined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Unsupervised </a:t>
            </a:r>
            <a:r>
              <a:rPr lang="en-US" altLang="zh-TW" sz="2800" dirty="0">
                <a:sym typeface="Wingdings" panose="05000000000000000000" pitchFamily="2" charset="2"/>
              </a:rPr>
              <a:t> for data exploring, research purposes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648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682518"/>
            <a:ext cx="857539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Introduction of IoT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Brief introduction of Machine Learning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Machine Learning with Amazon </a:t>
            </a:r>
            <a:r>
              <a:rPr lang="en-US" altLang="zh-TW" sz="2800" dirty="0" err="1"/>
              <a:t>SageMaker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1800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5383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AI, ML, and Deep Learning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s://github.com/HsiehMingHsuan/AIML_Startups_webinar_notes/raw/main/img/aimldl.png">
            <a:extLst>
              <a:ext uri="{FF2B5EF4-FFF2-40B4-BE49-F238E27FC236}">
                <a16:creationId xmlns:a16="http://schemas.microsoft.com/office/drawing/2014/main" id="{6E11A806-68DE-4D05-8B1D-B79BE3CA5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8"/>
          <a:stretch/>
        </p:blipFill>
        <p:spPr bwMode="auto">
          <a:xfrm>
            <a:off x="507025" y="1245703"/>
            <a:ext cx="11177950" cy="47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0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3449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 of ML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198953"/>
            <a:ext cx="108541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Define the problem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TW" sz="2800" dirty="0"/>
              <a:t>Regression/Classification/etc.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Data preparation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Labeling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Dataset partition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Choose algorithm (model), hyperparameters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TW" sz="2800" dirty="0"/>
              <a:t>Common ML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/>
              <a:t>Inferencing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8909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4135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the problem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198953"/>
            <a:ext cx="1085415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Regression </a:t>
            </a:r>
            <a:r>
              <a:rPr lang="en-US" altLang="zh-TW" sz="2800" dirty="0">
                <a:sym typeface="Wingdings" panose="05000000000000000000" pitchFamily="2" charset="2"/>
              </a:rPr>
              <a:t> Objective metric: MSE/RMSE	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/>
              <a:t>Forecasting PM2.5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Classification </a:t>
            </a:r>
            <a:r>
              <a:rPr lang="en-US" altLang="zh-TW" sz="2800" dirty="0">
                <a:sym typeface="Wingdings" panose="05000000000000000000" pitchFamily="2" charset="2"/>
              </a:rPr>
              <a:t> Objective metric: Accuracy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/>
              <a:t>Email spam filtering bot (yes/no)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/>
              <a:t>Image classification on animals (which animal)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/>
              <a:t>and much more…	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28932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3659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preparation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198953"/>
            <a:ext cx="1085415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The more, the better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Labeling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Pre-process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Dataset partition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Training set/Validation set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To avoid overfitting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8509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8994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 algorithm (model), hyperparameters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1198953"/>
            <a:ext cx="108541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Common ML models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Neural Network (e.g. CNN, RNN, DNN)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Decision Tree (e.g. </a:t>
            </a:r>
            <a:r>
              <a:rPr lang="en-US" altLang="zh-TW" sz="2800" dirty="0" err="1">
                <a:sym typeface="Wingdings" panose="05000000000000000000" pitchFamily="2" charset="2"/>
              </a:rPr>
              <a:t>XGBoost</a:t>
            </a:r>
            <a:r>
              <a:rPr lang="en-US" altLang="zh-TW" sz="2800" dirty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Support Vector Machine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Hyperparameters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Batch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Epoch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Loss function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Optimizer</a:t>
            </a:r>
          </a:p>
          <a:p>
            <a:pPr lvl="1"/>
            <a:r>
              <a:rPr lang="en-US" altLang="zh-TW" sz="2800" dirty="0">
                <a:sym typeface="Wingdings" panose="05000000000000000000" pitchFamily="2" charset="2"/>
              </a:rPr>
              <a:t>…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TW" sz="28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Neural Networks From Scratch - victorzhou.com">
            <a:extLst>
              <a:ext uri="{FF2B5EF4-FFF2-40B4-BE49-F238E27FC236}">
                <a16:creationId xmlns:a16="http://schemas.microsoft.com/office/drawing/2014/main" id="{F174DDB6-25CE-4E47-9466-0A7D1779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54" y="2564721"/>
            <a:ext cx="5579052" cy="278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082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8994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889741" y="1548599"/>
            <a:ext cx="108541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How?</a:t>
            </a:r>
          </a:p>
          <a:p>
            <a:r>
              <a:rPr lang="en-US" altLang="zh-TW" sz="2800" dirty="0">
                <a:sym typeface="Wingdings" panose="05000000000000000000" pitchFamily="2" charset="2"/>
              </a:rPr>
              <a:t>      By continuously adjusting parameters in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Common ML frameworks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sym typeface="Wingdings" panose="05000000000000000000" pitchFamily="2" charset="2"/>
              </a:rPr>
              <a:t>PyTorch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TensorFlow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sym typeface="Wingdings" panose="05000000000000000000" pitchFamily="2" charset="2"/>
              </a:rPr>
              <a:t>Scikit</a:t>
            </a:r>
            <a:r>
              <a:rPr lang="en-US" altLang="zh-TW" sz="2800" dirty="0">
                <a:sym typeface="Wingdings" panose="05000000000000000000" pitchFamily="2" charset="2"/>
              </a:rPr>
              <a:t>-learn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sym typeface="Wingdings" panose="05000000000000000000" pitchFamily="2" charset="2"/>
              </a:rPr>
              <a:t>Keras</a:t>
            </a:r>
            <a:r>
              <a:rPr lang="en-US" altLang="zh-TW" sz="2800" dirty="0">
                <a:sym typeface="Wingdings" panose="05000000000000000000" pitchFamily="2" charset="2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sym typeface="Wingdings" panose="05000000000000000000" pitchFamily="2" charset="2"/>
              </a:rPr>
              <a:t>MXNet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lvl="1"/>
            <a:endParaRPr lang="en-US" altLang="zh-TW" sz="2800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TW" sz="2800" dirty="0">
              <a:sym typeface="Wingdings" panose="05000000000000000000" pitchFamily="2" charset="2"/>
            </a:endParaRPr>
          </a:p>
          <a:p>
            <a:r>
              <a:rPr lang="en-US" altLang="zh-TW" sz="2800" dirty="0">
                <a:sym typeface="Wingdings" panose="05000000000000000000" pitchFamily="2" charset="2"/>
              </a:rPr>
              <a:t>    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Neural Networks From Scratch - victorzhou.com">
            <a:extLst>
              <a:ext uri="{FF2B5EF4-FFF2-40B4-BE49-F238E27FC236}">
                <a16:creationId xmlns:a16="http://schemas.microsoft.com/office/drawing/2014/main" id="{F174DDB6-25CE-4E47-9466-0A7D17792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98" y="2785326"/>
            <a:ext cx="5579052" cy="278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6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3812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Inferencing model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2643440"/>
            <a:ext cx="1085415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Inference = data asking the model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Batch inference = multiple data doing inference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4137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1054395" y="3044279"/>
            <a:ext cx="10083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/>
              <a:t>Machine Learning with Amazon </a:t>
            </a:r>
            <a:r>
              <a:rPr lang="en-US" altLang="zh-TW" sz="4400" dirty="0" err="1"/>
              <a:t>SageMaker</a:t>
            </a:r>
            <a:endParaRPr lang="en-US" altLang="zh-TW" sz="4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996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3009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AWS ML Stack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https://github.com/HsiehMingHsuan/AIML_Startups_webinar_notes/raw/main/img/aimlstack.png">
            <a:extLst>
              <a:ext uri="{FF2B5EF4-FFF2-40B4-BE49-F238E27FC236}">
                <a16:creationId xmlns:a16="http://schemas.microsoft.com/office/drawing/2014/main" id="{1B6CC385-B6D9-4139-B1CD-7ED6D7277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0"/>
          <a:stretch/>
        </p:blipFill>
        <p:spPr bwMode="auto">
          <a:xfrm>
            <a:off x="780639" y="1216911"/>
            <a:ext cx="10475014" cy="49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4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5429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Some </a:t>
            </a:r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Features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 descr="https://github.com/HsiehMingHsuan/AIML_Startups_webinar_notes/raw/main/img/aimlstack.png">
            <a:extLst>
              <a:ext uri="{FF2B5EF4-FFF2-40B4-BE49-F238E27FC236}">
                <a16:creationId xmlns:a16="http://schemas.microsoft.com/office/drawing/2014/main" id="{01D53290-67CC-48E9-8AB4-83215B44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41972" r="1290" b="33831"/>
          <a:stretch/>
        </p:blipFill>
        <p:spPr bwMode="auto">
          <a:xfrm>
            <a:off x="564815" y="1047924"/>
            <a:ext cx="11179078" cy="14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EC81B0-9F46-44D1-A3F8-A4DB4F6E3783}"/>
              </a:ext>
            </a:extLst>
          </p:cNvPr>
          <p:cNvSpPr txBox="1"/>
          <p:nvPr/>
        </p:nvSpPr>
        <p:spPr>
          <a:xfrm>
            <a:off x="668924" y="2427396"/>
            <a:ext cx="10854152" cy="390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Ground Truth  Human labeling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Hyperparameter tuning  Automate hyperparameter tuning job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Autopilot  Automate ML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Model hosting  Use instance to host model for inference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Augmented AI  Human decide when confidence is low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Neo  Compile model to inference on edge device </a:t>
            </a:r>
          </a:p>
        </p:txBody>
      </p:sp>
    </p:spTree>
    <p:extLst>
      <p:ext uri="{BB962C8B-B14F-4D97-AF65-F5344CB8AC3E}">
        <p14:creationId xmlns:p14="http://schemas.microsoft.com/office/powerpoint/2010/main" val="196811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2760182" y="3044279"/>
            <a:ext cx="6671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dirty="0"/>
              <a:t>Introduction of IoT Analytics</a:t>
            </a:r>
            <a:endParaRPr kumimoji="1"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990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438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Overview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B75DA80-6268-42AF-8B17-396D7833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53440"/>
              </p:ext>
            </p:extLst>
          </p:nvPr>
        </p:nvGraphicFramePr>
        <p:xfrm>
          <a:off x="895494" y="1292733"/>
          <a:ext cx="10401012" cy="38390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0253">
                  <a:extLst>
                    <a:ext uri="{9D8B030D-6E8A-4147-A177-3AD203B41FA5}">
                      <a16:colId xmlns:a16="http://schemas.microsoft.com/office/drawing/2014/main" val="2675945227"/>
                    </a:ext>
                  </a:extLst>
                </a:gridCol>
                <a:gridCol w="2600253">
                  <a:extLst>
                    <a:ext uri="{9D8B030D-6E8A-4147-A177-3AD203B41FA5}">
                      <a16:colId xmlns:a16="http://schemas.microsoft.com/office/drawing/2014/main" val="1465833990"/>
                    </a:ext>
                  </a:extLst>
                </a:gridCol>
                <a:gridCol w="2600253">
                  <a:extLst>
                    <a:ext uri="{9D8B030D-6E8A-4147-A177-3AD203B41FA5}">
                      <a16:colId xmlns:a16="http://schemas.microsoft.com/office/drawing/2014/main" val="1559307183"/>
                    </a:ext>
                  </a:extLst>
                </a:gridCol>
                <a:gridCol w="2600253">
                  <a:extLst>
                    <a:ext uri="{9D8B030D-6E8A-4147-A177-3AD203B41FA5}">
                      <a16:colId xmlns:a16="http://schemas.microsoft.com/office/drawing/2014/main" val="4049924159"/>
                    </a:ext>
                  </a:extLst>
                </a:gridCol>
              </a:tblGrid>
              <a:tr h="383908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658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EF94061-A0AA-4E79-9E48-2CF9A06657B7}"/>
              </a:ext>
            </a:extLst>
          </p:cNvPr>
          <p:cNvSpPr txBox="1"/>
          <p:nvPr/>
        </p:nvSpPr>
        <p:spPr>
          <a:xfrm>
            <a:off x="5638800" y="445273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AA3E31-506E-4378-9E14-1A3ECABD616D}"/>
              </a:ext>
            </a:extLst>
          </p:cNvPr>
          <p:cNvSpPr txBox="1"/>
          <p:nvPr/>
        </p:nvSpPr>
        <p:spPr>
          <a:xfrm>
            <a:off x="1020417" y="1490870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Prepare</a:t>
            </a:r>
            <a:endParaRPr lang="zh-TW" altLang="en-US" sz="20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856311-D1E1-4180-8330-3CB2DCCA6E5C}"/>
              </a:ext>
            </a:extLst>
          </p:cNvPr>
          <p:cNvSpPr txBox="1"/>
          <p:nvPr/>
        </p:nvSpPr>
        <p:spPr>
          <a:xfrm>
            <a:off x="3650974" y="1490870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Build (algorithm) </a:t>
            </a:r>
            <a:endParaRPr lang="zh-TW" altLang="en-US" sz="2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BA6406-7953-4135-9491-2F5FFE650DAA}"/>
              </a:ext>
            </a:extLst>
          </p:cNvPr>
          <p:cNvSpPr txBox="1"/>
          <p:nvPr/>
        </p:nvSpPr>
        <p:spPr>
          <a:xfrm>
            <a:off x="6281531" y="1490870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Train &amp;</a:t>
            </a:r>
            <a:r>
              <a:rPr lang="zh-TW" altLang="en-US" sz="2000" dirty="0"/>
              <a:t> </a:t>
            </a:r>
            <a:r>
              <a:rPr lang="en-US" altLang="zh-TW" sz="2000" dirty="0"/>
              <a:t>Tune </a:t>
            </a:r>
            <a:endParaRPr lang="zh-TW" altLang="en-US" sz="2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2F5CD8A-4977-4FA2-AFAF-53755CBEB980}"/>
              </a:ext>
            </a:extLst>
          </p:cNvPr>
          <p:cNvSpPr txBox="1"/>
          <p:nvPr/>
        </p:nvSpPr>
        <p:spPr>
          <a:xfrm>
            <a:off x="8789018" y="1490870"/>
            <a:ext cx="340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Deploy for inference </a:t>
            </a:r>
            <a:endParaRPr lang="zh-TW" altLang="en-US" sz="2000" dirty="0"/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F9819133-6EAD-47DF-A444-3C3036A6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92" y="27577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5707C5F1-81E7-47AA-B676-CE7FA8829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417" y="351975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Ground Truth</a:t>
            </a: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450A20BB-70A6-4DA3-8B58-00E2BC45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431" y="2639986"/>
            <a:ext cx="1485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Notebook </a:t>
            </a:r>
          </a:p>
        </p:txBody>
      </p:sp>
      <p:pic>
        <p:nvPicPr>
          <p:cNvPr id="24" name="Graphic 26">
            <a:extLst>
              <a:ext uri="{FF2B5EF4-FFF2-40B4-BE49-F238E27FC236}">
                <a16:creationId xmlns:a16="http://schemas.microsoft.com/office/drawing/2014/main" id="{A6961DEB-2C7A-4135-B1A3-726973C4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94" y="21827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1">
            <a:extLst>
              <a:ext uri="{FF2B5EF4-FFF2-40B4-BE49-F238E27FC236}">
                <a16:creationId xmlns:a16="http://schemas.microsoft.com/office/drawing/2014/main" id="{68AC9029-7502-4E37-B672-750A68EC2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352" y="2609823"/>
            <a:ext cx="14843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</a:t>
            </a:r>
          </a:p>
        </p:txBody>
      </p:sp>
      <p:pic>
        <p:nvPicPr>
          <p:cNvPr id="26" name="Graphic 30">
            <a:extLst>
              <a:ext uri="{FF2B5EF4-FFF2-40B4-BE49-F238E27FC236}">
                <a16:creationId xmlns:a16="http://schemas.microsoft.com/office/drawing/2014/main" id="{B9305974-6661-4047-BF56-6B9B9710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220" y="21827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17">
            <a:extLst>
              <a:ext uri="{FF2B5EF4-FFF2-40B4-BE49-F238E27FC236}">
                <a16:creationId xmlns:a16="http://schemas.microsoft.com/office/drawing/2014/main" id="{35F2DFBF-2519-4A66-97D2-4299A17D96BF}"/>
              </a:ext>
            </a:extLst>
          </p:cNvPr>
          <p:cNvCxnSpPr>
            <a:cxnSpLocks/>
          </p:cNvCxnSpPr>
          <p:nvPr/>
        </p:nvCxnSpPr>
        <p:spPr>
          <a:xfrm>
            <a:off x="5262977" y="2479537"/>
            <a:ext cx="14636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9">
            <a:extLst>
              <a:ext uri="{FF2B5EF4-FFF2-40B4-BE49-F238E27FC236}">
                <a16:creationId xmlns:a16="http://schemas.microsoft.com/office/drawing/2014/main" id="{B8487B1A-2CA4-4418-A2F2-161367DBB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2138" y="2250418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Python SDK</a:t>
            </a:r>
          </a:p>
        </p:txBody>
      </p:sp>
      <p:pic>
        <p:nvPicPr>
          <p:cNvPr id="29" name="Graphic 22">
            <a:extLst>
              <a:ext uri="{FF2B5EF4-FFF2-40B4-BE49-F238E27FC236}">
                <a16:creationId xmlns:a16="http://schemas.microsoft.com/office/drawing/2014/main" id="{CE0D7FC7-4074-4AB2-90A6-3F781B057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313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DDA12AC3-19AF-42B3-899F-9193568D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093325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r>
              <a:rPr lang="zh-TW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Autopilot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17">
            <a:extLst>
              <a:ext uri="{FF2B5EF4-FFF2-40B4-BE49-F238E27FC236}">
                <a16:creationId xmlns:a16="http://schemas.microsoft.com/office/drawing/2014/main" id="{0A44C7EE-D9CE-4D99-8095-B91B0BE6A264}"/>
              </a:ext>
            </a:extLst>
          </p:cNvPr>
          <p:cNvCxnSpPr>
            <a:cxnSpLocks/>
          </p:cNvCxnSpPr>
          <p:nvPr/>
        </p:nvCxnSpPr>
        <p:spPr>
          <a:xfrm>
            <a:off x="7536325" y="2512028"/>
            <a:ext cx="640266" cy="2457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>
            <a:extLst>
              <a:ext uri="{FF2B5EF4-FFF2-40B4-BE49-F238E27FC236}">
                <a16:creationId xmlns:a16="http://schemas.microsoft.com/office/drawing/2014/main" id="{719E6A20-97ED-469D-8A19-B0FE5370785A}"/>
              </a:ext>
            </a:extLst>
          </p:cNvPr>
          <p:cNvCxnSpPr>
            <a:cxnSpLocks/>
          </p:cNvCxnSpPr>
          <p:nvPr/>
        </p:nvCxnSpPr>
        <p:spPr>
          <a:xfrm flipV="1">
            <a:off x="6669570" y="3229159"/>
            <a:ext cx="1365714" cy="53592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">
            <a:extLst>
              <a:ext uri="{FF2B5EF4-FFF2-40B4-BE49-F238E27FC236}">
                <a16:creationId xmlns:a16="http://schemas.microsoft.com/office/drawing/2014/main" id="{E2744D07-30D9-4937-908B-813F5259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252" y="3131179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37" name="Graphic 28">
            <a:extLst>
              <a:ext uri="{FF2B5EF4-FFF2-40B4-BE49-F238E27FC236}">
                <a16:creationId xmlns:a16="http://schemas.microsoft.com/office/drawing/2014/main" id="{A4BD5304-C874-4940-A41B-EFA58A46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82" y="26803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4756AF2D-CC7B-496C-8438-3F7A2482CC70}"/>
              </a:ext>
            </a:extLst>
          </p:cNvPr>
          <p:cNvCxnSpPr>
            <a:cxnSpLocks/>
          </p:cNvCxnSpPr>
          <p:nvPr/>
        </p:nvCxnSpPr>
        <p:spPr>
          <a:xfrm flipV="1">
            <a:off x="8789018" y="2479537"/>
            <a:ext cx="530660" cy="2539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0">
            <a:extLst>
              <a:ext uri="{FF2B5EF4-FFF2-40B4-BE49-F238E27FC236}">
                <a16:creationId xmlns:a16="http://schemas.microsoft.com/office/drawing/2014/main" id="{83F56C66-46D7-469C-8728-3F8DDE8D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6562" y="2569410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1-click Deployment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28">
            <a:extLst>
              <a:ext uri="{FF2B5EF4-FFF2-40B4-BE49-F238E27FC236}">
                <a16:creationId xmlns:a16="http://schemas.microsoft.com/office/drawing/2014/main" id="{2B245982-938C-48F6-8C78-74C3C24E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92" y="211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0">
            <a:extLst>
              <a:ext uri="{FF2B5EF4-FFF2-40B4-BE49-F238E27FC236}">
                <a16:creationId xmlns:a16="http://schemas.microsoft.com/office/drawing/2014/main" id="{B27ED9E7-9835-4418-BD84-DB1721FE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778" y="3752568"/>
            <a:ext cx="1485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 Compiled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46" name="Graphic 28">
            <a:extLst>
              <a:ext uri="{FF2B5EF4-FFF2-40B4-BE49-F238E27FC236}">
                <a16:creationId xmlns:a16="http://schemas.microsoft.com/office/drawing/2014/main" id="{8FAB110D-1BE1-4E12-87AE-607311140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208" y="33017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Straight Arrow Connector 17">
            <a:extLst>
              <a:ext uri="{FF2B5EF4-FFF2-40B4-BE49-F238E27FC236}">
                <a16:creationId xmlns:a16="http://schemas.microsoft.com/office/drawing/2014/main" id="{0A8FA63D-2EE8-409D-AAA1-CB65E43DD908}"/>
              </a:ext>
            </a:extLst>
          </p:cNvPr>
          <p:cNvCxnSpPr>
            <a:cxnSpLocks/>
          </p:cNvCxnSpPr>
          <p:nvPr/>
        </p:nvCxnSpPr>
        <p:spPr>
          <a:xfrm>
            <a:off x="8705120" y="2978262"/>
            <a:ext cx="614558" cy="4507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7">
            <a:extLst>
              <a:ext uri="{FF2B5EF4-FFF2-40B4-BE49-F238E27FC236}">
                <a16:creationId xmlns:a16="http://schemas.microsoft.com/office/drawing/2014/main" id="{07B77033-89AC-4D8A-ADE7-CABC83986EA0}"/>
              </a:ext>
            </a:extLst>
          </p:cNvPr>
          <p:cNvCxnSpPr>
            <a:cxnSpLocks/>
          </p:cNvCxnSpPr>
          <p:nvPr/>
        </p:nvCxnSpPr>
        <p:spPr>
          <a:xfrm>
            <a:off x="10009499" y="2365060"/>
            <a:ext cx="630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7">
            <a:extLst>
              <a:ext uri="{FF2B5EF4-FFF2-40B4-BE49-F238E27FC236}">
                <a16:creationId xmlns:a16="http://schemas.microsoft.com/office/drawing/2014/main" id="{224DB2E9-18A1-4061-8029-D18EA73DBA3D}"/>
              </a:ext>
            </a:extLst>
          </p:cNvPr>
          <p:cNvCxnSpPr>
            <a:cxnSpLocks/>
          </p:cNvCxnSpPr>
          <p:nvPr/>
        </p:nvCxnSpPr>
        <p:spPr>
          <a:xfrm>
            <a:off x="9994192" y="3543117"/>
            <a:ext cx="6300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0">
            <a:extLst>
              <a:ext uri="{FF2B5EF4-FFF2-40B4-BE49-F238E27FC236}">
                <a16:creationId xmlns:a16="http://schemas.microsoft.com/office/drawing/2014/main" id="{098B1CF2-06CB-402F-9E3E-5CA723121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5341" y="2231479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TW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20">
            <a:extLst>
              <a:ext uri="{FF2B5EF4-FFF2-40B4-BE49-F238E27FC236}">
                <a16:creationId xmlns:a16="http://schemas.microsoft.com/office/drawing/2014/main" id="{BF9856AA-76C7-4238-9D51-615FE50C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8542" y="3417734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</a:t>
            </a:r>
          </a:p>
        </p:txBody>
      </p:sp>
      <p:cxnSp>
        <p:nvCxnSpPr>
          <p:cNvPr id="58" name="Straight Arrow Connector 17">
            <a:extLst>
              <a:ext uri="{FF2B5EF4-FFF2-40B4-BE49-F238E27FC236}">
                <a16:creationId xmlns:a16="http://schemas.microsoft.com/office/drawing/2014/main" id="{E3EF88D2-A5DD-46CB-96C0-704C3FF5FAC3}"/>
              </a:ext>
            </a:extLst>
          </p:cNvPr>
          <p:cNvCxnSpPr>
            <a:cxnSpLocks/>
          </p:cNvCxnSpPr>
          <p:nvPr/>
        </p:nvCxnSpPr>
        <p:spPr>
          <a:xfrm flipH="1">
            <a:off x="8468282" y="3405786"/>
            <a:ext cx="3695" cy="6532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20">
            <a:extLst>
              <a:ext uri="{FF2B5EF4-FFF2-40B4-BE49-F238E27FC236}">
                <a16:creationId xmlns:a16="http://schemas.microsoft.com/office/drawing/2014/main" id="{98D9FC41-FDBD-43A4-A7B8-FB6929DF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252" y="4526345"/>
            <a:ext cx="1485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Hyperparameter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Tuning</a:t>
            </a:r>
          </a:p>
        </p:txBody>
      </p:sp>
      <p:pic>
        <p:nvPicPr>
          <p:cNvPr id="61" name="Graphic 28">
            <a:extLst>
              <a:ext uri="{FF2B5EF4-FFF2-40B4-BE49-F238E27FC236}">
                <a16:creationId xmlns:a16="http://schemas.microsoft.com/office/drawing/2014/main" id="{4353CC1E-A8C1-4B6B-B405-BCA34C83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82" y="40754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F724EF24-9C0C-4001-877C-80AC0AC43232}"/>
              </a:ext>
            </a:extLst>
          </p:cNvPr>
          <p:cNvCxnSpPr>
            <a:cxnSpLocks/>
          </p:cNvCxnSpPr>
          <p:nvPr/>
        </p:nvCxnSpPr>
        <p:spPr>
          <a:xfrm flipV="1">
            <a:off x="8575230" y="3457931"/>
            <a:ext cx="0" cy="59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0">
            <a:extLst>
              <a:ext uri="{FF2B5EF4-FFF2-40B4-BE49-F238E27FC236}">
                <a16:creationId xmlns:a16="http://schemas.microsoft.com/office/drawing/2014/main" id="{173CBC2D-067B-487D-8ECE-D6880252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17" y="3159104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</a:t>
            </a:r>
          </a:p>
        </p:txBody>
      </p:sp>
    </p:spTree>
    <p:extLst>
      <p:ext uri="{BB962C8B-B14F-4D97-AF65-F5344CB8AC3E}">
        <p14:creationId xmlns:p14="http://schemas.microsoft.com/office/powerpoint/2010/main" val="683063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668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and Training in </a:t>
            </a:r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 descr="https://github.com/HsiehMingHsuan/AIML_Startups_webinar_notes/raw/main/img/aimlstack.png">
            <a:extLst>
              <a:ext uri="{FF2B5EF4-FFF2-40B4-BE49-F238E27FC236}">
                <a16:creationId xmlns:a16="http://schemas.microsoft.com/office/drawing/2014/main" id="{01D53290-67CC-48E9-8AB4-83215B445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41972" r="1290" b="33831"/>
          <a:stretch/>
        </p:blipFill>
        <p:spPr bwMode="auto">
          <a:xfrm>
            <a:off x="564815" y="1047924"/>
            <a:ext cx="11179078" cy="145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29C0D3D-785C-44DB-9C66-44BA23A22A61}"/>
              </a:ext>
            </a:extLst>
          </p:cNvPr>
          <p:cNvSpPr txBox="1"/>
          <p:nvPr/>
        </p:nvSpPr>
        <p:spPr>
          <a:xfrm>
            <a:off x="780639" y="2643440"/>
            <a:ext cx="10854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>
                <a:sym typeface="Wingdings" panose="05000000000000000000" pitchFamily="2" charset="2"/>
              </a:rPr>
              <a:t>Jupyter</a:t>
            </a:r>
            <a:r>
              <a:rPr lang="en-US" altLang="zh-TW" sz="2800" dirty="0">
                <a:sym typeface="Wingdings" panose="05000000000000000000" pitchFamily="2" charset="2"/>
              </a:rPr>
              <a:t> Notebooks (.</a:t>
            </a:r>
            <a:r>
              <a:rPr lang="en-US" altLang="zh-TW" sz="2800" dirty="0" err="1">
                <a:sym typeface="Wingdings" panose="05000000000000000000" pitchFamily="2" charset="2"/>
              </a:rPr>
              <a:t>ipynb</a:t>
            </a:r>
            <a:r>
              <a:rPr lang="en-US" altLang="zh-TW" sz="2800" dirty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 err="1">
                <a:sym typeface="Wingdings" panose="05000000000000000000" pitchFamily="2" charset="2"/>
              </a:rPr>
              <a:t>SageMaker</a:t>
            </a:r>
            <a:r>
              <a:rPr lang="en-US" altLang="zh-TW" sz="2800" dirty="0">
                <a:sym typeface="Wingdings" panose="05000000000000000000" pitchFamily="2" charset="2"/>
              </a:rPr>
              <a:t> Notebook instance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Notebook in </a:t>
            </a:r>
            <a:r>
              <a:rPr lang="en-US" altLang="zh-TW" sz="2800" dirty="0" err="1">
                <a:sym typeface="Wingdings" panose="05000000000000000000" pitchFamily="2" charset="2"/>
              </a:rPr>
              <a:t>SageMaker</a:t>
            </a:r>
            <a:r>
              <a:rPr lang="en-US" altLang="zh-TW" sz="2800" dirty="0">
                <a:sym typeface="Wingdings" panose="05000000000000000000" pitchFamily="2" charset="2"/>
              </a:rPr>
              <a:t>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Training in </a:t>
            </a:r>
            <a:r>
              <a:rPr lang="en-US" altLang="zh-TW" sz="2800" dirty="0" err="1">
                <a:sym typeface="Wingdings" panose="05000000000000000000" pitchFamily="2" charset="2"/>
              </a:rPr>
              <a:t>SageMaker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Training on a separate instance, not in </a:t>
            </a:r>
            <a:r>
              <a:rPr lang="en-US" altLang="zh-TW" sz="2800" dirty="0" err="1">
                <a:sym typeface="Wingdings" panose="05000000000000000000" pitchFamily="2" charset="2"/>
              </a:rPr>
              <a:t>Jupyter</a:t>
            </a:r>
            <a:r>
              <a:rPr lang="en-US" altLang="zh-TW" sz="2800" dirty="0">
                <a:sym typeface="Wingdings" panose="05000000000000000000" pitchFamily="2" charset="2"/>
              </a:rPr>
              <a:t> Notebook kernel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Data </a:t>
            </a:r>
            <a:r>
              <a:rPr lang="en-US" altLang="zh-TW" sz="2800" b="1" dirty="0">
                <a:sym typeface="Wingdings" panose="05000000000000000000" pitchFamily="2" charset="2"/>
              </a:rPr>
              <a:t>must</a:t>
            </a:r>
            <a:r>
              <a:rPr lang="en-US" altLang="zh-TW" sz="2800" dirty="0">
                <a:sym typeface="Wingdings" panose="05000000000000000000" pitchFamily="2" charset="2"/>
              </a:rPr>
              <a:t> be in S3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Use </a:t>
            </a:r>
            <a:r>
              <a:rPr lang="en-US" altLang="zh-TW" sz="2800" dirty="0" err="1">
                <a:sym typeface="Wingdings" panose="05000000000000000000" pitchFamily="2" charset="2"/>
              </a:rPr>
              <a:t>SageMaker</a:t>
            </a:r>
            <a:r>
              <a:rPr lang="en-US" altLang="zh-TW" sz="2800" dirty="0">
                <a:sym typeface="Wingdings" panose="05000000000000000000" pitchFamily="2" charset="2"/>
              </a:rPr>
              <a:t> Python SDK and boto3 to call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Use spot instance</a:t>
            </a:r>
          </a:p>
        </p:txBody>
      </p:sp>
    </p:spTree>
    <p:extLst>
      <p:ext uri="{BB962C8B-B14F-4D97-AF65-F5344CB8AC3E}">
        <p14:creationId xmlns:p14="http://schemas.microsoft.com/office/powerpoint/2010/main" val="368216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534781" y="555915"/>
            <a:ext cx="10878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Console, </a:t>
            </a:r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Studio, and </a:t>
            </a:r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instance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6089D0-AC5D-4FEA-817A-C46D03A70E5B}"/>
              </a:ext>
            </a:extLst>
          </p:cNvPr>
          <p:cNvSpPr txBox="1"/>
          <p:nvPr/>
        </p:nvSpPr>
        <p:spPr>
          <a:xfrm>
            <a:off x="668924" y="2409960"/>
            <a:ext cx="10854152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err="1">
                <a:sym typeface="Wingdings" panose="05000000000000000000" pitchFamily="2" charset="2"/>
              </a:rPr>
              <a:t>SageMaker</a:t>
            </a:r>
            <a:r>
              <a:rPr lang="en-US" altLang="zh-TW" sz="2800" dirty="0">
                <a:sym typeface="Wingdings" panose="05000000000000000000" pitchFamily="2" charset="2"/>
              </a:rPr>
              <a:t> Studio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A fully integrated IDE, which means it is a gateway to many tools with single interface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Only charge fees when kernel is running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Share codes with colleges</a:t>
            </a:r>
          </a:p>
        </p:txBody>
      </p:sp>
    </p:spTree>
    <p:extLst>
      <p:ext uri="{BB962C8B-B14F-4D97-AF65-F5344CB8AC3E}">
        <p14:creationId xmlns:p14="http://schemas.microsoft.com/office/powerpoint/2010/main" val="101714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4503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Autopilot 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EC81B0-9F46-44D1-A3F8-A4DB4F6E3783}"/>
              </a:ext>
            </a:extLst>
          </p:cNvPr>
          <p:cNvSpPr txBox="1"/>
          <p:nvPr/>
        </p:nvSpPr>
        <p:spPr>
          <a:xfrm>
            <a:off x="668924" y="1047924"/>
            <a:ext cx="108541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Pros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Automated Machine Learning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Automated Data Exploring &amp; Analyzing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Generates training notebook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Model leaderboard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sym typeface="Wingdings" panose="05000000000000000000" pitchFamily="2" charset="2"/>
              </a:rPr>
              <a:t>Cons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Can only work with regression/classification tasks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TW" sz="2800" dirty="0">
                <a:sym typeface="Wingdings" panose="05000000000000000000" pitchFamily="2" charset="2"/>
              </a:rPr>
              <a:t>Cannot use pretrained model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TW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9463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3349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SageMaker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Neo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B0A6F941-6464-4E85-B082-525662356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600" y="3316709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53CCF21A-3702-4DD6-B33B-9CD9FF604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30" y="2865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2">
            <a:extLst>
              <a:ext uri="{FF2B5EF4-FFF2-40B4-BE49-F238E27FC236}">
                <a16:creationId xmlns:a16="http://schemas.microsoft.com/office/drawing/2014/main" id="{2844B2E1-9FDE-471A-A1EC-418ABEA8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7" y="2504538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3" name="Graphic 63">
            <a:extLst>
              <a:ext uri="{FF2B5EF4-FFF2-40B4-BE49-F238E27FC236}">
                <a16:creationId xmlns:a16="http://schemas.microsoft.com/office/drawing/2014/main" id="{378667E9-F15D-4C3A-85DE-4A3345CC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30" y="2043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95FCE3E-AC9E-41AD-8CC6-51C731B2B930}"/>
              </a:ext>
            </a:extLst>
          </p:cNvPr>
          <p:cNvSpPr/>
          <p:nvPr/>
        </p:nvSpPr>
        <p:spPr>
          <a:xfrm>
            <a:off x="2429340" y="2500328"/>
            <a:ext cx="1069234" cy="1289793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7">
            <a:extLst>
              <a:ext uri="{FF2B5EF4-FFF2-40B4-BE49-F238E27FC236}">
                <a16:creationId xmlns:a16="http://schemas.microsoft.com/office/drawing/2014/main" id="{F91D2A58-E6B2-4813-87FA-684EA416D10A}"/>
              </a:ext>
            </a:extLst>
          </p:cNvPr>
          <p:cNvCxnSpPr>
            <a:cxnSpLocks/>
          </p:cNvCxnSpPr>
          <p:nvPr/>
        </p:nvCxnSpPr>
        <p:spPr>
          <a:xfrm>
            <a:off x="3498574" y="3109889"/>
            <a:ext cx="16874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2">
            <a:extLst>
              <a:ext uri="{FF2B5EF4-FFF2-40B4-BE49-F238E27FC236}">
                <a16:creationId xmlns:a16="http://schemas.microsoft.com/office/drawing/2014/main" id="{C439CA7C-0632-4F02-A1C3-74199911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444" y="2504538"/>
            <a:ext cx="13827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</p:txBody>
      </p:sp>
      <p:pic>
        <p:nvPicPr>
          <p:cNvPr id="17" name="Graphic 63">
            <a:extLst>
              <a:ext uri="{FF2B5EF4-FFF2-40B4-BE49-F238E27FC236}">
                <a16:creationId xmlns:a16="http://schemas.microsoft.com/office/drawing/2014/main" id="{E8A5822A-771F-4B49-97E1-1774E6D1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57" y="2043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CCBF19F5-825A-496A-B098-3025EFBE58D9}"/>
              </a:ext>
            </a:extLst>
          </p:cNvPr>
          <p:cNvSpPr/>
          <p:nvPr/>
        </p:nvSpPr>
        <p:spPr>
          <a:xfrm>
            <a:off x="5186067" y="2500328"/>
            <a:ext cx="1069234" cy="1289793"/>
          </a:xfrm>
          <a:prstGeom prst="rect">
            <a:avLst/>
          </a:pr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8C8F0453-A436-4481-B904-860863854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682" y="3217118"/>
            <a:ext cx="1485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Compiled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20" name="Graphic 28">
            <a:extLst>
              <a:ext uri="{FF2B5EF4-FFF2-40B4-BE49-F238E27FC236}">
                <a16:creationId xmlns:a16="http://schemas.microsoft.com/office/drawing/2014/main" id="{764E1696-6987-4BCE-B9F6-1CD0167C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112" y="27662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7D48A5-2685-483F-988D-F37223DB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314" y="2790335"/>
            <a:ext cx="148535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 </a:t>
            </a: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compile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Console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SDK</a:t>
            </a:r>
          </a:p>
          <a:p>
            <a:pPr eaLnBrk="1" hangingPunct="1"/>
            <a:endParaRPr lang="en-US" altLang="en-US" sz="1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CA6E4859-4767-4241-A7B0-C92C7A3B6BAA}"/>
              </a:ext>
            </a:extLst>
          </p:cNvPr>
          <p:cNvSpPr/>
          <p:nvPr/>
        </p:nvSpPr>
        <p:spPr>
          <a:xfrm>
            <a:off x="8010829" y="2447825"/>
            <a:ext cx="2069406" cy="14465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6C8E7102-EBA0-4880-9D2D-8D196763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450" y="3316709"/>
            <a:ext cx="1485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Compiled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24" name="Graphic 28">
            <a:extLst>
              <a:ext uri="{FF2B5EF4-FFF2-40B4-BE49-F238E27FC236}">
                <a16:creationId xmlns:a16="http://schemas.microsoft.com/office/drawing/2014/main" id="{599B3A78-05E5-4F92-8B74-1FC5FFA8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26" y="2865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17">
            <a:extLst>
              <a:ext uri="{FF2B5EF4-FFF2-40B4-BE49-F238E27FC236}">
                <a16:creationId xmlns:a16="http://schemas.microsoft.com/office/drawing/2014/main" id="{FE44747D-91F4-4E3F-A134-77CEDD4E284D}"/>
              </a:ext>
            </a:extLst>
          </p:cNvPr>
          <p:cNvCxnSpPr>
            <a:cxnSpLocks/>
          </p:cNvCxnSpPr>
          <p:nvPr/>
        </p:nvCxnSpPr>
        <p:spPr>
          <a:xfrm>
            <a:off x="6255301" y="3109889"/>
            <a:ext cx="15566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0">
            <a:extLst>
              <a:ext uri="{FF2B5EF4-FFF2-40B4-BE49-F238E27FC236}">
                <a16:creationId xmlns:a16="http://schemas.microsoft.com/office/drawing/2014/main" id="{D8EA16CE-3D71-4107-A85B-E55FE8E3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395" y="3346250"/>
            <a:ext cx="1485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Neo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Runtime (</a:t>
            </a:r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dlr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DD132C20-3F9C-441F-BFD4-94FFB800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271" y="2263461"/>
            <a:ext cx="16993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Download/</a:t>
            </a:r>
          </a:p>
          <a:p>
            <a:pPr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GGV2 Component</a:t>
            </a:r>
          </a:p>
        </p:txBody>
      </p:sp>
      <p:pic>
        <p:nvPicPr>
          <p:cNvPr id="28" name="Graphic 28">
            <a:extLst>
              <a:ext uri="{FF2B5EF4-FFF2-40B4-BE49-F238E27FC236}">
                <a16:creationId xmlns:a16="http://schemas.microsoft.com/office/drawing/2014/main" id="{549F668E-AB5E-4955-AD4F-261A94372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10" y="28858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8">
            <a:extLst>
              <a:ext uri="{FF2B5EF4-FFF2-40B4-BE49-F238E27FC236}">
                <a16:creationId xmlns:a16="http://schemas.microsoft.com/office/drawing/2014/main" id="{6394602F-F160-434D-B8F8-9425C503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61" y="2821180"/>
            <a:ext cx="546557" cy="54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>
            <a:extLst>
              <a:ext uri="{FF2B5EF4-FFF2-40B4-BE49-F238E27FC236}">
                <a16:creationId xmlns:a16="http://schemas.microsoft.com/office/drawing/2014/main" id="{EBEE4906-FEC9-48F9-9412-E020EDA39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567" y="3447514"/>
            <a:ext cx="14853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396975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6EC1069-230A-4966-A05E-F9F05177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</a:blip>
          <a:srcRect l="-1" r="404" b="-1147"/>
          <a:stretch/>
        </p:blipFill>
        <p:spPr>
          <a:xfrm flipH="1">
            <a:off x="858491" y="1308836"/>
            <a:ext cx="2809876" cy="15294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3F222E-D757-4770-8A85-F72C01510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lumMod val="25000"/>
                <a:tint val="45000"/>
                <a:satMod val="400000"/>
              </a:schemeClr>
            </a:duotone>
          </a:blip>
          <a:srcRect r="14904" b="23335"/>
          <a:stretch/>
        </p:blipFill>
        <p:spPr>
          <a:xfrm>
            <a:off x="7315200" y="4011935"/>
            <a:ext cx="4739640" cy="22886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FB3431C-BA2A-4B85-A63E-78C8CF2FD398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AB29DF-9E89-47C6-82EF-60DCABAB4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DCEDEC-7C35-46BE-A3C2-D161BB0E6387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2E0BC8-8F87-9C4C-A3B6-B785037D6CC0}"/>
              </a:ext>
            </a:extLst>
          </p:cNvPr>
          <p:cNvSpPr txBox="1"/>
          <p:nvPr/>
        </p:nvSpPr>
        <p:spPr>
          <a:xfrm>
            <a:off x="2687462" y="2171860"/>
            <a:ext cx="68170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Thanks for Listening</a:t>
            </a:r>
            <a:endParaRPr lang="zh-TW" altLang="en-US" sz="6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0B0197-24C5-4714-802D-17CCF8C5AE53}"/>
              </a:ext>
            </a:extLst>
          </p:cNvPr>
          <p:cNvSpPr/>
          <p:nvPr/>
        </p:nvSpPr>
        <p:spPr>
          <a:xfrm>
            <a:off x="0" y="344638"/>
            <a:ext cx="12192000" cy="68176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13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4496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IoT Analytics?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4132759"/>
            <a:ext cx="968857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Automate steps to gather data for data analytics or 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Auto data transformation, cleaning, query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Fully integrated with AWS IoT 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pic>
        <p:nvPicPr>
          <p:cNvPr id="10" name="Graphic 21">
            <a:extLst>
              <a:ext uri="{FF2B5EF4-FFF2-40B4-BE49-F238E27FC236}">
                <a16:creationId xmlns:a16="http://schemas.microsoft.com/office/drawing/2014/main" id="{DDCD2A99-2983-4DD4-8472-2FE40FB4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461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62375F9E-3A0D-4A04-8E27-CA3B3253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30968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Analytics</a:t>
            </a: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25ABDB0E-AAF3-42D6-91DA-36E6A792B185}"/>
              </a:ext>
            </a:extLst>
          </p:cNvPr>
          <p:cNvCxnSpPr>
            <a:cxnSpLocks/>
          </p:cNvCxnSpPr>
          <p:nvPr/>
        </p:nvCxnSpPr>
        <p:spPr>
          <a:xfrm flipV="1">
            <a:off x="6096000" y="2372139"/>
            <a:ext cx="3016243" cy="3341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>
            <a:extLst>
              <a:ext uri="{FF2B5EF4-FFF2-40B4-BE49-F238E27FC236}">
                <a16:creationId xmlns:a16="http://schemas.microsoft.com/office/drawing/2014/main" id="{BB260AF5-3EEA-4EA0-B90A-DDC37AFAD097}"/>
              </a:ext>
            </a:extLst>
          </p:cNvPr>
          <p:cNvCxnSpPr>
            <a:cxnSpLocks/>
          </p:cNvCxnSpPr>
          <p:nvPr/>
        </p:nvCxnSpPr>
        <p:spPr>
          <a:xfrm>
            <a:off x="6083300" y="3141386"/>
            <a:ext cx="3028943" cy="3052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5">
            <a:extLst>
              <a:ext uri="{FF2B5EF4-FFF2-40B4-BE49-F238E27FC236}">
                <a16:creationId xmlns:a16="http://schemas.microsoft.com/office/drawing/2014/main" id="{6F75BFD0-AD43-49E9-B603-960B42FA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213" y="1467731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19" name="Graphic 7">
            <a:extLst>
              <a:ext uri="{FF2B5EF4-FFF2-40B4-BE49-F238E27FC236}">
                <a16:creationId xmlns:a16="http://schemas.microsoft.com/office/drawing/2014/main" id="{3A8C37DE-1F75-47B7-91FD-DFC08C85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67" y="31443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78F2158B-B8A0-4E89-A28B-B0A51D9CA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105" y="3904781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sp>
        <p:nvSpPr>
          <p:cNvPr id="21" name="Rectangle 40">
            <a:extLst>
              <a:ext uri="{FF2B5EF4-FFF2-40B4-BE49-F238E27FC236}">
                <a16:creationId xmlns:a16="http://schemas.microsoft.com/office/drawing/2014/main" id="{A8C3EB48-60C7-4CA5-8A25-2E6047909192}"/>
              </a:ext>
            </a:extLst>
          </p:cNvPr>
          <p:cNvSpPr/>
          <p:nvPr/>
        </p:nvSpPr>
        <p:spPr>
          <a:xfrm>
            <a:off x="9112243" y="1204873"/>
            <a:ext cx="1519377" cy="169358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C8B1C5DB-697D-4259-B455-3108647A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512" y="2456095"/>
            <a:ext cx="14853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23" name="Graphic 26">
            <a:extLst>
              <a:ext uri="{FF2B5EF4-FFF2-40B4-BE49-F238E27FC236}">
                <a16:creationId xmlns:a16="http://schemas.microsoft.com/office/drawing/2014/main" id="{446A5FA2-1DB6-4C40-828A-4403E6FD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475" y="1998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2">
            <a:extLst>
              <a:ext uri="{FF2B5EF4-FFF2-40B4-BE49-F238E27FC236}">
                <a16:creationId xmlns:a16="http://schemas.microsoft.com/office/drawing/2014/main" id="{8DEED9E0-6379-465B-9F19-40B056AA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931" y="7065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6B09E3D4-C5EA-47AE-807A-E77A78AEB16C}"/>
              </a:ext>
            </a:extLst>
          </p:cNvPr>
          <p:cNvSpPr/>
          <p:nvPr/>
        </p:nvSpPr>
        <p:spPr>
          <a:xfrm>
            <a:off x="1650592" y="2485028"/>
            <a:ext cx="3187176" cy="9615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Ingest IoT Data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70C418-42E8-459F-9486-AB20A468F538}"/>
              </a:ext>
            </a:extLst>
          </p:cNvPr>
          <p:cNvSpPr txBox="1"/>
          <p:nvPr/>
        </p:nvSpPr>
        <p:spPr>
          <a:xfrm rot="21219890">
            <a:off x="6203891" y="2163899"/>
            <a:ext cx="3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Analytics / Machine Learning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E957D8E-2237-4F1B-B326-7DDC6A411A77}"/>
              </a:ext>
            </a:extLst>
          </p:cNvPr>
          <p:cNvSpPr txBox="1"/>
          <p:nvPr/>
        </p:nvSpPr>
        <p:spPr>
          <a:xfrm rot="284502">
            <a:off x="6602314" y="2977443"/>
            <a:ext cx="3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Reports / Dashboards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53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6528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 the Hood of IoT Analytics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4446214"/>
            <a:ext cx="1051325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4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Multiple pipelines can connect to a single channel and data store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Datasets can be formed from a single data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pic>
        <p:nvPicPr>
          <p:cNvPr id="10" name="Graphic 21">
            <a:extLst>
              <a:ext uri="{FF2B5EF4-FFF2-40B4-BE49-F238E27FC236}">
                <a16:creationId xmlns:a16="http://schemas.microsoft.com/office/drawing/2014/main" id="{DDCD2A99-2983-4DD4-8472-2FE40FB4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14" y="11767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001BB3AE-059F-4B7E-9C0C-DE294A781D7B}"/>
              </a:ext>
            </a:extLst>
          </p:cNvPr>
          <p:cNvSpPr/>
          <p:nvPr/>
        </p:nvSpPr>
        <p:spPr>
          <a:xfrm>
            <a:off x="2345014" y="1176789"/>
            <a:ext cx="7501971" cy="317323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AWS IoT Analytics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8134158D-2C5A-4AE0-A34B-7F8CC6A6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348" y="2966904"/>
            <a:ext cx="11858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Channel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9247CC73-757C-4437-8968-B3AAB66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48" y="2525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0">
            <a:extLst>
              <a:ext uri="{FF2B5EF4-FFF2-40B4-BE49-F238E27FC236}">
                <a16:creationId xmlns:a16="http://schemas.microsoft.com/office/drawing/2014/main" id="{C108B298-A42E-4F0F-A0D7-E0963056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352" y="296676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32" name="Graphic 25">
            <a:extLst>
              <a:ext uri="{FF2B5EF4-FFF2-40B4-BE49-F238E27FC236}">
                <a16:creationId xmlns:a16="http://schemas.microsoft.com/office/drawing/2014/main" id="{083D7110-D643-43CC-93FB-F8FA9265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39" y="25492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9">
            <a:extLst>
              <a:ext uri="{FF2B5EF4-FFF2-40B4-BE49-F238E27FC236}">
                <a16:creationId xmlns:a16="http://schemas.microsoft.com/office/drawing/2014/main" id="{E28E61CC-3CFB-4703-8DC8-B91CDADA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013" y="2995609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34" name="Graphic 30">
            <a:extLst>
              <a:ext uri="{FF2B5EF4-FFF2-40B4-BE49-F238E27FC236}">
                <a16:creationId xmlns:a16="http://schemas.microsoft.com/office/drawing/2014/main" id="{4BBC7844-1C9E-4352-B955-7F4EA6FE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75" y="2549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4B64B27B-EC9B-4B76-A7B2-ADFAA412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776" y="2957239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id="{06F4C2B4-8F3E-4AE1-8C07-F6F21BDE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26" y="2509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46D58F1A-7B55-4F78-BDFC-C0A0D21BC841}"/>
              </a:ext>
            </a:extLst>
          </p:cNvPr>
          <p:cNvCxnSpPr>
            <a:cxnSpLocks/>
          </p:cNvCxnSpPr>
          <p:nvPr/>
        </p:nvCxnSpPr>
        <p:spPr>
          <a:xfrm>
            <a:off x="3979514" y="2771085"/>
            <a:ext cx="9900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9FDF075E-7830-4A89-B36D-1A1C08B2E156}"/>
              </a:ext>
            </a:extLst>
          </p:cNvPr>
          <p:cNvCxnSpPr>
            <a:cxnSpLocks/>
          </p:cNvCxnSpPr>
          <p:nvPr/>
        </p:nvCxnSpPr>
        <p:spPr>
          <a:xfrm>
            <a:off x="5663631" y="2771085"/>
            <a:ext cx="9900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7">
            <a:extLst>
              <a:ext uri="{FF2B5EF4-FFF2-40B4-BE49-F238E27FC236}">
                <a16:creationId xmlns:a16="http://schemas.microsoft.com/office/drawing/2014/main" id="{657576CA-D73D-4B69-B1BC-E1D76C67F743}"/>
              </a:ext>
            </a:extLst>
          </p:cNvPr>
          <p:cNvCxnSpPr>
            <a:cxnSpLocks/>
          </p:cNvCxnSpPr>
          <p:nvPr/>
        </p:nvCxnSpPr>
        <p:spPr>
          <a:xfrm>
            <a:off x="7336890" y="2771085"/>
            <a:ext cx="9900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BDDE303F-B855-49C0-BB12-D4797F819570}"/>
              </a:ext>
            </a:extLst>
          </p:cNvPr>
          <p:cNvCxnSpPr>
            <a:cxnSpLocks/>
          </p:cNvCxnSpPr>
          <p:nvPr/>
        </p:nvCxnSpPr>
        <p:spPr>
          <a:xfrm>
            <a:off x="1945305" y="2771085"/>
            <a:ext cx="12749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F7C03E60-3A3E-4D3C-A3A4-E96190C7BD94}"/>
              </a:ext>
            </a:extLst>
          </p:cNvPr>
          <p:cNvCxnSpPr>
            <a:cxnSpLocks/>
          </p:cNvCxnSpPr>
          <p:nvPr/>
        </p:nvCxnSpPr>
        <p:spPr>
          <a:xfrm>
            <a:off x="9000000" y="2771085"/>
            <a:ext cx="11246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3AC6E4B-AEAA-4EC0-AC5E-CBD4CDD63504}"/>
              </a:ext>
            </a:extLst>
          </p:cNvPr>
          <p:cNvSpPr txBox="1"/>
          <p:nvPr/>
        </p:nvSpPr>
        <p:spPr>
          <a:xfrm>
            <a:off x="2112376" y="3239298"/>
            <a:ext cx="3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Raw 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B2B803B-84B6-46EB-BBF5-50F0846DA75A}"/>
              </a:ext>
            </a:extLst>
          </p:cNvPr>
          <p:cNvSpPr txBox="1"/>
          <p:nvPr/>
        </p:nvSpPr>
        <p:spPr>
          <a:xfrm>
            <a:off x="3811346" y="3248890"/>
            <a:ext cx="3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Transformation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62D6204-D31C-4537-901D-58F84DCE65F9}"/>
              </a:ext>
            </a:extLst>
          </p:cNvPr>
          <p:cNvSpPr txBox="1"/>
          <p:nvPr/>
        </p:nvSpPr>
        <p:spPr>
          <a:xfrm>
            <a:off x="5481903" y="3254403"/>
            <a:ext cx="3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Processed Data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38D16-DBDA-470D-9B7D-0AE345DBC94A}"/>
              </a:ext>
            </a:extLst>
          </p:cNvPr>
          <p:cNvSpPr txBox="1"/>
          <p:nvPr/>
        </p:nvSpPr>
        <p:spPr>
          <a:xfrm>
            <a:off x="7176286" y="3239298"/>
            <a:ext cx="302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Query Data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3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6528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 the Hood of IoT Analytics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0639" y="4446214"/>
            <a:ext cx="1051325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4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Multiple pipelines can connect to a single channel and data store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Datasets can be formed from a single data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pic>
        <p:nvPicPr>
          <p:cNvPr id="10" name="Graphic 21">
            <a:extLst>
              <a:ext uri="{FF2B5EF4-FFF2-40B4-BE49-F238E27FC236}">
                <a16:creationId xmlns:a16="http://schemas.microsoft.com/office/drawing/2014/main" id="{DDCD2A99-2983-4DD4-8472-2FE40FB4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14" y="11767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45">
            <a:extLst>
              <a:ext uri="{FF2B5EF4-FFF2-40B4-BE49-F238E27FC236}">
                <a16:creationId xmlns:a16="http://schemas.microsoft.com/office/drawing/2014/main" id="{001BB3AE-059F-4B7E-9C0C-DE294A781D7B}"/>
              </a:ext>
            </a:extLst>
          </p:cNvPr>
          <p:cNvSpPr/>
          <p:nvPr/>
        </p:nvSpPr>
        <p:spPr>
          <a:xfrm>
            <a:off x="2345014" y="1176789"/>
            <a:ext cx="7501971" cy="3173237"/>
          </a:xfrm>
          <a:prstGeom prst="rect">
            <a:avLst/>
          </a:prstGeom>
          <a:noFill/>
          <a:ln w="12700">
            <a:solidFill>
              <a:srgbClr val="3F8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3F86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AWS IoT Analytics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8134158D-2C5A-4AE0-A34B-7F8CC6A6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348" y="2966904"/>
            <a:ext cx="11858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Channel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9247CC73-757C-4437-8968-B3AAB66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48" y="25255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0">
            <a:extLst>
              <a:ext uri="{FF2B5EF4-FFF2-40B4-BE49-F238E27FC236}">
                <a16:creationId xmlns:a16="http://schemas.microsoft.com/office/drawing/2014/main" id="{C108B298-A42E-4F0F-A0D7-E0963056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352" y="231222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32" name="Graphic 25">
            <a:extLst>
              <a:ext uri="{FF2B5EF4-FFF2-40B4-BE49-F238E27FC236}">
                <a16:creationId xmlns:a16="http://schemas.microsoft.com/office/drawing/2014/main" id="{083D7110-D643-43CC-93FB-F8FA9265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39" y="18947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9">
            <a:extLst>
              <a:ext uri="{FF2B5EF4-FFF2-40B4-BE49-F238E27FC236}">
                <a16:creationId xmlns:a16="http://schemas.microsoft.com/office/drawing/2014/main" id="{E28E61CC-3CFB-4703-8DC8-B91CDADA4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013" y="2406126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34" name="Graphic 30">
            <a:extLst>
              <a:ext uri="{FF2B5EF4-FFF2-40B4-BE49-F238E27FC236}">
                <a16:creationId xmlns:a16="http://schemas.microsoft.com/office/drawing/2014/main" id="{4BBC7844-1C9E-4352-B955-7F4EA6FE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75" y="19600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4B64B27B-EC9B-4B76-A7B2-ADFAA412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776" y="2014907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id="{06F4C2B4-8F3E-4AE1-8C07-F6F21BDE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26" y="15672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46D58F1A-7B55-4F78-BDFC-C0A0D21BC841}"/>
              </a:ext>
            </a:extLst>
          </p:cNvPr>
          <p:cNvCxnSpPr>
            <a:cxnSpLocks/>
          </p:cNvCxnSpPr>
          <p:nvPr/>
        </p:nvCxnSpPr>
        <p:spPr>
          <a:xfrm flipV="1">
            <a:off x="3979514" y="2319130"/>
            <a:ext cx="857529" cy="4519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7">
            <a:extLst>
              <a:ext uri="{FF2B5EF4-FFF2-40B4-BE49-F238E27FC236}">
                <a16:creationId xmlns:a16="http://schemas.microsoft.com/office/drawing/2014/main" id="{9FDF075E-7830-4A89-B36D-1A1C08B2E156}"/>
              </a:ext>
            </a:extLst>
          </p:cNvPr>
          <p:cNvCxnSpPr>
            <a:cxnSpLocks/>
          </p:cNvCxnSpPr>
          <p:nvPr/>
        </p:nvCxnSpPr>
        <p:spPr>
          <a:xfrm>
            <a:off x="5698435" y="2160104"/>
            <a:ext cx="8726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7">
            <a:extLst>
              <a:ext uri="{FF2B5EF4-FFF2-40B4-BE49-F238E27FC236}">
                <a16:creationId xmlns:a16="http://schemas.microsoft.com/office/drawing/2014/main" id="{657576CA-D73D-4B69-B1BC-E1D76C67F743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7224975" y="1795832"/>
            <a:ext cx="1244151" cy="3928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7">
            <a:extLst>
              <a:ext uri="{FF2B5EF4-FFF2-40B4-BE49-F238E27FC236}">
                <a16:creationId xmlns:a16="http://schemas.microsoft.com/office/drawing/2014/main" id="{BDDE303F-B855-49C0-BB12-D4797F819570}"/>
              </a:ext>
            </a:extLst>
          </p:cNvPr>
          <p:cNvCxnSpPr>
            <a:cxnSpLocks/>
          </p:cNvCxnSpPr>
          <p:nvPr/>
        </p:nvCxnSpPr>
        <p:spPr>
          <a:xfrm>
            <a:off x="1945305" y="2771085"/>
            <a:ext cx="12749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F7C03E60-3A3E-4D3C-A3A4-E96190C7BD94}"/>
              </a:ext>
            </a:extLst>
          </p:cNvPr>
          <p:cNvCxnSpPr>
            <a:cxnSpLocks/>
          </p:cNvCxnSpPr>
          <p:nvPr/>
        </p:nvCxnSpPr>
        <p:spPr>
          <a:xfrm>
            <a:off x="9022900" y="1795832"/>
            <a:ext cx="12803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0">
            <a:extLst>
              <a:ext uri="{FF2B5EF4-FFF2-40B4-BE49-F238E27FC236}">
                <a16:creationId xmlns:a16="http://schemas.microsoft.com/office/drawing/2014/main" id="{EDEB2CFB-8DBE-45DC-A248-9904DC5F6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847" y="3195504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46" name="Graphic 25">
            <a:extLst>
              <a:ext uri="{FF2B5EF4-FFF2-40B4-BE49-F238E27FC236}">
                <a16:creationId xmlns:a16="http://schemas.microsoft.com/office/drawing/2014/main" id="{D15A2812-045C-4E1E-84B5-2059441C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34" y="27779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20">
            <a:extLst>
              <a:ext uri="{FF2B5EF4-FFF2-40B4-BE49-F238E27FC236}">
                <a16:creationId xmlns:a16="http://schemas.microsoft.com/office/drawing/2014/main" id="{7B423D85-3C7B-4963-8C80-EEE35403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314" y="3963310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48" name="Graphic 25">
            <a:extLst>
              <a:ext uri="{FF2B5EF4-FFF2-40B4-BE49-F238E27FC236}">
                <a16:creationId xmlns:a16="http://schemas.microsoft.com/office/drawing/2014/main" id="{D0BD7FD9-4F77-4433-AD64-D7EFF753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01" y="35457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FE2DB4BA-8612-4F74-8BBC-AC67090A44F1}"/>
              </a:ext>
            </a:extLst>
          </p:cNvPr>
          <p:cNvCxnSpPr>
            <a:cxnSpLocks/>
          </p:cNvCxnSpPr>
          <p:nvPr/>
        </p:nvCxnSpPr>
        <p:spPr>
          <a:xfrm>
            <a:off x="4033418" y="2769653"/>
            <a:ext cx="830108" cy="2370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7">
            <a:extLst>
              <a:ext uri="{FF2B5EF4-FFF2-40B4-BE49-F238E27FC236}">
                <a16:creationId xmlns:a16="http://schemas.microsoft.com/office/drawing/2014/main" id="{59016796-3081-4B31-850D-5B4C9062351B}"/>
              </a:ext>
            </a:extLst>
          </p:cNvPr>
          <p:cNvCxnSpPr>
            <a:cxnSpLocks/>
          </p:cNvCxnSpPr>
          <p:nvPr/>
        </p:nvCxnSpPr>
        <p:spPr>
          <a:xfrm>
            <a:off x="4011111" y="2783941"/>
            <a:ext cx="897571" cy="10035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29">
            <a:extLst>
              <a:ext uri="{FF2B5EF4-FFF2-40B4-BE49-F238E27FC236}">
                <a16:creationId xmlns:a16="http://schemas.microsoft.com/office/drawing/2014/main" id="{A9D27232-BDFC-4351-8CF2-93BB47FE1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591" y="3641592"/>
            <a:ext cx="12096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store</a:t>
            </a:r>
          </a:p>
        </p:txBody>
      </p:sp>
      <p:pic>
        <p:nvPicPr>
          <p:cNvPr id="52" name="Graphic 30">
            <a:extLst>
              <a:ext uri="{FF2B5EF4-FFF2-40B4-BE49-F238E27FC236}">
                <a16:creationId xmlns:a16="http://schemas.microsoft.com/office/drawing/2014/main" id="{A2FE475C-9EA0-4C08-8DB3-E74F91C7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53" y="31955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17">
            <a:extLst>
              <a:ext uri="{FF2B5EF4-FFF2-40B4-BE49-F238E27FC236}">
                <a16:creationId xmlns:a16="http://schemas.microsoft.com/office/drawing/2014/main" id="{4805BB99-A971-41F6-A215-B3297802E145}"/>
              </a:ext>
            </a:extLst>
          </p:cNvPr>
          <p:cNvCxnSpPr>
            <a:cxnSpLocks/>
          </p:cNvCxnSpPr>
          <p:nvPr/>
        </p:nvCxnSpPr>
        <p:spPr>
          <a:xfrm flipV="1">
            <a:off x="5698435" y="2450138"/>
            <a:ext cx="755217" cy="5565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7">
            <a:extLst>
              <a:ext uri="{FF2B5EF4-FFF2-40B4-BE49-F238E27FC236}">
                <a16:creationId xmlns:a16="http://schemas.microsoft.com/office/drawing/2014/main" id="{58C7C86C-69AF-4871-A449-6C1D3B93D2D7}"/>
              </a:ext>
            </a:extLst>
          </p:cNvPr>
          <p:cNvCxnSpPr>
            <a:cxnSpLocks/>
          </p:cNvCxnSpPr>
          <p:nvPr/>
        </p:nvCxnSpPr>
        <p:spPr>
          <a:xfrm flipV="1">
            <a:off x="5728005" y="3534127"/>
            <a:ext cx="894095" cy="25338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E1AA91FF-0F55-4F4B-98F7-277E91CF4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11" y="2766805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0B6225D1-6ACB-45EC-BFC0-178F8A0A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61" y="23191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17">
            <a:extLst>
              <a:ext uri="{FF2B5EF4-FFF2-40B4-BE49-F238E27FC236}">
                <a16:creationId xmlns:a16="http://schemas.microsoft.com/office/drawing/2014/main" id="{C71EB533-5A15-49A2-849E-CE3F4B08BFAC}"/>
              </a:ext>
            </a:extLst>
          </p:cNvPr>
          <p:cNvCxnSpPr>
            <a:cxnSpLocks/>
          </p:cNvCxnSpPr>
          <p:nvPr/>
        </p:nvCxnSpPr>
        <p:spPr>
          <a:xfrm>
            <a:off x="7235553" y="2325258"/>
            <a:ext cx="1136625" cy="24857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8">
            <a:extLst>
              <a:ext uri="{FF2B5EF4-FFF2-40B4-BE49-F238E27FC236}">
                <a16:creationId xmlns:a16="http://schemas.microsoft.com/office/drawing/2014/main" id="{A721F6F1-F9E7-4144-B4B7-C411C0F8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934" y="3509366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7B585884-AB36-4584-B5EE-9C79B1ABD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84" y="30616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8">
            <a:extLst>
              <a:ext uri="{FF2B5EF4-FFF2-40B4-BE49-F238E27FC236}">
                <a16:creationId xmlns:a16="http://schemas.microsoft.com/office/drawing/2014/main" id="{BF9A6504-4C47-4709-9219-1C92DF6B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502" y="4122762"/>
            <a:ext cx="12271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61" name="Graphic 8">
            <a:extLst>
              <a:ext uri="{FF2B5EF4-FFF2-40B4-BE49-F238E27FC236}">
                <a16:creationId xmlns:a16="http://schemas.microsoft.com/office/drawing/2014/main" id="{7160F9E5-8E26-4BD0-B667-D9EF0106A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52" y="3675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" name="Straight Arrow Connector 17">
            <a:extLst>
              <a:ext uri="{FF2B5EF4-FFF2-40B4-BE49-F238E27FC236}">
                <a16:creationId xmlns:a16="http://schemas.microsoft.com/office/drawing/2014/main" id="{E65AAEE9-6443-45CE-89B0-1B4040526D92}"/>
              </a:ext>
            </a:extLst>
          </p:cNvPr>
          <p:cNvCxnSpPr>
            <a:cxnSpLocks/>
          </p:cNvCxnSpPr>
          <p:nvPr/>
        </p:nvCxnSpPr>
        <p:spPr>
          <a:xfrm flipV="1">
            <a:off x="7413621" y="3333569"/>
            <a:ext cx="1228730" cy="1300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7">
            <a:extLst>
              <a:ext uri="{FF2B5EF4-FFF2-40B4-BE49-F238E27FC236}">
                <a16:creationId xmlns:a16="http://schemas.microsoft.com/office/drawing/2014/main" id="{CBF951A2-B08B-4997-8C20-2D70BC5209D7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404635" y="3607246"/>
            <a:ext cx="862217" cy="2964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7">
            <a:extLst>
              <a:ext uri="{FF2B5EF4-FFF2-40B4-BE49-F238E27FC236}">
                <a16:creationId xmlns:a16="http://schemas.microsoft.com/office/drawing/2014/main" id="{6C675595-AD95-4009-BEC2-B96FBC06A05E}"/>
              </a:ext>
            </a:extLst>
          </p:cNvPr>
          <p:cNvCxnSpPr>
            <a:cxnSpLocks/>
          </p:cNvCxnSpPr>
          <p:nvPr/>
        </p:nvCxnSpPr>
        <p:spPr>
          <a:xfrm>
            <a:off x="9022900" y="2573834"/>
            <a:ext cx="128034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7">
            <a:extLst>
              <a:ext uri="{FF2B5EF4-FFF2-40B4-BE49-F238E27FC236}">
                <a16:creationId xmlns:a16="http://schemas.microsoft.com/office/drawing/2014/main" id="{45CD390A-6DB4-4874-B438-08F8BB83A222}"/>
              </a:ext>
            </a:extLst>
          </p:cNvPr>
          <p:cNvCxnSpPr>
            <a:cxnSpLocks/>
          </p:cNvCxnSpPr>
          <p:nvPr/>
        </p:nvCxnSpPr>
        <p:spPr>
          <a:xfrm>
            <a:off x="9308914" y="3329855"/>
            <a:ext cx="99433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17">
            <a:extLst>
              <a:ext uri="{FF2B5EF4-FFF2-40B4-BE49-F238E27FC236}">
                <a16:creationId xmlns:a16="http://schemas.microsoft.com/office/drawing/2014/main" id="{FE4F9B2B-67E7-4648-A8F1-A74294879BC3}"/>
              </a:ext>
            </a:extLst>
          </p:cNvPr>
          <p:cNvCxnSpPr>
            <a:cxnSpLocks/>
          </p:cNvCxnSpPr>
          <p:nvPr/>
        </p:nvCxnSpPr>
        <p:spPr>
          <a:xfrm>
            <a:off x="8926326" y="4039687"/>
            <a:ext cx="137691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65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Channel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1258" y="3606084"/>
            <a:ext cx="1085415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Entry of IoT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Stores raw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Data is stored in S3, and can be configured to be AWS Managed or customer managed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8134158D-2C5A-4AE0-A34B-7F8CC6A6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981" y="3094143"/>
            <a:ext cx="1185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Channel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9247CC73-757C-4437-8968-B3AAB66D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13" y="23321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Arrow Connector 17">
            <a:extLst>
              <a:ext uri="{FF2B5EF4-FFF2-40B4-BE49-F238E27FC236}">
                <a16:creationId xmlns:a16="http://schemas.microsoft.com/office/drawing/2014/main" id="{46D58F1A-7B55-4F78-BDFC-C0A0D21BC841}"/>
              </a:ext>
            </a:extLst>
          </p:cNvPr>
          <p:cNvCxnSpPr>
            <a:cxnSpLocks/>
          </p:cNvCxnSpPr>
          <p:nvPr/>
        </p:nvCxnSpPr>
        <p:spPr>
          <a:xfrm>
            <a:off x="4678017" y="2810842"/>
            <a:ext cx="215676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8">
            <a:extLst>
              <a:ext uri="{FF2B5EF4-FFF2-40B4-BE49-F238E27FC236}">
                <a16:creationId xmlns:a16="http://schemas.microsoft.com/office/drawing/2014/main" id="{70748A31-BD4E-436D-A571-0A6A5D16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4" y="23900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>
            <a:extLst>
              <a:ext uri="{FF2B5EF4-FFF2-40B4-BE49-F238E27FC236}">
                <a16:creationId xmlns:a16="http://schemas.microsoft.com/office/drawing/2014/main" id="{27C2A27E-14A7-4634-9915-9B6115FD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779" y="3153672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7085BBD3-0E40-4D2A-9C65-38C49342E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779" y="3500351"/>
            <a:ext cx="22399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or customer managed</a:t>
            </a:r>
          </a:p>
        </p:txBody>
      </p:sp>
    </p:spTree>
    <p:extLst>
      <p:ext uri="{BB962C8B-B14F-4D97-AF65-F5344CB8AC3E}">
        <p14:creationId xmlns:p14="http://schemas.microsoft.com/office/powerpoint/2010/main" val="211779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1258" y="3606084"/>
            <a:ext cx="1085415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Responsible for data transformation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Consumes messages from the channel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Sends processed messages to a data store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937D4F9-FB47-40E9-AB9C-3F4B271B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552" y="2764445"/>
            <a:ext cx="2230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  <a:endParaRPr lang="en-US" altLang="en-US" sz="1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25">
            <a:extLst>
              <a:ext uri="{FF2B5EF4-FFF2-40B4-BE49-F238E27FC236}">
                <a16:creationId xmlns:a16="http://schemas.microsoft.com/office/drawing/2014/main" id="{5C780DA0-8359-4AED-AE7C-C287BD49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99" y="2075298"/>
            <a:ext cx="843035" cy="84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2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A4B36F4-2891-C34F-8B93-54CD1AEE1C87}"/>
              </a:ext>
            </a:extLst>
          </p:cNvPr>
          <p:cNvSpPr txBox="1"/>
          <p:nvPr/>
        </p:nvSpPr>
        <p:spPr>
          <a:xfrm>
            <a:off x="780639" y="463149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10E3D0-8FB4-44A6-BC43-3838BE40FE02}"/>
              </a:ext>
            </a:extLst>
          </p:cNvPr>
          <p:cNvSpPr/>
          <p:nvPr/>
        </p:nvSpPr>
        <p:spPr>
          <a:xfrm>
            <a:off x="0" y="6445186"/>
            <a:ext cx="90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6E594-8C93-43CC-80F2-6CE551C9C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0" b="39294"/>
          <a:stretch/>
        </p:blipFill>
        <p:spPr>
          <a:xfrm>
            <a:off x="9112243" y="6249875"/>
            <a:ext cx="2069407" cy="4613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4871956-DECA-4E47-8097-72E0C6EE149D}"/>
              </a:ext>
            </a:extLst>
          </p:cNvPr>
          <p:cNvSpPr/>
          <p:nvPr/>
        </p:nvSpPr>
        <p:spPr>
          <a:xfrm>
            <a:off x="11293893" y="6444573"/>
            <a:ext cx="900000" cy="72000"/>
          </a:xfrm>
          <a:prstGeom prst="rect">
            <a:avLst/>
          </a:prstGeom>
          <a:solidFill>
            <a:srgbClr val="005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4681AA-CDAD-40A0-9A42-6C592E09314F}"/>
              </a:ext>
            </a:extLst>
          </p:cNvPr>
          <p:cNvSpPr txBox="1"/>
          <p:nvPr/>
        </p:nvSpPr>
        <p:spPr>
          <a:xfrm>
            <a:off x="781258" y="3606084"/>
            <a:ext cx="1085415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Responsible for data transformation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Consumes messages from the channel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Sends processed messages to a data store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937D4F9-FB47-40E9-AB9C-3F4B271BE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552" y="2764445"/>
            <a:ext cx="2230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</a:t>
            </a:r>
            <a:endParaRPr lang="en-US" altLang="en-US" sz="1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25">
            <a:extLst>
              <a:ext uri="{FF2B5EF4-FFF2-40B4-BE49-F238E27FC236}">
                <a16:creationId xmlns:a16="http://schemas.microsoft.com/office/drawing/2014/main" id="{5C780DA0-8359-4AED-AE7C-C287BD49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99" y="2075298"/>
            <a:ext cx="843035" cy="84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A1FCDE9B-E4C1-4557-BF26-4A151255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91" y="1047924"/>
            <a:ext cx="37584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transform activities such as: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Remove attribute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Add attribute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Select attribute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Calculate attribute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 using Lambda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Filter messages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Append Device Registry Info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Append Device Shadow Info</a:t>
            </a: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1175</Words>
  <Application>Microsoft Office PowerPoint</Application>
  <PresentationFormat>寬螢幕</PresentationFormat>
  <Paragraphs>302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5" baseType="lpstr">
      <vt:lpstr>Amazon Ember</vt:lpstr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Wag Lin</dc:creator>
  <cp:lastModifiedBy>Ming-Hsuan Hsieh</cp:lastModifiedBy>
  <cp:revision>192</cp:revision>
  <dcterms:created xsi:type="dcterms:W3CDTF">2019-12-16T09:02:17Z</dcterms:created>
  <dcterms:modified xsi:type="dcterms:W3CDTF">2021-09-16T07:16:12Z</dcterms:modified>
</cp:coreProperties>
</file>