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C6CD4C-4F7D-42F5-8BEE-280F614C792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B9803480-2BBF-4C63-BF85-0078DD45B2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63BE18F-19B6-4672-8663-A0F699F0B40F}"/>
              </a:ext>
            </a:extLst>
          </p:cNvPr>
          <p:cNvSpPr>
            <a:spLocks noGrp="1"/>
          </p:cNvSpPr>
          <p:nvPr>
            <p:ph type="dt" sz="half" idx="10"/>
          </p:nvPr>
        </p:nvSpPr>
        <p:spPr/>
        <p:txBody>
          <a:bodyPr/>
          <a:lstStyle/>
          <a:p>
            <a:fld id="{2D26516F-9797-426F-B42A-201D0F9719D1}" type="datetimeFigureOut">
              <a:rPr lang="zh-TW" altLang="en-US" smtClean="0"/>
              <a:t>2023/12/25</a:t>
            </a:fld>
            <a:endParaRPr lang="zh-TW" altLang="en-US"/>
          </a:p>
        </p:txBody>
      </p:sp>
      <p:sp>
        <p:nvSpPr>
          <p:cNvPr id="5" name="頁尾版面配置區 4">
            <a:extLst>
              <a:ext uri="{FF2B5EF4-FFF2-40B4-BE49-F238E27FC236}">
                <a16:creationId xmlns:a16="http://schemas.microsoft.com/office/drawing/2014/main" id="{92163099-7254-47BC-A25E-D03402A2626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8945142-1094-431D-B9BC-CDDB146B57C9}"/>
              </a:ext>
            </a:extLst>
          </p:cNvPr>
          <p:cNvSpPr>
            <a:spLocks noGrp="1"/>
          </p:cNvSpPr>
          <p:nvPr>
            <p:ph type="sldNum" sz="quarter" idx="12"/>
          </p:nvPr>
        </p:nvSpPr>
        <p:spPr/>
        <p:txBody>
          <a:body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182617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35DBCA-60EE-48D8-B351-2118C4C9A4D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069D091-0AA3-4BE6-8ABA-53EA8278BFD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78AB8FD-7DAD-4BF8-B74B-0F971E0F5EEE}"/>
              </a:ext>
            </a:extLst>
          </p:cNvPr>
          <p:cNvSpPr>
            <a:spLocks noGrp="1"/>
          </p:cNvSpPr>
          <p:nvPr>
            <p:ph type="dt" sz="half" idx="10"/>
          </p:nvPr>
        </p:nvSpPr>
        <p:spPr/>
        <p:txBody>
          <a:bodyPr/>
          <a:lstStyle/>
          <a:p>
            <a:fld id="{2D26516F-9797-426F-B42A-201D0F9719D1}" type="datetimeFigureOut">
              <a:rPr lang="zh-TW" altLang="en-US" smtClean="0"/>
              <a:t>2023/12/25</a:t>
            </a:fld>
            <a:endParaRPr lang="zh-TW" altLang="en-US"/>
          </a:p>
        </p:txBody>
      </p:sp>
      <p:sp>
        <p:nvSpPr>
          <p:cNvPr id="5" name="頁尾版面配置區 4">
            <a:extLst>
              <a:ext uri="{FF2B5EF4-FFF2-40B4-BE49-F238E27FC236}">
                <a16:creationId xmlns:a16="http://schemas.microsoft.com/office/drawing/2014/main" id="{03B3564F-034D-4446-BDBB-E4596479A85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2343BEE-5107-4DB9-9F8D-A480179A7D72}"/>
              </a:ext>
            </a:extLst>
          </p:cNvPr>
          <p:cNvSpPr>
            <a:spLocks noGrp="1"/>
          </p:cNvSpPr>
          <p:nvPr>
            <p:ph type="sldNum" sz="quarter" idx="12"/>
          </p:nvPr>
        </p:nvSpPr>
        <p:spPr/>
        <p:txBody>
          <a:body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38289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1AD7950-707C-4047-843E-6661AAD7B95E}"/>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69AEDCAE-D200-4652-A0B0-5F49414708E6}"/>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8CDEDD5-D77C-44C5-8052-D631357DCD42}"/>
              </a:ext>
            </a:extLst>
          </p:cNvPr>
          <p:cNvSpPr>
            <a:spLocks noGrp="1"/>
          </p:cNvSpPr>
          <p:nvPr>
            <p:ph type="dt" sz="half" idx="10"/>
          </p:nvPr>
        </p:nvSpPr>
        <p:spPr/>
        <p:txBody>
          <a:bodyPr/>
          <a:lstStyle/>
          <a:p>
            <a:fld id="{2D26516F-9797-426F-B42A-201D0F9719D1}" type="datetimeFigureOut">
              <a:rPr lang="zh-TW" altLang="en-US" smtClean="0"/>
              <a:t>2023/12/25</a:t>
            </a:fld>
            <a:endParaRPr lang="zh-TW" altLang="en-US"/>
          </a:p>
        </p:txBody>
      </p:sp>
      <p:sp>
        <p:nvSpPr>
          <p:cNvPr id="5" name="頁尾版面配置區 4">
            <a:extLst>
              <a:ext uri="{FF2B5EF4-FFF2-40B4-BE49-F238E27FC236}">
                <a16:creationId xmlns:a16="http://schemas.microsoft.com/office/drawing/2014/main" id="{CB7D8B91-A242-4FE6-B18B-5BF2AA141E0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3B94C7C-22AA-4C3B-90DB-1915E4A2F0E6}"/>
              </a:ext>
            </a:extLst>
          </p:cNvPr>
          <p:cNvSpPr>
            <a:spLocks noGrp="1"/>
          </p:cNvSpPr>
          <p:nvPr>
            <p:ph type="sldNum" sz="quarter" idx="12"/>
          </p:nvPr>
        </p:nvSpPr>
        <p:spPr/>
        <p:txBody>
          <a:body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360229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F125DB-A447-4545-BAE1-E2334A7F9E0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B5480CE-F186-4C88-98F8-955ECB015F7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D8538A1-B354-4879-8363-8E06988754AB}"/>
              </a:ext>
            </a:extLst>
          </p:cNvPr>
          <p:cNvSpPr>
            <a:spLocks noGrp="1"/>
          </p:cNvSpPr>
          <p:nvPr>
            <p:ph type="dt" sz="half" idx="10"/>
          </p:nvPr>
        </p:nvSpPr>
        <p:spPr/>
        <p:txBody>
          <a:bodyPr/>
          <a:lstStyle/>
          <a:p>
            <a:fld id="{2D26516F-9797-426F-B42A-201D0F9719D1}" type="datetimeFigureOut">
              <a:rPr lang="zh-TW" altLang="en-US" smtClean="0"/>
              <a:t>2023/12/25</a:t>
            </a:fld>
            <a:endParaRPr lang="zh-TW" altLang="en-US"/>
          </a:p>
        </p:txBody>
      </p:sp>
      <p:sp>
        <p:nvSpPr>
          <p:cNvPr id="5" name="頁尾版面配置區 4">
            <a:extLst>
              <a:ext uri="{FF2B5EF4-FFF2-40B4-BE49-F238E27FC236}">
                <a16:creationId xmlns:a16="http://schemas.microsoft.com/office/drawing/2014/main" id="{6189E9FC-C150-4E81-A147-6AED7C8B0AC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8066EDD-416B-409B-82ED-085E99D2C141}"/>
              </a:ext>
            </a:extLst>
          </p:cNvPr>
          <p:cNvSpPr>
            <a:spLocks noGrp="1"/>
          </p:cNvSpPr>
          <p:nvPr>
            <p:ph type="sldNum" sz="quarter" idx="12"/>
          </p:nvPr>
        </p:nvSpPr>
        <p:spPr/>
        <p:txBody>
          <a:body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3320900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5B012B-A286-4447-AA07-A5C1852CEE8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7898F1F2-68BC-4CED-82C7-F295C77C86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04D4F24-81B8-4E65-9857-1255FE0E0D70}"/>
              </a:ext>
            </a:extLst>
          </p:cNvPr>
          <p:cNvSpPr>
            <a:spLocks noGrp="1"/>
          </p:cNvSpPr>
          <p:nvPr>
            <p:ph type="dt" sz="half" idx="10"/>
          </p:nvPr>
        </p:nvSpPr>
        <p:spPr/>
        <p:txBody>
          <a:bodyPr/>
          <a:lstStyle/>
          <a:p>
            <a:fld id="{2D26516F-9797-426F-B42A-201D0F9719D1}" type="datetimeFigureOut">
              <a:rPr lang="zh-TW" altLang="en-US" smtClean="0"/>
              <a:t>2023/12/25</a:t>
            </a:fld>
            <a:endParaRPr lang="zh-TW" altLang="en-US"/>
          </a:p>
        </p:txBody>
      </p:sp>
      <p:sp>
        <p:nvSpPr>
          <p:cNvPr id="5" name="頁尾版面配置區 4">
            <a:extLst>
              <a:ext uri="{FF2B5EF4-FFF2-40B4-BE49-F238E27FC236}">
                <a16:creationId xmlns:a16="http://schemas.microsoft.com/office/drawing/2014/main" id="{C56ED4D4-A1C9-4C85-9BD3-ECBA4003328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E55839E-A2B3-449E-AE6E-26C34E6AA47A}"/>
              </a:ext>
            </a:extLst>
          </p:cNvPr>
          <p:cNvSpPr>
            <a:spLocks noGrp="1"/>
          </p:cNvSpPr>
          <p:nvPr>
            <p:ph type="sldNum" sz="quarter" idx="12"/>
          </p:nvPr>
        </p:nvSpPr>
        <p:spPr/>
        <p:txBody>
          <a:body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93937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F06C3E-4CB2-41A6-8EA7-A3F8260728A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4230386-C63C-440A-B048-90FD43EBEC11}"/>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53DA0753-3013-42C6-B95B-009DF8EC686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A4C6E04-48B5-4C32-A9A8-A122740CE120}"/>
              </a:ext>
            </a:extLst>
          </p:cNvPr>
          <p:cNvSpPr>
            <a:spLocks noGrp="1"/>
          </p:cNvSpPr>
          <p:nvPr>
            <p:ph type="dt" sz="half" idx="10"/>
          </p:nvPr>
        </p:nvSpPr>
        <p:spPr/>
        <p:txBody>
          <a:bodyPr/>
          <a:lstStyle/>
          <a:p>
            <a:fld id="{2D26516F-9797-426F-B42A-201D0F9719D1}" type="datetimeFigureOut">
              <a:rPr lang="zh-TW" altLang="en-US" smtClean="0"/>
              <a:t>2023/12/25</a:t>
            </a:fld>
            <a:endParaRPr lang="zh-TW" altLang="en-US"/>
          </a:p>
        </p:txBody>
      </p:sp>
      <p:sp>
        <p:nvSpPr>
          <p:cNvPr id="6" name="頁尾版面配置區 5">
            <a:extLst>
              <a:ext uri="{FF2B5EF4-FFF2-40B4-BE49-F238E27FC236}">
                <a16:creationId xmlns:a16="http://schemas.microsoft.com/office/drawing/2014/main" id="{ADDDE633-8417-4F62-89A8-324580A769F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670F0BF-2593-449D-98DA-86E60558B904}"/>
              </a:ext>
            </a:extLst>
          </p:cNvPr>
          <p:cNvSpPr>
            <a:spLocks noGrp="1"/>
          </p:cNvSpPr>
          <p:nvPr>
            <p:ph type="sldNum" sz="quarter" idx="12"/>
          </p:nvPr>
        </p:nvSpPr>
        <p:spPr/>
        <p:txBody>
          <a:body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1791498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C4EF9-41C7-481A-AAB2-935869DF948F}"/>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762AB7A-5223-4C63-A288-6AE5F595EB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18832FD-DE9C-4522-856A-47A5445EFBAE}"/>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3E76B55-F807-4B62-B35D-63488A9650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B834D174-3669-47AC-BA52-38777620D4C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B0FA9B8-AE86-482A-89DA-384FABA45890}"/>
              </a:ext>
            </a:extLst>
          </p:cNvPr>
          <p:cNvSpPr>
            <a:spLocks noGrp="1"/>
          </p:cNvSpPr>
          <p:nvPr>
            <p:ph type="dt" sz="half" idx="10"/>
          </p:nvPr>
        </p:nvSpPr>
        <p:spPr/>
        <p:txBody>
          <a:bodyPr/>
          <a:lstStyle/>
          <a:p>
            <a:fld id="{2D26516F-9797-426F-B42A-201D0F9719D1}" type="datetimeFigureOut">
              <a:rPr lang="zh-TW" altLang="en-US" smtClean="0"/>
              <a:t>2023/12/25</a:t>
            </a:fld>
            <a:endParaRPr lang="zh-TW" altLang="en-US"/>
          </a:p>
        </p:txBody>
      </p:sp>
      <p:sp>
        <p:nvSpPr>
          <p:cNvPr id="8" name="頁尾版面配置區 7">
            <a:extLst>
              <a:ext uri="{FF2B5EF4-FFF2-40B4-BE49-F238E27FC236}">
                <a16:creationId xmlns:a16="http://schemas.microsoft.com/office/drawing/2014/main" id="{5FCB0589-C0DB-4D82-A1B3-A39BD5B6E91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D88EDCF-DA8E-46C2-A840-D1777E680F7C}"/>
              </a:ext>
            </a:extLst>
          </p:cNvPr>
          <p:cNvSpPr>
            <a:spLocks noGrp="1"/>
          </p:cNvSpPr>
          <p:nvPr>
            <p:ph type="sldNum" sz="quarter" idx="12"/>
          </p:nvPr>
        </p:nvSpPr>
        <p:spPr/>
        <p:txBody>
          <a:body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2873495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29AA03-6530-4972-9E15-C75F34E2F132}"/>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33072EB-19D4-4B91-A7EB-E8C0D02DC4E6}"/>
              </a:ext>
            </a:extLst>
          </p:cNvPr>
          <p:cNvSpPr>
            <a:spLocks noGrp="1"/>
          </p:cNvSpPr>
          <p:nvPr>
            <p:ph type="dt" sz="half" idx="10"/>
          </p:nvPr>
        </p:nvSpPr>
        <p:spPr/>
        <p:txBody>
          <a:bodyPr/>
          <a:lstStyle/>
          <a:p>
            <a:fld id="{2D26516F-9797-426F-B42A-201D0F9719D1}" type="datetimeFigureOut">
              <a:rPr lang="zh-TW" altLang="en-US" smtClean="0"/>
              <a:t>2023/12/25</a:t>
            </a:fld>
            <a:endParaRPr lang="zh-TW" altLang="en-US"/>
          </a:p>
        </p:txBody>
      </p:sp>
      <p:sp>
        <p:nvSpPr>
          <p:cNvPr id="4" name="頁尾版面配置區 3">
            <a:extLst>
              <a:ext uri="{FF2B5EF4-FFF2-40B4-BE49-F238E27FC236}">
                <a16:creationId xmlns:a16="http://schemas.microsoft.com/office/drawing/2014/main" id="{0D351EA9-3C84-4C65-81EC-FE2A67A8534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B759C4C-5FAE-4CCE-AE93-1A7089570584}"/>
              </a:ext>
            </a:extLst>
          </p:cNvPr>
          <p:cNvSpPr>
            <a:spLocks noGrp="1"/>
          </p:cNvSpPr>
          <p:nvPr>
            <p:ph type="sldNum" sz="quarter" idx="12"/>
          </p:nvPr>
        </p:nvSpPr>
        <p:spPr/>
        <p:txBody>
          <a:body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265396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7C62667-BB9A-476F-BA68-E21E27664BE5}"/>
              </a:ext>
            </a:extLst>
          </p:cNvPr>
          <p:cNvSpPr>
            <a:spLocks noGrp="1"/>
          </p:cNvSpPr>
          <p:nvPr>
            <p:ph type="dt" sz="half" idx="10"/>
          </p:nvPr>
        </p:nvSpPr>
        <p:spPr/>
        <p:txBody>
          <a:bodyPr/>
          <a:lstStyle/>
          <a:p>
            <a:fld id="{2D26516F-9797-426F-B42A-201D0F9719D1}" type="datetimeFigureOut">
              <a:rPr lang="zh-TW" altLang="en-US" smtClean="0"/>
              <a:t>2023/12/25</a:t>
            </a:fld>
            <a:endParaRPr lang="zh-TW" altLang="en-US"/>
          </a:p>
        </p:txBody>
      </p:sp>
      <p:sp>
        <p:nvSpPr>
          <p:cNvPr id="3" name="頁尾版面配置區 2">
            <a:extLst>
              <a:ext uri="{FF2B5EF4-FFF2-40B4-BE49-F238E27FC236}">
                <a16:creationId xmlns:a16="http://schemas.microsoft.com/office/drawing/2014/main" id="{8C8F9A1B-AFF8-4DA2-A0B5-E2E1C699972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28C2F1D-1A01-4C86-89CC-843039534BE9}"/>
              </a:ext>
            </a:extLst>
          </p:cNvPr>
          <p:cNvSpPr>
            <a:spLocks noGrp="1"/>
          </p:cNvSpPr>
          <p:nvPr>
            <p:ph type="sldNum" sz="quarter" idx="12"/>
          </p:nvPr>
        </p:nvSpPr>
        <p:spPr/>
        <p:txBody>
          <a:body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119370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AFD4D4-5663-40A5-8939-F88DCEBAF82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A2E2E801-F110-462F-8BE0-A18DBD6A7B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930483A-C656-4811-A011-4954A1910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7D668F2-2DE4-41EE-8360-F5D2753B74D0}"/>
              </a:ext>
            </a:extLst>
          </p:cNvPr>
          <p:cNvSpPr>
            <a:spLocks noGrp="1"/>
          </p:cNvSpPr>
          <p:nvPr>
            <p:ph type="dt" sz="half" idx="10"/>
          </p:nvPr>
        </p:nvSpPr>
        <p:spPr/>
        <p:txBody>
          <a:bodyPr/>
          <a:lstStyle/>
          <a:p>
            <a:fld id="{2D26516F-9797-426F-B42A-201D0F9719D1}" type="datetimeFigureOut">
              <a:rPr lang="zh-TW" altLang="en-US" smtClean="0"/>
              <a:t>2023/12/25</a:t>
            </a:fld>
            <a:endParaRPr lang="zh-TW" altLang="en-US"/>
          </a:p>
        </p:txBody>
      </p:sp>
      <p:sp>
        <p:nvSpPr>
          <p:cNvPr id="6" name="頁尾版面配置區 5">
            <a:extLst>
              <a:ext uri="{FF2B5EF4-FFF2-40B4-BE49-F238E27FC236}">
                <a16:creationId xmlns:a16="http://schemas.microsoft.com/office/drawing/2014/main" id="{D3E77D7C-0607-40AE-8267-D55EBF85536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0BB7A39-0DDF-4561-98FF-931E9FC5B1C5}"/>
              </a:ext>
            </a:extLst>
          </p:cNvPr>
          <p:cNvSpPr>
            <a:spLocks noGrp="1"/>
          </p:cNvSpPr>
          <p:nvPr>
            <p:ph type="sldNum" sz="quarter" idx="12"/>
          </p:nvPr>
        </p:nvSpPr>
        <p:spPr/>
        <p:txBody>
          <a:body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1369312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8A213D-D79F-43A6-B9B8-AC8076A7345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FAB08FD-2181-4E23-8FFB-0C62545FCD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FB9823B2-59D3-404F-AF79-B917E2161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C640E73-8925-49D8-9E3E-CB3CE7C1E2F3}"/>
              </a:ext>
            </a:extLst>
          </p:cNvPr>
          <p:cNvSpPr>
            <a:spLocks noGrp="1"/>
          </p:cNvSpPr>
          <p:nvPr>
            <p:ph type="dt" sz="half" idx="10"/>
          </p:nvPr>
        </p:nvSpPr>
        <p:spPr/>
        <p:txBody>
          <a:bodyPr/>
          <a:lstStyle/>
          <a:p>
            <a:fld id="{2D26516F-9797-426F-B42A-201D0F9719D1}" type="datetimeFigureOut">
              <a:rPr lang="zh-TW" altLang="en-US" smtClean="0"/>
              <a:t>2023/12/25</a:t>
            </a:fld>
            <a:endParaRPr lang="zh-TW" altLang="en-US"/>
          </a:p>
        </p:txBody>
      </p:sp>
      <p:sp>
        <p:nvSpPr>
          <p:cNvPr id="6" name="頁尾版面配置區 5">
            <a:extLst>
              <a:ext uri="{FF2B5EF4-FFF2-40B4-BE49-F238E27FC236}">
                <a16:creationId xmlns:a16="http://schemas.microsoft.com/office/drawing/2014/main" id="{638C4563-0E67-4D3D-A2C1-33FD8AEBEA8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1189E66-CED3-4CB3-B93C-59E43B8405C2}"/>
              </a:ext>
            </a:extLst>
          </p:cNvPr>
          <p:cNvSpPr>
            <a:spLocks noGrp="1"/>
          </p:cNvSpPr>
          <p:nvPr>
            <p:ph type="sldNum" sz="quarter" idx="12"/>
          </p:nvPr>
        </p:nvSpPr>
        <p:spPr/>
        <p:txBody>
          <a:body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189894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2CBF048-9519-41A9-AA0D-8940962CB2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41AB5D3-ABD1-441A-9AC7-22F1684A50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4D7F196-9E29-4517-BD50-F1C05AD386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6516F-9797-426F-B42A-201D0F9719D1}" type="datetimeFigureOut">
              <a:rPr lang="zh-TW" altLang="en-US" smtClean="0"/>
              <a:t>2023/12/25</a:t>
            </a:fld>
            <a:endParaRPr lang="zh-TW" altLang="en-US"/>
          </a:p>
        </p:txBody>
      </p:sp>
      <p:sp>
        <p:nvSpPr>
          <p:cNvPr id="5" name="頁尾版面配置區 4">
            <a:extLst>
              <a:ext uri="{FF2B5EF4-FFF2-40B4-BE49-F238E27FC236}">
                <a16:creationId xmlns:a16="http://schemas.microsoft.com/office/drawing/2014/main" id="{9F9E44B5-CDC7-420D-96AF-8266CDA09A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6C18770-14B5-4131-B953-02664984F9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30564766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140.122.146.33:8183/#v1:0:18: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F9C3D3-D415-4729-8039-107FA28B5997}"/>
              </a:ext>
            </a:extLst>
          </p:cNvPr>
          <p:cNvSpPr>
            <a:spLocks noGrp="1"/>
          </p:cNvSpPr>
          <p:nvPr>
            <p:ph type="ctrTitle"/>
          </p:nvPr>
        </p:nvSpPr>
        <p:spPr/>
        <p:txBody>
          <a:bodyPr>
            <a:normAutofit/>
          </a:bodyPr>
          <a:lstStyle/>
          <a:p>
            <a:r>
              <a:rPr lang="en-US" altLang="zh-TW" sz="4600" dirty="0" err="1"/>
              <a:t>proxmox</a:t>
            </a:r>
            <a:r>
              <a:rPr lang="zh-TW" altLang="en-US" sz="4600" dirty="0"/>
              <a:t>基本介紹</a:t>
            </a:r>
            <a:r>
              <a:rPr lang="en-US" altLang="zh-TW" sz="4600" dirty="0"/>
              <a:t>&amp;</a:t>
            </a:r>
            <a:r>
              <a:rPr lang="zh-TW" altLang="en-US" sz="4600" dirty="0"/>
              <a:t>操作備分</a:t>
            </a:r>
          </a:p>
        </p:txBody>
      </p:sp>
      <p:sp>
        <p:nvSpPr>
          <p:cNvPr id="3" name="副標題 2">
            <a:extLst>
              <a:ext uri="{FF2B5EF4-FFF2-40B4-BE49-F238E27FC236}">
                <a16:creationId xmlns:a16="http://schemas.microsoft.com/office/drawing/2014/main" id="{521041A5-D23F-4334-8911-125D79CA0FBA}"/>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253036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F1A748-01B1-4D5B-9643-554DF632B4A4}"/>
              </a:ext>
            </a:extLst>
          </p:cNvPr>
          <p:cNvSpPr>
            <a:spLocks noGrp="1"/>
          </p:cNvSpPr>
          <p:nvPr>
            <p:ph type="title"/>
          </p:nvPr>
        </p:nvSpPr>
        <p:spPr>
          <a:xfrm>
            <a:off x="0" y="0"/>
            <a:ext cx="10515600" cy="1325563"/>
          </a:xfrm>
        </p:spPr>
        <p:txBody>
          <a:bodyPr/>
          <a:lstStyle/>
          <a:p>
            <a:r>
              <a:rPr lang="zh-TW" altLang="en-US" dirty="0"/>
              <a:t>基本環境</a:t>
            </a:r>
          </a:p>
        </p:txBody>
      </p:sp>
      <p:sp>
        <p:nvSpPr>
          <p:cNvPr id="4" name="Rectangle 1">
            <a:extLst>
              <a:ext uri="{FF2B5EF4-FFF2-40B4-BE49-F238E27FC236}">
                <a16:creationId xmlns:a16="http://schemas.microsoft.com/office/drawing/2014/main" id="{94EFF60C-04B4-424B-9416-36E257A3635F}"/>
              </a:ext>
            </a:extLst>
          </p:cNvPr>
          <p:cNvSpPr>
            <a:spLocks noGrp="1" noChangeArrowheads="1"/>
          </p:cNvSpPr>
          <p:nvPr>
            <p:ph idx="1"/>
          </p:nvPr>
        </p:nvSpPr>
        <p:spPr bwMode="auto">
          <a:xfrm>
            <a:off x="0" y="1540934"/>
            <a:ext cx="8118120"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p"/>
              <a:tabLst/>
            </a:pPr>
            <a:r>
              <a:rPr kumimoji="0" lang="zh-TW"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zh-TW" altLang="zh-TW"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Proxmox VE Web GUI</a:t>
            </a:r>
            <a:r>
              <a:rPr kumimoji="0" lang="en-US" altLang="zh-TW"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r>
              <a:rPr kumimoji="0" lang="zh-TW" altLang="zh-TW"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https://140.122.146.33:8183/#v1:0:18:4:::::</a:t>
            </a:r>
            <a:r>
              <a:rPr kumimoji="0" lang="zh-TW" altLang="zh-TW"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r>
              <a:rPr kumimoji="0" lang="zh-TW" altLang="zh-TW" b="0" i="0" u="none" strike="noStrike" cap="none" normalizeH="0" baseline="0" dirty="0">
                <a:ln>
                  <a:noFill/>
                </a:ln>
                <a:solidFill>
                  <a:schemeClr val="tx1"/>
                </a:solidFill>
                <a:effectLst/>
              </a:rPr>
              <a:t> </a:t>
            </a:r>
            <a:endParaRPr kumimoji="0" lang="en-US" altLang="zh-TW" b="0" i="0" u="none" strike="noStrike" cap="none" normalizeH="0" baseline="0" dirty="0">
              <a:ln>
                <a:noFill/>
              </a:ln>
              <a:solidFill>
                <a:schemeClr val="tx1"/>
              </a:solidFill>
              <a:effectLst/>
            </a:endParaRPr>
          </a:p>
          <a:p>
            <a:pPr algn="l" rtl="0">
              <a:buFont typeface="Wingdings" panose="05000000000000000000" pitchFamily="2" charset="2"/>
              <a:buChar char="p"/>
            </a:pPr>
            <a:r>
              <a:rPr lang="zh-TW" altLang="en-US" dirty="0">
                <a:solidFill>
                  <a:srgbClr val="222222"/>
                </a:solidFill>
              </a:rPr>
              <a:t> </a:t>
            </a:r>
            <a:r>
              <a:rPr lang="zh-TW" altLang="en-US" b="0" i="0" dirty="0">
                <a:solidFill>
                  <a:srgbClr val="222222"/>
                </a:solidFill>
                <a:effectLst/>
                <a:latin typeface="Arial" panose="020B0604020202020204" pitchFamily="34" charset="0"/>
              </a:rPr>
              <a:t>帳號</a:t>
            </a:r>
            <a:r>
              <a:rPr lang="en-US" altLang="zh-TW" b="0" i="0" dirty="0">
                <a:solidFill>
                  <a:srgbClr val="222222"/>
                </a:solidFill>
                <a:effectLst/>
                <a:latin typeface="Arial" panose="020B0604020202020204" pitchFamily="34" charset="0"/>
              </a:rPr>
              <a:t>@</a:t>
            </a:r>
            <a:r>
              <a:rPr lang="zh-TW" altLang="en-US" b="0" i="0" dirty="0">
                <a:solidFill>
                  <a:srgbClr val="222222"/>
                </a:solidFill>
                <a:effectLst/>
                <a:latin typeface="Arial" panose="020B0604020202020204" pitchFamily="34" charset="0"/>
              </a:rPr>
              <a:t>密碼</a:t>
            </a:r>
            <a:r>
              <a:rPr lang="en-US" altLang="zh-TW" b="0" i="0" dirty="0">
                <a:solidFill>
                  <a:srgbClr val="222222"/>
                </a:solidFill>
                <a:effectLst/>
                <a:latin typeface="Arial" panose="020B0604020202020204" pitchFamily="34" charset="0"/>
              </a:rPr>
              <a:t>:root@KF2TW47&amp;Dj</a:t>
            </a:r>
            <a:endParaRPr kumimoji="0" lang="en-US" altLang="zh-TW"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p"/>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9711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F1A748-01B1-4D5B-9643-554DF632B4A4}"/>
              </a:ext>
            </a:extLst>
          </p:cNvPr>
          <p:cNvSpPr>
            <a:spLocks noGrp="1"/>
          </p:cNvSpPr>
          <p:nvPr>
            <p:ph type="title"/>
          </p:nvPr>
        </p:nvSpPr>
        <p:spPr>
          <a:xfrm>
            <a:off x="0" y="11394"/>
            <a:ext cx="10058400" cy="758075"/>
          </a:xfrm>
        </p:spPr>
        <p:txBody>
          <a:bodyPr/>
          <a:lstStyle/>
          <a:p>
            <a:r>
              <a:rPr lang="zh-TW" altLang="en-US" dirty="0"/>
              <a:t>基本環境</a:t>
            </a:r>
          </a:p>
        </p:txBody>
      </p:sp>
      <p:pic>
        <p:nvPicPr>
          <p:cNvPr id="5" name="圖片 4">
            <a:extLst>
              <a:ext uri="{FF2B5EF4-FFF2-40B4-BE49-F238E27FC236}">
                <a16:creationId xmlns:a16="http://schemas.microsoft.com/office/drawing/2014/main" id="{189C107F-DAC5-42C1-BF62-A0A89A3943CA}"/>
              </a:ext>
            </a:extLst>
          </p:cNvPr>
          <p:cNvPicPr>
            <a:picLocks noChangeAspect="1"/>
          </p:cNvPicPr>
          <p:nvPr/>
        </p:nvPicPr>
        <p:blipFill>
          <a:blip r:embed="rId2"/>
          <a:stretch>
            <a:fillRect/>
          </a:stretch>
        </p:blipFill>
        <p:spPr>
          <a:xfrm>
            <a:off x="172415" y="827395"/>
            <a:ext cx="8849054" cy="4230347"/>
          </a:xfrm>
          <a:prstGeom prst="rect">
            <a:avLst/>
          </a:prstGeom>
        </p:spPr>
      </p:pic>
      <p:sp>
        <p:nvSpPr>
          <p:cNvPr id="8" name="矩形 7">
            <a:extLst>
              <a:ext uri="{FF2B5EF4-FFF2-40B4-BE49-F238E27FC236}">
                <a16:creationId xmlns:a16="http://schemas.microsoft.com/office/drawing/2014/main" id="{00223213-CB51-4C6B-9687-3DC1AC03D733}"/>
              </a:ext>
            </a:extLst>
          </p:cNvPr>
          <p:cNvSpPr/>
          <p:nvPr/>
        </p:nvSpPr>
        <p:spPr>
          <a:xfrm>
            <a:off x="172415" y="1115778"/>
            <a:ext cx="1180731" cy="299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DC902737-FB93-4E4D-9FC3-E512DE11D270}"/>
              </a:ext>
            </a:extLst>
          </p:cNvPr>
          <p:cNvSpPr/>
          <p:nvPr/>
        </p:nvSpPr>
        <p:spPr>
          <a:xfrm>
            <a:off x="172415" y="827395"/>
            <a:ext cx="8849054" cy="2883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77D99F38-9AC3-4FC2-B2F8-10642C02FB89}"/>
              </a:ext>
            </a:extLst>
          </p:cNvPr>
          <p:cNvSpPr/>
          <p:nvPr/>
        </p:nvSpPr>
        <p:spPr>
          <a:xfrm>
            <a:off x="1353146" y="1128228"/>
            <a:ext cx="652118" cy="299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CED8D3D3-6C1A-4963-81C5-2178A471AB48}"/>
              </a:ext>
            </a:extLst>
          </p:cNvPr>
          <p:cNvSpPr/>
          <p:nvPr/>
        </p:nvSpPr>
        <p:spPr>
          <a:xfrm>
            <a:off x="2005263" y="1115777"/>
            <a:ext cx="7016205" cy="299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612E9942-8918-44D7-97C5-7E509EDA2745}"/>
              </a:ext>
            </a:extLst>
          </p:cNvPr>
          <p:cNvSpPr/>
          <p:nvPr/>
        </p:nvSpPr>
        <p:spPr>
          <a:xfrm>
            <a:off x="188457" y="4137853"/>
            <a:ext cx="8849054" cy="9323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6ACC4173-F88C-4841-852E-08F8A63402A5}"/>
              </a:ext>
            </a:extLst>
          </p:cNvPr>
          <p:cNvSpPr txBox="1"/>
          <p:nvPr/>
        </p:nvSpPr>
        <p:spPr>
          <a:xfrm>
            <a:off x="3609474" y="521703"/>
            <a:ext cx="442750" cy="369332"/>
          </a:xfrm>
          <a:prstGeom prst="rect">
            <a:avLst/>
          </a:prstGeom>
          <a:noFill/>
        </p:spPr>
        <p:txBody>
          <a:bodyPr wrap="none" rtlCol="0">
            <a:spAutoFit/>
          </a:bodyPr>
          <a:lstStyle/>
          <a:p>
            <a:r>
              <a:rPr lang="en-US" altLang="zh-TW" dirty="0"/>
              <a:t>(1)</a:t>
            </a:r>
            <a:endParaRPr lang="zh-TW" altLang="en-US" dirty="0"/>
          </a:p>
        </p:txBody>
      </p:sp>
      <p:sp>
        <p:nvSpPr>
          <p:cNvPr id="17" name="文字方塊 16">
            <a:extLst>
              <a:ext uri="{FF2B5EF4-FFF2-40B4-BE49-F238E27FC236}">
                <a16:creationId xmlns:a16="http://schemas.microsoft.com/office/drawing/2014/main" id="{F54BF4E0-59E4-4468-A981-7196B8B8C338}"/>
              </a:ext>
            </a:extLst>
          </p:cNvPr>
          <p:cNvSpPr txBox="1"/>
          <p:nvPr/>
        </p:nvSpPr>
        <p:spPr>
          <a:xfrm>
            <a:off x="424714" y="2413105"/>
            <a:ext cx="442750" cy="369332"/>
          </a:xfrm>
          <a:prstGeom prst="rect">
            <a:avLst/>
          </a:prstGeom>
          <a:noFill/>
        </p:spPr>
        <p:txBody>
          <a:bodyPr wrap="none" rtlCol="0">
            <a:spAutoFit/>
          </a:bodyPr>
          <a:lstStyle/>
          <a:p>
            <a:r>
              <a:rPr lang="en-US" altLang="zh-TW" dirty="0"/>
              <a:t>(2)</a:t>
            </a:r>
            <a:endParaRPr lang="zh-TW" altLang="en-US" dirty="0"/>
          </a:p>
        </p:txBody>
      </p:sp>
      <p:sp>
        <p:nvSpPr>
          <p:cNvPr id="18" name="文字方塊 17">
            <a:extLst>
              <a:ext uri="{FF2B5EF4-FFF2-40B4-BE49-F238E27FC236}">
                <a16:creationId xmlns:a16="http://schemas.microsoft.com/office/drawing/2014/main" id="{8F09B184-A982-4E1D-A83A-6E4AC5633759}"/>
              </a:ext>
            </a:extLst>
          </p:cNvPr>
          <p:cNvSpPr txBox="1"/>
          <p:nvPr/>
        </p:nvSpPr>
        <p:spPr>
          <a:xfrm>
            <a:off x="1541047" y="1128228"/>
            <a:ext cx="442750" cy="369332"/>
          </a:xfrm>
          <a:prstGeom prst="rect">
            <a:avLst/>
          </a:prstGeom>
          <a:noFill/>
        </p:spPr>
        <p:txBody>
          <a:bodyPr wrap="none" rtlCol="0">
            <a:spAutoFit/>
          </a:bodyPr>
          <a:lstStyle/>
          <a:p>
            <a:r>
              <a:rPr lang="en-US" altLang="zh-TW" dirty="0"/>
              <a:t>(3)</a:t>
            </a:r>
            <a:endParaRPr lang="zh-TW" altLang="en-US" dirty="0"/>
          </a:p>
        </p:txBody>
      </p:sp>
      <p:sp>
        <p:nvSpPr>
          <p:cNvPr id="19" name="文字方塊 18">
            <a:extLst>
              <a:ext uri="{FF2B5EF4-FFF2-40B4-BE49-F238E27FC236}">
                <a16:creationId xmlns:a16="http://schemas.microsoft.com/office/drawing/2014/main" id="{AA56E0F1-90B6-4DB0-AE97-34A28FB15D69}"/>
              </a:ext>
            </a:extLst>
          </p:cNvPr>
          <p:cNvSpPr txBox="1"/>
          <p:nvPr/>
        </p:nvSpPr>
        <p:spPr>
          <a:xfrm>
            <a:off x="2171696" y="1446418"/>
            <a:ext cx="442750" cy="369332"/>
          </a:xfrm>
          <a:prstGeom prst="rect">
            <a:avLst/>
          </a:prstGeom>
          <a:noFill/>
        </p:spPr>
        <p:txBody>
          <a:bodyPr wrap="none" rtlCol="0">
            <a:spAutoFit/>
          </a:bodyPr>
          <a:lstStyle/>
          <a:p>
            <a:r>
              <a:rPr lang="en-US" altLang="zh-TW" dirty="0"/>
              <a:t>(4)</a:t>
            </a:r>
            <a:endParaRPr lang="zh-TW" altLang="en-US" dirty="0"/>
          </a:p>
        </p:txBody>
      </p:sp>
      <p:sp>
        <p:nvSpPr>
          <p:cNvPr id="20" name="文字方塊 19">
            <a:extLst>
              <a:ext uri="{FF2B5EF4-FFF2-40B4-BE49-F238E27FC236}">
                <a16:creationId xmlns:a16="http://schemas.microsoft.com/office/drawing/2014/main" id="{CF023411-99FA-445E-AFB0-980C97E8D944}"/>
              </a:ext>
            </a:extLst>
          </p:cNvPr>
          <p:cNvSpPr txBox="1"/>
          <p:nvPr/>
        </p:nvSpPr>
        <p:spPr>
          <a:xfrm>
            <a:off x="3835855" y="4387544"/>
            <a:ext cx="442750" cy="369332"/>
          </a:xfrm>
          <a:prstGeom prst="rect">
            <a:avLst/>
          </a:prstGeom>
          <a:noFill/>
        </p:spPr>
        <p:txBody>
          <a:bodyPr wrap="none" rtlCol="0">
            <a:spAutoFit/>
          </a:bodyPr>
          <a:lstStyle/>
          <a:p>
            <a:r>
              <a:rPr lang="en-US" altLang="zh-TW" dirty="0"/>
              <a:t>(5)</a:t>
            </a:r>
            <a:endParaRPr lang="zh-TW" altLang="en-US" dirty="0"/>
          </a:p>
        </p:txBody>
      </p:sp>
      <p:sp>
        <p:nvSpPr>
          <p:cNvPr id="22" name="文字方塊 21">
            <a:extLst>
              <a:ext uri="{FF2B5EF4-FFF2-40B4-BE49-F238E27FC236}">
                <a16:creationId xmlns:a16="http://schemas.microsoft.com/office/drawing/2014/main" id="{077D74CC-583B-4785-A103-5DD9499C4532}"/>
              </a:ext>
            </a:extLst>
          </p:cNvPr>
          <p:cNvSpPr txBox="1"/>
          <p:nvPr/>
        </p:nvSpPr>
        <p:spPr>
          <a:xfrm>
            <a:off x="6039735" y="3984284"/>
            <a:ext cx="6027636" cy="2862322"/>
          </a:xfrm>
          <a:prstGeom prst="rect">
            <a:avLst/>
          </a:prstGeom>
          <a:solidFill>
            <a:schemeClr val="bg1"/>
          </a:solidFill>
          <a:ln>
            <a:solidFill>
              <a:schemeClr val="accent1"/>
            </a:solidFill>
          </a:ln>
        </p:spPr>
        <p:txBody>
          <a:bodyPr wrap="square">
            <a:spAutoFit/>
          </a:bodyPr>
          <a:lstStyle/>
          <a:p>
            <a:pPr algn="l">
              <a:buFont typeface="+mj-lt"/>
              <a:buAutoNum type="arabicPeriod"/>
            </a:pPr>
            <a:r>
              <a:rPr lang="zh-TW" altLang="en-US" b="0" i="0" dirty="0">
                <a:solidFill>
                  <a:srgbClr val="303233"/>
                </a:solidFill>
                <a:effectLst/>
                <a:latin typeface="Lato" panose="020F0502020204030203" pitchFamily="34" charset="0"/>
              </a:rPr>
              <a:t>系統工具列：包含了快速搜尋欄位，說明文件、建立客體機以及帳戶相關設定。</a:t>
            </a:r>
          </a:p>
          <a:p>
            <a:pPr algn="l">
              <a:buFont typeface="+mj-lt"/>
              <a:buAutoNum type="arabicPeriod"/>
            </a:pPr>
            <a:r>
              <a:rPr lang="zh-TW" altLang="en-US" b="0" i="0" dirty="0">
                <a:solidFill>
                  <a:srgbClr val="303233"/>
                </a:solidFill>
                <a:effectLst/>
                <a:latin typeface="Lato" panose="020F0502020204030203" pitchFamily="34" charset="0"/>
              </a:rPr>
              <a:t>資源檢視區：顯示管理平台中的各種資源，包括節點 </a:t>
            </a:r>
            <a:r>
              <a:rPr lang="en-US" altLang="zh-TW" b="0" i="0" dirty="0">
                <a:solidFill>
                  <a:srgbClr val="303233"/>
                </a:solidFill>
                <a:effectLst/>
                <a:latin typeface="Lato" panose="020F0502020204030203" pitchFamily="34" charset="0"/>
              </a:rPr>
              <a:t>(</a:t>
            </a:r>
            <a:r>
              <a:rPr lang="zh-TW" altLang="en-US" b="0" i="0" dirty="0">
                <a:solidFill>
                  <a:srgbClr val="303233"/>
                </a:solidFill>
                <a:effectLst/>
                <a:latin typeface="Lato" panose="020F0502020204030203" pitchFamily="34" charset="0"/>
              </a:rPr>
              <a:t>實體機</a:t>
            </a:r>
            <a:r>
              <a:rPr lang="en-US" altLang="zh-TW" b="0" i="0" dirty="0">
                <a:solidFill>
                  <a:srgbClr val="303233"/>
                </a:solidFill>
                <a:effectLst/>
                <a:latin typeface="Lato" panose="020F0502020204030203" pitchFamily="34" charset="0"/>
              </a:rPr>
              <a:t>)</a:t>
            </a:r>
            <a:r>
              <a:rPr lang="zh-TW" altLang="en-US" b="0" i="0" dirty="0">
                <a:solidFill>
                  <a:srgbClr val="303233"/>
                </a:solidFill>
                <a:effectLst/>
                <a:latin typeface="Lato" panose="020F0502020204030203" pitchFamily="34" charset="0"/>
              </a:rPr>
              <a:t>、客體機 </a:t>
            </a:r>
            <a:r>
              <a:rPr lang="en-US" altLang="zh-TW" b="0" i="0" dirty="0">
                <a:solidFill>
                  <a:srgbClr val="303233"/>
                </a:solidFill>
                <a:effectLst/>
                <a:latin typeface="Lato" panose="020F0502020204030203" pitchFamily="34" charset="0"/>
              </a:rPr>
              <a:t>(</a:t>
            </a:r>
            <a:r>
              <a:rPr lang="zh-TW" altLang="en-US" b="0" i="0" dirty="0">
                <a:solidFill>
                  <a:srgbClr val="303233"/>
                </a:solidFill>
                <a:effectLst/>
                <a:latin typeface="Lato" panose="020F0502020204030203" pitchFamily="34" charset="0"/>
              </a:rPr>
              <a:t>虛擬機與容器</a:t>
            </a:r>
            <a:r>
              <a:rPr lang="en-US" altLang="zh-TW" b="0" i="0" dirty="0">
                <a:solidFill>
                  <a:srgbClr val="303233"/>
                </a:solidFill>
                <a:effectLst/>
                <a:latin typeface="Lato" panose="020F0502020204030203" pitchFamily="34" charset="0"/>
              </a:rPr>
              <a:t>)</a:t>
            </a:r>
            <a:r>
              <a:rPr lang="zh-TW" altLang="en-US" b="0" i="0" dirty="0">
                <a:solidFill>
                  <a:srgbClr val="303233"/>
                </a:solidFill>
                <a:effectLst/>
                <a:latin typeface="Lato" panose="020F0502020204030203" pitchFamily="34" charset="0"/>
              </a:rPr>
              <a:t>、儲存 </a:t>
            </a:r>
            <a:r>
              <a:rPr lang="en-US" altLang="zh-TW" b="0" i="0" dirty="0">
                <a:solidFill>
                  <a:srgbClr val="303233"/>
                </a:solidFill>
                <a:effectLst/>
                <a:latin typeface="Lato" panose="020F0502020204030203" pitchFamily="34" charset="0"/>
              </a:rPr>
              <a:t>(</a:t>
            </a:r>
            <a:r>
              <a:rPr lang="zh-TW" altLang="en-US" b="0" i="0" dirty="0">
                <a:solidFill>
                  <a:srgbClr val="303233"/>
                </a:solidFill>
                <a:effectLst/>
                <a:latin typeface="Lato" panose="020F0502020204030203" pitchFamily="34" charset="0"/>
              </a:rPr>
              <a:t>本地或外部儲存</a:t>
            </a:r>
            <a:r>
              <a:rPr lang="en-US" altLang="zh-TW" b="0" i="0" dirty="0">
                <a:solidFill>
                  <a:srgbClr val="303233"/>
                </a:solidFill>
                <a:effectLst/>
                <a:latin typeface="Lato" panose="020F0502020204030203" pitchFamily="34" charset="0"/>
              </a:rPr>
              <a:t>)</a:t>
            </a:r>
            <a:r>
              <a:rPr lang="zh-TW" altLang="en-US" b="0" i="0" dirty="0">
                <a:solidFill>
                  <a:srgbClr val="303233"/>
                </a:solidFill>
                <a:effectLst/>
                <a:latin typeface="Lato" panose="020F0502020204030203" pitchFamily="34" charset="0"/>
              </a:rPr>
              <a:t>、集區 </a:t>
            </a:r>
            <a:r>
              <a:rPr lang="en-US" altLang="zh-TW" b="0" i="0" dirty="0">
                <a:solidFill>
                  <a:srgbClr val="303233"/>
                </a:solidFill>
                <a:effectLst/>
                <a:latin typeface="Lato" panose="020F0502020204030203" pitchFamily="34" charset="0"/>
              </a:rPr>
              <a:t>(</a:t>
            </a:r>
            <a:r>
              <a:rPr lang="zh-TW" altLang="en-US" b="0" i="0" dirty="0">
                <a:solidFill>
                  <a:srgbClr val="303233"/>
                </a:solidFill>
                <a:effectLst/>
                <a:latin typeface="Lato" panose="020F0502020204030203" pitchFamily="34" charset="0"/>
              </a:rPr>
              <a:t>依據需求自訂的分區，類似群組的概念</a:t>
            </a:r>
            <a:r>
              <a:rPr lang="en-US" altLang="zh-TW" b="0" i="0" dirty="0">
                <a:solidFill>
                  <a:srgbClr val="303233"/>
                </a:solidFill>
                <a:effectLst/>
                <a:latin typeface="Lato" panose="020F0502020204030203" pitchFamily="34" charset="0"/>
              </a:rPr>
              <a:t>)</a:t>
            </a:r>
          </a:p>
          <a:p>
            <a:pPr algn="l">
              <a:buFont typeface="+mj-lt"/>
              <a:buAutoNum type="arabicPeriod"/>
            </a:pPr>
            <a:r>
              <a:rPr lang="zh-TW" altLang="en-US" b="0" i="0" dirty="0">
                <a:solidFill>
                  <a:srgbClr val="303233"/>
                </a:solidFill>
                <a:effectLst/>
                <a:latin typeface="Lato" panose="020F0502020204030203" pitchFamily="34" charset="0"/>
              </a:rPr>
              <a:t>功能頁籤區：依據選擇的資源會顯示不同的功能頁籤。</a:t>
            </a:r>
          </a:p>
          <a:p>
            <a:pPr algn="l">
              <a:buFont typeface="+mj-lt"/>
              <a:buAutoNum type="arabicPeriod"/>
            </a:pPr>
            <a:r>
              <a:rPr lang="zh-TW" altLang="en-US" b="0" i="0" dirty="0">
                <a:solidFill>
                  <a:srgbClr val="303233"/>
                </a:solidFill>
                <a:effectLst/>
                <a:latin typeface="Lato" panose="020F0502020204030203" pitchFamily="34" charset="0"/>
              </a:rPr>
              <a:t>資料顯示區：依據選擇的功能，此處會有不同方式呈現資料內容。</a:t>
            </a:r>
          </a:p>
          <a:p>
            <a:pPr algn="l">
              <a:buFont typeface="+mj-lt"/>
              <a:buAutoNum type="arabicPeriod"/>
            </a:pPr>
            <a:r>
              <a:rPr lang="zh-TW" altLang="en-US" b="0" i="0" dirty="0">
                <a:solidFill>
                  <a:srgbClr val="303233"/>
                </a:solidFill>
                <a:effectLst/>
                <a:latin typeface="Lato" panose="020F0502020204030203" pitchFamily="34" charset="0"/>
              </a:rPr>
              <a:t>作業記錄區：進行中的各種作業以及操作狀況，均會在此呈現。</a:t>
            </a:r>
          </a:p>
        </p:txBody>
      </p:sp>
    </p:spTree>
    <p:extLst>
      <p:ext uri="{BB962C8B-B14F-4D97-AF65-F5344CB8AC3E}">
        <p14:creationId xmlns:p14="http://schemas.microsoft.com/office/powerpoint/2010/main" val="511741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圖片 23">
            <a:extLst>
              <a:ext uri="{FF2B5EF4-FFF2-40B4-BE49-F238E27FC236}">
                <a16:creationId xmlns:a16="http://schemas.microsoft.com/office/drawing/2014/main" id="{85DAB739-1B9B-49DE-BF4F-448ACB86FA39}"/>
              </a:ext>
            </a:extLst>
          </p:cNvPr>
          <p:cNvPicPr>
            <a:picLocks noChangeAspect="1"/>
          </p:cNvPicPr>
          <p:nvPr/>
        </p:nvPicPr>
        <p:blipFill>
          <a:blip r:embed="rId2"/>
          <a:stretch>
            <a:fillRect/>
          </a:stretch>
        </p:blipFill>
        <p:spPr>
          <a:xfrm>
            <a:off x="0" y="769469"/>
            <a:ext cx="12192000" cy="5057588"/>
          </a:xfrm>
          <a:prstGeom prst="rect">
            <a:avLst/>
          </a:prstGeom>
        </p:spPr>
      </p:pic>
      <p:sp>
        <p:nvSpPr>
          <p:cNvPr id="2" name="標題 1">
            <a:extLst>
              <a:ext uri="{FF2B5EF4-FFF2-40B4-BE49-F238E27FC236}">
                <a16:creationId xmlns:a16="http://schemas.microsoft.com/office/drawing/2014/main" id="{7DF1A748-01B1-4D5B-9643-554DF632B4A4}"/>
              </a:ext>
            </a:extLst>
          </p:cNvPr>
          <p:cNvSpPr>
            <a:spLocks noGrp="1"/>
          </p:cNvSpPr>
          <p:nvPr>
            <p:ph type="title"/>
          </p:nvPr>
        </p:nvSpPr>
        <p:spPr>
          <a:xfrm>
            <a:off x="0" y="11394"/>
            <a:ext cx="10058400" cy="758075"/>
          </a:xfrm>
        </p:spPr>
        <p:txBody>
          <a:bodyPr/>
          <a:lstStyle/>
          <a:p>
            <a:r>
              <a:rPr lang="zh-TW" altLang="en-US" dirty="0"/>
              <a:t>虛擬機管理操作</a:t>
            </a:r>
            <a:r>
              <a:rPr lang="en-US" altLang="zh-TW" dirty="0"/>
              <a:t>(</a:t>
            </a:r>
            <a:r>
              <a:rPr lang="zh-TW" altLang="en-US" dirty="0"/>
              <a:t>一</a:t>
            </a:r>
            <a:r>
              <a:rPr lang="en-US" altLang="zh-TW" dirty="0"/>
              <a:t>)-</a:t>
            </a:r>
            <a:r>
              <a:rPr lang="zh-TW" altLang="en-US" dirty="0"/>
              <a:t>開關機</a:t>
            </a:r>
          </a:p>
        </p:txBody>
      </p:sp>
      <p:sp>
        <p:nvSpPr>
          <p:cNvPr id="25" name="矩形 24">
            <a:extLst>
              <a:ext uri="{FF2B5EF4-FFF2-40B4-BE49-F238E27FC236}">
                <a16:creationId xmlns:a16="http://schemas.microsoft.com/office/drawing/2014/main" id="{474E45B9-E2E8-4D77-A27D-F0F42A19B68F}"/>
              </a:ext>
            </a:extLst>
          </p:cNvPr>
          <p:cNvSpPr/>
          <p:nvPr/>
        </p:nvSpPr>
        <p:spPr>
          <a:xfrm>
            <a:off x="9294920" y="648070"/>
            <a:ext cx="1384917" cy="5237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Rectangle 3">
            <a:extLst>
              <a:ext uri="{FF2B5EF4-FFF2-40B4-BE49-F238E27FC236}">
                <a16:creationId xmlns:a16="http://schemas.microsoft.com/office/drawing/2014/main" id="{6EE54938-A8F7-43D2-8218-3478D0047C19}"/>
              </a:ext>
            </a:extLst>
          </p:cNvPr>
          <p:cNvSpPr>
            <a:spLocks noChangeArrowheads="1"/>
          </p:cNvSpPr>
          <p:nvPr/>
        </p:nvSpPr>
        <p:spPr bwMode="auto">
          <a:xfrm>
            <a:off x="6920262" y="2899432"/>
            <a:ext cx="5271738" cy="3947174"/>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9044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關機：發出正常關機指令，若有支援 ACPI 協定或安裝有 Qemu Agent，客體機會進入關機程序，可以視為實體電腦 </a:t>
            </a:r>
            <a:r>
              <a:rPr kumimoji="0" lang="zh-TW" altLang="zh-TW" sz="1200" b="0" i="0" u="none" strike="noStrike" cap="none" normalizeH="0" baseline="0" dirty="0">
                <a:ln>
                  <a:noFill/>
                </a:ln>
                <a:solidFill>
                  <a:srgbClr val="C7254E"/>
                </a:solidFill>
                <a:effectLst/>
                <a:latin typeface="Arial Unicode MS"/>
                <a:ea typeface="Menlo"/>
              </a:rPr>
              <a:t>輕按一下電源鍵</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的行為。</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重新啟動：先發出正常關機指令，待確認關機再發出啟動的指令將客體機開機，同樣需要支援 ACPI 或安裝有 Qemu Agent 才能正確使用。這個功能的好處在於有修改 </a:t>
            </a:r>
            <a:r>
              <a:rPr kumimoji="0" lang="zh-TW" altLang="zh-TW" sz="1200" b="0" i="0" u="none" strike="noStrike" cap="none" normalizeH="0" baseline="0" dirty="0">
                <a:ln>
                  <a:noFill/>
                </a:ln>
                <a:solidFill>
                  <a:srgbClr val="C7254E"/>
                </a:solidFill>
                <a:effectLst/>
                <a:latin typeface="Arial Unicode MS"/>
                <a:ea typeface="Menlo"/>
              </a:rPr>
              <a:t>硬體</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或 </a:t>
            </a:r>
            <a:r>
              <a:rPr kumimoji="0" lang="zh-TW" altLang="zh-TW" sz="1200" b="0" i="0" u="none" strike="noStrike" cap="none" normalizeH="0" baseline="0" dirty="0">
                <a:ln>
                  <a:noFill/>
                </a:ln>
                <a:solidFill>
                  <a:srgbClr val="C7254E"/>
                </a:solidFill>
                <a:effectLst/>
                <a:latin typeface="Arial Unicode MS"/>
                <a:ea typeface="Menlo"/>
              </a:rPr>
              <a:t>選項</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內的相關設定後，可以一次完成 </a:t>
            </a:r>
            <a:r>
              <a:rPr kumimoji="0" lang="zh-TW" altLang="zh-TW" sz="1200" b="0" i="0" u="none" strike="noStrike" cap="none" normalizeH="0" baseline="0" dirty="0">
                <a:ln>
                  <a:noFill/>
                </a:ln>
                <a:solidFill>
                  <a:srgbClr val="C7254E"/>
                </a:solidFill>
                <a:effectLst/>
                <a:latin typeface="Arial Unicode MS"/>
                <a:ea typeface="Menlo"/>
              </a:rPr>
              <a:t>關機 + 啟動</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這兩件事的操作。</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暫停：將運作中的客體機凍結暫時不運行，所有資料然仍在記憶體當中。若要恢復運作，可以按下 </a:t>
            </a:r>
            <a:r>
              <a:rPr kumimoji="0" lang="zh-TW" altLang="zh-TW" sz="1200" b="0" i="0" u="none" strike="noStrike" cap="none" normalizeH="0" baseline="0" dirty="0">
                <a:ln>
                  <a:noFill/>
                </a:ln>
                <a:solidFill>
                  <a:srgbClr val="C7254E"/>
                </a:solidFill>
                <a:effectLst/>
                <a:latin typeface="Arial Unicode MS"/>
                <a:ea typeface="Menlo"/>
              </a:rPr>
              <a:t>繼續</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(它的就是原本的 </a:t>
            </a:r>
            <a:r>
              <a:rPr kumimoji="0" lang="zh-TW" altLang="zh-TW" sz="1200" b="0" i="0" u="none" strike="noStrike" cap="none" normalizeH="0" baseline="0" dirty="0">
                <a:ln>
                  <a:noFill/>
                </a:ln>
                <a:solidFill>
                  <a:srgbClr val="C7254E"/>
                </a:solidFill>
                <a:effectLst/>
                <a:latin typeface="Arial Unicode MS"/>
                <a:ea typeface="Menlo"/>
              </a:rPr>
              <a:t>啟動</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按鈕)。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休眠：會將目前記憶體相關內容保存至節點的磁碟上，完成後會停止運作。若要喚醒繼續使用，可以按下 </a:t>
            </a:r>
            <a:r>
              <a:rPr kumimoji="0" lang="zh-TW" altLang="zh-TW" sz="1200" b="0" i="0" u="none" strike="noStrike" cap="none" normalizeH="0" baseline="0" dirty="0">
                <a:ln>
                  <a:noFill/>
                </a:ln>
                <a:solidFill>
                  <a:srgbClr val="C7254E"/>
                </a:solidFill>
                <a:effectLst/>
                <a:latin typeface="Arial Unicode MS"/>
                <a:ea typeface="Menlo"/>
              </a:rPr>
              <a:t>繼續</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(它的就是原本的 </a:t>
            </a:r>
            <a:r>
              <a:rPr kumimoji="0" lang="zh-TW" altLang="zh-TW" sz="1200" b="0" i="0" u="none" strike="noStrike" cap="none" normalizeH="0" baseline="0" dirty="0">
                <a:ln>
                  <a:noFill/>
                </a:ln>
                <a:solidFill>
                  <a:srgbClr val="C7254E"/>
                </a:solidFill>
                <a:effectLst/>
                <a:latin typeface="Arial Unicode MS"/>
                <a:ea typeface="Menlo"/>
              </a:rPr>
              <a:t>啟動</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按鈕)，它會回復到按下休眠當時的狀態。</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停止：直接將客體機關閉，相當於實體機的 </a:t>
            </a:r>
            <a:r>
              <a:rPr kumimoji="0" lang="zh-TW" altLang="zh-TW" sz="1200" b="0" i="0" u="none" strike="noStrike" cap="none" normalizeH="0" baseline="0" dirty="0">
                <a:ln>
                  <a:noFill/>
                </a:ln>
                <a:solidFill>
                  <a:srgbClr val="C7254E"/>
                </a:solidFill>
                <a:effectLst/>
                <a:latin typeface="Arial Unicode MS"/>
                <a:ea typeface="Menlo"/>
              </a:rPr>
              <a:t>直接關閉電源</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或者 </a:t>
            </a:r>
            <a:r>
              <a:rPr kumimoji="0" lang="zh-TW" altLang="zh-TW" sz="1200" b="0" i="0" u="none" strike="noStrike" cap="none" normalizeH="0" baseline="0" dirty="0">
                <a:ln>
                  <a:noFill/>
                </a:ln>
                <a:solidFill>
                  <a:srgbClr val="C7254E"/>
                </a:solidFill>
                <a:effectLst/>
                <a:latin typeface="Arial Unicode MS"/>
                <a:ea typeface="Menlo"/>
              </a:rPr>
              <a:t>拔除電源線</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的行為。</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重置：直接將客體機重置 (Reset)，相當於實體機的 </a:t>
            </a:r>
            <a:r>
              <a:rPr kumimoji="0" lang="zh-TW" altLang="zh-TW" sz="1200" b="0" i="0" u="none" strike="noStrike" cap="none" normalizeH="0" baseline="0" dirty="0">
                <a:ln>
                  <a:noFill/>
                </a:ln>
                <a:solidFill>
                  <a:srgbClr val="C7254E"/>
                </a:solidFill>
                <a:effectLst/>
                <a:latin typeface="Arial Unicode MS"/>
                <a:ea typeface="Menlo"/>
              </a:rPr>
              <a:t>按下主機面板 Reset 鍵</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的行為。</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5692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9581977F-4B94-4350-987A-57E94665147E}"/>
              </a:ext>
            </a:extLst>
          </p:cNvPr>
          <p:cNvPicPr>
            <a:picLocks noChangeAspect="1"/>
          </p:cNvPicPr>
          <p:nvPr/>
        </p:nvPicPr>
        <p:blipFill>
          <a:blip r:embed="rId2"/>
          <a:stretch>
            <a:fillRect/>
          </a:stretch>
        </p:blipFill>
        <p:spPr>
          <a:xfrm>
            <a:off x="88777" y="806137"/>
            <a:ext cx="11930867" cy="4884449"/>
          </a:xfrm>
          <a:prstGeom prst="rect">
            <a:avLst/>
          </a:prstGeom>
        </p:spPr>
      </p:pic>
      <p:sp>
        <p:nvSpPr>
          <p:cNvPr id="2" name="標題 1">
            <a:extLst>
              <a:ext uri="{FF2B5EF4-FFF2-40B4-BE49-F238E27FC236}">
                <a16:creationId xmlns:a16="http://schemas.microsoft.com/office/drawing/2014/main" id="{7DF1A748-01B1-4D5B-9643-554DF632B4A4}"/>
              </a:ext>
            </a:extLst>
          </p:cNvPr>
          <p:cNvSpPr>
            <a:spLocks noGrp="1"/>
          </p:cNvSpPr>
          <p:nvPr>
            <p:ph type="title"/>
          </p:nvPr>
        </p:nvSpPr>
        <p:spPr>
          <a:xfrm>
            <a:off x="0" y="11394"/>
            <a:ext cx="10058400" cy="758075"/>
          </a:xfrm>
        </p:spPr>
        <p:txBody>
          <a:bodyPr/>
          <a:lstStyle/>
          <a:p>
            <a:r>
              <a:rPr lang="zh-TW" altLang="en-US" dirty="0"/>
              <a:t>虛擬機管理操作</a:t>
            </a:r>
            <a:r>
              <a:rPr lang="en-US" altLang="zh-TW" dirty="0"/>
              <a:t>(</a:t>
            </a:r>
            <a:r>
              <a:rPr lang="zh-TW" altLang="en-US" dirty="0"/>
              <a:t>二</a:t>
            </a:r>
            <a:r>
              <a:rPr lang="en-US" altLang="zh-TW" dirty="0"/>
              <a:t>)-</a:t>
            </a:r>
            <a:r>
              <a:rPr lang="zh-TW" altLang="en-US" dirty="0"/>
              <a:t>備份</a:t>
            </a:r>
          </a:p>
        </p:txBody>
      </p:sp>
      <p:pic>
        <p:nvPicPr>
          <p:cNvPr id="6" name="圖片 5">
            <a:extLst>
              <a:ext uri="{FF2B5EF4-FFF2-40B4-BE49-F238E27FC236}">
                <a16:creationId xmlns:a16="http://schemas.microsoft.com/office/drawing/2014/main" id="{7FA2FF6B-CC5B-4775-BB8E-DC0E4BD88F9D}"/>
              </a:ext>
            </a:extLst>
          </p:cNvPr>
          <p:cNvPicPr>
            <a:picLocks noChangeAspect="1"/>
          </p:cNvPicPr>
          <p:nvPr/>
        </p:nvPicPr>
        <p:blipFill>
          <a:blip r:embed="rId3"/>
          <a:stretch>
            <a:fillRect/>
          </a:stretch>
        </p:blipFill>
        <p:spPr>
          <a:xfrm>
            <a:off x="1029950" y="1675914"/>
            <a:ext cx="5801535" cy="2991267"/>
          </a:xfrm>
          <a:prstGeom prst="rect">
            <a:avLst/>
          </a:prstGeom>
        </p:spPr>
      </p:pic>
      <p:sp>
        <p:nvSpPr>
          <p:cNvPr id="7" name="Rectangle 1">
            <a:extLst>
              <a:ext uri="{FF2B5EF4-FFF2-40B4-BE49-F238E27FC236}">
                <a16:creationId xmlns:a16="http://schemas.microsoft.com/office/drawing/2014/main" id="{CC7F48E4-2132-413D-B1CC-329494734835}"/>
              </a:ext>
            </a:extLst>
          </p:cNvPr>
          <p:cNvSpPr>
            <a:spLocks noChangeArrowheads="1"/>
          </p:cNvSpPr>
          <p:nvPr/>
        </p:nvSpPr>
        <p:spPr bwMode="auto">
          <a:xfrm>
            <a:off x="6732324" y="3605406"/>
            <a:ext cx="5480126" cy="3146955"/>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儲存：製作完成的備份檔要放置在那一個儲存集區。目前因為還沒有開始加入其它可用來存放備份檔的儲存集區或者外部儲存 (如 NAS、備份伺服器之類)，此次我們先放在 </a:t>
            </a:r>
            <a:r>
              <a:rPr kumimoji="0" lang="zh-TW" altLang="zh-TW" sz="1200" b="0" i="0" u="none" strike="noStrike" cap="none" normalizeH="0" baseline="0" dirty="0">
                <a:ln>
                  <a:noFill/>
                </a:ln>
                <a:solidFill>
                  <a:srgbClr val="C7254E"/>
                </a:solidFill>
                <a:effectLst/>
                <a:latin typeface="Arial Unicode MS"/>
                <a:ea typeface="Menlo"/>
              </a:rPr>
              <a:t>local</a:t>
            </a:r>
            <a:r>
              <a:rPr kumimoji="0" lang="zh-TW" altLang="zh-TW" sz="1300" b="0" i="0" u="none" strike="noStrike" cap="none" normalizeH="0" baseline="0" dirty="0">
                <a:ln>
                  <a:noFill/>
                </a:ln>
                <a:solidFill>
                  <a:srgbClr val="303233"/>
                </a:solidFill>
                <a:effectLst/>
                <a:ea typeface="Lato" panose="020F0502020204030203" pitchFamily="34" charset="0"/>
              </a:rPr>
              <a:t>，開機系統的儲存集區。</a:t>
            </a:r>
            <a:endPar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模式：若要備份正在運作中的客體機，有三種模式可以選擇，</a:t>
            </a:r>
            <a:r>
              <a:rPr kumimoji="0" lang="zh-TW" altLang="zh-TW" sz="1200" b="0" i="0" u="none" strike="noStrike" cap="none" normalizeH="0" baseline="0" dirty="0">
                <a:ln>
                  <a:noFill/>
                </a:ln>
                <a:solidFill>
                  <a:srgbClr val="C7254E"/>
                </a:solidFill>
                <a:effectLst/>
                <a:latin typeface="Arial Unicode MS"/>
                <a:ea typeface="Menlo"/>
              </a:rPr>
              <a:t>快照</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會立即產生一份快照後以該快照做為備份的內容來源，這種模式客體機完全不會停止，繼續維持運作；</a:t>
            </a:r>
            <a:r>
              <a:rPr kumimoji="0" lang="zh-TW" altLang="zh-TW" sz="1200" b="0" i="0" u="none" strike="noStrike" cap="none" normalizeH="0" baseline="0" dirty="0">
                <a:ln>
                  <a:noFill/>
                </a:ln>
                <a:solidFill>
                  <a:srgbClr val="C7254E"/>
                </a:solidFill>
                <a:effectLst/>
                <a:latin typeface="Arial Unicode MS"/>
                <a:ea typeface="Menlo"/>
              </a:rPr>
              <a:t>暫停</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會讓客體機暫停凍結，直到備份作業完成後才讓客體機繼續運作；</a:t>
            </a:r>
            <a:r>
              <a:rPr kumimoji="0" lang="zh-TW" altLang="zh-TW" sz="1200" b="0" i="0" u="none" strike="noStrike" cap="none" normalizeH="0" baseline="0" dirty="0">
                <a:ln>
                  <a:noFill/>
                </a:ln>
                <a:solidFill>
                  <a:srgbClr val="C7254E"/>
                </a:solidFill>
                <a:effectLst/>
                <a:latin typeface="Arial Unicode MS"/>
                <a:ea typeface="Menlo"/>
              </a:rPr>
              <a:t>停止</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則是讓客體機關機，接著進行備份作業。建議選用 </a:t>
            </a:r>
            <a:r>
              <a:rPr kumimoji="0" lang="zh-TW" altLang="zh-TW" sz="1200" b="0" i="0" u="none" strike="noStrike" cap="none" normalizeH="0" baseline="0" dirty="0">
                <a:ln>
                  <a:noFill/>
                </a:ln>
                <a:solidFill>
                  <a:srgbClr val="C7254E"/>
                </a:solidFill>
                <a:effectLst/>
                <a:latin typeface="Arial Unicode MS"/>
                <a:ea typeface="Menlo"/>
              </a:rPr>
              <a:t>快照</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模式。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壓縮：支援壓縮備份後的檔案，可以支援三種，分別是 </a:t>
            </a:r>
            <a:r>
              <a:rPr kumimoji="0" lang="zh-TW" altLang="zh-TW" sz="1200" b="0" i="0" u="none" strike="noStrike" cap="none" normalizeH="0" baseline="0" dirty="0">
                <a:ln>
                  <a:noFill/>
                </a:ln>
                <a:solidFill>
                  <a:srgbClr val="C7254E"/>
                </a:solidFill>
                <a:effectLst/>
                <a:latin typeface="Arial Unicode MS"/>
                <a:ea typeface="Menlo"/>
              </a:rPr>
              <a:t>LZO (壓縮速度較快)</a:t>
            </a:r>
            <a:r>
              <a:rPr kumimoji="0" lang="zh-TW" altLang="zh-TW" sz="1300" b="0" i="0" u="none" strike="noStrike" cap="none" normalizeH="0" baseline="0" dirty="0">
                <a:ln>
                  <a:noFill/>
                </a:ln>
                <a:solidFill>
                  <a:srgbClr val="303233"/>
                </a:solidFill>
                <a:effectLst/>
                <a:ea typeface="Lato" panose="020F0502020204030203" pitchFamily="34" charset="0"/>
              </a:rPr>
              <a:t>、</a:t>
            </a:r>
            <a:r>
              <a:rPr kumimoji="0" lang="zh-TW" altLang="zh-TW" sz="1200" b="0" i="0" u="none" strike="noStrike" cap="none" normalizeH="0" baseline="0" dirty="0">
                <a:ln>
                  <a:noFill/>
                </a:ln>
                <a:solidFill>
                  <a:srgbClr val="C7254E"/>
                </a:solidFill>
                <a:effectLst/>
                <a:latin typeface="Arial Unicode MS"/>
                <a:ea typeface="Menlo"/>
              </a:rPr>
              <a:t>GZIP (壓縮比例較好)</a:t>
            </a:r>
            <a:r>
              <a:rPr kumimoji="0" lang="zh-TW" altLang="zh-TW" sz="1300" b="0" i="0" u="none" strike="noStrike" cap="none" normalizeH="0" baseline="0" dirty="0">
                <a:ln>
                  <a:noFill/>
                </a:ln>
                <a:solidFill>
                  <a:srgbClr val="303233"/>
                </a:solidFill>
                <a:effectLst/>
                <a:ea typeface="Lato" panose="020F0502020204030203" pitchFamily="34" charset="0"/>
              </a:rPr>
              <a:t>、</a:t>
            </a:r>
            <a:r>
              <a:rPr kumimoji="0" lang="zh-TW" altLang="zh-TW" sz="1200" b="0" i="0" u="none" strike="noStrike" cap="none" normalizeH="0" baseline="0" dirty="0">
                <a:ln>
                  <a:noFill/>
                </a:ln>
                <a:solidFill>
                  <a:srgbClr val="C7254E"/>
                </a:solidFill>
                <a:effectLst/>
                <a:latin typeface="Arial Unicode MS"/>
                <a:ea typeface="Menlo"/>
              </a:rPr>
              <a:t>ZSTD (壓縮速度快且比例好)</a:t>
            </a:r>
            <a:r>
              <a:rPr kumimoji="0" lang="zh-TW" altLang="zh-TW" sz="1300" b="0" i="0" u="none" strike="noStrike" cap="none" normalizeH="0" baseline="0" dirty="0">
                <a:ln>
                  <a:noFill/>
                </a:ln>
                <a:solidFill>
                  <a:srgbClr val="303233"/>
                </a:solidFill>
                <a:effectLst/>
                <a:ea typeface="Lato" panose="020F0502020204030203" pitchFamily="34" charset="0"/>
              </a:rPr>
              <a:t>，從名稱上我已經有預先做好本地化了，很容易就知道應該選的是 ZSTD 這一款。</a:t>
            </a:r>
            <a:endPar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發送郵件到：當備份作業完成後，將結果發送郵件給指定信箱。</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690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C53B2204-C768-4178-861A-235191646796}"/>
              </a:ext>
            </a:extLst>
          </p:cNvPr>
          <p:cNvPicPr>
            <a:picLocks noChangeAspect="1"/>
          </p:cNvPicPr>
          <p:nvPr/>
        </p:nvPicPr>
        <p:blipFill>
          <a:blip r:embed="rId2"/>
          <a:stretch>
            <a:fillRect/>
          </a:stretch>
        </p:blipFill>
        <p:spPr>
          <a:xfrm>
            <a:off x="0" y="962623"/>
            <a:ext cx="12192000" cy="4932754"/>
          </a:xfrm>
          <a:prstGeom prst="rect">
            <a:avLst/>
          </a:prstGeom>
        </p:spPr>
      </p:pic>
      <p:sp>
        <p:nvSpPr>
          <p:cNvPr id="2" name="標題 1">
            <a:extLst>
              <a:ext uri="{FF2B5EF4-FFF2-40B4-BE49-F238E27FC236}">
                <a16:creationId xmlns:a16="http://schemas.microsoft.com/office/drawing/2014/main" id="{7DF1A748-01B1-4D5B-9643-554DF632B4A4}"/>
              </a:ext>
            </a:extLst>
          </p:cNvPr>
          <p:cNvSpPr>
            <a:spLocks noGrp="1"/>
          </p:cNvSpPr>
          <p:nvPr>
            <p:ph type="title"/>
          </p:nvPr>
        </p:nvSpPr>
        <p:spPr>
          <a:xfrm>
            <a:off x="0" y="11394"/>
            <a:ext cx="10058400" cy="758075"/>
          </a:xfrm>
        </p:spPr>
        <p:txBody>
          <a:bodyPr/>
          <a:lstStyle/>
          <a:p>
            <a:r>
              <a:rPr lang="zh-TW" altLang="en-US" dirty="0"/>
              <a:t>虛擬機管理操作</a:t>
            </a:r>
            <a:r>
              <a:rPr lang="en-US" altLang="zh-TW" dirty="0"/>
              <a:t>(</a:t>
            </a:r>
            <a:r>
              <a:rPr lang="zh-TW" altLang="en-US" dirty="0"/>
              <a:t>二</a:t>
            </a:r>
            <a:r>
              <a:rPr lang="en-US" altLang="zh-TW" dirty="0"/>
              <a:t>)-</a:t>
            </a:r>
            <a:r>
              <a:rPr lang="zh-TW" altLang="en-US" dirty="0"/>
              <a:t>還原</a:t>
            </a:r>
          </a:p>
        </p:txBody>
      </p:sp>
      <p:sp>
        <p:nvSpPr>
          <p:cNvPr id="7" name="Rectangle 1">
            <a:extLst>
              <a:ext uri="{FF2B5EF4-FFF2-40B4-BE49-F238E27FC236}">
                <a16:creationId xmlns:a16="http://schemas.microsoft.com/office/drawing/2014/main" id="{CC7F48E4-2132-413D-B1CC-329494734835}"/>
              </a:ext>
            </a:extLst>
          </p:cNvPr>
          <p:cNvSpPr>
            <a:spLocks noChangeArrowheads="1"/>
          </p:cNvSpPr>
          <p:nvPr/>
        </p:nvSpPr>
        <p:spPr bwMode="auto">
          <a:xfrm>
            <a:off x="6208542" y="2326051"/>
            <a:ext cx="5480126" cy="268529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a:ln>
                  <a:noFill/>
                </a:ln>
                <a:solidFill>
                  <a:schemeClr val="tx1"/>
                </a:solidFill>
                <a:effectLst/>
                <a:latin typeface="Arial" panose="020B0604020202020204" pitchFamily="34" charset="0"/>
              </a:rPr>
              <a:t>1.</a:t>
            </a:r>
            <a:r>
              <a:rPr kumimoji="0" lang="zh-TW" altLang="en-US" sz="1800" b="0" i="0" u="none" strike="noStrike" cap="none" normalizeH="0" baseline="0" dirty="0">
                <a:ln>
                  <a:noFill/>
                </a:ln>
                <a:solidFill>
                  <a:schemeClr val="tx1"/>
                </a:solidFill>
                <a:effectLst/>
                <a:latin typeface="Arial" panose="020B0604020202020204" pitchFamily="34" charset="0"/>
              </a:rPr>
              <a:t>關閉要還原的虛擬機</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dirty="0">
                <a:latin typeface="Arial" panose="020B0604020202020204" pitchFamily="34" charset="0"/>
              </a:rPr>
              <a:t>2.</a:t>
            </a:r>
            <a:r>
              <a:rPr lang="zh-TW" altLang="en-US" dirty="0">
                <a:latin typeface="Arial" panose="020B0604020202020204" pitchFamily="34" charset="0"/>
              </a:rPr>
              <a:t>點選要還原的檔案</a:t>
            </a:r>
            <a:endParaRPr lang="en-US" altLang="zh-TW"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a:ln>
                  <a:noFill/>
                </a:ln>
                <a:solidFill>
                  <a:schemeClr val="tx1"/>
                </a:solidFill>
                <a:effectLst/>
                <a:latin typeface="Arial" panose="020B0604020202020204" pitchFamily="34" charset="0"/>
              </a:rPr>
              <a:t>3.</a:t>
            </a:r>
            <a:r>
              <a:rPr kumimoji="0" lang="zh-TW" altLang="en-US" sz="1800" b="0" i="0" u="none" strike="noStrike" cap="none" normalizeH="0" baseline="0" dirty="0">
                <a:ln>
                  <a:noFill/>
                </a:ln>
                <a:solidFill>
                  <a:schemeClr val="tx1"/>
                </a:solidFill>
                <a:effectLst/>
                <a:latin typeface="Arial" panose="020B0604020202020204" pitchFamily="34" charset="0"/>
              </a:rPr>
              <a:t>按下還原</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dirty="0">
                <a:latin typeface="Arial" panose="020B0604020202020204" pitchFamily="34" charset="0"/>
              </a:rPr>
              <a:t>4.</a:t>
            </a:r>
            <a:r>
              <a:rPr lang="zh-TW" altLang="en-US" dirty="0">
                <a:latin typeface="Arial" panose="020B0604020202020204" pitchFamily="34" charset="0"/>
              </a:rPr>
              <a:t>如果沒有需要更改設定，直接按下還原即可</a:t>
            </a:r>
            <a:endParaRPr lang="en-US" altLang="zh-TW"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a:ln>
                  <a:noFill/>
                </a:ln>
                <a:solidFill>
                  <a:schemeClr val="tx1"/>
                </a:solidFill>
                <a:effectLst/>
                <a:latin typeface="Arial" panose="020B0604020202020204" pitchFamily="34" charset="0"/>
              </a:rPr>
              <a:t>Note:</a:t>
            </a:r>
            <a:r>
              <a:rPr kumimoji="0" lang="zh-TW" altLang="en-US" sz="1800" b="0" i="0" u="none" strike="noStrike" cap="none" normalizeH="0" baseline="0" dirty="0">
                <a:ln>
                  <a:noFill/>
                </a:ln>
                <a:solidFill>
                  <a:schemeClr val="tx1"/>
                </a:solidFill>
                <a:effectLst/>
                <a:latin typeface="Arial" panose="020B0604020202020204" pitchFamily="34" charset="0"/>
              </a:rPr>
              <a:t>如果</a:t>
            </a:r>
            <a:r>
              <a:rPr kumimoji="0" lang="en-US" altLang="zh-TW" sz="1800" b="0" i="0" u="none" strike="noStrike" cap="none" normalizeH="0" baseline="0" dirty="0">
                <a:ln>
                  <a:noFill/>
                </a:ln>
                <a:solidFill>
                  <a:schemeClr val="tx1"/>
                </a:solidFill>
                <a:effectLst/>
                <a:latin typeface="Arial" panose="020B0604020202020204" pitchFamily="34" charset="0"/>
              </a:rPr>
              <a:t>VM</a:t>
            </a:r>
            <a:r>
              <a:rPr kumimoji="0" lang="zh-TW" altLang="en-US" sz="1800" b="0" i="0" u="none" strike="noStrike" cap="none" normalizeH="0" baseline="0" dirty="0">
                <a:ln>
                  <a:noFill/>
                </a:ln>
                <a:solidFill>
                  <a:schemeClr val="tx1"/>
                </a:solidFill>
                <a:effectLst/>
                <a:latin typeface="Arial" panose="020B0604020202020204" pitchFamily="34" charset="0"/>
              </a:rPr>
              <a:t>不幸被移除可以從這裡找還原檔案</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pic>
        <p:nvPicPr>
          <p:cNvPr id="9" name="圖片 8">
            <a:extLst>
              <a:ext uri="{FF2B5EF4-FFF2-40B4-BE49-F238E27FC236}">
                <a16:creationId xmlns:a16="http://schemas.microsoft.com/office/drawing/2014/main" id="{4BDE7DA3-34E7-45BD-A36C-670D3F4BCDA6}"/>
              </a:ext>
            </a:extLst>
          </p:cNvPr>
          <p:cNvPicPr>
            <a:picLocks noChangeAspect="1"/>
          </p:cNvPicPr>
          <p:nvPr/>
        </p:nvPicPr>
        <p:blipFill>
          <a:blip r:embed="rId3"/>
          <a:stretch>
            <a:fillRect/>
          </a:stretch>
        </p:blipFill>
        <p:spPr>
          <a:xfrm>
            <a:off x="1006950" y="2030168"/>
            <a:ext cx="4887007" cy="3277057"/>
          </a:xfrm>
          <a:prstGeom prst="rect">
            <a:avLst/>
          </a:prstGeom>
        </p:spPr>
      </p:pic>
      <p:sp>
        <p:nvSpPr>
          <p:cNvPr id="10" name="矩形 9">
            <a:extLst>
              <a:ext uri="{FF2B5EF4-FFF2-40B4-BE49-F238E27FC236}">
                <a16:creationId xmlns:a16="http://schemas.microsoft.com/office/drawing/2014/main" id="{99FF7731-7099-408C-AD3D-2AEC80277878}"/>
              </a:ext>
            </a:extLst>
          </p:cNvPr>
          <p:cNvSpPr/>
          <p:nvPr/>
        </p:nvSpPr>
        <p:spPr>
          <a:xfrm>
            <a:off x="1518082" y="1225118"/>
            <a:ext cx="399495" cy="248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a:extLst>
              <a:ext uri="{FF2B5EF4-FFF2-40B4-BE49-F238E27FC236}">
                <a16:creationId xmlns:a16="http://schemas.microsoft.com/office/drawing/2014/main" id="{7A69AC25-24E8-4AB3-B1FE-195292B4D077}"/>
              </a:ext>
            </a:extLst>
          </p:cNvPr>
          <p:cNvPicPr>
            <a:picLocks noChangeAspect="1"/>
          </p:cNvPicPr>
          <p:nvPr/>
        </p:nvPicPr>
        <p:blipFill>
          <a:blip r:embed="rId4"/>
          <a:stretch>
            <a:fillRect/>
          </a:stretch>
        </p:blipFill>
        <p:spPr>
          <a:xfrm>
            <a:off x="8513663" y="4557850"/>
            <a:ext cx="2774903" cy="1569911"/>
          </a:xfrm>
          <a:prstGeom prst="rect">
            <a:avLst/>
          </a:prstGeom>
        </p:spPr>
      </p:pic>
    </p:spTree>
    <p:extLst>
      <p:ext uri="{BB962C8B-B14F-4D97-AF65-F5344CB8AC3E}">
        <p14:creationId xmlns:p14="http://schemas.microsoft.com/office/powerpoint/2010/main" val="125436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39B7A318-1D57-49FF-8FF1-0E00A8D92EDC}"/>
              </a:ext>
            </a:extLst>
          </p:cNvPr>
          <p:cNvPicPr>
            <a:picLocks noChangeAspect="1"/>
          </p:cNvPicPr>
          <p:nvPr/>
        </p:nvPicPr>
        <p:blipFill>
          <a:blip r:embed="rId2"/>
          <a:stretch>
            <a:fillRect/>
          </a:stretch>
        </p:blipFill>
        <p:spPr>
          <a:xfrm>
            <a:off x="0" y="1206467"/>
            <a:ext cx="12192000" cy="4445066"/>
          </a:xfrm>
          <a:prstGeom prst="rect">
            <a:avLst/>
          </a:prstGeom>
        </p:spPr>
      </p:pic>
      <p:sp>
        <p:nvSpPr>
          <p:cNvPr id="2" name="標題 1">
            <a:extLst>
              <a:ext uri="{FF2B5EF4-FFF2-40B4-BE49-F238E27FC236}">
                <a16:creationId xmlns:a16="http://schemas.microsoft.com/office/drawing/2014/main" id="{7DF1A748-01B1-4D5B-9643-554DF632B4A4}"/>
              </a:ext>
            </a:extLst>
          </p:cNvPr>
          <p:cNvSpPr>
            <a:spLocks noGrp="1"/>
          </p:cNvSpPr>
          <p:nvPr>
            <p:ph type="title"/>
          </p:nvPr>
        </p:nvSpPr>
        <p:spPr>
          <a:xfrm>
            <a:off x="0" y="11394"/>
            <a:ext cx="10058400" cy="758075"/>
          </a:xfrm>
        </p:spPr>
        <p:txBody>
          <a:bodyPr/>
          <a:lstStyle/>
          <a:p>
            <a:r>
              <a:rPr lang="zh-TW" altLang="en-US" dirty="0"/>
              <a:t>虛擬機管理操作</a:t>
            </a:r>
            <a:r>
              <a:rPr lang="en-US" altLang="zh-TW" dirty="0"/>
              <a:t>(</a:t>
            </a:r>
            <a:r>
              <a:rPr lang="zh-TW" altLang="en-US" dirty="0"/>
              <a:t>三</a:t>
            </a:r>
            <a:r>
              <a:rPr lang="en-US" altLang="zh-TW" dirty="0"/>
              <a:t>)-</a:t>
            </a:r>
            <a:r>
              <a:rPr lang="zh-TW" altLang="en-US" dirty="0"/>
              <a:t>快照</a:t>
            </a:r>
          </a:p>
        </p:txBody>
      </p:sp>
      <p:sp>
        <p:nvSpPr>
          <p:cNvPr id="7" name="Rectangle 1">
            <a:extLst>
              <a:ext uri="{FF2B5EF4-FFF2-40B4-BE49-F238E27FC236}">
                <a16:creationId xmlns:a16="http://schemas.microsoft.com/office/drawing/2014/main" id="{CC7F48E4-2132-413D-B1CC-329494734835}"/>
              </a:ext>
            </a:extLst>
          </p:cNvPr>
          <p:cNvSpPr>
            <a:spLocks noChangeArrowheads="1"/>
          </p:cNvSpPr>
          <p:nvPr/>
        </p:nvSpPr>
        <p:spPr bwMode="auto">
          <a:xfrm>
            <a:off x="7081560" y="3038122"/>
            <a:ext cx="4391395" cy="1484961"/>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zh-TW" altLang="en-US" sz="1400" b="0" i="0" u="none" strike="noStrike" cap="none" normalizeH="0" baseline="0" dirty="0">
                <a:ln>
                  <a:noFill/>
                </a:ln>
                <a:solidFill>
                  <a:schemeClr val="tx1"/>
                </a:solidFill>
                <a:effectLst/>
                <a:latin typeface="Arial" panose="020B0604020202020204" pitchFamily="34" charset="0"/>
              </a:rPr>
              <a:t>快照</a:t>
            </a:r>
            <a:endParaRPr kumimoji="0" lang="en-US" altLang="zh-TW" sz="1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lang="zh-TW" altLang="en-US" sz="1400" dirty="0">
                <a:latin typeface="Arial" panose="020B0604020202020204" pitchFamily="34" charset="0"/>
              </a:rPr>
              <a:t>製作快照</a:t>
            </a:r>
            <a:endParaRPr lang="en-US" altLang="zh-TW" sz="1400"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lang="zh-TW" altLang="en-US" sz="1400" dirty="0">
                <a:latin typeface="Arial" panose="020B0604020202020204" pitchFamily="34" charset="0"/>
              </a:rPr>
              <a:t>打上名稱</a:t>
            </a:r>
            <a:r>
              <a:rPr lang="en-US" altLang="zh-TW" sz="1400" dirty="0">
                <a:latin typeface="Arial" panose="020B0604020202020204" pitchFamily="34" charset="0"/>
              </a:rPr>
              <a:t>(</a:t>
            </a:r>
            <a:r>
              <a:rPr lang="zh-TW" altLang="en-US" sz="1400" dirty="0">
                <a:latin typeface="Arial" panose="020B0604020202020204" pitchFamily="34" charset="0"/>
              </a:rPr>
              <a:t>包括記憶體會記錄當下的執行內容</a:t>
            </a:r>
            <a:r>
              <a:rPr lang="en-US" altLang="zh-TW" sz="1400" dirty="0">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lang="zh-TW" altLang="en-US" sz="1400" dirty="0">
                <a:latin typeface="Arial" panose="020B0604020202020204" pitchFamily="34" charset="0"/>
              </a:rPr>
              <a:t>製作快照</a:t>
            </a:r>
            <a:endParaRPr lang="en-US" altLang="zh-TW" sz="1400"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lang="zh-TW" altLang="en-US" sz="1400" dirty="0">
                <a:latin typeface="Arial" panose="020B0604020202020204" pitchFamily="34" charset="0"/>
              </a:rPr>
              <a:t>完成出現以下內容</a:t>
            </a:r>
            <a:endParaRPr lang="en-US" altLang="zh-TW" sz="1400" dirty="0">
              <a:latin typeface="Arial" panose="020B0604020202020204" pitchFamily="34" charset="0"/>
            </a:endParaRPr>
          </a:p>
        </p:txBody>
      </p:sp>
      <p:sp>
        <p:nvSpPr>
          <p:cNvPr id="3" name="文字方塊 2">
            <a:extLst>
              <a:ext uri="{FF2B5EF4-FFF2-40B4-BE49-F238E27FC236}">
                <a16:creationId xmlns:a16="http://schemas.microsoft.com/office/drawing/2014/main" id="{78A87148-E68E-478D-99C2-4D5F1BEEF6A8}"/>
              </a:ext>
            </a:extLst>
          </p:cNvPr>
          <p:cNvSpPr txBox="1"/>
          <p:nvPr/>
        </p:nvSpPr>
        <p:spPr>
          <a:xfrm>
            <a:off x="0" y="769469"/>
            <a:ext cx="4757136" cy="369332"/>
          </a:xfrm>
          <a:prstGeom prst="rect">
            <a:avLst/>
          </a:prstGeom>
          <a:noFill/>
        </p:spPr>
        <p:txBody>
          <a:bodyPr wrap="none" rtlCol="0">
            <a:spAutoFit/>
          </a:bodyPr>
          <a:lstStyle/>
          <a:p>
            <a:r>
              <a:rPr lang="zh-TW" altLang="en-US" dirty="0"/>
              <a:t>類似</a:t>
            </a:r>
            <a:r>
              <a:rPr lang="en-US" altLang="zh-TW" dirty="0" err="1"/>
              <a:t>gitflow</a:t>
            </a:r>
            <a:r>
              <a:rPr lang="zh-TW" altLang="en-US" dirty="0"/>
              <a:t>的感覺，最方便的應用為快照倒回</a:t>
            </a:r>
          </a:p>
        </p:txBody>
      </p:sp>
      <p:pic>
        <p:nvPicPr>
          <p:cNvPr id="11" name="圖片 10">
            <a:extLst>
              <a:ext uri="{FF2B5EF4-FFF2-40B4-BE49-F238E27FC236}">
                <a16:creationId xmlns:a16="http://schemas.microsoft.com/office/drawing/2014/main" id="{CD11D2DC-5867-4B1E-842B-679F00FD0FF1}"/>
              </a:ext>
            </a:extLst>
          </p:cNvPr>
          <p:cNvPicPr>
            <a:picLocks noChangeAspect="1"/>
          </p:cNvPicPr>
          <p:nvPr/>
        </p:nvPicPr>
        <p:blipFill>
          <a:blip r:embed="rId3"/>
          <a:stretch>
            <a:fillRect/>
          </a:stretch>
        </p:blipFill>
        <p:spPr>
          <a:xfrm>
            <a:off x="2432711" y="2223919"/>
            <a:ext cx="4648849" cy="2410161"/>
          </a:xfrm>
          <a:prstGeom prst="rect">
            <a:avLst/>
          </a:prstGeom>
        </p:spPr>
      </p:pic>
      <p:pic>
        <p:nvPicPr>
          <p:cNvPr id="14" name="圖片 13">
            <a:extLst>
              <a:ext uri="{FF2B5EF4-FFF2-40B4-BE49-F238E27FC236}">
                <a16:creationId xmlns:a16="http://schemas.microsoft.com/office/drawing/2014/main" id="{FE9845F8-2FD9-4B6A-878D-D1B0C5907ED5}"/>
              </a:ext>
            </a:extLst>
          </p:cNvPr>
          <p:cNvPicPr>
            <a:picLocks noChangeAspect="1"/>
          </p:cNvPicPr>
          <p:nvPr/>
        </p:nvPicPr>
        <p:blipFill rotWithShape="1">
          <a:blip r:embed="rId4"/>
          <a:srcRect r="19847"/>
          <a:stretch/>
        </p:blipFill>
        <p:spPr>
          <a:xfrm>
            <a:off x="7051799" y="4523083"/>
            <a:ext cx="4924944" cy="1286054"/>
          </a:xfrm>
          <a:prstGeom prst="rect">
            <a:avLst/>
          </a:prstGeom>
        </p:spPr>
      </p:pic>
      <p:sp>
        <p:nvSpPr>
          <p:cNvPr id="15" name="矩形 14">
            <a:extLst>
              <a:ext uri="{FF2B5EF4-FFF2-40B4-BE49-F238E27FC236}">
                <a16:creationId xmlns:a16="http://schemas.microsoft.com/office/drawing/2014/main" id="{9183E21D-4506-4AA7-98F1-24B5D295E173}"/>
              </a:ext>
            </a:extLst>
          </p:cNvPr>
          <p:cNvSpPr/>
          <p:nvPr/>
        </p:nvSpPr>
        <p:spPr>
          <a:xfrm>
            <a:off x="2432711" y="1659667"/>
            <a:ext cx="559064" cy="25450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0631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6D0C163-CD5C-4EE4-B965-E098071F4BDF}"/>
              </a:ext>
            </a:extLst>
          </p:cNvPr>
          <p:cNvPicPr>
            <a:picLocks noChangeAspect="1"/>
          </p:cNvPicPr>
          <p:nvPr/>
        </p:nvPicPr>
        <p:blipFill>
          <a:blip r:embed="rId2"/>
          <a:stretch>
            <a:fillRect/>
          </a:stretch>
        </p:blipFill>
        <p:spPr>
          <a:xfrm>
            <a:off x="113614" y="769469"/>
            <a:ext cx="9831172" cy="4934639"/>
          </a:xfrm>
          <a:prstGeom prst="rect">
            <a:avLst/>
          </a:prstGeom>
        </p:spPr>
      </p:pic>
      <p:sp>
        <p:nvSpPr>
          <p:cNvPr id="2" name="標題 1">
            <a:extLst>
              <a:ext uri="{FF2B5EF4-FFF2-40B4-BE49-F238E27FC236}">
                <a16:creationId xmlns:a16="http://schemas.microsoft.com/office/drawing/2014/main" id="{7DF1A748-01B1-4D5B-9643-554DF632B4A4}"/>
              </a:ext>
            </a:extLst>
          </p:cNvPr>
          <p:cNvSpPr>
            <a:spLocks noGrp="1"/>
          </p:cNvSpPr>
          <p:nvPr>
            <p:ph type="title"/>
          </p:nvPr>
        </p:nvSpPr>
        <p:spPr>
          <a:xfrm>
            <a:off x="0" y="11394"/>
            <a:ext cx="10058400" cy="758075"/>
          </a:xfrm>
        </p:spPr>
        <p:txBody>
          <a:bodyPr/>
          <a:lstStyle/>
          <a:p>
            <a:r>
              <a:rPr lang="zh-TW" altLang="en-US" dirty="0"/>
              <a:t>虛擬機管理操作</a:t>
            </a:r>
            <a:r>
              <a:rPr lang="en-US" altLang="zh-TW" dirty="0"/>
              <a:t>(</a:t>
            </a:r>
            <a:r>
              <a:rPr lang="zh-TW" altLang="en-US" dirty="0"/>
              <a:t>三</a:t>
            </a:r>
            <a:r>
              <a:rPr lang="en-US" altLang="zh-TW" dirty="0"/>
              <a:t>)-</a:t>
            </a:r>
            <a:r>
              <a:rPr lang="zh-TW" altLang="en-US" dirty="0"/>
              <a:t>快照倒回</a:t>
            </a:r>
          </a:p>
        </p:txBody>
      </p:sp>
      <p:sp>
        <p:nvSpPr>
          <p:cNvPr id="7" name="Rectangle 1">
            <a:extLst>
              <a:ext uri="{FF2B5EF4-FFF2-40B4-BE49-F238E27FC236}">
                <a16:creationId xmlns:a16="http://schemas.microsoft.com/office/drawing/2014/main" id="{CC7F48E4-2132-413D-B1CC-329494734835}"/>
              </a:ext>
            </a:extLst>
          </p:cNvPr>
          <p:cNvSpPr>
            <a:spLocks noChangeArrowheads="1"/>
          </p:cNvSpPr>
          <p:nvPr/>
        </p:nvSpPr>
        <p:spPr bwMode="auto">
          <a:xfrm>
            <a:off x="7081560" y="3038123"/>
            <a:ext cx="4391395" cy="1484961"/>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9044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zh-TW" altLang="en-US" sz="1400" b="0" i="0" u="none" strike="noStrike" cap="none" normalizeH="0" baseline="0" dirty="0">
                <a:ln>
                  <a:noFill/>
                </a:ln>
                <a:solidFill>
                  <a:schemeClr val="tx1"/>
                </a:solidFill>
                <a:effectLst/>
                <a:latin typeface="Arial" panose="020B0604020202020204" pitchFamily="34" charset="0"/>
              </a:rPr>
              <a:t>倒回</a:t>
            </a:r>
            <a:endParaRPr kumimoji="0" lang="en-US" altLang="zh-TW" sz="1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zh-TW" altLang="en-US" sz="1400" b="0" i="0" u="none" strike="noStrike" cap="none" normalizeH="0" baseline="0" dirty="0">
                <a:ln>
                  <a:noFill/>
                </a:ln>
                <a:solidFill>
                  <a:schemeClr val="tx1"/>
                </a:solidFill>
                <a:effectLst/>
                <a:latin typeface="Arial" panose="020B0604020202020204" pitchFamily="34" charset="0"/>
              </a:rPr>
              <a:t>按下</a:t>
            </a:r>
            <a:r>
              <a:rPr kumimoji="0" lang="en-US" altLang="zh-TW" sz="1400" b="0" i="0" u="none" strike="noStrike" cap="none" normalizeH="0" baseline="0" dirty="0">
                <a:ln>
                  <a:noFill/>
                </a:ln>
                <a:solidFill>
                  <a:schemeClr val="tx1"/>
                </a:solidFill>
                <a:effectLst/>
                <a:latin typeface="Arial" panose="020B0604020202020204" pitchFamily="34" charset="0"/>
              </a:rPr>
              <a:t>”</a:t>
            </a:r>
            <a:r>
              <a:rPr lang="zh-TW" altLang="en-US" sz="1400" dirty="0">
                <a:latin typeface="Arial" panose="020B0604020202020204" pitchFamily="34" charset="0"/>
              </a:rPr>
              <a:t>是</a:t>
            </a:r>
            <a:r>
              <a:rPr kumimoji="0" lang="en-US" altLang="zh-TW" sz="14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lang="zh-TW" altLang="en-US" sz="1400" dirty="0">
                <a:latin typeface="Arial" panose="020B0604020202020204" pitchFamily="34" charset="0"/>
              </a:rPr>
              <a:t>完成</a:t>
            </a:r>
            <a:endParaRPr lang="en-US" altLang="zh-TW" sz="1400"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kumimoji="0" lang="en-US" altLang="zh-TW" sz="1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lang="en-US" altLang="zh-TW" sz="14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zh-TW" altLang="en-US" sz="1400" dirty="0">
                <a:latin typeface="Arial" panose="020B0604020202020204" pitchFamily="34" charset="0"/>
              </a:rPr>
              <a:t>註記</a:t>
            </a:r>
            <a:r>
              <a:rPr lang="en-US" altLang="zh-TW" sz="1400" dirty="0">
                <a:latin typeface="Arial" panose="020B0604020202020204" pitchFamily="34" charset="0"/>
              </a:rPr>
              <a:t>!!!</a:t>
            </a:r>
            <a:r>
              <a:rPr lang="zh-TW" altLang="en-US" sz="1400" dirty="0">
                <a:latin typeface="Arial" panose="020B0604020202020204" pitchFamily="34" charset="0"/>
              </a:rPr>
              <a:t> 倒回是</a:t>
            </a:r>
            <a:r>
              <a:rPr lang="zh-TW" altLang="en-US" sz="1400" dirty="0">
                <a:highlight>
                  <a:srgbClr val="FFFF00"/>
                </a:highlight>
                <a:latin typeface="Arial" panose="020B0604020202020204" pitchFamily="34" charset="0"/>
              </a:rPr>
              <a:t>不可逆</a:t>
            </a:r>
            <a:r>
              <a:rPr lang="zh-TW" altLang="en-US" sz="1400" dirty="0">
                <a:latin typeface="Arial" panose="020B0604020202020204" pitchFamily="34" charset="0"/>
              </a:rPr>
              <a:t>的</a:t>
            </a:r>
            <a:endParaRPr kumimoji="0" lang="en-US" altLang="zh-TW" sz="1400" b="0" i="0" u="none" strike="noStrike" cap="none" normalizeH="0" baseline="0" dirty="0">
              <a:ln>
                <a:noFill/>
              </a:ln>
              <a:solidFill>
                <a:schemeClr val="tx1"/>
              </a:solidFill>
              <a:effectLst/>
              <a:latin typeface="Arial" panose="020B0604020202020204" pitchFamily="34" charset="0"/>
            </a:endParaRPr>
          </a:p>
        </p:txBody>
      </p:sp>
      <p:pic>
        <p:nvPicPr>
          <p:cNvPr id="9" name="圖片 8">
            <a:extLst>
              <a:ext uri="{FF2B5EF4-FFF2-40B4-BE49-F238E27FC236}">
                <a16:creationId xmlns:a16="http://schemas.microsoft.com/office/drawing/2014/main" id="{E24AD0FA-81A8-4C9D-91CF-7C82A40D3A35}"/>
              </a:ext>
            </a:extLst>
          </p:cNvPr>
          <p:cNvPicPr>
            <a:picLocks noChangeAspect="1"/>
          </p:cNvPicPr>
          <p:nvPr/>
        </p:nvPicPr>
        <p:blipFill>
          <a:blip r:embed="rId3"/>
          <a:stretch>
            <a:fillRect/>
          </a:stretch>
        </p:blipFill>
        <p:spPr>
          <a:xfrm>
            <a:off x="1275189" y="2346076"/>
            <a:ext cx="4048690" cy="1781424"/>
          </a:xfrm>
          <a:prstGeom prst="rect">
            <a:avLst/>
          </a:prstGeom>
        </p:spPr>
      </p:pic>
      <p:sp>
        <p:nvSpPr>
          <p:cNvPr id="10" name="矩形 9">
            <a:extLst>
              <a:ext uri="{FF2B5EF4-FFF2-40B4-BE49-F238E27FC236}">
                <a16:creationId xmlns:a16="http://schemas.microsoft.com/office/drawing/2014/main" id="{7EA812BB-B39B-4C68-9364-03FABB1F64CF}"/>
              </a:ext>
            </a:extLst>
          </p:cNvPr>
          <p:cNvSpPr/>
          <p:nvPr/>
        </p:nvSpPr>
        <p:spPr>
          <a:xfrm>
            <a:off x="2039273" y="1153892"/>
            <a:ext cx="597395" cy="364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713074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TotalTime>
  <Words>788</Words>
  <Application>Microsoft Office PowerPoint</Application>
  <PresentationFormat>寬螢幕</PresentationFormat>
  <Paragraphs>53</Paragraphs>
  <Slides>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Arial Unicode MS</vt:lpstr>
      <vt:lpstr>Arial</vt:lpstr>
      <vt:lpstr>Calibri</vt:lpstr>
      <vt:lpstr>Calibri Light</vt:lpstr>
      <vt:lpstr>Lato</vt:lpstr>
      <vt:lpstr>Wingdings</vt:lpstr>
      <vt:lpstr>Office 佈景主題</vt:lpstr>
      <vt:lpstr>proxmox基本介紹&amp;操作備分</vt:lpstr>
      <vt:lpstr>基本環境</vt:lpstr>
      <vt:lpstr>基本環境</vt:lpstr>
      <vt:lpstr>虛擬機管理操作(一)-開關機</vt:lpstr>
      <vt:lpstr>虛擬機管理操作(二)-備份</vt:lpstr>
      <vt:lpstr>虛擬機管理操作(二)-還原</vt:lpstr>
      <vt:lpstr>虛擬機管理操作(三)-快照</vt:lpstr>
      <vt:lpstr>虛擬機管理操作(三)-快照倒回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proxmox基本介紹&amp;操作備分</dc:title>
  <dc:creator>User</dc:creator>
  <cp:lastModifiedBy>User</cp:lastModifiedBy>
  <cp:revision>11</cp:revision>
  <dcterms:created xsi:type="dcterms:W3CDTF">2023-12-25T03:06:41Z</dcterms:created>
  <dcterms:modified xsi:type="dcterms:W3CDTF">2023-12-25T08:22:55Z</dcterms:modified>
</cp:coreProperties>
</file>